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70" r:id="rId3"/>
    <p:sldMasterId id="2147483684" r:id="rId4"/>
  </p:sldMasterIdLst>
  <p:notesMasterIdLst>
    <p:notesMasterId r:id="rId69"/>
  </p:notesMasterIdLst>
  <p:handoutMasterIdLst>
    <p:handoutMasterId r:id="rId70"/>
  </p:handoutMasterIdLst>
  <p:sldIdLst>
    <p:sldId id="1993" r:id="rId5"/>
    <p:sldId id="2081" r:id="rId6"/>
    <p:sldId id="2082" r:id="rId7"/>
    <p:sldId id="2083" r:id="rId8"/>
    <p:sldId id="2084" r:id="rId9"/>
    <p:sldId id="2245" r:id="rId10"/>
    <p:sldId id="2121" r:id="rId11"/>
    <p:sldId id="2227" r:id="rId12"/>
    <p:sldId id="2228" r:id="rId13"/>
    <p:sldId id="2229" r:id="rId14"/>
    <p:sldId id="2230" r:id="rId15"/>
    <p:sldId id="2231" r:id="rId16"/>
    <p:sldId id="2232" r:id="rId17"/>
    <p:sldId id="2233" r:id="rId18"/>
    <p:sldId id="2234" r:id="rId19"/>
    <p:sldId id="2214" r:id="rId20"/>
    <p:sldId id="2158" r:id="rId21"/>
    <p:sldId id="2278" r:id="rId22"/>
    <p:sldId id="2279" r:id="rId23"/>
    <p:sldId id="2280" r:id="rId24"/>
    <p:sldId id="2296" r:id="rId25"/>
    <p:sldId id="2297" r:id="rId26"/>
    <p:sldId id="2298" r:id="rId27"/>
    <p:sldId id="2299" r:id="rId28"/>
    <p:sldId id="2246" r:id="rId29"/>
    <p:sldId id="2260" r:id="rId30"/>
    <p:sldId id="2247" r:id="rId31"/>
    <p:sldId id="2248" r:id="rId32"/>
    <p:sldId id="2221" r:id="rId33"/>
    <p:sldId id="2216" r:id="rId34"/>
    <p:sldId id="2294" r:id="rId35"/>
    <p:sldId id="2295" r:id="rId36"/>
    <p:sldId id="2235" r:id="rId37"/>
    <p:sldId id="2270" r:id="rId38"/>
    <p:sldId id="2271" r:id="rId39"/>
    <p:sldId id="2272" r:id="rId40"/>
    <p:sldId id="2273" r:id="rId41"/>
    <p:sldId id="2274" r:id="rId42"/>
    <p:sldId id="2275" r:id="rId43"/>
    <p:sldId id="2276" r:id="rId44"/>
    <p:sldId id="2277" r:id="rId45"/>
    <p:sldId id="2262" r:id="rId46"/>
    <p:sldId id="2242" r:id="rId47"/>
    <p:sldId id="2178" r:id="rId48"/>
    <p:sldId id="2180" r:id="rId49"/>
    <p:sldId id="2151" r:id="rId50"/>
    <p:sldId id="2142" r:id="rId51"/>
    <p:sldId id="2143" r:id="rId52"/>
    <p:sldId id="2144" r:id="rId53"/>
    <p:sldId id="2145" r:id="rId54"/>
    <p:sldId id="2146" r:id="rId55"/>
    <p:sldId id="2147" r:id="rId56"/>
    <p:sldId id="2148" r:id="rId57"/>
    <p:sldId id="2149" r:id="rId58"/>
    <p:sldId id="2150" r:id="rId59"/>
    <p:sldId id="2290" r:id="rId60"/>
    <p:sldId id="2284" r:id="rId61"/>
    <p:sldId id="2137" r:id="rId62"/>
    <p:sldId id="2300" r:id="rId63"/>
    <p:sldId id="2288" r:id="rId64"/>
    <p:sldId id="2126" r:id="rId65"/>
    <p:sldId id="2289" r:id="rId66"/>
    <p:sldId id="2292" r:id="rId67"/>
    <p:sldId id="2132" r:id="rId68"/>
  </p:sldIdLst>
  <p:sldSz cx="12192000" cy="6858000"/>
  <p:notesSz cx="8496300" cy="123444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3765"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7530" algn="l" defTabSz="913765" rtl="0" eaLnBrk="1" latinLnBrk="0" hangingPunct="1">
      <a:defRPr sz="1900" kern="1200">
        <a:solidFill>
          <a:schemeClr val="tx1"/>
        </a:solidFill>
        <a:latin typeface="+mn-lt"/>
        <a:ea typeface="+mn-ea"/>
        <a:cs typeface="+mn-cs"/>
      </a:defRPr>
    </a:lvl5pPr>
    <a:lvl6pPr marL="2284730" algn="l" defTabSz="913765" rtl="0" eaLnBrk="1" latinLnBrk="0" hangingPunct="1">
      <a:defRPr sz="1900" kern="1200">
        <a:solidFill>
          <a:schemeClr val="tx1"/>
        </a:solidFill>
        <a:latin typeface="+mn-lt"/>
        <a:ea typeface="+mn-ea"/>
        <a:cs typeface="+mn-cs"/>
      </a:defRPr>
    </a:lvl6pPr>
    <a:lvl7pPr marL="2741295" algn="l" defTabSz="913765" rtl="0" eaLnBrk="1" latinLnBrk="0" hangingPunct="1">
      <a:defRPr sz="1900" kern="1200">
        <a:solidFill>
          <a:schemeClr val="tx1"/>
        </a:solidFill>
        <a:latin typeface="+mn-lt"/>
        <a:ea typeface="+mn-ea"/>
        <a:cs typeface="+mn-cs"/>
      </a:defRPr>
    </a:lvl7pPr>
    <a:lvl8pPr marL="3198495" algn="l" defTabSz="913765" rtl="0" eaLnBrk="1" latinLnBrk="0" hangingPunct="1">
      <a:defRPr sz="1900" kern="1200">
        <a:solidFill>
          <a:schemeClr val="tx1"/>
        </a:solidFill>
        <a:latin typeface="+mn-lt"/>
        <a:ea typeface="+mn-ea"/>
        <a:cs typeface="+mn-cs"/>
      </a:defRPr>
    </a:lvl8pPr>
    <a:lvl9pPr marL="365506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84">
          <p15:clr>
            <a:srgbClr val="A4A3A4"/>
          </p15:clr>
        </p15:guide>
        <p15:guide id="2" orient="horz" pos="2921">
          <p15:clr>
            <a:srgbClr val="A4A3A4"/>
          </p15:clr>
        </p15:guide>
        <p15:guide id="3" orient="horz" pos="3592">
          <p15:clr>
            <a:srgbClr val="A4A3A4"/>
          </p15:clr>
        </p15:guide>
        <p15:guide id="4" orient="horz" pos="368">
          <p15:clr>
            <a:srgbClr val="A4A3A4"/>
          </p15:clr>
        </p15:guide>
        <p15:guide id="5" orient="horz" pos="1023">
          <p15:clr>
            <a:srgbClr val="A4A3A4"/>
          </p15:clr>
        </p15:guide>
        <p15:guide id="6" orient="horz" pos="3429">
          <p15:clr>
            <a:srgbClr val="A4A3A4"/>
          </p15:clr>
        </p15:guide>
        <p15:guide id="7" pos="4837">
          <p15:clr>
            <a:srgbClr val="A4A3A4"/>
          </p15:clr>
        </p15:guide>
        <p15:guide id="8" pos="2493">
          <p15:clr>
            <a:srgbClr val="A4A3A4"/>
          </p15:clr>
        </p15:guide>
        <p15:guide id="9" pos="7024">
          <p15:clr>
            <a:srgbClr val="A4A3A4"/>
          </p15:clr>
        </p15:guide>
        <p15:guide id="10" pos="3031">
          <p15:clr>
            <a:srgbClr val="A4A3A4"/>
          </p15:clr>
        </p15:guide>
      </p15:sldGuideLst>
    </p:ext>
    <p:ext uri="{2D200454-40CA-4A62-9FC3-DE9A4176ACB9}">
      <p15:notesGuideLst xmlns="" xmlns:p15="http://schemas.microsoft.com/office/powerpoint/2012/main">
        <p15:guide id="1" orient="horz" pos="2901">
          <p15:clr>
            <a:srgbClr val="A4A3A4"/>
          </p15:clr>
        </p15:guide>
        <p15:guide id="2" orient="horz" pos="3853">
          <p15:clr>
            <a:srgbClr val="A4A3A4"/>
          </p15:clr>
        </p15:guide>
        <p15:guide id="3" pos="2160">
          <p15:clr>
            <a:srgbClr val="A4A3A4"/>
          </p15:clr>
        </p15:guide>
        <p15:guide id="4" pos="269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冯小波" initials="冯小波" lastIdx="1" clrIdx="0"/>
  <p:cmAuthor id="2" name="曾杰" initials="曾杰"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3896"/>
    <a:srgbClr val="6600FF"/>
    <a:srgbClr val="66CCFF"/>
    <a:srgbClr val="FF3399"/>
    <a:srgbClr val="00FF00"/>
    <a:srgbClr val="8CD4F2"/>
    <a:srgbClr val="DBDAAA"/>
    <a:srgbClr val="FFFFCC"/>
    <a:srgbClr val="C4A72E"/>
    <a:srgbClr val="DE1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5" autoAdjust="0"/>
    <p:restoredTop sz="93826" autoAdjust="0"/>
  </p:normalViewPr>
  <p:slideViewPr>
    <p:cSldViewPr snapToGrid="0" showGuides="1">
      <p:cViewPr>
        <p:scale>
          <a:sx n="66" d="100"/>
          <a:sy n="66" d="100"/>
        </p:scale>
        <p:origin x="-516" y="-224"/>
      </p:cViewPr>
      <p:guideLst>
        <p:guide orient="horz" pos="1384"/>
        <p:guide orient="horz" pos="2921"/>
        <p:guide orient="horz" pos="3592"/>
        <p:guide orient="horz" pos="368"/>
        <p:guide orient="horz" pos="1023"/>
        <p:guide orient="horz" pos="3429"/>
        <p:guide pos="4837"/>
        <p:guide pos="2493"/>
        <p:guide pos="7024"/>
        <p:guide pos="3031"/>
      </p:guideLst>
    </p:cSldViewPr>
  </p:slideViewPr>
  <p:outlineViewPr>
    <p:cViewPr>
      <p:scale>
        <a:sx n="33" d="100"/>
        <a:sy n="33" d="100"/>
      </p:scale>
      <p:origin x="0" y="267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4" d="100"/>
          <a:sy n="54" d="100"/>
        </p:scale>
        <p:origin x="-2928" y="-84"/>
      </p:cViewPr>
      <p:guideLst>
        <p:guide orient="horz" pos="2901"/>
        <p:guide orient="horz" pos="3853"/>
        <p:guide pos="2160"/>
        <p:guide pos="269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2417191415664401E-2"/>
          <c:y val="0.182707969886998"/>
          <c:w val="0.91530848189000502"/>
          <c:h val="0.69333333333333302"/>
        </c:manualLayout>
      </c:layout>
      <c:lineChart>
        <c:grouping val="standard"/>
        <c:varyColors val="0"/>
        <c:ser>
          <c:idx val="1"/>
          <c:order val="0"/>
          <c:tx>
            <c:strRef>
              <c:f>日负荷曲线!$A$2</c:f>
              <c:strCache>
                <c:ptCount val="1"/>
                <c:pt idx="0">
                  <c:v>春季典型日负荷（万千瓦）</c:v>
                </c:pt>
              </c:strCache>
            </c:strRef>
          </c:tx>
          <c:marker>
            <c:symbol val="triangle"/>
            <c:size val="5"/>
          </c:marke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D9CD-49EF-83AE-7C5CD6533FF1}"/>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D9CD-49EF-83AE-7C5CD6533FF1}"/>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D9CD-49EF-83AE-7C5CD6533FF1}"/>
                </c:ext>
              </c:extLst>
            </c:dLbl>
            <c:dLbl>
              <c:idx val="3"/>
              <c:layout>
                <c:manualLayout>
                  <c:x val="-3.4291472112726297E-2"/>
                  <c:y val="-3.1936127744511003E-2"/>
                </c:manualLayout>
              </c:layout>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solidFill>
                      <a:latin typeface="+mn-lt"/>
                      <a:ea typeface="+mn-ea"/>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D9CD-49EF-83AE-7C5CD6533FF1}"/>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D9CD-49EF-83AE-7C5CD6533FF1}"/>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D9CD-49EF-83AE-7C5CD6533FF1}"/>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D9CD-49EF-83AE-7C5CD6533FF1}"/>
                </c:ext>
              </c:extLst>
            </c:dLbl>
            <c:dLbl>
              <c:idx val="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D9CD-49EF-83AE-7C5CD6533FF1}"/>
                </c:ext>
              </c:extLst>
            </c:dLbl>
            <c:dLbl>
              <c:idx val="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D9CD-49EF-83AE-7C5CD6533FF1}"/>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D9CD-49EF-83AE-7C5CD6533FF1}"/>
                </c:ext>
              </c:extLst>
            </c:dLbl>
            <c:dLbl>
              <c:idx val="1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D9CD-49EF-83AE-7C5CD6533FF1}"/>
                </c:ext>
              </c:extLst>
            </c:dLbl>
            <c:dLbl>
              <c:idx val="11"/>
              <c:layout>
                <c:manualLayout>
                  <c:x val="-3.6308617531122002E-2"/>
                  <c:y val="-3.9920159680638702E-2"/>
                </c:manualLayout>
              </c:layout>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D9CD-49EF-83AE-7C5CD6533FF1}"/>
                </c:ext>
              </c:extLst>
            </c:dLbl>
            <c:dLbl>
              <c:idx val="1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D9CD-49EF-83AE-7C5CD6533FF1}"/>
                </c:ext>
              </c:extLst>
            </c:dLbl>
            <c:dLbl>
              <c:idx val="1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D9CD-49EF-83AE-7C5CD6533FF1}"/>
                </c:ext>
              </c:extLst>
            </c:dLbl>
            <c:dLbl>
              <c:idx val="1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D9CD-49EF-83AE-7C5CD6533FF1}"/>
                </c:ext>
              </c:extLst>
            </c:dLbl>
            <c:dLbl>
              <c:idx val="1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D9CD-49EF-83AE-7C5CD6533FF1}"/>
                </c:ext>
              </c:extLst>
            </c:dLbl>
            <c:dLbl>
              <c:idx val="1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0-D9CD-49EF-83AE-7C5CD6533FF1}"/>
                </c:ext>
              </c:extLst>
            </c:dLbl>
            <c:dLbl>
              <c:idx val="1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D9CD-49EF-83AE-7C5CD6533FF1}"/>
                </c:ext>
              </c:extLst>
            </c:dLbl>
            <c:dLbl>
              <c:idx val="1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2-D9CD-49EF-83AE-7C5CD6533FF1}"/>
                </c:ext>
              </c:extLst>
            </c:dLbl>
            <c:dLbl>
              <c:idx val="1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3-D9CD-49EF-83AE-7C5CD6533FF1}"/>
                </c:ext>
              </c:extLst>
            </c:dLbl>
            <c:dLbl>
              <c:idx val="2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4-D9CD-49EF-83AE-7C5CD6533FF1}"/>
                </c:ext>
              </c:extLst>
            </c:dLbl>
            <c:dLbl>
              <c:idx val="2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5-D9CD-49EF-83AE-7C5CD6533FF1}"/>
                </c:ext>
              </c:extLst>
            </c:dLbl>
            <c:dLbl>
              <c:idx val="2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6-D9CD-49EF-83AE-7C5CD6533FF1}"/>
                </c:ext>
              </c:extLst>
            </c:dLbl>
            <c:dLbl>
              <c:idx val="2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7-D9CD-49EF-83AE-7C5CD6533FF1}"/>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val>
            <c:numRef>
              <c:f>日负荷曲线!$B$2:$Y$2</c:f>
              <c:numCache>
                <c:formatCode>General</c:formatCode>
                <c:ptCount val="24"/>
                <c:pt idx="0">
                  <c:v>98</c:v>
                </c:pt>
                <c:pt idx="1">
                  <c:v>98</c:v>
                </c:pt>
                <c:pt idx="2">
                  <c:v>94</c:v>
                </c:pt>
                <c:pt idx="3">
                  <c:v>86</c:v>
                </c:pt>
                <c:pt idx="4">
                  <c:v>95</c:v>
                </c:pt>
                <c:pt idx="5">
                  <c:v>94</c:v>
                </c:pt>
                <c:pt idx="6">
                  <c:v>96</c:v>
                </c:pt>
                <c:pt idx="7">
                  <c:v>135</c:v>
                </c:pt>
                <c:pt idx="8">
                  <c:v>137</c:v>
                </c:pt>
                <c:pt idx="9">
                  <c:v>159</c:v>
                </c:pt>
                <c:pt idx="10">
                  <c:v>154</c:v>
                </c:pt>
                <c:pt idx="11">
                  <c:v>182</c:v>
                </c:pt>
                <c:pt idx="12">
                  <c:v>166</c:v>
                </c:pt>
                <c:pt idx="13">
                  <c:v>161</c:v>
                </c:pt>
                <c:pt idx="14">
                  <c:v>152</c:v>
                </c:pt>
                <c:pt idx="15">
                  <c:v>141</c:v>
                </c:pt>
                <c:pt idx="16">
                  <c:v>152</c:v>
                </c:pt>
                <c:pt idx="17">
                  <c:v>177</c:v>
                </c:pt>
                <c:pt idx="18">
                  <c:v>175</c:v>
                </c:pt>
                <c:pt idx="19">
                  <c:v>173</c:v>
                </c:pt>
                <c:pt idx="20">
                  <c:v>177</c:v>
                </c:pt>
                <c:pt idx="21">
                  <c:v>157</c:v>
                </c:pt>
                <c:pt idx="22">
                  <c:v>142</c:v>
                </c:pt>
                <c:pt idx="23">
                  <c:v>112</c:v>
                </c:pt>
              </c:numCache>
            </c:numRef>
          </c:val>
          <c:smooth val="0"/>
          <c:extLst xmlns:c16r2="http://schemas.microsoft.com/office/drawing/2015/06/chart">
            <c:ext xmlns:c16="http://schemas.microsoft.com/office/drawing/2014/chart" uri="{C3380CC4-5D6E-409C-BE32-E72D297353CC}">
              <c16:uniqueId val="{00000018-D9CD-49EF-83AE-7C5CD6533FF1}"/>
            </c:ext>
          </c:extLst>
        </c:ser>
        <c:ser>
          <c:idx val="2"/>
          <c:order val="1"/>
          <c:tx>
            <c:strRef>
              <c:f>日负荷曲线!$A$3</c:f>
              <c:strCache>
                <c:ptCount val="1"/>
                <c:pt idx="0">
                  <c:v>夏季典型日负荷（万千瓦）</c:v>
                </c:pt>
              </c:strCache>
            </c:strRef>
          </c:tx>
          <c:marker>
            <c:symbol val="square"/>
            <c:size val="5"/>
          </c:marke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9-D9CD-49EF-83AE-7C5CD6533FF1}"/>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A-D9CD-49EF-83AE-7C5CD6533FF1}"/>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B-D9CD-49EF-83AE-7C5CD6533FF1}"/>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C-D9CD-49EF-83AE-7C5CD6533FF1}"/>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D-D9CD-49EF-83AE-7C5CD6533FF1}"/>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E-D9CD-49EF-83AE-7C5CD6533FF1}"/>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F-D9CD-49EF-83AE-7C5CD6533FF1}"/>
                </c:ext>
              </c:extLst>
            </c:dLbl>
            <c:dLbl>
              <c:idx val="7"/>
              <c:layout>
                <c:manualLayout>
                  <c:x val="-3.2274326694330703E-2"/>
                  <c:y val="-4.7904191616766498E-2"/>
                </c:manualLayout>
              </c:layout>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20-D9CD-49EF-83AE-7C5CD6533FF1}"/>
                </c:ext>
              </c:extLst>
            </c:dLbl>
            <c:dLbl>
              <c:idx val="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1-D9CD-49EF-83AE-7C5CD6533FF1}"/>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2-D9CD-49EF-83AE-7C5CD6533FF1}"/>
                </c:ext>
              </c:extLst>
            </c:dLbl>
            <c:dLbl>
              <c:idx val="1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3-D9CD-49EF-83AE-7C5CD6533FF1}"/>
                </c:ext>
              </c:extLst>
            </c:dLbl>
            <c:dLbl>
              <c:idx val="1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4-D9CD-49EF-83AE-7C5CD6533FF1}"/>
                </c:ext>
              </c:extLst>
            </c:dLbl>
            <c:dLbl>
              <c:idx val="1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5-D9CD-49EF-83AE-7C5CD6533FF1}"/>
                </c:ext>
              </c:extLst>
            </c:dLbl>
            <c:dLbl>
              <c:idx val="1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6-D9CD-49EF-83AE-7C5CD6533FF1}"/>
                </c:ext>
              </c:extLst>
            </c:dLbl>
            <c:dLbl>
              <c:idx val="1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7-D9CD-49EF-83AE-7C5CD6533FF1}"/>
                </c:ext>
              </c:extLst>
            </c:dLbl>
            <c:dLbl>
              <c:idx val="1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8-D9CD-49EF-83AE-7C5CD6533FF1}"/>
                </c:ext>
              </c:extLst>
            </c:dLbl>
            <c:dLbl>
              <c:idx val="1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9-D9CD-49EF-83AE-7C5CD6533FF1}"/>
                </c:ext>
              </c:extLst>
            </c:dLbl>
            <c:dLbl>
              <c:idx val="1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A-D9CD-49EF-83AE-7C5CD6533FF1}"/>
                </c:ext>
              </c:extLst>
            </c:dLbl>
            <c:dLbl>
              <c:idx val="1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B-D9CD-49EF-83AE-7C5CD6533FF1}"/>
                </c:ext>
              </c:extLst>
            </c:dLbl>
            <c:dLbl>
              <c:idx val="1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C-D9CD-49EF-83AE-7C5CD6533FF1}"/>
                </c:ext>
              </c:extLst>
            </c:dLbl>
            <c:dLbl>
              <c:idx val="2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D-D9CD-49EF-83AE-7C5CD6533FF1}"/>
                </c:ext>
              </c:extLst>
            </c:dLbl>
            <c:dLbl>
              <c:idx val="21"/>
              <c:layout>
                <c:manualLayout>
                  <c:x val="-3.4291472112726297E-2"/>
                  <c:y val="-4.3912175648702603E-2"/>
                </c:manualLayout>
              </c:layout>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2E-D9CD-49EF-83AE-7C5CD6533FF1}"/>
                </c:ext>
              </c:extLst>
            </c:dLbl>
            <c:dLbl>
              <c:idx val="2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2F-D9CD-49EF-83AE-7C5CD6533FF1}"/>
                </c:ext>
              </c:extLst>
            </c:dLbl>
            <c:dLbl>
              <c:idx val="2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0-D9CD-49EF-83AE-7C5CD6533FF1}"/>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val>
            <c:numRef>
              <c:f>日负荷曲线!$B$3:$Y$3</c:f>
              <c:numCache>
                <c:formatCode>General</c:formatCode>
                <c:ptCount val="24"/>
                <c:pt idx="0">
                  <c:v>237</c:v>
                </c:pt>
                <c:pt idx="1">
                  <c:v>220</c:v>
                </c:pt>
                <c:pt idx="2">
                  <c:v>213</c:v>
                </c:pt>
                <c:pt idx="3">
                  <c:v>194</c:v>
                </c:pt>
                <c:pt idx="4">
                  <c:v>189</c:v>
                </c:pt>
                <c:pt idx="5">
                  <c:v>182</c:v>
                </c:pt>
                <c:pt idx="6">
                  <c:v>183</c:v>
                </c:pt>
                <c:pt idx="7">
                  <c:v>175</c:v>
                </c:pt>
                <c:pt idx="8">
                  <c:v>192</c:v>
                </c:pt>
                <c:pt idx="9">
                  <c:v>213</c:v>
                </c:pt>
                <c:pt idx="10">
                  <c:v>219</c:v>
                </c:pt>
                <c:pt idx="11">
                  <c:v>251</c:v>
                </c:pt>
                <c:pt idx="12">
                  <c:v>264</c:v>
                </c:pt>
                <c:pt idx="13">
                  <c:v>279</c:v>
                </c:pt>
                <c:pt idx="14">
                  <c:v>258</c:v>
                </c:pt>
                <c:pt idx="15">
                  <c:v>263</c:v>
                </c:pt>
                <c:pt idx="16">
                  <c:v>242</c:v>
                </c:pt>
                <c:pt idx="17">
                  <c:v>242</c:v>
                </c:pt>
                <c:pt idx="18">
                  <c:v>239</c:v>
                </c:pt>
                <c:pt idx="19">
                  <c:v>233</c:v>
                </c:pt>
                <c:pt idx="20">
                  <c:v>266</c:v>
                </c:pt>
                <c:pt idx="21">
                  <c:v>295</c:v>
                </c:pt>
                <c:pt idx="22">
                  <c:v>292</c:v>
                </c:pt>
                <c:pt idx="23">
                  <c:v>260</c:v>
                </c:pt>
              </c:numCache>
            </c:numRef>
          </c:val>
          <c:smooth val="0"/>
          <c:extLst xmlns:c16r2="http://schemas.microsoft.com/office/drawing/2015/06/chart">
            <c:ext xmlns:c16="http://schemas.microsoft.com/office/drawing/2014/chart" uri="{C3380CC4-5D6E-409C-BE32-E72D297353CC}">
              <c16:uniqueId val="{00000031-D9CD-49EF-83AE-7C5CD6533FF1}"/>
            </c:ext>
          </c:extLst>
        </c:ser>
        <c:ser>
          <c:idx val="3"/>
          <c:order val="2"/>
          <c:tx>
            <c:strRef>
              <c:f>日负荷曲线!$A$4</c:f>
              <c:strCache>
                <c:ptCount val="1"/>
                <c:pt idx="0">
                  <c:v>秋季典型日负荷（万千瓦）</c:v>
                </c:pt>
              </c:strCache>
            </c:strRef>
          </c:tx>
          <c:marker>
            <c:symbol val="diamond"/>
            <c:size val="5"/>
          </c:marke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2-D9CD-49EF-83AE-7C5CD6533FF1}"/>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3-D9CD-49EF-83AE-7C5CD6533FF1}"/>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4-D9CD-49EF-83AE-7C5CD6533FF1}"/>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5-D9CD-49EF-83AE-7C5CD6533FF1}"/>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6-D9CD-49EF-83AE-7C5CD6533FF1}"/>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7-D9CD-49EF-83AE-7C5CD6533FF1}"/>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8-D9CD-49EF-83AE-7C5CD6533FF1}"/>
                </c:ext>
              </c:extLst>
            </c:dLbl>
            <c:dLbl>
              <c:idx val="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9-D9CD-49EF-83AE-7C5CD6533FF1}"/>
                </c:ext>
              </c:extLst>
            </c:dLbl>
            <c:dLbl>
              <c:idx val="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A-D9CD-49EF-83AE-7C5CD6533FF1}"/>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B-D9CD-49EF-83AE-7C5CD6533FF1}"/>
                </c:ext>
              </c:extLst>
            </c:dLbl>
            <c:dLbl>
              <c:idx val="1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C-D9CD-49EF-83AE-7C5CD6533FF1}"/>
                </c:ext>
              </c:extLst>
            </c:dLbl>
            <c:dLbl>
              <c:idx val="1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D-D9CD-49EF-83AE-7C5CD6533FF1}"/>
                </c:ext>
              </c:extLst>
            </c:dLbl>
            <c:dLbl>
              <c:idx val="1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E-D9CD-49EF-83AE-7C5CD6533FF1}"/>
                </c:ext>
              </c:extLst>
            </c:dLbl>
            <c:dLbl>
              <c:idx val="1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3F-D9CD-49EF-83AE-7C5CD6533FF1}"/>
                </c:ext>
              </c:extLst>
            </c:dLbl>
            <c:dLbl>
              <c:idx val="1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0-D9CD-49EF-83AE-7C5CD6533FF1}"/>
                </c:ext>
              </c:extLst>
            </c:dLbl>
            <c:dLbl>
              <c:idx val="1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1-D9CD-49EF-83AE-7C5CD6533FF1}"/>
                </c:ext>
              </c:extLst>
            </c:dLbl>
            <c:dLbl>
              <c:idx val="1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2-D9CD-49EF-83AE-7C5CD6533FF1}"/>
                </c:ext>
              </c:extLst>
            </c:dLbl>
            <c:dLbl>
              <c:idx val="1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3-D9CD-49EF-83AE-7C5CD6533FF1}"/>
                </c:ext>
              </c:extLst>
            </c:dLbl>
            <c:dLbl>
              <c:idx val="1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4-D9CD-49EF-83AE-7C5CD6533FF1}"/>
                </c:ext>
              </c:extLst>
            </c:dLbl>
            <c:dLbl>
              <c:idx val="1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5-D9CD-49EF-83AE-7C5CD6533FF1}"/>
                </c:ext>
              </c:extLst>
            </c:dLbl>
            <c:dLbl>
              <c:idx val="20"/>
              <c:layout>
                <c:manualLayout>
                  <c:x val="-3.6308617531122002E-2"/>
                  <c:y val="-3.9920159680638702E-2"/>
                </c:manualLayout>
              </c:layout>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46-D9CD-49EF-83AE-7C5CD6533FF1}"/>
                </c:ext>
              </c:extLst>
            </c:dLbl>
            <c:dLbl>
              <c:idx val="2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7-D9CD-49EF-83AE-7C5CD6533FF1}"/>
                </c:ext>
              </c:extLst>
            </c:dLbl>
            <c:dLbl>
              <c:idx val="2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8-D9CD-49EF-83AE-7C5CD6533FF1}"/>
                </c:ext>
              </c:extLst>
            </c:dLbl>
            <c:dLbl>
              <c:idx val="2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9-D9CD-49EF-83AE-7C5CD6533FF1}"/>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val>
            <c:numRef>
              <c:f>日负荷曲线!$B$4:$Y$4</c:f>
              <c:numCache>
                <c:formatCode>General</c:formatCode>
                <c:ptCount val="24"/>
                <c:pt idx="0">
                  <c:v>124</c:v>
                </c:pt>
                <c:pt idx="1">
                  <c:v>131</c:v>
                </c:pt>
                <c:pt idx="2">
                  <c:v>117</c:v>
                </c:pt>
                <c:pt idx="3">
                  <c:v>109</c:v>
                </c:pt>
                <c:pt idx="4">
                  <c:v>106</c:v>
                </c:pt>
                <c:pt idx="5">
                  <c:v>113</c:v>
                </c:pt>
                <c:pt idx="6">
                  <c:v>128</c:v>
                </c:pt>
                <c:pt idx="7">
                  <c:v>132</c:v>
                </c:pt>
                <c:pt idx="8">
                  <c:v>132</c:v>
                </c:pt>
                <c:pt idx="9">
                  <c:v>150</c:v>
                </c:pt>
                <c:pt idx="10">
                  <c:v>146</c:v>
                </c:pt>
                <c:pt idx="11">
                  <c:v>164</c:v>
                </c:pt>
                <c:pt idx="12">
                  <c:v>169</c:v>
                </c:pt>
                <c:pt idx="13">
                  <c:v>165</c:v>
                </c:pt>
                <c:pt idx="14">
                  <c:v>160</c:v>
                </c:pt>
                <c:pt idx="15">
                  <c:v>167</c:v>
                </c:pt>
                <c:pt idx="16">
                  <c:v>169</c:v>
                </c:pt>
                <c:pt idx="17">
                  <c:v>167</c:v>
                </c:pt>
                <c:pt idx="18">
                  <c:v>170</c:v>
                </c:pt>
                <c:pt idx="19">
                  <c:v>178</c:v>
                </c:pt>
                <c:pt idx="20">
                  <c:v>200</c:v>
                </c:pt>
                <c:pt idx="21">
                  <c:v>199</c:v>
                </c:pt>
                <c:pt idx="22">
                  <c:v>178</c:v>
                </c:pt>
                <c:pt idx="23">
                  <c:v>155</c:v>
                </c:pt>
              </c:numCache>
            </c:numRef>
          </c:val>
          <c:smooth val="0"/>
          <c:extLst xmlns:c16r2="http://schemas.microsoft.com/office/drawing/2015/06/chart">
            <c:ext xmlns:c16="http://schemas.microsoft.com/office/drawing/2014/chart" uri="{C3380CC4-5D6E-409C-BE32-E72D297353CC}">
              <c16:uniqueId val="{0000004A-D9CD-49EF-83AE-7C5CD6533FF1}"/>
            </c:ext>
          </c:extLst>
        </c:ser>
        <c:ser>
          <c:idx val="4"/>
          <c:order val="3"/>
          <c:tx>
            <c:strRef>
              <c:f>日负荷曲线!$A$5</c:f>
              <c:strCache>
                <c:ptCount val="1"/>
                <c:pt idx="0">
                  <c:v>冬季典型日负荷（万千瓦）</c:v>
                </c:pt>
              </c:strCache>
            </c:strRef>
          </c:tx>
          <c:spPr>
            <a:ln w="28575" cap="rnd" cmpd="sng" algn="ctr">
              <a:solidFill>
                <a:schemeClr val="accent5">
                  <a:shade val="95000"/>
                  <a:satMod val="105000"/>
                </a:schemeClr>
              </a:solidFill>
              <a:prstDash val="solid"/>
              <a:bevel/>
            </a:ln>
          </c:spPr>
          <c:marker>
            <c:symbol val="square"/>
            <c:size val="5"/>
          </c:marke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B-D9CD-49EF-83AE-7C5CD6533FF1}"/>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C-D9CD-49EF-83AE-7C5CD6533FF1}"/>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D-D9CD-49EF-83AE-7C5CD6533FF1}"/>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4E-D9CD-49EF-83AE-7C5CD6533FF1}"/>
                </c:ext>
              </c:extLst>
            </c:dLbl>
            <c:dLbl>
              <c:idx val="4"/>
              <c:layout>
                <c:manualLayout>
                  <c:x val="-2.82400358575393E-2"/>
                  <c:y val="-4.7904191616766498E-2"/>
                </c:manualLayout>
              </c:layout>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4F-D9CD-49EF-83AE-7C5CD6533FF1}"/>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0-D9CD-49EF-83AE-7C5CD6533FF1}"/>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1-D9CD-49EF-83AE-7C5CD6533FF1}"/>
                </c:ext>
              </c:extLst>
            </c:dLbl>
            <c:dLbl>
              <c:idx val="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2-D9CD-49EF-83AE-7C5CD6533FF1}"/>
                </c:ext>
              </c:extLst>
            </c:dLbl>
            <c:dLbl>
              <c:idx val="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3-D9CD-49EF-83AE-7C5CD6533FF1}"/>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4-D9CD-49EF-83AE-7C5CD6533FF1}"/>
                </c:ext>
              </c:extLst>
            </c:dLbl>
            <c:dLbl>
              <c:idx val="1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5-D9CD-49EF-83AE-7C5CD6533FF1}"/>
                </c:ext>
              </c:extLst>
            </c:dLbl>
            <c:dLbl>
              <c:idx val="1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6-D9CD-49EF-83AE-7C5CD6533FF1}"/>
                </c:ext>
              </c:extLst>
            </c:dLbl>
            <c:dLbl>
              <c:idx val="1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7-D9CD-49EF-83AE-7C5CD6533FF1}"/>
                </c:ext>
              </c:extLst>
            </c:dLbl>
            <c:dLbl>
              <c:idx val="1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8-D9CD-49EF-83AE-7C5CD6533FF1}"/>
                </c:ext>
              </c:extLst>
            </c:dLbl>
            <c:dLbl>
              <c:idx val="1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9-D9CD-49EF-83AE-7C5CD6533FF1}"/>
                </c:ext>
              </c:extLst>
            </c:dLbl>
            <c:dLbl>
              <c:idx val="1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A-D9CD-49EF-83AE-7C5CD6533FF1}"/>
                </c:ext>
              </c:extLst>
            </c:dLbl>
            <c:dLbl>
              <c:idx val="1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B-D9CD-49EF-83AE-7C5CD6533FF1}"/>
                </c:ext>
              </c:extLst>
            </c:dLbl>
            <c:dLbl>
              <c:idx val="1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C-D9CD-49EF-83AE-7C5CD6533FF1}"/>
                </c:ext>
              </c:extLst>
            </c:dLbl>
            <c:dLbl>
              <c:idx val="1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D-D9CD-49EF-83AE-7C5CD6533FF1}"/>
                </c:ext>
              </c:extLst>
            </c:dLbl>
            <c:dLbl>
              <c:idx val="1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5E-D9CD-49EF-83AE-7C5CD6533FF1}"/>
                </c:ext>
              </c:extLst>
            </c:dLbl>
            <c:dLbl>
              <c:idx val="20"/>
              <c:layout>
                <c:manualLayout>
                  <c:x val="-3.6308617531122002E-2"/>
                  <c:y val="-3.9920159680638702E-2"/>
                </c:manualLayout>
              </c:layout>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solidFill>
                      <a:latin typeface="+mn-lt"/>
                      <a:ea typeface="+mn-ea"/>
                      <a:cs typeface="+mn-cs"/>
                    </a:defRPr>
                  </a:pPr>
                  <a:endParaRPr lang="zh-CN"/>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5F-D9CD-49EF-83AE-7C5CD6533FF1}"/>
                </c:ext>
              </c:extLst>
            </c:dLbl>
            <c:dLbl>
              <c:idx val="2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60-D9CD-49EF-83AE-7C5CD6533FF1}"/>
                </c:ext>
              </c:extLst>
            </c:dLbl>
            <c:dLbl>
              <c:idx val="2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61-D9CD-49EF-83AE-7C5CD6533FF1}"/>
                </c:ext>
              </c:extLst>
            </c:dLbl>
            <c:dLbl>
              <c:idx val="2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62-D9CD-49EF-83AE-7C5CD6533FF1}"/>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val>
            <c:numRef>
              <c:f>日负荷曲线!$B$5:$Y$5</c:f>
              <c:numCache>
                <c:formatCode>General</c:formatCode>
                <c:ptCount val="24"/>
                <c:pt idx="0">
                  <c:v>154</c:v>
                </c:pt>
                <c:pt idx="1">
                  <c:v>126</c:v>
                </c:pt>
                <c:pt idx="2">
                  <c:v>113</c:v>
                </c:pt>
                <c:pt idx="3">
                  <c:v>115</c:v>
                </c:pt>
                <c:pt idx="4">
                  <c:v>106</c:v>
                </c:pt>
                <c:pt idx="5">
                  <c:v>108</c:v>
                </c:pt>
                <c:pt idx="6">
                  <c:v>109</c:v>
                </c:pt>
                <c:pt idx="7">
                  <c:v>122</c:v>
                </c:pt>
                <c:pt idx="8">
                  <c:v>185</c:v>
                </c:pt>
                <c:pt idx="9">
                  <c:v>218</c:v>
                </c:pt>
                <c:pt idx="10">
                  <c:v>235</c:v>
                </c:pt>
                <c:pt idx="11">
                  <c:v>250</c:v>
                </c:pt>
                <c:pt idx="12">
                  <c:v>256</c:v>
                </c:pt>
                <c:pt idx="13">
                  <c:v>232</c:v>
                </c:pt>
                <c:pt idx="14">
                  <c:v>227</c:v>
                </c:pt>
                <c:pt idx="15">
                  <c:v>231</c:v>
                </c:pt>
                <c:pt idx="16">
                  <c:v>230</c:v>
                </c:pt>
                <c:pt idx="17">
                  <c:v>258</c:v>
                </c:pt>
                <c:pt idx="18">
                  <c:v>262</c:v>
                </c:pt>
                <c:pt idx="19">
                  <c:v>271</c:v>
                </c:pt>
                <c:pt idx="20">
                  <c:v>283</c:v>
                </c:pt>
                <c:pt idx="21">
                  <c:v>274</c:v>
                </c:pt>
                <c:pt idx="22">
                  <c:v>237</c:v>
                </c:pt>
                <c:pt idx="23">
                  <c:v>190</c:v>
                </c:pt>
              </c:numCache>
            </c:numRef>
          </c:val>
          <c:smooth val="0"/>
          <c:extLst xmlns:c16r2="http://schemas.microsoft.com/office/drawing/2015/06/chart">
            <c:ext xmlns:c16="http://schemas.microsoft.com/office/drawing/2014/chart" uri="{C3380CC4-5D6E-409C-BE32-E72D297353CC}">
              <c16:uniqueId val="{00000063-D9CD-49EF-83AE-7C5CD6533FF1}"/>
            </c:ext>
          </c:extLst>
        </c:ser>
        <c:dLbls>
          <c:showLegendKey val="0"/>
          <c:showVal val="0"/>
          <c:showCatName val="0"/>
          <c:showSerName val="0"/>
          <c:showPercent val="0"/>
          <c:showBubbleSize val="0"/>
        </c:dLbls>
        <c:marker val="1"/>
        <c:smooth val="0"/>
        <c:axId val="129050112"/>
        <c:axId val="129051648"/>
      </c:lineChart>
      <c:catAx>
        <c:axId val="129050112"/>
        <c:scaling>
          <c:orientation val="minMax"/>
        </c:scaling>
        <c:delete val="0"/>
        <c:axPos val="b"/>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9051648"/>
        <c:crosses val="autoZero"/>
        <c:auto val="1"/>
        <c:lblAlgn val="ctr"/>
        <c:lblOffset val="100"/>
        <c:noMultiLvlLbl val="0"/>
      </c:catAx>
      <c:valAx>
        <c:axId val="129051648"/>
        <c:scaling>
          <c:orientation val="minMax"/>
          <c:max val="330"/>
          <c:min val="80"/>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9050112"/>
        <c:crosses val="autoZero"/>
        <c:crossBetween val="between"/>
      </c:valAx>
    </c:plotArea>
    <c:legend>
      <c:legendPos val="t"/>
      <c:layout>
        <c:manualLayout>
          <c:xMode val="edge"/>
          <c:yMode val="edge"/>
          <c:x val="0.12210326752902299"/>
          <c:y val="3.03233408646206E-3"/>
          <c:w val="0.77312089843933895"/>
          <c:h val="0.13838653401857701"/>
        </c:manualLayout>
      </c:layout>
      <c:overlay val="0"/>
      <c:txPr>
        <a:bodyPr rot="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txPr>
    <a:bodyPr/>
    <a:lstStyle/>
    <a:p>
      <a:pPr>
        <a:defRPr lang="zh-CN"/>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A62642C-91FA-40EF-A72B-AC25E2CBFD24}" type="doc">
      <dgm:prSet loTypeId="urn:microsoft.com/office/officeart/2005/8/layout/hList1" loCatId="list" qsTypeId="urn:microsoft.com/office/officeart/2005/8/quickstyle/simple4#2" qsCatId="simple" csTypeId="urn:microsoft.com/office/officeart/2005/8/colors/accent0_3#2" csCatId="mainScheme" phldr="1"/>
      <dgm:spPr/>
      <dgm:t>
        <a:bodyPr/>
        <a:lstStyle/>
        <a:p>
          <a:endParaRPr lang="zh-CN" altLang="en-US"/>
        </a:p>
      </dgm:t>
    </dgm:pt>
    <dgm:pt modelId="{93F24595-56F2-4151-BC24-1448AADAB89F}">
      <dgm:prSet custT="1"/>
      <dgm:spPr/>
      <dgm:t>
        <a:bodyPr/>
        <a:lstStyle/>
        <a:p>
          <a:pPr algn="ctr" rtl="0"/>
          <a:r>
            <a:rPr lang="zh-CN" altLang="en-US" sz="1800" b="1" dirty="0">
              <a:latin typeface="微软雅黑" panose="020B0503020204020204" pitchFamily="34" charset="-122"/>
              <a:ea typeface="微软雅黑" panose="020B0503020204020204" pitchFamily="34" charset="-122"/>
            </a:rPr>
            <a:t>简化审批流程</a:t>
          </a:r>
        </a:p>
      </dgm:t>
    </dgm:pt>
    <dgm:pt modelId="{76FE6DB7-E3ED-4DCD-A49F-9AD9DE2CC01A}" type="parTrans" cxnId="{1A04B274-30BA-4CA4-AFB8-A32A0C971807}">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84C9A189-B0FE-4703-92FD-69BA053CC0D8}" type="sibTrans" cxnId="{1A04B274-30BA-4CA4-AFB8-A32A0C971807}">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C7ECCBEB-FCC3-4CA3-AAD4-6CDAE4B5375F}">
      <dgm:prSet custT="1"/>
      <dgm:spPr/>
      <dgm:t>
        <a:bodyPr/>
        <a:lstStyle/>
        <a:p>
          <a:pPr algn="ctr" rtl="0"/>
          <a:r>
            <a:rPr lang="zh-CN" altLang="en-US" sz="1800" b="1" dirty="0">
              <a:latin typeface="微软雅黑" panose="020B0503020204020204" pitchFamily="34" charset="-122"/>
              <a:ea typeface="微软雅黑" panose="020B0503020204020204" pitchFamily="34" charset="-122"/>
            </a:rPr>
            <a:t>优化交易体制</a:t>
          </a:r>
        </a:p>
      </dgm:t>
    </dgm:pt>
    <dgm:pt modelId="{6540DEE9-2AD2-4E10-B778-396F1F3FD1DA}" type="parTrans" cxnId="{4D35E991-ECF4-401F-8DEF-018F1775BEF8}">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AAB175F7-49DA-4B25-A0CB-7B2880676184}" type="sibTrans" cxnId="{4D35E991-ECF4-401F-8DEF-018F1775BEF8}">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90B0D231-723A-44FE-8F91-412973D1324C}">
      <dgm:prSet custT="1"/>
      <dgm:spPr/>
      <dgm:t>
        <a:bodyPr/>
        <a:lstStyle/>
        <a:p>
          <a:pPr algn="ctr" rtl="0"/>
          <a:r>
            <a:rPr lang="zh-CN" altLang="en-US" sz="1800" b="1" dirty="0">
              <a:latin typeface="微软雅黑" panose="020B0503020204020204" pitchFamily="34" charset="-122"/>
              <a:ea typeface="微软雅黑" panose="020B0503020204020204" pitchFamily="34" charset="-122"/>
            </a:rPr>
            <a:t>增加网侧储能</a:t>
          </a:r>
        </a:p>
      </dgm:t>
    </dgm:pt>
    <dgm:pt modelId="{C09A5A47-C1A1-4BE3-AE48-30AEBF28E87D}" type="parTrans" cxnId="{D62AD3DA-C2BB-4032-9B21-BDE2F7726C07}">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B4D297CA-1533-4399-88DE-C8BD2E311C13}" type="sibTrans" cxnId="{D62AD3DA-C2BB-4032-9B21-BDE2F7726C07}">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E050D72A-4550-4969-AB5F-0F96AC4F9BD3}">
      <dgm:prSet custT="1"/>
      <dgm:spPr/>
      <dgm:t>
        <a:bodyPr/>
        <a:lstStyle/>
        <a:p>
          <a:pPr algn="l" rtl="0"/>
          <a:r>
            <a:rPr lang="zh-CN" altLang="en-US" sz="1600" dirty="0">
              <a:latin typeface="微软雅黑" panose="020B0503020204020204" pitchFamily="34" charset="-122"/>
              <a:ea typeface="微软雅黑" panose="020B0503020204020204" pitchFamily="34" charset="-122"/>
            </a:rPr>
            <a:t>建议配套专项政策</a:t>
          </a:r>
        </a:p>
      </dgm:t>
    </dgm:pt>
    <dgm:pt modelId="{3DFF3337-C745-4896-B13B-744C0245984B}" type="parTrans" cxnId="{548C34C8-F900-4DF3-8FCA-8C018592DDDC}">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7FC2A486-66AD-46B9-9521-A018AD5FFDAF}" type="sibTrans" cxnId="{548C34C8-F900-4DF3-8FCA-8C018592DDDC}">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1FB1F27A-0348-4A9D-BD65-04299A17F170}">
      <dgm:prSet custT="1"/>
      <dgm:spPr/>
      <dgm:t>
        <a:bodyPr/>
        <a:lstStyle/>
        <a:p>
          <a:pPr algn="l" rtl="0"/>
          <a:r>
            <a:rPr lang="zh-CN" altLang="en-US" sz="1600" dirty="0">
              <a:latin typeface="微软雅黑" panose="020B0503020204020204" pitchFamily="34" charset="-122"/>
              <a:ea typeface="微软雅黑" panose="020B0503020204020204" pitchFamily="34" charset="-122"/>
            </a:rPr>
            <a:t>建议政府管理部门对绿色零碳能源项目的环境评价批复、环保验收批复、大型能源设备交通运输批复、征地流程手续等，特事特办，简化审批流程，加快审批速度。</a:t>
          </a:r>
        </a:p>
      </dgm:t>
    </dgm:pt>
    <dgm:pt modelId="{6A772A3F-9FDD-4C66-B8BE-495402F3AB9B}" type="parTrans" cxnId="{145FC4A2-8843-4FD0-B200-3F1E8A5814FA}">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DE961F5B-9CFC-499F-A0A6-E0384B2218AA}" type="sibTrans" cxnId="{145FC4A2-8843-4FD0-B200-3F1E8A5814FA}">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1D5D9570-FA5E-4195-BC91-246E1D028BC0}">
      <dgm:prSet custT="1"/>
      <dgm:spPr/>
      <dgm:t>
        <a:bodyPr/>
        <a:lstStyle/>
        <a:p>
          <a:pPr algn="l" rtl="0"/>
          <a:r>
            <a:rPr lang="zh-CN" altLang="en-US" sz="1600" dirty="0">
              <a:latin typeface="微软雅黑" panose="020B0503020204020204" pitchFamily="34" charset="-122"/>
              <a:ea typeface="微软雅黑" panose="020B0503020204020204" pitchFamily="34" charset="-122"/>
            </a:rPr>
            <a:t>建议电网加强建设绿色零碳能源电力输送通道或专网通道，推动网源协调发展和调度交易机制优化；</a:t>
          </a:r>
        </a:p>
      </dgm:t>
    </dgm:pt>
    <dgm:pt modelId="{85D77B52-5F9C-4E86-8651-7BA47A45D88E}" type="parTrans" cxnId="{028655DA-A1EC-4893-8AC1-DC90C554DADC}">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44C06C4D-C2B8-46EC-816E-12161A1922D0}" type="sibTrans" cxnId="{028655DA-A1EC-4893-8AC1-DC90C554DADC}">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2B5A0C03-5956-48FB-B1A5-4018DAF9F757}">
      <dgm:prSet custT="1"/>
      <dgm:spPr/>
      <dgm:t>
        <a:bodyPr/>
        <a:lstStyle/>
        <a:p>
          <a:pPr algn="l" rtl="0"/>
          <a:r>
            <a:rPr lang="zh-CN" altLang="en-US" sz="1600" dirty="0">
              <a:latin typeface="微软雅黑" panose="020B0503020204020204" pitchFamily="34" charset="-122"/>
              <a:ea typeface="微软雅黑" panose="020B0503020204020204" pitchFamily="34" charset="-122"/>
            </a:rPr>
            <a:t>建议在网侧增配抽水蓄能、电池储能等电力储能设施，提供区域电网的调峰、调频能力，提高电网对绿色零碳能源输送及消纳能力。</a:t>
          </a:r>
        </a:p>
      </dgm:t>
    </dgm:pt>
    <dgm:pt modelId="{84152D25-8912-4B13-AD53-F447A3BEE9A0}" type="parTrans" cxnId="{E9E68117-8946-475E-BF37-71DC6D6A02B9}">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84D6713E-008A-41E7-81C8-048F912A85B4}" type="sibTrans" cxnId="{E9E68117-8946-475E-BF37-71DC6D6A02B9}">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C8FFF099-7285-411D-A425-83CCADCD67C9}">
      <dgm:prSet custT="1"/>
      <dgm:spPr/>
      <dgm:t>
        <a:bodyPr/>
        <a:lstStyle/>
        <a:p>
          <a:pPr algn="ctr" rtl="0"/>
          <a:r>
            <a:rPr lang="zh-CN" altLang="en-US" sz="1800" b="1" dirty="0">
              <a:latin typeface="微软雅黑" panose="020B0503020204020204" pitchFamily="34" charset="-122"/>
              <a:ea typeface="微软雅黑" panose="020B0503020204020204" pitchFamily="34" charset="-122"/>
            </a:rPr>
            <a:t>出台专项政策</a:t>
          </a:r>
        </a:p>
      </dgm:t>
    </dgm:pt>
    <dgm:pt modelId="{D3682E00-A2A5-4A3E-8530-BB20509B88DE}" type="sibTrans" cxnId="{DF58CD64-3D4E-47C9-BA1B-C42320B8C234}">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5DC4940D-ED86-4348-95DA-E2D88F463630}" type="parTrans" cxnId="{DF58CD64-3D4E-47C9-BA1B-C42320B8C234}">
      <dgm:prSet/>
      <dgm:spPr/>
      <dgm:t>
        <a:bodyPr/>
        <a:lstStyle/>
        <a:p>
          <a:pPr algn="ctr"/>
          <a:endParaRPr lang="zh-CN" altLang="en-US">
            <a:latin typeface="微软雅黑" panose="020B0503020204020204" pitchFamily="34" charset="-122"/>
            <a:ea typeface="微软雅黑" panose="020B0503020204020204" pitchFamily="34" charset="-122"/>
          </a:endParaRPr>
        </a:p>
      </dgm:t>
    </dgm:pt>
    <dgm:pt modelId="{B125A3B2-2A4D-489F-AE22-E34D525FD066}">
      <dgm:prSet custT="1"/>
      <dgm:spPr/>
      <dgm:t>
        <a:bodyPr/>
        <a:lstStyle/>
        <a:p>
          <a:pPr algn="l" rtl="0"/>
          <a:r>
            <a:rPr lang="zh-CN" altLang="en-US" sz="1600" dirty="0">
              <a:latin typeface="微软雅黑" panose="020B0503020204020204" pitchFamily="34" charset="-122"/>
              <a:ea typeface="微软雅黑" panose="020B0503020204020204" pitchFamily="34" charset="-122"/>
            </a:rPr>
            <a:t>组织多方论证、经济发展与新能源开发协同。</a:t>
          </a:r>
        </a:p>
      </dgm:t>
    </dgm:pt>
    <dgm:pt modelId="{7227FF9E-AA74-40CD-A911-FDBCBC4F6766}" type="parTrans" cxnId="{F4818FBE-50C2-490F-B252-0FF13CC38E04}">
      <dgm:prSet/>
      <dgm:spPr/>
      <dgm:t>
        <a:bodyPr/>
        <a:lstStyle/>
        <a:p>
          <a:endParaRPr lang="zh-CN" altLang="en-US"/>
        </a:p>
      </dgm:t>
    </dgm:pt>
    <dgm:pt modelId="{5957D14B-9026-4EE7-8BEE-7E61EFD3B09A}" type="sibTrans" cxnId="{F4818FBE-50C2-490F-B252-0FF13CC38E04}">
      <dgm:prSet/>
      <dgm:spPr/>
      <dgm:t>
        <a:bodyPr/>
        <a:lstStyle/>
        <a:p>
          <a:endParaRPr lang="zh-CN" altLang="en-US"/>
        </a:p>
      </dgm:t>
    </dgm:pt>
    <dgm:pt modelId="{AC2DC9B0-C462-4F11-9115-25A14DCE8350}">
      <dgm:prSet custT="1"/>
      <dgm:spPr/>
      <dgm:t>
        <a:bodyPr/>
        <a:lstStyle/>
        <a:p>
          <a:pPr algn="l" rtl="0"/>
          <a:r>
            <a:rPr lang="zh-CN" altLang="en-US" sz="1600" dirty="0">
              <a:latin typeface="微软雅黑" panose="020B0503020204020204" pitchFamily="34" charset="-122"/>
              <a:ea typeface="微软雅黑" panose="020B0503020204020204" pitchFamily="34" charset="-122"/>
            </a:rPr>
            <a:t>绿色零碳能源并网接入、协同调度及结算等服务水平。</a:t>
          </a:r>
        </a:p>
      </dgm:t>
    </dgm:pt>
    <dgm:pt modelId="{EDBCCF5E-9CDC-43AA-A01B-F55D616EBF0C}" type="parTrans" cxnId="{10BF676A-9A80-4F43-A4DD-0141E8BB6BAF}">
      <dgm:prSet/>
      <dgm:spPr/>
      <dgm:t>
        <a:bodyPr/>
        <a:lstStyle/>
        <a:p>
          <a:endParaRPr lang="zh-CN" altLang="en-US"/>
        </a:p>
      </dgm:t>
    </dgm:pt>
    <dgm:pt modelId="{14D8C979-9B9E-4DFB-8E03-408ADBCEA31E}" type="sibTrans" cxnId="{10BF676A-9A80-4F43-A4DD-0141E8BB6BAF}">
      <dgm:prSet/>
      <dgm:spPr/>
      <dgm:t>
        <a:bodyPr/>
        <a:lstStyle/>
        <a:p>
          <a:endParaRPr lang="zh-CN" altLang="en-US"/>
        </a:p>
      </dgm:t>
    </dgm:pt>
    <dgm:pt modelId="{D60EAF02-B132-4556-BF2C-B1687C087B28}" type="pres">
      <dgm:prSet presAssocID="{CA62642C-91FA-40EF-A72B-AC25E2CBFD24}" presName="Name0" presStyleCnt="0">
        <dgm:presLayoutVars>
          <dgm:dir/>
          <dgm:animLvl val="lvl"/>
          <dgm:resizeHandles val="exact"/>
        </dgm:presLayoutVars>
      </dgm:prSet>
      <dgm:spPr/>
      <dgm:t>
        <a:bodyPr/>
        <a:lstStyle/>
        <a:p>
          <a:endParaRPr lang="zh-CN" altLang="en-US"/>
        </a:p>
      </dgm:t>
    </dgm:pt>
    <dgm:pt modelId="{0C8B8FE9-6525-43BB-B99B-FFD9963412B6}" type="pres">
      <dgm:prSet presAssocID="{C8FFF099-7285-411D-A425-83CCADCD67C9}" presName="composite" presStyleCnt="0"/>
      <dgm:spPr/>
    </dgm:pt>
    <dgm:pt modelId="{0BABECD9-BA7F-4B0A-BBCD-78D89DFAB0AE}" type="pres">
      <dgm:prSet presAssocID="{C8FFF099-7285-411D-A425-83CCADCD67C9}" presName="parTx" presStyleLbl="alignNode1" presStyleIdx="0" presStyleCnt="4" custScaleY="100000" custLinFactNeighborX="-166" custLinFactNeighborY="-6992">
        <dgm:presLayoutVars>
          <dgm:chMax val="0"/>
          <dgm:chPref val="0"/>
          <dgm:bulletEnabled val="1"/>
        </dgm:presLayoutVars>
      </dgm:prSet>
      <dgm:spPr/>
      <dgm:t>
        <a:bodyPr/>
        <a:lstStyle/>
        <a:p>
          <a:endParaRPr lang="zh-CN" altLang="en-US"/>
        </a:p>
      </dgm:t>
    </dgm:pt>
    <dgm:pt modelId="{FDE55805-E96E-4F81-880B-8F94F8FC03B4}" type="pres">
      <dgm:prSet presAssocID="{C8FFF099-7285-411D-A425-83CCADCD67C9}" presName="desTx" presStyleLbl="alignAccFollowNode1" presStyleIdx="0" presStyleCnt="4" custScaleY="100000">
        <dgm:presLayoutVars>
          <dgm:bulletEnabled val="1"/>
        </dgm:presLayoutVars>
      </dgm:prSet>
      <dgm:spPr/>
      <dgm:t>
        <a:bodyPr/>
        <a:lstStyle/>
        <a:p>
          <a:endParaRPr lang="zh-CN" altLang="en-US"/>
        </a:p>
      </dgm:t>
    </dgm:pt>
    <dgm:pt modelId="{EC002EBB-3BFF-4AA0-BE43-E61CA5844B81}" type="pres">
      <dgm:prSet presAssocID="{D3682E00-A2A5-4A3E-8530-BB20509B88DE}" presName="space" presStyleCnt="0"/>
      <dgm:spPr/>
    </dgm:pt>
    <dgm:pt modelId="{D9618AB8-BA24-4FF5-85F5-7B3D0E73B93C}" type="pres">
      <dgm:prSet presAssocID="{93F24595-56F2-4151-BC24-1448AADAB89F}" presName="composite" presStyleCnt="0"/>
      <dgm:spPr/>
    </dgm:pt>
    <dgm:pt modelId="{EB78E16E-5093-49DA-8A17-1804600762F7}" type="pres">
      <dgm:prSet presAssocID="{93F24595-56F2-4151-BC24-1448AADAB89F}" presName="parTx" presStyleLbl="alignNode1" presStyleIdx="1" presStyleCnt="4">
        <dgm:presLayoutVars>
          <dgm:chMax val="0"/>
          <dgm:chPref val="0"/>
          <dgm:bulletEnabled val="1"/>
        </dgm:presLayoutVars>
      </dgm:prSet>
      <dgm:spPr/>
      <dgm:t>
        <a:bodyPr/>
        <a:lstStyle/>
        <a:p>
          <a:endParaRPr lang="zh-CN" altLang="en-US"/>
        </a:p>
      </dgm:t>
    </dgm:pt>
    <dgm:pt modelId="{B6A44DA1-EEF6-4AB6-A8A2-3A0D8A517F1A}" type="pres">
      <dgm:prSet presAssocID="{93F24595-56F2-4151-BC24-1448AADAB89F}" presName="desTx" presStyleLbl="alignAccFollowNode1" presStyleIdx="1" presStyleCnt="4" custScaleY="100000">
        <dgm:presLayoutVars>
          <dgm:bulletEnabled val="1"/>
        </dgm:presLayoutVars>
      </dgm:prSet>
      <dgm:spPr/>
      <dgm:t>
        <a:bodyPr/>
        <a:lstStyle/>
        <a:p>
          <a:endParaRPr lang="zh-CN" altLang="en-US"/>
        </a:p>
      </dgm:t>
    </dgm:pt>
    <dgm:pt modelId="{796FB1C6-FAB3-4734-9C18-D4CB50593B06}" type="pres">
      <dgm:prSet presAssocID="{84C9A189-B0FE-4703-92FD-69BA053CC0D8}" presName="space" presStyleCnt="0"/>
      <dgm:spPr/>
    </dgm:pt>
    <dgm:pt modelId="{15C0F9F1-4712-4685-8C86-407FCFB6A871}" type="pres">
      <dgm:prSet presAssocID="{C7ECCBEB-FCC3-4CA3-AAD4-6CDAE4B5375F}" presName="composite" presStyleCnt="0"/>
      <dgm:spPr/>
    </dgm:pt>
    <dgm:pt modelId="{B22D69C5-BFFB-4E1F-AC34-F3DE6B850393}" type="pres">
      <dgm:prSet presAssocID="{C7ECCBEB-FCC3-4CA3-AAD4-6CDAE4B5375F}" presName="parTx" presStyleLbl="alignNode1" presStyleIdx="2" presStyleCnt="4">
        <dgm:presLayoutVars>
          <dgm:chMax val="0"/>
          <dgm:chPref val="0"/>
          <dgm:bulletEnabled val="1"/>
        </dgm:presLayoutVars>
      </dgm:prSet>
      <dgm:spPr/>
      <dgm:t>
        <a:bodyPr/>
        <a:lstStyle/>
        <a:p>
          <a:endParaRPr lang="zh-CN" altLang="en-US"/>
        </a:p>
      </dgm:t>
    </dgm:pt>
    <dgm:pt modelId="{31024F7E-EEF0-4578-9A06-D9722056E33D}" type="pres">
      <dgm:prSet presAssocID="{C7ECCBEB-FCC3-4CA3-AAD4-6CDAE4B5375F}" presName="desTx" presStyleLbl="alignAccFollowNode1" presStyleIdx="2" presStyleCnt="4" custScaleY="100000">
        <dgm:presLayoutVars>
          <dgm:bulletEnabled val="1"/>
        </dgm:presLayoutVars>
      </dgm:prSet>
      <dgm:spPr/>
      <dgm:t>
        <a:bodyPr/>
        <a:lstStyle/>
        <a:p>
          <a:endParaRPr lang="zh-CN" altLang="en-US"/>
        </a:p>
      </dgm:t>
    </dgm:pt>
    <dgm:pt modelId="{F038C343-92AE-4EAE-BFFE-4DAAEBBE8E35}" type="pres">
      <dgm:prSet presAssocID="{AAB175F7-49DA-4B25-A0CB-7B2880676184}" presName="space" presStyleCnt="0"/>
      <dgm:spPr/>
    </dgm:pt>
    <dgm:pt modelId="{3F85155B-E9BB-4A35-8F8F-29ED59C5E3DB}" type="pres">
      <dgm:prSet presAssocID="{90B0D231-723A-44FE-8F91-412973D1324C}" presName="composite" presStyleCnt="0"/>
      <dgm:spPr/>
    </dgm:pt>
    <dgm:pt modelId="{F2DEE8C6-96C4-496C-86DF-219D70E674A5}" type="pres">
      <dgm:prSet presAssocID="{90B0D231-723A-44FE-8F91-412973D1324C}" presName="parTx" presStyleLbl="alignNode1" presStyleIdx="3" presStyleCnt="4">
        <dgm:presLayoutVars>
          <dgm:chMax val="0"/>
          <dgm:chPref val="0"/>
          <dgm:bulletEnabled val="1"/>
        </dgm:presLayoutVars>
      </dgm:prSet>
      <dgm:spPr/>
      <dgm:t>
        <a:bodyPr/>
        <a:lstStyle/>
        <a:p>
          <a:endParaRPr lang="zh-CN" altLang="en-US"/>
        </a:p>
      </dgm:t>
    </dgm:pt>
    <dgm:pt modelId="{AAC79052-5997-41B5-B4AA-28A1AF80A652}" type="pres">
      <dgm:prSet presAssocID="{90B0D231-723A-44FE-8F91-412973D1324C}" presName="desTx" presStyleLbl="alignAccFollowNode1" presStyleIdx="3" presStyleCnt="4">
        <dgm:presLayoutVars>
          <dgm:bulletEnabled val="1"/>
        </dgm:presLayoutVars>
      </dgm:prSet>
      <dgm:spPr/>
      <dgm:t>
        <a:bodyPr/>
        <a:lstStyle/>
        <a:p>
          <a:endParaRPr lang="zh-CN" altLang="en-US"/>
        </a:p>
      </dgm:t>
    </dgm:pt>
  </dgm:ptLst>
  <dgm:cxnLst>
    <dgm:cxn modelId="{4D35E991-ECF4-401F-8DEF-018F1775BEF8}" srcId="{CA62642C-91FA-40EF-A72B-AC25E2CBFD24}" destId="{C7ECCBEB-FCC3-4CA3-AAD4-6CDAE4B5375F}" srcOrd="2" destOrd="0" parTransId="{6540DEE9-2AD2-4E10-B778-396F1F3FD1DA}" sibTransId="{AAB175F7-49DA-4B25-A0CB-7B2880676184}"/>
    <dgm:cxn modelId="{028655DA-A1EC-4893-8AC1-DC90C554DADC}" srcId="{C7ECCBEB-FCC3-4CA3-AAD4-6CDAE4B5375F}" destId="{1D5D9570-FA5E-4195-BC91-246E1D028BC0}" srcOrd="0" destOrd="0" parTransId="{85D77B52-5F9C-4E86-8651-7BA47A45D88E}" sibTransId="{44C06C4D-C2B8-46EC-816E-12161A1922D0}"/>
    <dgm:cxn modelId="{5CE8DE85-4958-4087-990F-3F4D6FD1A6DD}" type="presOf" srcId="{1D5D9570-FA5E-4195-BC91-246E1D028BC0}" destId="{31024F7E-EEF0-4578-9A06-D9722056E33D}" srcOrd="0" destOrd="0" presId="urn:microsoft.com/office/officeart/2005/8/layout/hList1"/>
    <dgm:cxn modelId="{462E09BD-1A5A-4ED8-ACEC-D380B1863F8F}" type="presOf" srcId="{B125A3B2-2A4D-489F-AE22-E34D525FD066}" destId="{FDE55805-E96E-4F81-880B-8F94F8FC03B4}" srcOrd="0" destOrd="1" presId="urn:microsoft.com/office/officeart/2005/8/layout/hList1"/>
    <dgm:cxn modelId="{E069A1F5-1436-45F6-B25E-C93ACF960466}" type="presOf" srcId="{93F24595-56F2-4151-BC24-1448AADAB89F}" destId="{EB78E16E-5093-49DA-8A17-1804600762F7}" srcOrd="0" destOrd="0" presId="urn:microsoft.com/office/officeart/2005/8/layout/hList1"/>
    <dgm:cxn modelId="{D62AD3DA-C2BB-4032-9B21-BDE2F7726C07}" srcId="{CA62642C-91FA-40EF-A72B-AC25E2CBFD24}" destId="{90B0D231-723A-44FE-8F91-412973D1324C}" srcOrd="3" destOrd="0" parTransId="{C09A5A47-C1A1-4BE3-AE48-30AEBF28E87D}" sibTransId="{B4D297CA-1533-4399-88DE-C8BD2E311C13}"/>
    <dgm:cxn modelId="{F4818FBE-50C2-490F-B252-0FF13CC38E04}" srcId="{C8FFF099-7285-411D-A425-83CCADCD67C9}" destId="{B125A3B2-2A4D-489F-AE22-E34D525FD066}" srcOrd="1" destOrd="0" parTransId="{7227FF9E-AA74-40CD-A911-FDBCBC4F6766}" sibTransId="{5957D14B-9026-4EE7-8BEE-7E61EFD3B09A}"/>
    <dgm:cxn modelId="{8F43F5B4-8F2B-470D-B8DB-F8F0168FAF70}" type="presOf" srcId="{E050D72A-4550-4969-AB5F-0F96AC4F9BD3}" destId="{FDE55805-E96E-4F81-880B-8F94F8FC03B4}" srcOrd="0" destOrd="0" presId="urn:microsoft.com/office/officeart/2005/8/layout/hList1"/>
    <dgm:cxn modelId="{EE2F3B59-B2F9-4DDA-9894-6D6525E8E205}" type="presOf" srcId="{CA62642C-91FA-40EF-A72B-AC25E2CBFD24}" destId="{D60EAF02-B132-4556-BF2C-B1687C087B28}" srcOrd="0" destOrd="0" presId="urn:microsoft.com/office/officeart/2005/8/layout/hList1"/>
    <dgm:cxn modelId="{10BF676A-9A80-4F43-A4DD-0141E8BB6BAF}" srcId="{C7ECCBEB-FCC3-4CA3-AAD4-6CDAE4B5375F}" destId="{AC2DC9B0-C462-4F11-9115-25A14DCE8350}" srcOrd="1" destOrd="0" parTransId="{EDBCCF5E-9CDC-43AA-A01B-F55D616EBF0C}" sibTransId="{14D8C979-9B9E-4DFB-8E03-408ADBCEA31E}"/>
    <dgm:cxn modelId="{25EB44F3-ADAA-42D5-BF03-78FA41A6111F}" type="presOf" srcId="{1FB1F27A-0348-4A9D-BD65-04299A17F170}" destId="{B6A44DA1-EEF6-4AB6-A8A2-3A0D8A517F1A}" srcOrd="0" destOrd="0" presId="urn:microsoft.com/office/officeart/2005/8/layout/hList1"/>
    <dgm:cxn modelId="{DF58CD64-3D4E-47C9-BA1B-C42320B8C234}" srcId="{CA62642C-91FA-40EF-A72B-AC25E2CBFD24}" destId="{C8FFF099-7285-411D-A425-83CCADCD67C9}" srcOrd="0" destOrd="0" parTransId="{5DC4940D-ED86-4348-95DA-E2D88F463630}" sibTransId="{D3682E00-A2A5-4A3E-8530-BB20509B88DE}"/>
    <dgm:cxn modelId="{B75F4EBC-7599-417D-9E18-12E33A4BDE92}" type="presOf" srcId="{C8FFF099-7285-411D-A425-83CCADCD67C9}" destId="{0BABECD9-BA7F-4B0A-BBCD-78D89DFAB0AE}" srcOrd="0" destOrd="0" presId="urn:microsoft.com/office/officeart/2005/8/layout/hList1"/>
    <dgm:cxn modelId="{E9E68117-8946-475E-BF37-71DC6D6A02B9}" srcId="{90B0D231-723A-44FE-8F91-412973D1324C}" destId="{2B5A0C03-5956-48FB-B1A5-4018DAF9F757}" srcOrd="0" destOrd="0" parTransId="{84152D25-8912-4B13-AD53-F447A3BEE9A0}" sibTransId="{84D6713E-008A-41E7-81C8-048F912A85B4}"/>
    <dgm:cxn modelId="{548C34C8-F900-4DF3-8FCA-8C018592DDDC}" srcId="{C8FFF099-7285-411D-A425-83CCADCD67C9}" destId="{E050D72A-4550-4969-AB5F-0F96AC4F9BD3}" srcOrd="0" destOrd="0" parTransId="{3DFF3337-C745-4896-B13B-744C0245984B}" sibTransId="{7FC2A486-66AD-46B9-9521-A018AD5FFDAF}"/>
    <dgm:cxn modelId="{145FC4A2-8843-4FD0-B200-3F1E8A5814FA}" srcId="{93F24595-56F2-4151-BC24-1448AADAB89F}" destId="{1FB1F27A-0348-4A9D-BD65-04299A17F170}" srcOrd="0" destOrd="0" parTransId="{6A772A3F-9FDD-4C66-B8BE-495402F3AB9B}" sibTransId="{DE961F5B-9CFC-499F-A0A6-E0384B2218AA}"/>
    <dgm:cxn modelId="{91B09BC7-05F2-447B-8014-41AC5F5CBDF1}" type="presOf" srcId="{2B5A0C03-5956-48FB-B1A5-4018DAF9F757}" destId="{AAC79052-5997-41B5-B4AA-28A1AF80A652}" srcOrd="0" destOrd="0" presId="urn:microsoft.com/office/officeart/2005/8/layout/hList1"/>
    <dgm:cxn modelId="{9AD18286-41C7-4534-BCB5-4898361111FF}" type="presOf" srcId="{90B0D231-723A-44FE-8F91-412973D1324C}" destId="{F2DEE8C6-96C4-496C-86DF-219D70E674A5}" srcOrd="0" destOrd="0" presId="urn:microsoft.com/office/officeart/2005/8/layout/hList1"/>
    <dgm:cxn modelId="{0E4BB3D0-7A26-4E3B-8458-2F876510D416}" type="presOf" srcId="{C7ECCBEB-FCC3-4CA3-AAD4-6CDAE4B5375F}" destId="{B22D69C5-BFFB-4E1F-AC34-F3DE6B850393}" srcOrd="0" destOrd="0" presId="urn:microsoft.com/office/officeart/2005/8/layout/hList1"/>
    <dgm:cxn modelId="{1A04B274-30BA-4CA4-AFB8-A32A0C971807}" srcId="{CA62642C-91FA-40EF-A72B-AC25E2CBFD24}" destId="{93F24595-56F2-4151-BC24-1448AADAB89F}" srcOrd="1" destOrd="0" parTransId="{76FE6DB7-E3ED-4DCD-A49F-9AD9DE2CC01A}" sibTransId="{84C9A189-B0FE-4703-92FD-69BA053CC0D8}"/>
    <dgm:cxn modelId="{5BDFAA84-3C10-43CB-AE2D-FCAA91A27524}" type="presOf" srcId="{AC2DC9B0-C462-4F11-9115-25A14DCE8350}" destId="{31024F7E-EEF0-4578-9A06-D9722056E33D}" srcOrd="0" destOrd="1" presId="urn:microsoft.com/office/officeart/2005/8/layout/hList1"/>
    <dgm:cxn modelId="{D0BACD3F-3B8A-43A4-AD34-6A12CCB18297}" type="presParOf" srcId="{D60EAF02-B132-4556-BF2C-B1687C087B28}" destId="{0C8B8FE9-6525-43BB-B99B-FFD9963412B6}" srcOrd="0" destOrd="0" presId="urn:microsoft.com/office/officeart/2005/8/layout/hList1"/>
    <dgm:cxn modelId="{4EA228DF-FED5-48E3-9793-67DD6389C4DE}" type="presParOf" srcId="{0C8B8FE9-6525-43BB-B99B-FFD9963412B6}" destId="{0BABECD9-BA7F-4B0A-BBCD-78D89DFAB0AE}" srcOrd="0" destOrd="0" presId="urn:microsoft.com/office/officeart/2005/8/layout/hList1"/>
    <dgm:cxn modelId="{22D7C83D-796C-421B-BF5F-7429D4831EBB}" type="presParOf" srcId="{0C8B8FE9-6525-43BB-B99B-FFD9963412B6}" destId="{FDE55805-E96E-4F81-880B-8F94F8FC03B4}" srcOrd="1" destOrd="0" presId="urn:microsoft.com/office/officeart/2005/8/layout/hList1"/>
    <dgm:cxn modelId="{86590677-9596-4EF8-8075-446DF7F914EE}" type="presParOf" srcId="{D60EAF02-B132-4556-BF2C-B1687C087B28}" destId="{EC002EBB-3BFF-4AA0-BE43-E61CA5844B81}" srcOrd="1" destOrd="0" presId="urn:microsoft.com/office/officeart/2005/8/layout/hList1"/>
    <dgm:cxn modelId="{0CF10A90-25EC-44F4-8489-867099A79F6B}" type="presParOf" srcId="{D60EAF02-B132-4556-BF2C-B1687C087B28}" destId="{D9618AB8-BA24-4FF5-85F5-7B3D0E73B93C}" srcOrd="2" destOrd="0" presId="urn:microsoft.com/office/officeart/2005/8/layout/hList1"/>
    <dgm:cxn modelId="{41AC7FA9-5D35-4E35-B1A9-428C18E3EB3B}" type="presParOf" srcId="{D9618AB8-BA24-4FF5-85F5-7B3D0E73B93C}" destId="{EB78E16E-5093-49DA-8A17-1804600762F7}" srcOrd="0" destOrd="0" presId="urn:microsoft.com/office/officeart/2005/8/layout/hList1"/>
    <dgm:cxn modelId="{F553B5DC-295F-410A-AA9B-1AA3720B102F}" type="presParOf" srcId="{D9618AB8-BA24-4FF5-85F5-7B3D0E73B93C}" destId="{B6A44DA1-EEF6-4AB6-A8A2-3A0D8A517F1A}" srcOrd="1" destOrd="0" presId="urn:microsoft.com/office/officeart/2005/8/layout/hList1"/>
    <dgm:cxn modelId="{FC84788E-C733-4B66-8439-771493D38810}" type="presParOf" srcId="{D60EAF02-B132-4556-BF2C-B1687C087B28}" destId="{796FB1C6-FAB3-4734-9C18-D4CB50593B06}" srcOrd="3" destOrd="0" presId="urn:microsoft.com/office/officeart/2005/8/layout/hList1"/>
    <dgm:cxn modelId="{F7029970-F288-430C-BFDC-7F428365FC00}" type="presParOf" srcId="{D60EAF02-B132-4556-BF2C-B1687C087B28}" destId="{15C0F9F1-4712-4685-8C86-407FCFB6A871}" srcOrd="4" destOrd="0" presId="urn:microsoft.com/office/officeart/2005/8/layout/hList1"/>
    <dgm:cxn modelId="{8882D944-1300-477B-A870-C69C24240688}" type="presParOf" srcId="{15C0F9F1-4712-4685-8C86-407FCFB6A871}" destId="{B22D69C5-BFFB-4E1F-AC34-F3DE6B850393}" srcOrd="0" destOrd="0" presId="urn:microsoft.com/office/officeart/2005/8/layout/hList1"/>
    <dgm:cxn modelId="{73FD4116-C876-42C5-AC8F-AD9CA6385E7E}" type="presParOf" srcId="{15C0F9F1-4712-4685-8C86-407FCFB6A871}" destId="{31024F7E-EEF0-4578-9A06-D9722056E33D}" srcOrd="1" destOrd="0" presId="urn:microsoft.com/office/officeart/2005/8/layout/hList1"/>
    <dgm:cxn modelId="{B3A8C466-8CC3-4E28-A1BC-7B84B1A4808A}" type="presParOf" srcId="{D60EAF02-B132-4556-BF2C-B1687C087B28}" destId="{F038C343-92AE-4EAE-BFFE-4DAAEBBE8E35}" srcOrd="5" destOrd="0" presId="urn:microsoft.com/office/officeart/2005/8/layout/hList1"/>
    <dgm:cxn modelId="{5A663309-0A46-4721-BF05-7CA7C03E623B}" type="presParOf" srcId="{D60EAF02-B132-4556-BF2C-B1687C087B28}" destId="{3F85155B-E9BB-4A35-8F8F-29ED59C5E3DB}" srcOrd="6" destOrd="0" presId="urn:microsoft.com/office/officeart/2005/8/layout/hList1"/>
    <dgm:cxn modelId="{B9BCD810-6841-4CAE-80F2-CA1107DD4FF1}" type="presParOf" srcId="{3F85155B-E9BB-4A35-8F8F-29ED59C5E3DB}" destId="{F2DEE8C6-96C4-496C-86DF-219D70E674A5}" srcOrd="0" destOrd="0" presId="urn:microsoft.com/office/officeart/2005/8/layout/hList1"/>
    <dgm:cxn modelId="{CA8D0A2D-D30A-4838-95DA-D7A4934B17A7}" type="presParOf" srcId="{3F85155B-E9BB-4A35-8F8F-29ED59C5E3DB}" destId="{AAC79052-5997-41B5-B4AA-28A1AF80A6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BECD9-BA7F-4B0A-BBCD-78D89DFAB0AE}">
      <dsp:nvSpPr>
        <dsp:cNvPr id="0" name=""/>
        <dsp:cNvSpPr/>
      </dsp:nvSpPr>
      <dsp:spPr>
        <a:xfrm>
          <a:off x="7" y="304801"/>
          <a:ext cx="2395632" cy="958253"/>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出台专项政策</a:t>
          </a:r>
        </a:p>
      </dsp:txBody>
      <dsp:txXfrm>
        <a:off x="7" y="304801"/>
        <a:ext cx="2395632" cy="958253"/>
      </dsp:txXfrm>
    </dsp:sp>
    <dsp:sp modelId="{FDE55805-E96E-4F81-880B-8F94F8FC03B4}">
      <dsp:nvSpPr>
        <dsp:cNvPr id="0" name=""/>
        <dsp:cNvSpPr/>
      </dsp:nvSpPr>
      <dsp:spPr>
        <a:xfrm>
          <a:off x="3984" y="1330056"/>
          <a:ext cx="2395632" cy="285480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建议配套专项政策</a:t>
          </a:r>
        </a:p>
        <a:p>
          <a:pPr marL="171450" lvl="1" indent="-171450" algn="l" defTabSz="711200" rtl="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组织多方论证、经济发展与新能源开发协同。</a:t>
          </a:r>
        </a:p>
      </dsp:txBody>
      <dsp:txXfrm>
        <a:off x="3984" y="1330056"/>
        <a:ext cx="2395632" cy="2854800"/>
      </dsp:txXfrm>
    </dsp:sp>
    <dsp:sp modelId="{EB78E16E-5093-49DA-8A17-1804600762F7}">
      <dsp:nvSpPr>
        <dsp:cNvPr id="0" name=""/>
        <dsp:cNvSpPr/>
      </dsp:nvSpPr>
      <dsp:spPr>
        <a:xfrm>
          <a:off x="2735005" y="371802"/>
          <a:ext cx="2395632" cy="958253"/>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简化审批流程</a:t>
          </a:r>
        </a:p>
      </dsp:txBody>
      <dsp:txXfrm>
        <a:off x="2735005" y="371802"/>
        <a:ext cx="2395632" cy="958253"/>
      </dsp:txXfrm>
    </dsp:sp>
    <dsp:sp modelId="{B6A44DA1-EEF6-4AB6-A8A2-3A0D8A517F1A}">
      <dsp:nvSpPr>
        <dsp:cNvPr id="0" name=""/>
        <dsp:cNvSpPr/>
      </dsp:nvSpPr>
      <dsp:spPr>
        <a:xfrm>
          <a:off x="2735005" y="1330056"/>
          <a:ext cx="2395632" cy="285480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建议政府管理部门对绿色零碳能源项目的环境评价批复、环保验收批复、大型能源设备交通运输批复、征地流程手续等，特事特办，简化审批流程，加快审批速度。</a:t>
          </a:r>
        </a:p>
      </dsp:txBody>
      <dsp:txXfrm>
        <a:off x="2735005" y="1330056"/>
        <a:ext cx="2395632" cy="2854800"/>
      </dsp:txXfrm>
    </dsp:sp>
    <dsp:sp modelId="{B22D69C5-BFFB-4E1F-AC34-F3DE6B850393}">
      <dsp:nvSpPr>
        <dsp:cNvPr id="0" name=""/>
        <dsp:cNvSpPr/>
      </dsp:nvSpPr>
      <dsp:spPr>
        <a:xfrm>
          <a:off x="5466026" y="371802"/>
          <a:ext cx="2395632" cy="958253"/>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优化交易体制</a:t>
          </a:r>
        </a:p>
      </dsp:txBody>
      <dsp:txXfrm>
        <a:off x="5466026" y="371802"/>
        <a:ext cx="2395632" cy="958253"/>
      </dsp:txXfrm>
    </dsp:sp>
    <dsp:sp modelId="{31024F7E-EEF0-4578-9A06-D9722056E33D}">
      <dsp:nvSpPr>
        <dsp:cNvPr id="0" name=""/>
        <dsp:cNvSpPr/>
      </dsp:nvSpPr>
      <dsp:spPr>
        <a:xfrm>
          <a:off x="5466026" y="1330056"/>
          <a:ext cx="2395632" cy="285480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建议电网加强建设绿色零碳能源电力输送通道或专网通道，推动网源协调发展和调度交易机制优化；</a:t>
          </a:r>
        </a:p>
        <a:p>
          <a:pPr marL="171450" lvl="1" indent="-171450" algn="l" defTabSz="711200" rtl="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绿色零碳能源并网接入、协同调度及结算等服务水平。</a:t>
          </a:r>
        </a:p>
      </dsp:txBody>
      <dsp:txXfrm>
        <a:off x="5466026" y="1330056"/>
        <a:ext cx="2395632" cy="2854800"/>
      </dsp:txXfrm>
    </dsp:sp>
    <dsp:sp modelId="{F2DEE8C6-96C4-496C-86DF-219D70E674A5}">
      <dsp:nvSpPr>
        <dsp:cNvPr id="0" name=""/>
        <dsp:cNvSpPr/>
      </dsp:nvSpPr>
      <dsp:spPr>
        <a:xfrm>
          <a:off x="8197047" y="371802"/>
          <a:ext cx="2395632" cy="958253"/>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增加网侧储能</a:t>
          </a:r>
        </a:p>
      </dsp:txBody>
      <dsp:txXfrm>
        <a:off x="8197047" y="371802"/>
        <a:ext cx="2395632" cy="958253"/>
      </dsp:txXfrm>
    </dsp:sp>
    <dsp:sp modelId="{AAC79052-5997-41B5-B4AA-28A1AF80A652}">
      <dsp:nvSpPr>
        <dsp:cNvPr id="0" name=""/>
        <dsp:cNvSpPr/>
      </dsp:nvSpPr>
      <dsp:spPr>
        <a:xfrm>
          <a:off x="8197047" y="1330056"/>
          <a:ext cx="2395632" cy="285480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建议在网侧增配抽水蓄能、电池储能等电力储能设施，提供区域电网的调峰、调频能力，提高电网对绿色零碳能源输送及消纳能力。</a:t>
          </a:r>
        </a:p>
      </dsp:txBody>
      <dsp:txXfrm>
        <a:off x="8197047" y="1330056"/>
        <a:ext cx="2395632"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681730" cy="617220"/>
          </a:xfrm>
          <a:prstGeom prst="rect">
            <a:avLst/>
          </a:prstGeom>
        </p:spPr>
        <p:txBody>
          <a:bodyPr vert="horz" lIns="119083" tIns="59542" rIns="119083" bIns="59542" rtlCol="0"/>
          <a:lstStyle>
            <a:lvl1pPr algn="l">
              <a:defRPr sz="1500"/>
            </a:lvl1pPr>
          </a:lstStyle>
          <a:p>
            <a:endParaRPr lang="zh-CN" altLang="en-US"/>
          </a:p>
        </p:txBody>
      </p:sp>
      <p:sp>
        <p:nvSpPr>
          <p:cNvPr id="3" name="日期占位符 2"/>
          <p:cNvSpPr>
            <a:spLocks noGrp="1"/>
          </p:cNvSpPr>
          <p:nvPr>
            <p:ph type="dt" sz="quarter" idx="1"/>
          </p:nvPr>
        </p:nvSpPr>
        <p:spPr>
          <a:xfrm>
            <a:off x="4812604" y="0"/>
            <a:ext cx="3681730" cy="617220"/>
          </a:xfrm>
          <a:prstGeom prst="rect">
            <a:avLst/>
          </a:prstGeom>
        </p:spPr>
        <p:txBody>
          <a:bodyPr vert="horz" lIns="119083" tIns="59542" rIns="119083" bIns="59542" rtlCol="0"/>
          <a:lstStyle>
            <a:lvl1pPr algn="r">
              <a:defRPr sz="1500"/>
            </a:lvl1pPr>
          </a:lstStyle>
          <a:p>
            <a:fld id="{4A228C85-F378-4389-82A8-BDD96EBF714B}" type="datetimeFigureOut">
              <a:rPr lang="zh-CN" altLang="en-US" smtClean="0"/>
              <a:t>2021-7-18</a:t>
            </a:fld>
            <a:endParaRPr lang="zh-CN" altLang="en-US"/>
          </a:p>
        </p:txBody>
      </p:sp>
      <p:sp>
        <p:nvSpPr>
          <p:cNvPr id="4" name="页脚占位符 3"/>
          <p:cNvSpPr>
            <a:spLocks noGrp="1"/>
          </p:cNvSpPr>
          <p:nvPr>
            <p:ph type="ftr" sz="quarter" idx="2"/>
          </p:nvPr>
        </p:nvSpPr>
        <p:spPr>
          <a:xfrm>
            <a:off x="1" y="11725038"/>
            <a:ext cx="3681730" cy="617220"/>
          </a:xfrm>
          <a:prstGeom prst="rect">
            <a:avLst/>
          </a:prstGeom>
        </p:spPr>
        <p:txBody>
          <a:bodyPr vert="horz" lIns="119083" tIns="59542" rIns="119083" bIns="59542" rtlCol="0" anchor="b"/>
          <a:lstStyle>
            <a:lvl1pPr algn="l">
              <a:defRPr sz="1500"/>
            </a:lvl1pPr>
          </a:lstStyle>
          <a:p>
            <a:endParaRPr lang="zh-CN" altLang="en-US"/>
          </a:p>
        </p:txBody>
      </p:sp>
      <p:sp>
        <p:nvSpPr>
          <p:cNvPr id="5" name="灯片编号占位符 4"/>
          <p:cNvSpPr>
            <a:spLocks noGrp="1"/>
          </p:cNvSpPr>
          <p:nvPr>
            <p:ph type="sldNum" sz="quarter" idx="3"/>
          </p:nvPr>
        </p:nvSpPr>
        <p:spPr>
          <a:xfrm>
            <a:off x="4812604" y="11725038"/>
            <a:ext cx="3681730" cy="617220"/>
          </a:xfrm>
          <a:prstGeom prst="rect">
            <a:avLst/>
          </a:prstGeom>
        </p:spPr>
        <p:txBody>
          <a:bodyPr vert="horz" lIns="119083" tIns="59542" rIns="119083" bIns="59542" rtlCol="0" anchor="b"/>
          <a:lstStyle>
            <a:lvl1pPr algn="r">
              <a:defRPr sz="1500"/>
            </a:lvl1pPr>
          </a:lstStyle>
          <a:p>
            <a:fld id="{8DA0B1B8-59D0-4BCA-8A38-5B945D128D8C}" type="slidenum">
              <a:rPr lang="zh-CN" altLang="en-US" smtClean="0"/>
              <a:t>‹#›</a:t>
            </a:fld>
            <a:endParaRPr lang="zh-CN" altLang="en-US"/>
          </a:p>
        </p:txBody>
      </p:sp>
    </p:spTree>
    <p:extLst>
      <p:ext uri="{BB962C8B-B14F-4D97-AF65-F5344CB8AC3E}">
        <p14:creationId xmlns:p14="http://schemas.microsoft.com/office/powerpoint/2010/main" val="9468551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681730" cy="619363"/>
          </a:xfrm>
          <a:prstGeom prst="rect">
            <a:avLst/>
          </a:prstGeom>
        </p:spPr>
        <p:txBody>
          <a:bodyPr vert="horz" lIns="119083" tIns="59542" rIns="119083" bIns="59542" rtlCol="0"/>
          <a:lstStyle>
            <a:lvl1pPr algn="l">
              <a:defRPr sz="1500"/>
            </a:lvl1pPr>
          </a:lstStyle>
          <a:p>
            <a:endParaRPr lang="zh-CN" altLang="en-US"/>
          </a:p>
        </p:txBody>
      </p:sp>
      <p:sp>
        <p:nvSpPr>
          <p:cNvPr id="3" name="日期占位符 2"/>
          <p:cNvSpPr>
            <a:spLocks noGrp="1"/>
          </p:cNvSpPr>
          <p:nvPr>
            <p:ph type="dt" idx="1"/>
          </p:nvPr>
        </p:nvSpPr>
        <p:spPr>
          <a:xfrm>
            <a:off x="4812604" y="1"/>
            <a:ext cx="3681730" cy="619363"/>
          </a:xfrm>
          <a:prstGeom prst="rect">
            <a:avLst/>
          </a:prstGeom>
        </p:spPr>
        <p:txBody>
          <a:bodyPr vert="horz" lIns="119083" tIns="59542" rIns="119083" bIns="59542" rtlCol="0"/>
          <a:lstStyle>
            <a:lvl1pPr algn="r">
              <a:defRPr sz="1500"/>
            </a:lvl1pPr>
          </a:lstStyle>
          <a:p>
            <a:fld id="{77CC6893-B2FF-4FC9-828B-E51D12DD35FE}" type="datetimeFigureOut">
              <a:rPr lang="zh-CN" altLang="en-US" smtClean="0"/>
              <a:t>2021-7-18</a:t>
            </a:fld>
            <a:endParaRPr lang="zh-CN" altLang="en-US"/>
          </a:p>
        </p:txBody>
      </p:sp>
      <p:sp>
        <p:nvSpPr>
          <p:cNvPr id="4" name="幻灯片图像占位符 3"/>
          <p:cNvSpPr>
            <a:spLocks noGrp="1" noRot="1" noChangeAspect="1"/>
          </p:cNvSpPr>
          <p:nvPr>
            <p:ph type="sldImg" idx="2"/>
          </p:nvPr>
        </p:nvSpPr>
        <p:spPr>
          <a:xfrm>
            <a:off x="544513" y="1543050"/>
            <a:ext cx="7407275" cy="4167188"/>
          </a:xfrm>
          <a:prstGeom prst="rect">
            <a:avLst/>
          </a:prstGeom>
          <a:noFill/>
          <a:ln w="12700">
            <a:solidFill>
              <a:prstClr val="black"/>
            </a:solidFill>
          </a:ln>
        </p:spPr>
        <p:txBody>
          <a:bodyPr vert="horz" lIns="119083" tIns="59542" rIns="119083" bIns="59542" rtlCol="0" anchor="ctr"/>
          <a:lstStyle/>
          <a:p>
            <a:endParaRPr lang="zh-CN" altLang="en-US"/>
          </a:p>
        </p:txBody>
      </p:sp>
      <p:sp>
        <p:nvSpPr>
          <p:cNvPr id="5" name="备注占位符 4"/>
          <p:cNvSpPr>
            <a:spLocks noGrp="1"/>
          </p:cNvSpPr>
          <p:nvPr>
            <p:ph type="body" sz="quarter" idx="3"/>
          </p:nvPr>
        </p:nvSpPr>
        <p:spPr>
          <a:xfrm>
            <a:off x="849630" y="5940743"/>
            <a:ext cx="6797040" cy="4860608"/>
          </a:xfrm>
          <a:prstGeom prst="rect">
            <a:avLst/>
          </a:prstGeom>
        </p:spPr>
        <p:txBody>
          <a:bodyPr vert="horz" lIns="119083" tIns="59542" rIns="119083" bIns="59542"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11725038"/>
            <a:ext cx="3681730" cy="619363"/>
          </a:xfrm>
          <a:prstGeom prst="rect">
            <a:avLst/>
          </a:prstGeom>
        </p:spPr>
        <p:txBody>
          <a:bodyPr vert="horz" lIns="119083" tIns="59542" rIns="119083" bIns="59542" rtlCol="0" anchor="b"/>
          <a:lstStyle>
            <a:lvl1pPr algn="l">
              <a:defRPr sz="1500"/>
            </a:lvl1pPr>
          </a:lstStyle>
          <a:p>
            <a:endParaRPr lang="zh-CN" altLang="en-US"/>
          </a:p>
        </p:txBody>
      </p:sp>
      <p:sp>
        <p:nvSpPr>
          <p:cNvPr id="7" name="灯片编号占位符 6"/>
          <p:cNvSpPr>
            <a:spLocks noGrp="1"/>
          </p:cNvSpPr>
          <p:nvPr>
            <p:ph type="sldNum" sz="quarter" idx="5"/>
          </p:nvPr>
        </p:nvSpPr>
        <p:spPr>
          <a:xfrm>
            <a:off x="4812604" y="11725038"/>
            <a:ext cx="3681730" cy="619363"/>
          </a:xfrm>
          <a:prstGeom prst="rect">
            <a:avLst/>
          </a:prstGeom>
        </p:spPr>
        <p:txBody>
          <a:bodyPr vert="horz" lIns="119083" tIns="59542" rIns="119083" bIns="59542" rtlCol="0" anchor="b"/>
          <a:lstStyle>
            <a:lvl1pPr algn="r">
              <a:defRPr sz="1500"/>
            </a:lvl1pPr>
          </a:lstStyle>
          <a:p>
            <a:fld id="{C6CDCA2B-51A2-41A2-A7E4-0961F8DD1ADE}" type="slidenum">
              <a:rPr lang="zh-CN" altLang="en-US" smtClean="0"/>
              <a:t>‹#›</a:t>
            </a:fld>
            <a:endParaRPr lang="zh-CN" altLang="en-US"/>
          </a:p>
        </p:txBody>
      </p:sp>
    </p:spTree>
    <p:extLst>
      <p:ext uri="{BB962C8B-B14F-4D97-AF65-F5344CB8AC3E}">
        <p14:creationId xmlns:p14="http://schemas.microsoft.com/office/powerpoint/2010/main" val="677134417"/>
      </p:ext>
    </p:extLst>
  </p:cSld>
  <p:clrMap bg1="lt1" tx1="dk1" bg2="lt2" tx2="dk2" accent1="accent1" accent2="accent2" accent3="accent3" accent4="accent4" accent5="accent5" accent6="accent6" hlink="hlink" folHlink="folHlink"/>
  <p:hf hdr="0" ftr="0" dt="0"/>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7530" algn="l" defTabSz="913765" rtl="0" eaLnBrk="1" latinLnBrk="0" hangingPunct="1">
      <a:defRPr sz="1200" kern="1200">
        <a:solidFill>
          <a:schemeClr val="tx1"/>
        </a:solidFill>
        <a:latin typeface="+mn-lt"/>
        <a:ea typeface="+mn-ea"/>
        <a:cs typeface="+mn-cs"/>
      </a:defRPr>
    </a:lvl5pPr>
    <a:lvl6pPr marL="2284730" algn="l" defTabSz="913765" rtl="0" eaLnBrk="1" latinLnBrk="0" hangingPunct="1">
      <a:defRPr sz="1200" kern="1200">
        <a:solidFill>
          <a:schemeClr val="tx1"/>
        </a:solidFill>
        <a:latin typeface="+mn-lt"/>
        <a:ea typeface="+mn-ea"/>
        <a:cs typeface="+mn-cs"/>
      </a:defRPr>
    </a:lvl6pPr>
    <a:lvl7pPr marL="2741295" algn="l" defTabSz="913765" rtl="0" eaLnBrk="1" latinLnBrk="0" hangingPunct="1">
      <a:defRPr sz="1200" kern="1200">
        <a:solidFill>
          <a:schemeClr val="tx1"/>
        </a:solidFill>
        <a:latin typeface="+mn-lt"/>
        <a:ea typeface="+mn-ea"/>
        <a:cs typeface="+mn-cs"/>
      </a:defRPr>
    </a:lvl7pPr>
    <a:lvl8pPr marL="3198495" algn="l" defTabSz="913765" rtl="0" eaLnBrk="1" latinLnBrk="0" hangingPunct="1">
      <a:defRPr sz="1200" kern="1200">
        <a:solidFill>
          <a:schemeClr val="tx1"/>
        </a:solidFill>
        <a:latin typeface="+mn-lt"/>
        <a:ea typeface="+mn-ea"/>
        <a:cs typeface="+mn-cs"/>
      </a:defRPr>
    </a:lvl8pPr>
    <a:lvl9pPr marL="365506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4513" y="1543050"/>
            <a:ext cx="7407275" cy="41671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715962-952A-45FB-955B-3A7C3DCDB9F6}"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供热：电供暖新增电力负荷，人均用电量约</a:t>
            </a:r>
            <a:r>
              <a:rPr lang="en-US" altLang="zh-CN" dirty="0"/>
              <a:t>290kWh</a:t>
            </a:r>
            <a:r>
              <a:rPr lang="zh-CN" altLang="en-US" dirty="0"/>
              <a:t>，包含于新增电力负荷之中。</a:t>
            </a:r>
          </a:p>
        </p:txBody>
      </p:sp>
      <p:sp>
        <p:nvSpPr>
          <p:cNvPr id="4" name="灯片编号占位符 3"/>
          <p:cNvSpPr>
            <a:spLocks noGrp="1"/>
          </p:cNvSpPr>
          <p:nvPr>
            <p:ph type="sldNum" sz="quarter" idx="10"/>
          </p:nvPr>
        </p:nvSpPr>
        <p:spPr/>
        <p:txBody>
          <a:bodyPr/>
          <a:lstStyle/>
          <a:p>
            <a:fld id="{C6CDCA2B-51A2-41A2-A7E4-0961F8DD1ADE}"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sz="1200" dirty="0">
                <a:latin typeface="微软雅黑" panose="020B0503020204020204" pitchFamily="34" charset="-122"/>
                <a:ea typeface="微软雅黑" panose="020B0503020204020204" pitchFamily="34" charset="-122"/>
              </a:rPr>
              <a:t>考虑社会经济发展和规模逐步扩大的因素，</a:t>
            </a:r>
            <a:r>
              <a:rPr lang="zh-CN" altLang="en-US" sz="1200" dirty="0">
                <a:latin typeface="微软雅黑" panose="020B0503020204020204" pitchFamily="34" charset="-122"/>
                <a:ea typeface="微软雅黑" panose="020B0503020204020204" pitchFamily="34" charset="-122"/>
                <a:cs typeface="+mn-ea"/>
                <a:sym typeface="+mn-lt"/>
              </a:rPr>
              <a:t>按照风电、光伏装机，开展钢厂自备电厂替代，逐步降低华豫电厂出力并最终在</a:t>
            </a:r>
            <a:r>
              <a:rPr lang="en-US" altLang="zh-CN" sz="1200" dirty="0">
                <a:latin typeface="微软雅黑" panose="020B0503020204020204" pitchFamily="34" charset="-122"/>
                <a:ea typeface="微软雅黑" panose="020B0503020204020204" pitchFamily="34" charset="-122"/>
                <a:cs typeface="+mn-ea"/>
                <a:sym typeface="+mn-lt"/>
              </a:rPr>
              <a:t>2023</a:t>
            </a:r>
            <a:r>
              <a:rPr lang="zh-CN" altLang="en-US" sz="1200" dirty="0">
                <a:latin typeface="微软雅黑" panose="020B0503020204020204" pitchFamily="34" charset="-122"/>
                <a:ea typeface="微软雅黑" panose="020B0503020204020204" pitchFamily="34" charset="-122"/>
                <a:cs typeface="+mn-ea"/>
                <a:sym typeface="+mn-lt"/>
              </a:rPr>
              <a:t>年完全退出信阳电网，自备电厂容量为</a:t>
            </a:r>
            <a:r>
              <a:rPr lang="en-US" altLang="zh-CN" sz="1200" dirty="0">
                <a:latin typeface="微软雅黑" panose="020B0503020204020204" pitchFamily="34" charset="-122"/>
                <a:ea typeface="微软雅黑" panose="020B0503020204020204" pitchFamily="34" charset="-122"/>
                <a:cs typeface="+mn-ea"/>
                <a:sym typeface="+mn-lt"/>
              </a:rPr>
              <a:t>6.6</a:t>
            </a:r>
            <a:r>
              <a:rPr lang="zh-CN" altLang="en-US" sz="1200" dirty="0">
                <a:latin typeface="微软雅黑" panose="020B0503020204020204" pitchFamily="34" charset="-122"/>
                <a:ea typeface="微软雅黑" panose="020B0503020204020204" pitchFamily="34" charset="-122"/>
                <a:cs typeface="+mn-ea"/>
                <a:sym typeface="+mn-lt"/>
              </a:rPr>
              <a:t>万</a:t>
            </a:r>
            <a:r>
              <a:rPr lang="en-US" altLang="zh-CN" sz="1200" dirty="0">
                <a:latin typeface="微软雅黑" panose="020B0503020204020204" pitchFamily="34" charset="-122"/>
                <a:ea typeface="微软雅黑" panose="020B0503020204020204" pitchFamily="34" charset="-122"/>
                <a:cs typeface="+mn-ea"/>
                <a:sym typeface="+mn-lt"/>
              </a:rPr>
              <a:t>kW</a:t>
            </a:r>
            <a:r>
              <a:rPr lang="zh-CN" altLang="en-US" sz="1200" dirty="0">
                <a:latin typeface="微软雅黑" panose="020B0503020204020204" pitchFamily="34" charset="-122"/>
                <a:ea typeface="微软雅黑" panose="020B0503020204020204" pitchFamily="34" charset="-122"/>
                <a:cs typeface="+mn-ea"/>
                <a:sym typeface="+mn-lt"/>
              </a:rPr>
              <a:t>，火电机组容量为</a:t>
            </a:r>
            <a:r>
              <a:rPr lang="en-US" altLang="zh-CN" sz="1200" dirty="0">
                <a:latin typeface="微软雅黑" panose="020B0503020204020204" pitchFamily="34" charset="-122"/>
                <a:ea typeface="微软雅黑" panose="020B0503020204020204" pitchFamily="34" charset="-122"/>
                <a:cs typeface="+mn-ea"/>
                <a:sym typeface="+mn-lt"/>
              </a:rPr>
              <a:t>196</a:t>
            </a:r>
            <a:r>
              <a:rPr lang="zh-CN" altLang="en-US" sz="1200" dirty="0">
                <a:latin typeface="微软雅黑" panose="020B0503020204020204" pitchFamily="34" charset="-122"/>
                <a:ea typeface="微软雅黑" panose="020B0503020204020204" pitchFamily="34" charset="-122"/>
                <a:cs typeface="+mn-ea"/>
                <a:sym typeface="+mn-lt"/>
              </a:rPr>
              <a:t>万</a:t>
            </a:r>
            <a:r>
              <a:rPr lang="en-US" altLang="zh-CN" sz="1200" dirty="0">
                <a:latin typeface="微软雅黑" panose="020B0503020204020204" pitchFamily="34" charset="-122"/>
                <a:ea typeface="微软雅黑" panose="020B0503020204020204" pitchFamily="34" charset="-122"/>
                <a:cs typeface="+mn-ea"/>
                <a:sym typeface="+mn-lt"/>
              </a:rPr>
              <a:t>kW</a:t>
            </a:r>
            <a:r>
              <a:rPr lang="zh-CN" altLang="en-US" sz="1200" dirty="0">
                <a:latin typeface="微软雅黑" panose="020B0503020204020204" pitchFamily="34" charset="-122"/>
                <a:ea typeface="微软雅黑" panose="020B0503020204020204" pitchFamily="34" charset="-122"/>
                <a:cs typeface="+mn-ea"/>
                <a:sym typeface="+mn-lt"/>
              </a:rPr>
              <a:t>；配套区域大坪抽水蓄能建设，抽水蓄能容量为</a:t>
            </a:r>
            <a:r>
              <a:rPr lang="en-US" altLang="zh-CN" sz="1200" dirty="0">
                <a:latin typeface="微软雅黑" panose="020B0503020204020204" pitchFamily="34" charset="-122"/>
                <a:ea typeface="微软雅黑" panose="020B0503020204020204" pitchFamily="34" charset="-122"/>
                <a:cs typeface="+mn-ea"/>
                <a:sym typeface="+mn-lt"/>
              </a:rPr>
              <a:t>100</a:t>
            </a:r>
            <a:r>
              <a:rPr lang="zh-CN" altLang="en-US" sz="1200" dirty="0">
                <a:latin typeface="微软雅黑" panose="020B0503020204020204" pitchFamily="34" charset="-122"/>
                <a:ea typeface="微软雅黑" panose="020B0503020204020204" pitchFamily="34" charset="-122"/>
                <a:cs typeface="+mn-ea"/>
                <a:sym typeface="+mn-lt"/>
              </a:rPr>
              <a:t>万</a:t>
            </a:r>
            <a:r>
              <a:rPr lang="en-US" altLang="zh-CN" sz="1200" dirty="0">
                <a:latin typeface="微软雅黑" panose="020B0503020204020204" pitchFamily="34" charset="-122"/>
                <a:ea typeface="微软雅黑" panose="020B0503020204020204" pitchFamily="34" charset="-122"/>
                <a:cs typeface="+mn-ea"/>
                <a:sym typeface="+mn-lt"/>
              </a:rPr>
              <a:t>kW</a:t>
            </a:r>
            <a:r>
              <a:rPr lang="zh-CN" altLang="en-US" sz="1200" dirty="0">
                <a:latin typeface="微软雅黑" panose="020B0503020204020204" pitchFamily="34" charset="-122"/>
                <a:ea typeface="微软雅黑" panose="020B0503020204020204" pitchFamily="34" charset="-122"/>
              </a:rPr>
              <a:t>风光项目，按照匹配城市</a:t>
            </a:r>
            <a:r>
              <a:rPr lang="en-US" altLang="zh-CN" sz="1200" dirty="0">
                <a:latin typeface="微软雅黑" panose="020B0503020204020204" pitchFamily="34" charset="-122"/>
                <a:ea typeface="微软雅黑" panose="020B0503020204020204" pitchFamily="34" charset="-122"/>
              </a:rPr>
              <a:t>220kV</a:t>
            </a:r>
            <a:r>
              <a:rPr lang="zh-CN" altLang="en-US" sz="1200" dirty="0">
                <a:latin typeface="微软雅黑" panose="020B0503020204020204" pitchFamily="34" charset="-122"/>
                <a:ea typeface="微软雅黑" panose="020B0503020204020204" pitchFamily="34" charset="-122"/>
              </a:rPr>
              <a:t>及以下等级输送能力进行开发和消纳。</a:t>
            </a:r>
            <a:endParaRPr lang="en-US" altLang="zh-CN" sz="1200" dirty="0">
              <a:latin typeface="微软雅黑" panose="020B0503020204020204" pitchFamily="34" charset="-122"/>
              <a:ea typeface="微软雅黑" panose="020B0503020204020204" pitchFamily="34" charset="-122"/>
            </a:endParaRPr>
          </a:p>
          <a:p>
            <a:pPr indent="457200">
              <a:lnSpc>
                <a:spcPct val="150000"/>
              </a:lnSpc>
            </a:pPr>
            <a:r>
              <a:rPr lang="zh-CN" altLang="en-US" sz="1200" dirty="0">
                <a:latin typeface="微软雅黑" panose="020B0503020204020204" pitchFamily="34" charset="-122"/>
                <a:ea typeface="微软雅黑" panose="020B0503020204020204" pitchFamily="34" charset="-122"/>
              </a:rPr>
              <a:t>经计算，按照</a:t>
            </a:r>
            <a:r>
              <a:rPr lang="en-US" altLang="zh-CN" sz="1200" dirty="0">
                <a:latin typeface="微软雅黑" panose="020B0503020204020204" pitchFamily="34" charset="-122"/>
                <a:ea typeface="微软雅黑" panose="020B0503020204020204" pitchFamily="34" charset="-122"/>
              </a:rPr>
              <a:t>2023</a:t>
            </a:r>
            <a:r>
              <a:rPr lang="zh-CN" altLang="en-US" sz="1200" dirty="0">
                <a:latin typeface="微软雅黑" panose="020B0503020204020204" pitchFamily="34" charset="-122"/>
                <a:ea typeface="微软雅黑" panose="020B0503020204020204" pitchFamily="34" charset="-122"/>
              </a:rPr>
              <a:t>年以来初装机浉河区源网荷储和多能互补等项目共计</a:t>
            </a:r>
            <a:r>
              <a:rPr lang="en-US" altLang="zh-CN" sz="1200" dirty="0">
                <a:latin typeface="微软雅黑" panose="020B0503020204020204" pitchFamily="34" charset="-122"/>
                <a:ea typeface="微软雅黑" panose="020B0503020204020204" pitchFamily="34" charset="-122"/>
              </a:rPr>
              <a:t>543</a:t>
            </a:r>
            <a:r>
              <a:rPr lang="zh-CN" altLang="en-US" sz="1200" dirty="0">
                <a:latin typeface="微软雅黑" panose="020B0503020204020204" pitchFamily="34" charset="-122"/>
                <a:ea typeface="微软雅黑" panose="020B0503020204020204" pitchFamily="34" charset="-122"/>
              </a:rPr>
              <a:t>万</a:t>
            </a:r>
            <a:r>
              <a:rPr lang="en-US" altLang="zh-CN" sz="1200" dirty="0">
                <a:latin typeface="微软雅黑" panose="020B0503020204020204" pitchFamily="34" charset="-122"/>
                <a:ea typeface="微软雅黑" panose="020B0503020204020204" pitchFamily="34" charset="-122"/>
              </a:rPr>
              <a:t>kW</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195</a:t>
            </a:r>
            <a:r>
              <a:rPr lang="zh-CN" altLang="en-US" sz="1200" dirty="0">
                <a:latin typeface="微软雅黑" panose="020B0503020204020204" pitchFamily="34" charset="-122"/>
                <a:ea typeface="微软雅黑" panose="020B0503020204020204" pitchFamily="34" charset="-122"/>
              </a:rPr>
              <a:t>万</a:t>
            </a:r>
            <a:r>
              <a:rPr lang="en-US" altLang="zh-CN" sz="1200" dirty="0">
                <a:latin typeface="微软雅黑" panose="020B0503020204020204" pitchFamily="34" charset="-122"/>
                <a:ea typeface="微软雅黑" panose="020B0503020204020204" pitchFamily="34" charset="-122"/>
              </a:rPr>
              <a:t>kW</a:t>
            </a:r>
            <a:r>
              <a:rPr lang="zh-CN" altLang="en-US" sz="1200" dirty="0">
                <a:latin typeface="微软雅黑" panose="020B0503020204020204" pitchFamily="34" charset="-122"/>
                <a:ea typeface="微软雅黑" panose="020B0503020204020204" pitchFamily="34" charset="-122"/>
              </a:rPr>
              <a:t>风电和</a:t>
            </a:r>
            <a:r>
              <a:rPr lang="en-US" altLang="zh-CN" sz="1200" dirty="0">
                <a:latin typeface="微软雅黑" panose="020B0503020204020204" pitchFamily="34" charset="-122"/>
                <a:ea typeface="微软雅黑" panose="020B0503020204020204" pitchFamily="34" charset="-122"/>
              </a:rPr>
              <a:t>348</a:t>
            </a:r>
            <a:r>
              <a:rPr lang="zh-CN" altLang="en-US" sz="1200" dirty="0">
                <a:latin typeface="微软雅黑" panose="020B0503020204020204" pitchFamily="34" charset="-122"/>
                <a:ea typeface="微软雅黑" panose="020B0503020204020204" pitchFamily="34" charset="-122"/>
              </a:rPr>
              <a:t>万</a:t>
            </a:r>
            <a:r>
              <a:rPr lang="en-US" altLang="zh-CN" sz="1200" dirty="0">
                <a:latin typeface="微软雅黑" panose="020B0503020204020204" pitchFamily="34" charset="-122"/>
                <a:ea typeface="微软雅黑" panose="020B0503020204020204" pitchFamily="34" charset="-122"/>
              </a:rPr>
              <a:t>KW</a:t>
            </a:r>
            <a:r>
              <a:rPr lang="zh-CN" altLang="en-US" sz="1200" dirty="0">
                <a:latin typeface="微软雅黑" panose="020B0503020204020204" pitchFamily="34" charset="-122"/>
                <a:ea typeface="微软雅黑" panose="020B0503020204020204" pitchFamily="34" charset="-122"/>
              </a:rPr>
              <a:t>光伏），</a:t>
            </a:r>
            <a:r>
              <a:rPr lang="en-US" altLang="zh-CN" sz="1200" dirty="0">
                <a:latin typeface="微软雅黑" panose="020B0503020204020204" pitchFamily="34" charset="-122"/>
                <a:ea typeface="微软雅黑" panose="020B0503020204020204" pitchFamily="34" charset="-122"/>
              </a:rPr>
              <a:t>2023</a:t>
            </a:r>
            <a:r>
              <a:rPr lang="zh-CN" altLang="en-US" sz="1200" dirty="0">
                <a:latin typeface="微软雅黑" panose="020B0503020204020204" pitchFamily="34" charset="-122"/>
                <a:ea typeface="微软雅黑" panose="020B0503020204020204" pitchFamily="34" charset="-122"/>
              </a:rPr>
              <a:t>年</a:t>
            </a:r>
            <a:r>
              <a:rPr lang="zh-CN" altLang="en-US" sz="1200" b="1" dirty="0">
                <a:solidFill>
                  <a:srgbClr val="FF0000"/>
                </a:solidFill>
                <a:latin typeface="微软雅黑" panose="020B0503020204020204" pitchFamily="34" charset="-122"/>
                <a:ea typeface="微软雅黑" panose="020B0503020204020204" pitchFamily="34" charset="-122"/>
              </a:rPr>
              <a:t>发电量达</a:t>
            </a:r>
            <a:r>
              <a:rPr lang="en-US" altLang="zh-CN" sz="1200" b="1" dirty="0">
                <a:solidFill>
                  <a:srgbClr val="FF0000"/>
                </a:solidFill>
                <a:latin typeface="微软雅黑" panose="020B0503020204020204" pitchFamily="34" charset="-122"/>
                <a:ea typeface="微软雅黑" panose="020B0503020204020204" pitchFamily="34" charset="-122"/>
              </a:rPr>
              <a:t>84.99</a:t>
            </a:r>
            <a:r>
              <a:rPr lang="zh-CN" altLang="en-US" sz="1200" b="1" dirty="0">
                <a:solidFill>
                  <a:srgbClr val="FF0000"/>
                </a:solidFill>
                <a:latin typeface="微软雅黑" panose="020B0503020204020204" pitchFamily="34" charset="-122"/>
                <a:ea typeface="微软雅黑" panose="020B0503020204020204" pitchFamily="34" charset="-122"/>
              </a:rPr>
              <a:t>亿度</a:t>
            </a:r>
            <a:r>
              <a:rPr lang="zh-CN" altLang="en-US" sz="1200" dirty="0">
                <a:latin typeface="微软雅黑" panose="020B0503020204020204" pitchFamily="34" charset="-122"/>
                <a:ea typeface="微软雅黑" panose="020B0503020204020204" pitchFamily="34" charset="-122"/>
              </a:rPr>
              <a:t>，每年可节约</a:t>
            </a:r>
            <a:r>
              <a:rPr lang="zh-CN" altLang="en-US" sz="1200" b="1" dirty="0">
                <a:solidFill>
                  <a:srgbClr val="FF0000"/>
                </a:solidFill>
                <a:latin typeface="微软雅黑" panose="020B0503020204020204" pitchFamily="34" charset="-122"/>
                <a:ea typeface="微软雅黑" panose="020B0503020204020204" pitchFamily="34" charset="-122"/>
              </a:rPr>
              <a:t>标准煤</a:t>
            </a:r>
            <a:r>
              <a:rPr lang="en-US" altLang="zh-CN" sz="1200" b="1" dirty="0">
                <a:solidFill>
                  <a:srgbClr val="FF0000"/>
                </a:solidFill>
                <a:latin typeface="微软雅黑" panose="020B0503020204020204" pitchFamily="34" charset="-122"/>
                <a:ea typeface="微软雅黑" panose="020B0503020204020204" pitchFamily="34" charset="-122"/>
              </a:rPr>
              <a:t>256.67</a:t>
            </a:r>
            <a:r>
              <a:rPr lang="zh-CN" altLang="en-US" sz="1200" b="1" dirty="0">
                <a:solidFill>
                  <a:srgbClr val="FF0000"/>
                </a:solidFill>
                <a:latin typeface="微软雅黑" panose="020B0503020204020204" pitchFamily="34" charset="-122"/>
                <a:ea typeface="微软雅黑" panose="020B0503020204020204" pitchFamily="34" charset="-122"/>
              </a:rPr>
              <a:t>万吨</a:t>
            </a:r>
            <a:r>
              <a:rPr lang="zh-CN" altLang="en-US" sz="1200" dirty="0">
                <a:latin typeface="微软雅黑" panose="020B0503020204020204" pitchFamily="34" charset="-122"/>
                <a:ea typeface="微软雅黑" panose="020B0503020204020204" pitchFamily="34" charset="-122"/>
              </a:rPr>
              <a:t>，一次发电能源中</a:t>
            </a:r>
            <a:r>
              <a:rPr lang="zh-CN" altLang="en-US" sz="1200" b="1" dirty="0">
                <a:solidFill>
                  <a:srgbClr val="FF0000"/>
                </a:solidFill>
                <a:latin typeface="微软雅黑" panose="020B0503020204020204" pitchFamily="34" charset="-122"/>
                <a:ea typeface="微软雅黑" panose="020B0503020204020204" pitchFamily="34" charset="-122"/>
              </a:rPr>
              <a:t>风光占比达</a:t>
            </a:r>
            <a:r>
              <a:rPr lang="en-US" altLang="zh-CN" sz="1200" b="1" dirty="0">
                <a:solidFill>
                  <a:srgbClr val="FF0000"/>
                </a:solidFill>
                <a:latin typeface="微软雅黑" panose="020B0503020204020204" pitchFamily="34" charset="-122"/>
                <a:ea typeface="微软雅黑" panose="020B0503020204020204" pitchFamily="34" charset="-122"/>
              </a:rPr>
              <a:t>49%</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6CDCA2B-51A2-41A2-A7E4-0961F8DD1AD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pPr marL="372110" indent="-372110">
              <a:buFont typeface="Wingdings" panose="05000000000000000000" pitchFamily="2" charset="2"/>
              <a:buChar char="Ø"/>
            </a:pPr>
            <a:r>
              <a:rPr lang="zh-CN" altLang="en-US" sz="1600" dirty="0">
                <a:cs typeface="+mn-ea"/>
                <a:sym typeface="+mn-lt"/>
              </a:rPr>
              <a:t>（主要内容）：提出解题思路</a:t>
            </a:r>
            <a:r>
              <a:rPr lang="en-US" altLang="zh-CN" sz="1600" dirty="0">
                <a:cs typeface="+mn-ea"/>
                <a:sym typeface="+mn-lt"/>
              </a:rPr>
              <a:t>-</a:t>
            </a:r>
            <a:r>
              <a:rPr lang="zh-CN" altLang="en-US" sz="1600" dirty="0">
                <a:solidFill>
                  <a:srgbClr val="FF0000"/>
                </a:solidFill>
                <a:cs typeface="+mn-ea"/>
                <a:sym typeface="+mn-lt"/>
              </a:rPr>
              <a:t>李昂编写</a:t>
            </a:r>
            <a:endParaRPr lang="en-US" altLang="zh-CN" sz="1600" dirty="0">
              <a:solidFill>
                <a:srgbClr val="FF0000"/>
              </a:solidFill>
              <a:cs typeface="+mn-ea"/>
              <a:sym typeface="+mn-lt"/>
            </a:endParaRPr>
          </a:p>
          <a:p>
            <a:r>
              <a:rPr lang="en-US" altLang="zh-CN" sz="1600" dirty="0">
                <a:cs typeface="+mn-ea"/>
                <a:sym typeface="+mn-lt"/>
              </a:rPr>
              <a:t>1</a:t>
            </a:r>
            <a:r>
              <a:rPr lang="zh-CN" altLang="en-US" sz="1600" dirty="0">
                <a:cs typeface="+mn-ea"/>
                <a:sym typeface="+mn-lt"/>
              </a:rPr>
              <a:t>、新能源集约化开发，连片实施，阶段性实现双碳目标；</a:t>
            </a:r>
            <a:endParaRPr lang="en-US" altLang="zh-CN" sz="1600" dirty="0">
              <a:cs typeface="+mn-ea"/>
              <a:sym typeface="+mn-lt"/>
            </a:endParaRPr>
          </a:p>
          <a:p>
            <a:r>
              <a:rPr lang="en-US" altLang="zh-CN" sz="1600" dirty="0">
                <a:cs typeface="+mn-ea"/>
                <a:sym typeface="+mn-lt"/>
              </a:rPr>
              <a:t>2</a:t>
            </a:r>
            <a:r>
              <a:rPr lang="zh-CN" altLang="en-US" sz="1600" dirty="0">
                <a:cs typeface="+mn-ea"/>
                <a:sym typeface="+mn-lt"/>
              </a:rPr>
              <a:t>、多能协同，智慧互补，一体化和乡村产业经济融合；</a:t>
            </a:r>
            <a:endParaRPr lang="en-US" altLang="zh-CN" sz="1600" dirty="0">
              <a:cs typeface="+mn-ea"/>
              <a:sym typeface="+mn-lt"/>
            </a:endParaRPr>
          </a:p>
          <a:p>
            <a:r>
              <a:rPr lang="en-US" altLang="zh-CN" sz="1600" dirty="0">
                <a:cs typeface="+mn-ea"/>
                <a:sym typeface="+mn-lt"/>
              </a:rPr>
              <a:t>3</a:t>
            </a:r>
            <a:r>
              <a:rPr lang="zh-CN" altLang="en-US" sz="1600" dirty="0">
                <a:cs typeface="+mn-ea"/>
                <a:sym typeface="+mn-lt"/>
              </a:rPr>
              <a:t>、经济增长和绿色发展并济，打造有源、智慧，坚强现代化能源体系</a:t>
            </a:r>
            <a:endParaRPr lang="en-US" altLang="zh-CN" sz="1600" dirty="0">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6</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25</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27</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28</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34</a:t>
            </a:fld>
            <a:endParaRPr lang="zh-CN" altLang="en-US" sz="150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35</a:t>
            </a:fld>
            <a:endParaRPr lang="zh-CN" altLang="en-US" sz="150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36</a:t>
            </a:fld>
            <a:endParaRPr lang="zh-CN" altLang="en-US" sz="15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37</a:t>
            </a:fld>
            <a:endParaRPr lang="zh-CN" altLang="en-US" sz="150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38</a:t>
            </a:fld>
            <a:endParaRPr lang="zh-CN" altLang="en-US" sz="15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4513" y="1543050"/>
            <a:ext cx="7407275" cy="41671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6CDCA2B-51A2-41A2-A7E4-0961F8DD1ADE}" type="slidenum">
              <a:rPr kumimoji="0" lang="zh-CN" altLang="en-US" sz="15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5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39</a:t>
            </a:fld>
            <a:endParaRPr lang="zh-CN" altLang="en-US" sz="150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40</a:t>
            </a:fld>
            <a:endParaRPr lang="zh-CN" altLang="en-US" sz="150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CDCA2B-51A2-41A2-A7E4-0961F8DD1ADE}" type="slidenum">
              <a:rPr lang="zh-CN" altLang="en-US" sz="1500" smtClean="0">
                <a:solidFill>
                  <a:prstClr val="black"/>
                </a:solidFill>
              </a:rPr>
              <a:t>41</a:t>
            </a:fld>
            <a:endParaRPr lang="zh-CN" altLang="en-US" sz="150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42</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8</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50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51</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52</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53</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54</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6100" y="1543050"/>
            <a:ext cx="7404100" cy="4165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55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CDCA2B-51A2-41A2-A7E4-0961F8DD1ADE}" type="slidenum">
              <a:rPr lang="zh-CN" altLang="en-US" smtClean="0"/>
              <a:t>56</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CDCA2B-51A2-41A2-A7E4-0961F8DD1ADE}" type="slidenum">
              <a:rPr lang="zh-CN" altLang="en-US" smtClean="0"/>
              <a:t>57</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4513" y="1543050"/>
            <a:ext cx="7407275" cy="41671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58</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9</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4513" y="1543050"/>
            <a:ext cx="7407275" cy="41671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solidFill>
                  <a:prstClr val="black"/>
                </a:solidFill>
                <a:latin typeface="Calibri" panose="020F0502020204030204"/>
                <a:ea typeface="宋体" panose="02010600030101010101" pitchFamily="2" charset="-122"/>
              </a:rPr>
              <a:t>59</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60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61</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62</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63</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5588" y="1004888"/>
            <a:ext cx="8932863" cy="50260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solidFill>
                  <a:prstClr val="black"/>
                </a:solidFill>
                <a:latin typeface="Calibri" panose="020F0502020204030204"/>
                <a:ea typeface="宋体" panose="02010600030101010101" pitchFamily="2" charset="-122"/>
              </a:rPr>
              <a:t>64</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3.xml"/><Relationship Id="rId5" Type="http://schemas.openxmlformats.org/officeDocument/2006/relationships/tags" Target="../tags/tag15.xml"/><Relationship Id="rId4" Type="http://schemas.openxmlformats.org/officeDocument/2006/relationships/tags" Target="../tags/tag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4.xml"/><Relationship Id="rId5" Type="http://schemas.openxmlformats.org/officeDocument/2006/relationships/tags" Target="../tags/tag20.xml"/><Relationship Id="rId4" Type="http://schemas.openxmlformats.org/officeDocument/2006/relationships/tags" Target="../tags/tag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C:\Users\a00383\Desktop\明阳集团正门.jpg"/>
          <p:cNvPicPr>
            <a:picLocks noChangeAspect="1" noChangeArrowheads="1"/>
          </p:cNvPicPr>
          <p:nvPr userDrawn="1"/>
        </p:nvPicPr>
        <p:blipFill>
          <a:blip r:embed="rId2" cstate="email"/>
          <a:srcRect/>
          <a:stretch>
            <a:fillRect/>
          </a:stretch>
        </p:blipFill>
        <p:spPr bwMode="auto">
          <a:xfrm>
            <a:off x="1" y="3490"/>
            <a:ext cx="12192000" cy="51861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VI\VI\明阳智能LOGO\02 竖加TM(6)白.png"/>
          <p:cNvPicPr>
            <a:picLocks noChangeAspect="1" noChangeArrowheads="1"/>
          </p:cNvPicPr>
          <p:nvPr userDrawn="1"/>
        </p:nvPicPr>
        <p:blipFill>
          <a:blip r:embed="rId3" cstate="screen"/>
          <a:srcRect/>
          <a:stretch>
            <a:fillRect/>
          </a:stretch>
        </p:blipFill>
        <p:spPr bwMode="auto">
          <a:xfrm>
            <a:off x="511190" y="341394"/>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ED2042A6-F99A-441D-BD8E-BB1C6F306DB4}" type="datetime1">
              <a:rPr lang="zh-CN" altLang="en-US" smtClean="0"/>
              <a:t>2021-7-18</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711354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2" y="2130425"/>
            <a:ext cx="10363200" cy="1470026"/>
          </a:xfrm>
        </p:spPr>
        <p:txBody>
          <a:bodyPr/>
          <a:lstStyle/>
          <a:p>
            <a:r>
              <a:rPr lang="zh-CN" altLang="en-US"/>
              <a:t>单击此处编辑母版标题样式</a:t>
            </a:r>
          </a:p>
        </p:txBody>
      </p:sp>
      <p:sp>
        <p:nvSpPr>
          <p:cNvPr id="3" name="副标题 2"/>
          <p:cNvSpPr>
            <a:spLocks noGrp="1"/>
          </p:cNvSpPr>
          <p:nvPr>
            <p:ph type="subTitle" idx="1"/>
          </p:nvPr>
        </p:nvSpPr>
        <p:spPr>
          <a:xfrm>
            <a:off x="1828802"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1"/>
            <a:ext cx="10363200" cy="1362075"/>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3086" y="2906714"/>
            <a:ext cx="10363200" cy="1500187"/>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2" y="1200152"/>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2"/>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5"/>
            <a:ext cx="5386917" cy="639763"/>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5"/>
            <a:ext cx="5389033" cy="639763"/>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3368" y="2174876"/>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1"/>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734" y="273051"/>
            <a:ext cx="6815666" cy="5853114"/>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zh-CN" altLang="en-US"/>
          </a:p>
        </p:txBody>
      </p:sp>
      <p:sp>
        <p:nvSpPr>
          <p:cNvPr id="4" name="文本占位符 3"/>
          <p:cNvSpPr>
            <a:spLocks noGrp="1"/>
          </p:cNvSpPr>
          <p:nvPr>
            <p:ph type="body" sz="half" idx="2"/>
          </p:nvPr>
        </p:nvSpPr>
        <p:spPr>
          <a:xfrm>
            <a:off x="2389717" y="5367339"/>
            <a:ext cx="7315200" cy="804863"/>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空白">
    <p:spTree>
      <p:nvGrpSpPr>
        <p:cNvPr id="1" name=""/>
        <p:cNvGrpSpPr/>
        <p:nvPr/>
      </p:nvGrpSpPr>
      <p:grpSpPr>
        <a:xfrm>
          <a:off x="0" y="0"/>
          <a:ext cx="0" cy="0"/>
          <a:chOff x="0" y="0"/>
          <a:chExt cx="0" cy="0"/>
        </a:xfrm>
      </p:grpSpPr>
      <p:sp>
        <p:nvSpPr>
          <p:cNvPr id="4" name="矩形 3"/>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6"/>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2" y="206376"/>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C:\Users\a00383\Desktop\明阳集团正门.jpg"/>
          <p:cNvPicPr>
            <a:picLocks noChangeAspect="1" noChangeArrowheads="1"/>
          </p:cNvPicPr>
          <p:nvPr userDrawn="1"/>
        </p:nvPicPr>
        <p:blipFill>
          <a:blip r:embed="rId2" cstate="email"/>
          <a:srcRect/>
          <a:stretch>
            <a:fillRect/>
          </a:stretch>
        </p:blipFill>
        <p:spPr bwMode="auto">
          <a:xfrm>
            <a:off x="1" y="3490"/>
            <a:ext cx="12192000" cy="51861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VI\VI\明阳智能LOGO\02 竖加TM(6)白.png"/>
          <p:cNvPicPr>
            <a:picLocks noChangeAspect="1" noChangeArrowheads="1"/>
          </p:cNvPicPr>
          <p:nvPr userDrawn="1"/>
        </p:nvPicPr>
        <p:blipFill>
          <a:blip r:embed="rId3" cstate="screen"/>
          <a:srcRect/>
          <a:stretch>
            <a:fillRect/>
          </a:stretch>
        </p:blipFill>
        <p:spPr bwMode="auto">
          <a:xfrm>
            <a:off x="511190" y="341394"/>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内容占位符 8"/>
          <p:cNvSpPr txBox="1"/>
          <p:nvPr userDrawn="1"/>
        </p:nvSpPr>
        <p:spPr>
          <a:xfrm flipV="1">
            <a:off x="1" y="6695018"/>
            <a:ext cx="12192000" cy="190500"/>
          </a:xfrm>
          <a:prstGeom prst="rect">
            <a:avLst/>
          </a:prstGeom>
          <a:gradFill>
            <a:gsLst>
              <a:gs pos="100000">
                <a:schemeClr val="bg1">
                  <a:lumMod val="95000"/>
                </a:schemeClr>
              </a:gs>
              <a:gs pos="50000">
                <a:srgbClr val="0070C0"/>
              </a:gs>
              <a:gs pos="80000">
                <a:schemeClr val="accent1">
                  <a:lumMod val="40000"/>
                  <a:lumOff val="60000"/>
                </a:schemeClr>
              </a:gs>
              <a:gs pos="100000">
                <a:srgbClr val="FFEBFA"/>
              </a:gs>
            </a:gsLst>
            <a:lin ang="10800000" scaled="1"/>
          </a:gradFill>
        </p:spPr>
        <p:txBody>
          <a:bodyPr lIns="121917" tIns="60958" rIns="121917" bIns="60958">
            <a:normAutofit fontScale="25000" lnSpcReduction="20000"/>
          </a:bodyPr>
          <a:lstStyle/>
          <a:p>
            <a:pPr marL="457200" indent="-457200">
              <a:spcBef>
                <a:spcPct val="20000"/>
              </a:spcBef>
              <a:buFont typeface="Arial" panose="020B0604020202020204" pitchFamily="34" charset="0"/>
              <a:buNone/>
              <a:defRPr/>
            </a:pPr>
            <a:r>
              <a:rPr lang="en-US" altLang="zh-CN" sz="4300">
                <a:solidFill>
                  <a:prstClr val="black"/>
                </a:solidFill>
              </a:rPr>
              <a:t> </a:t>
            </a:r>
            <a:endParaRPr lang="zh-CN" altLang="en-US" sz="4300" dirty="0">
              <a:solidFill>
                <a:prstClr val="black"/>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1_空白">
    <p:spTree>
      <p:nvGrpSpPr>
        <p:cNvPr id="1" name=""/>
        <p:cNvGrpSpPr/>
        <p:nvPr/>
      </p:nvGrpSpPr>
      <p:grpSpPr>
        <a:xfrm>
          <a:off x="0" y="0"/>
          <a:ext cx="0" cy="0"/>
          <a:chOff x="0" y="0"/>
          <a:chExt cx="0" cy="0"/>
        </a:xfrm>
      </p:grpSpPr>
      <p:sp>
        <p:nvSpPr>
          <p:cNvPr id="4" name="矩形 3"/>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2_空白">
    <p:spTree>
      <p:nvGrpSpPr>
        <p:cNvPr id="1" name=""/>
        <p:cNvGrpSpPr/>
        <p:nvPr/>
      </p:nvGrpSpPr>
      <p:grpSpPr>
        <a:xfrm>
          <a:off x="0" y="0"/>
          <a:ext cx="0" cy="0"/>
          <a:chOff x="0" y="0"/>
          <a:chExt cx="0" cy="0"/>
        </a:xfrm>
      </p:grpSpPr>
      <p:sp>
        <p:nvSpPr>
          <p:cNvPr id="4" name="矩形 3"/>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 name="矩形 3"/>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a03322.MYWIND\Desktop\dfdsafdas.jpg"/>
          <p:cNvPicPr>
            <a:picLocks noChangeAspect="1" noChangeArrowheads="1"/>
          </p:cNvPicPr>
          <p:nvPr userDrawn="1"/>
        </p:nvPicPr>
        <p:blipFill>
          <a:blip r:embed="rId3" cstate="email"/>
          <a:srcRect/>
          <a:stretch>
            <a:fillRect/>
          </a:stretch>
        </p:blipFill>
        <p:spPr bwMode="auto">
          <a:xfrm>
            <a:off x="1" y="2"/>
            <a:ext cx="12192000" cy="3847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image7.png"/>
          <p:cNvPicPr/>
          <p:nvPr userDrawn="1"/>
        </p:nvPicPr>
        <p:blipFill>
          <a:blip r:embed="rId2" cstate="email"/>
          <a:srcRect t="5988" b="11002"/>
          <a:stretch>
            <a:fillRect/>
          </a:stretch>
        </p:blipFill>
        <p:spPr>
          <a:xfrm>
            <a:off x="1" y="-10160"/>
            <a:ext cx="12192000" cy="6858000"/>
          </a:xfrm>
          <a:prstGeom prst="rect">
            <a:avLst/>
          </a:prstGeom>
          <a:ln>
            <a:noFill/>
          </a:ln>
          <a:effectLst>
            <a:outerShdw blurRad="292100" dist="139700" dir="2700000" algn="tl" rotWithShape="0">
              <a:srgbClr val="333333">
                <a:alpha val="65000"/>
              </a:srgbClr>
            </a:outerShdw>
          </a:effectLst>
        </p:spPr>
      </p:pic>
      <p:sp>
        <p:nvSpPr>
          <p:cNvPr id="7" name="矩形 6"/>
          <p:cNvSpPr/>
          <p:nvPr userDrawn="1"/>
        </p:nvSpPr>
        <p:spPr>
          <a:xfrm>
            <a:off x="5252720" y="1255991"/>
            <a:ext cx="6695440" cy="1476986"/>
          </a:xfrm>
          <a:prstGeom prst="rect">
            <a:avLst/>
          </a:prstGeom>
        </p:spPr>
        <p:txBody>
          <a:bodyPr wrap="square">
            <a:spAutoFit/>
          </a:bodyPr>
          <a:lstStyle/>
          <a:p>
            <a:pPr>
              <a:lnSpc>
                <a:spcPct val="150000"/>
              </a:lnSpc>
            </a:pPr>
            <a:r>
              <a:rPr lang="zh-CN" altLang="en-US" sz="2000" b="1" dirty="0">
                <a:ln w="1905"/>
                <a:gradFill>
                  <a:gsLst>
                    <a:gs pos="0">
                      <a:srgbClr val="F8E9BE">
                        <a:shade val="20000"/>
                        <a:satMod val="200000"/>
                      </a:srgbClr>
                    </a:gs>
                    <a:gs pos="78000">
                      <a:srgbClr val="F8E9BE">
                        <a:tint val="90000"/>
                        <a:shade val="89000"/>
                        <a:satMod val="220000"/>
                      </a:srgbClr>
                    </a:gs>
                    <a:gs pos="100000">
                      <a:srgbClr val="F8E9BE">
                        <a:tint val="12000"/>
                        <a:satMod val="255000"/>
                      </a:srgbClr>
                    </a:gs>
                  </a:gsLst>
                  <a:lin ang="5400000"/>
                </a:gradFill>
                <a:effectLst>
                  <a:innerShdw blurRad="69850" dist="43180" dir="5400000">
                    <a:srgbClr val="000000">
                      <a:alpha val="65000"/>
                    </a:srgbClr>
                  </a:innerShdw>
                </a:effectLst>
                <a:latin typeface="微软雅黑" panose="020B0503020204020204" pitchFamily="34" charset="-122"/>
              </a:rPr>
              <a:t>明阳秉承“发展绿色能源，造福人类社会”的企业使命</a:t>
            </a:r>
          </a:p>
          <a:p>
            <a:pPr>
              <a:lnSpc>
                <a:spcPct val="150000"/>
              </a:lnSpc>
            </a:pPr>
            <a:r>
              <a:rPr lang="zh-CN" altLang="en-US" sz="2000" b="1" dirty="0">
                <a:ln w="1905"/>
                <a:gradFill>
                  <a:gsLst>
                    <a:gs pos="0">
                      <a:srgbClr val="F8E9BE">
                        <a:shade val="20000"/>
                        <a:satMod val="200000"/>
                      </a:srgbClr>
                    </a:gs>
                    <a:gs pos="78000">
                      <a:srgbClr val="F8E9BE">
                        <a:tint val="90000"/>
                        <a:shade val="89000"/>
                        <a:satMod val="220000"/>
                      </a:srgbClr>
                    </a:gs>
                    <a:gs pos="100000">
                      <a:srgbClr val="F8E9BE">
                        <a:tint val="12000"/>
                        <a:satMod val="255000"/>
                      </a:srgbClr>
                    </a:gs>
                  </a:gsLst>
                  <a:lin ang="5400000"/>
                </a:gradFill>
                <a:effectLst>
                  <a:innerShdw blurRad="69850" dist="43180" dir="5400000">
                    <a:srgbClr val="000000">
                      <a:alpha val="65000"/>
                    </a:srgbClr>
                  </a:innerShdw>
                </a:effectLst>
                <a:latin typeface="微软雅黑" panose="020B0503020204020204" pitchFamily="34" charset="-122"/>
              </a:rPr>
              <a:t>专注开发可再生绿色清洁能源</a:t>
            </a:r>
          </a:p>
          <a:p>
            <a:pPr>
              <a:lnSpc>
                <a:spcPct val="150000"/>
              </a:lnSpc>
            </a:pPr>
            <a:r>
              <a:rPr lang="zh-CN" altLang="en-US" sz="2000" b="1" dirty="0">
                <a:ln w="1905"/>
                <a:gradFill>
                  <a:gsLst>
                    <a:gs pos="0">
                      <a:srgbClr val="F8E9BE">
                        <a:shade val="20000"/>
                        <a:satMod val="200000"/>
                      </a:srgbClr>
                    </a:gs>
                    <a:gs pos="78000">
                      <a:srgbClr val="F8E9BE">
                        <a:tint val="90000"/>
                        <a:shade val="89000"/>
                        <a:satMod val="220000"/>
                      </a:srgbClr>
                    </a:gs>
                    <a:gs pos="100000">
                      <a:srgbClr val="F8E9BE">
                        <a:tint val="12000"/>
                        <a:satMod val="255000"/>
                      </a:srgbClr>
                    </a:gs>
                  </a:gsLst>
                  <a:lin ang="5400000"/>
                </a:gradFill>
                <a:effectLst>
                  <a:innerShdw blurRad="69850" dist="43180" dir="5400000">
                    <a:srgbClr val="000000">
                      <a:alpha val="65000"/>
                    </a:srgbClr>
                  </a:innerShdw>
                </a:effectLst>
                <a:latin typeface="微软雅黑" panose="020B0503020204020204" pitchFamily="34" charset="-122"/>
              </a:rPr>
              <a:t>建设天蓝、地绿、山青、水净的美丽中国</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599" y="6356354"/>
            <a:ext cx="2844800" cy="365125"/>
          </a:xfrm>
          <a:prstGeom prst="rect">
            <a:avLst/>
          </a:prstGeom>
        </p:spPr>
        <p:txBody>
          <a:bodyPr/>
          <a:lstStyle/>
          <a:p>
            <a:pPr defTabSz="1218565"/>
            <a:endParaRPr lang="zh-CN" altLang="en-US">
              <a:solidFill>
                <a:prstClr val="black">
                  <a:tint val="75000"/>
                </a:prstClr>
              </a:solidFill>
            </a:endParaRPr>
          </a:p>
        </p:txBody>
      </p:sp>
      <p:sp>
        <p:nvSpPr>
          <p:cNvPr id="4" name="页脚占位符 3"/>
          <p:cNvSpPr>
            <a:spLocks noGrp="1"/>
          </p:cNvSpPr>
          <p:nvPr>
            <p:ph type="ftr" sz="quarter" idx="11"/>
          </p:nvPr>
        </p:nvSpPr>
        <p:spPr>
          <a:xfrm>
            <a:off x="4165601" y="6356354"/>
            <a:ext cx="3860800" cy="365125"/>
          </a:xfrm>
          <a:prstGeom prst="rect">
            <a:avLst/>
          </a:prstGeom>
        </p:spPr>
        <p:txBody>
          <a:bodyPr/>
          <a:lstStyle/>
          <a:p>
            <a:pPr defTabSz="1218565"/>
            <a:r>
              <a:rPr lang="en-US" altLang="zh-CN">
                <a:solidFill>
                  <a:prstClr val="black">
                    <a:tint val="75000"/>
                  </a:prstClr>
                </a:solidFill>
              </a:rPr>
              <a:t>1</a:t>
            </a:r>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737601" y="6356354"/>
            <a:ext cx="2844800" cy="365125"/>
          </a:xfrm>
          <a:prstGeom prst="rect">
            <a:avLst/>
          </a:prstGeom>
        </p:spPr>
        <p:txBody>
          <a:bodyPr/>
          <a:lstStyle/>
          <a:p>
            <a:pPr defTabSz="1218565"/>
            <a:fld id="{0FDDBEC0-2DB8-4133-8823-AC5F1478E71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矩形 7"/>
          <p:cNvSpPr/>
          <p:nvPr/>
        </p:nvSpPr>
        <p:spPr>
          <a:xfrm>
            <a:off x="1" y="682442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2_空白">
    <p:spTree>
      <p:nvGrpSpPr>
        <p:cNvPr id="1" name=""/>
        <p:cNvGrpSpPr/>
        <p:nvPr/>
      </p:nvGrpSpPr>
      <p:grpSpPr>
        <a:xfrm>
          <a:off x="0" y="0"/>
          <a:ext cx="0" cy="0"/>
          <a:chOff x="0" y="0"/>
          <a:chExt cx="0" cy="0"/>
        </a:xfrm>
      </p:grpSpPr>
      <p:sp>
        <p:nvSpPr>
          <p:cNvPr id="4" name="矩形 3"/>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8" name="矩形 7"/>
          <p:cNvSpPr/>
          <p:nvPr/>
        </p:nvSpPr>
        <p:spPr>
          <a:xfrm>
            <a:off x="1" y="682442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solidFill>
                <a:prstClr val="white"/>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8" name="矩形 7"/>
          <p:cNvSpPr/>
          <p:nvPr/>
        </p:nvSpPr>
        <p:spPr>
          <a:xfrm>
            <a:off x="1" y="682442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solidFill>
                <a:prstClr val="white"/>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8" name="矩形 7"/>
          <p:cNvSpPr/>
          <p:nvPr/>
        </p:nvSpPr>
        <p:spPr>
          <a:xfrm>
            <a:off x="1" y="682442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1"/>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4"/>
            <a:ext cx="2700000" cy="316800"/>
          </a:xfrm>
        </p:spPr>
        <p:txBody>
          <a:bodyPr/>
          <a:lstStyle/>
          <a:p>
            <a:fld id="{9EFD966E-0347-431E-8630-6F8C53C98BB8}" type="datetime1">
              <a:rPr lang="zh-CN" altLang="en-US" smtClean="0">
                <a:solidFill>
                  <a:prstClr val="black"/>
                </a:solidFill>
              </a:rPr>
              <a:t>2021-7-18</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1" y="6349834"/>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1" y="6349834"/>
            <a:ext cx="2700000" cy="316800"/>
          </a:xfrm>
        </p:spPr>
        <p:txBody>
          <a:bodyPr/>
          <a:lstStyle/>
          <a:p>
            <a:fld id="{49AE70B2-8BF9-45C0-BB95-33D1B9D3A854}"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09599" y="6356351"/>
            <a:ext cx="2844800" cy="366183"/>
          </a:xfrm>
          <a:prstGeom prst="rect">
            <a:avLst/>
          </a:prstGeom>
        </p:spPr>
        <p:txBody>
          <a:bodyPr lIns="121917" tIns="60958" rIns="121917" bIns="60958"/>
          <a:lstStyle>
            <a:lvl1pPr>
              <a:defRPr/>
            </a:lvl1pPr>
          </a:lstStyle>
          <a:p>
            <a:pPr>
              <a:defRPr/>
            </a:pPr>
            <a:fld id="{A1BDCADF-994E-4D2B-B9F7-2CC9F062CA12}" type="datetimeFigureOut">
              <a:rPr lang="en-US" altLang="zh-CN">
                <a:solidFill>
                  <a:prstClr val="black"/>
                </a:solidFill>
              </a:rPr>
              <a:t>7/18/2021</a:t>
            </a:fld>
            <a:endParaRPr lang="en-US" altLang="zh-CN">
              <a:solidFill>
                <a:prstClr val="black"/>
              </a:solidFill>
            </a:endParaRPr>
          </a:p>
        </p:txBody>
      </p:sp>
      <p:sp>
        <p:nvSpPr>
          <p:cNvPr id="3" name="Footer Placeholder 4"/>
          <p:cNvSpPr>
            <a:spLocks noGrp="1"/>
          </p:cNvSpPr>
          <p:nvPr>
            <p:ph type="ftr" sz="quarter" idx="11"/>
          </p:nvPr>
        </p:nvSpPr>
        <p:spPr>
          <a:xfrm>
            <a:off x="4165601" y="6356351"/>
            <a:ext cx="3860800" cy="366183"/>
          </a:xfrm>
          <a:prstGeom prst="rect">
            <a:avLst/>
          </a:prstGeom>
        </p:spPr>
        <p:txBody>
          <a:bodyPr lIns="121917" tIns="60958" rIns="121917" bIns="60958"/>
          <a:lstStyle>
            <a:lvl1pPr>
              <a:defRPr/>
            </a:lvl1pPr>
          </a:lstStyle>
          <a:p>
            <a:pPr>
              <a:defRPr/>
            </a:pPr>
            <a:endParaRPr lang="zh-CN" altLang="zh-CN">
              <a:solidFill>
                <a:prstClr val="black"/>
              </a:solidFill>
            </a:endParaRPr>
          </a:p>
        </p:txBody>
      </p:sp>
      <p:sp>
        <p:nvSpPr>
          <p:cNvPr id="4" name="Slide Number Placeholder 5"/>
          <p:cNvSpPr>
            <a:spLocks noGrp="1"/>
          </p:cNvSpPr>
          <p:nvPr>
            <p:ph type="sldNum" sz="quarter" idx="12"/>
          </p:nvPr>
        </p:nvSpPr>
        <p:spPr>
          <a:xfrm>
            <a:off x="8737601" y="6356351"/>
            <a:ext cx="2844800" cy="366183"/>
          </a:xfrm>
          <a:prstGeom prst="rect">
            <a:avLst/>
          </a:prstGeom>
        </p:spPr>
        <p:txBody>
          <a:bodyPr lIns="121917" tIns="60958" rIns="121917" bIns="60958"/>
          <a:lstStyle>
            <a:lvl1pPr>
              <a:defRPr/>
            </a:lvl1pPr>
          </a:lstStyle>
          <a:p>
            <a:pPr>
              <a:defRPr/>
            </a:pPr>
            <a:fld id="{B91413BC-DAA7-4512-B4F4-404E63B0D2BF}" type="slidenum">
              <a:rPr lang="en-US" altLang="zh-CN">
                <a:solidFill>
                  <a:prstClr val="black"/>
                </a:solidFill>
              </a:rPr>
              <a:t>‹#›</a:t>
            </a:fld>
            <a:endParaRPr lang="en-US" altLang="zh-CN">
              <a:solidFill>
                <a:prstClr val="black"/>
              </a:solidFill>
            </a:endParaRPr>
          </a:p>
        </p:txBody>
      </p:sp>
    </p:spTree>
  </p:cSld>
  <p:clrMapOvr>
    <a:masterClrMapping/>
  </p:clrMapOvr>
  <p:transition spd="med">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C:\Users\a00383\Desktop\明阳集团正门.jpg"/>
          <p:cNvPicPr>
            <a:picLocks noChangeAspect="1" noChangeArrowheads="1"/>
          </p:cNvPicPr>
          <p:nvPr userDrawn="1"/>
        </p:nvPicPr>
        <p:blipFill>
          <a:blip r:embed="rId2" cstate="email"/>
          <a:srcRect/>
          <a:stretch>
            <a:fillRect/>
          </a:stretch>
        </p:blipFill>
        <p:spPr bwMode="auto">
          <a:xfrm>
            <a:off x="0" y="3490"/>
            <a:ext cx="12192000" cy="51861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VI\VI\明阳智能LOGO\02 竖加TM(6)白.png"/>
          <p:cNvPicPr>
            <a:picLocks noChangeAspect="1" noChangeArrowheads="1"/>
          </p:cNvPicPr>
          <p:nvPr userDrawn="1"/>
        </p:nvPicPr>
        <p:blipFill>
          <a:blip r:embed="rId3" cstate="screen"/>
          <a:srcRect/>
          <a:stretch>
            <a:fillRect/>
          </a:stretch>
        </p:blipFill>
        <p:spPr bwMode="auto">
          <a:xfrm>
            <a:off x="511189" y="341394"/>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内容占位符 8"/>
          <p:cNvSpPr txBox="1"/>
          <p:nvPr userDrawn="1"/>
        </p:nvSpPr>
        <p:spPr>
          <a:xfrm flipV="1">
            <a:off x="0" y="6695018"/>
            <a:ext cx="12192000" cy="190500"/>
          </a:xfrm>
          <a:prstGeom prst="rect">
            <a:avLst/>
          </a:prstGeom>
          <a:gradFill>
            <a:gsLst>
              <a:gs pos="100000">
                <a:schemeClr val="bg1">
                  <a:lumMod val="95000"/>
                </a:schemeClr>
              </a:gs>
              <a:gs pos="50000">
                <a:srgbClr val="0070C0"/>
              </a:gs>
              <a:gs pos="80000">
                <a:schemeClr val="accent1">
                  <a:lumMod val="40000"/>
                  <a:lumOff val="60000"/>
                </a:schemeClr>
              </a:gs>
              <a:gs pos="100000">
                <a:srgbClr val="FFEBFA"/>
              </a:gs>
            </a:gsLst>
            <a:lin ang="10800000" scaled="1"/>
          </a:gradFill>
        </p:spPr>
        <p:txBody>
          <a:bodyPr lIns="121917" tIns="60958" rIns="121917" bIns="60958">
            <a:normAutofit fontScale="25000" lnSpcReduction="20000"/>
          </a:bodyPr>
          <a:lstStyle/>
          <a:p>
            <a:pPr marL="457200" indent="-457200" fontAlgn="auto">
              <a:spcBef>
                <a:spcPct val="20000"/>
              </a:spcBef>
              <a:spcAft>
                <a:spcPts val="0"/>
              </a:spcAft>
              <a:buFont typeface="Arial" panose="020B0604020202020204" pitchFamily="34" charset="0"/>
              <a:buNone/>
              <a:defRPr/>
            </a:pPr>
            <a:r>
              <a:rPr lang="en-US" altLang="zh-CN" sz="4300">
                <a:latin typeface="+mn-lt"/>
                <a:ea typeface="+mn-ea"/>
              </a:rPr>
              <a:t> </a:t>
            </a:r>
            <a:endParaRPr lang="zh-CN" altLang="en-US" sz="4300" dirty="0">
              <a:latin typeface="+mn-lt"/>
              <a:ea typeface="+mn-ea"/>
            </a:endParaRPr>
          </a:p>
        </p:txBody>
      </p:sp>
      <p:sp>
        <p:nvSpPr>
          <p:cNvPr id="3" name="矩形 2"/>
          <p:cNvSpPr/>
          <p:nvPr userDrawn="1"/>
        </p:nvSpPr>
        <p:spPr>
          <a:xfrm>
            <a:off x="0"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4" name="Picture 3" descr="D:\VI\VI\明阳智能LOGO\02 竖加TM(6).png"/>
          <p:cNvPicPr>
            <a:picLocks noChangeAspect="1" noChangeArrowheads="1"/>
          </p:cNvPicPr>
          <p:nvPr userDrawn="1"/>
        </p:nvPicPr>
        <p:blipFill>
          <a:blip r:embed="rId2" cstate="email"/>
          <a:srcRect/>
          <a:stretch>
            <a:fillRect/>
          </a:stretch>
        </p:blipFill>
        <p:spPr bwMode="auto">
          <a:xfrm>
            <a:off x="434279" y="112286"/>
            <a:ext cx="2431369" cy="527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1_空白">
    <p:spTree>
      <p:nvGrpSpPr>
        <p:cNvPr id="1" name=""/>
        <p:cNvGrpSpPr/>
        <p:nvPr/>
      </p:nvGrpSpPr>
      <p:grpSpPr>
        <a:xfrm>
          <a:off x="0" y="0"/>
          <a:ext cx="0" cy="0"/>
          <a:chOff x="0" y="0"/>
          <a:chExt cx="0" cy="0"/>
        </a:xfrm>
      </p:grpSpPr>
      <p:sp>
        <p:nvSpPr>
          <p:cNvPr id="4" name="矩形 3"/>
          <p:cNvSpPr/>
          <p:nvPr userDrawn="1"/>
        </p:nvSpPr>
        <p:spPr>
          <a:xfrm>
            <a:off x="0"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5"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2_空白">
    <p:spTree>
      <p:nvGrpSpPr>
        <p:cNvPr id="1" name=""/>
        <p:cNvGrpSpPr/>
        <p:nvPr/>
      </p:nvGrpSpPr>
      <p:grpSpPr>
        <a:xfrm>
          <a:off x="0" y="0"/>
          <a:ext cx="0" cy="0"/>
          <a:chOff x="0" y="0"/>
          <a:chExt cx="0" cy="0"/>
        </a:xfrm>
      </p:grpSpPr>
      <p:sp>
        <p:nvSpPr>
          <p:cNvPr id="4" name="矩形 3"/>
          <p:cNvSpPr/>
          <p:nvPr userDrawn="1"/>
        </p:nvSpPr>
        <p:spPr>
          <a:xfrm>
            <a:off x="0"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5"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 name="矩形 3"/>
          <p:cNvSpPr/>
          <p:nvPr userDrawn="1"/>
        </p:nvSpPr>
        <p:spPr>
          <a:xfrm>
            <a:off x="0"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3" name="Picture 4" descr="D:\VI\VI\明阳智能LOGO\02 竖加TM(6)白.png"/>
          <p:cNvPicPr>
            <a:picLocks noChangeAspect="1" noChangeArrowheads="1"/>
          </p:cNvPicPr>
          <p:nvPr userDrawn="1"/>
        </p:nvPicPr>
        <p:blipFill>
          <a:blip r:embed="rId2" cstate="screen"/>
          <a:srcRect/>
          <a:stretch>
            <a:fillRect/>
          </a:stretch>
        </p:blipFill>
        <p:spPr bwMode="auto">
          <a:xfrm>
            <a:off x="9243355" y="50940"/>
            <a:ext cx="2948645" cy="639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a03322.MYWIND\Desktop\dfdsafdas.jpg"/>
          <p:cNvPicPr>
            <a:picLocks noChangeAspect="1" noChangeArrowheads="1"/>
          </p:cNvPicPr>
          <p:nvPr userDrawn="1"/>
        </p:nvPicPr>
        <p:blipFill>
          <a:blip r:embed="rId3" cstate="email"/>
          <a:srcRect/>
          <a:stretch>
            <a:fillRect/>
          </a:stretch>
        </p:blipFill>
        <p:spPr bwMode="auto">
          <a:xfrm>
            <a:off x="0" y="2"/>
            <a:ext cx="12192000" cy="3847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image7.png"/>
          <p:cNvPicPr/>
          <p:nvPr userDrawn="1"/>
        </p:nvPicPr>
        <p:blipFill>
          <a:blip r:embed="rId2" cstate="email"/>
          <a:srcRect t="5988" b="11002"/>
          <a:stretch>
            <a:fillRect/>
          </a:stretch>
        </p:blipFill>
        <p:spPr>
          <a:xfrm>
            <a:off x="1" y="-10160"/>
            <a:ext cx="12192000" cy="6858000"/>
          </a:xfrm>
          <a:prstGeom prst="rect">
            <a:avLst/>
          </a:prstGeom>
          <a:ln>
            <a:noFill/>
          </a:ln>
          <a:effectLst>
            <a:outerShdw blurRad="292100" dist="139700" dir="2700000" algn="tl" rotWithShape="0">
              <a:srgbClr val="333333">
                <a:alpha val="65000"/>
              </a:srgbClr>
            </a:outerShdw>
          </a:effectLst>
        </p:spPr>
      </p:pic>
      <p:sp>
        <p:nvSpPr>
          <p:cNvPr id="7" name="矩形 6"/>
          <p:cNvSpPr/>
          <p:nvPr userDrawn="1"/>
        </p:nvSpPr>
        <p:spPr>
          <a:xfrm>
            <a:off x="5252720" y="1255991"/>
            <a:ext cx="6695440" cy="1476986"/>
          </a:xfrm>
          <a:prstGeom prst="rect">
            <a:avLst/>
          </a:prstGeom>
        </p:spPr>
        <p:txBody>
          <a:bodyPr wrap="square">
            <a:spAutoFit/>
          </a:bodyPr>
          <a:lstStyle/>
          <a:p>
            <a:pPr>
              <a:lnSpc>
                <a:spcPct val="150000"/>
              </a:lnSpc>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明阳秉承“发展绿色能源，造福人类社会”的企业使命</a:t>
            </a:r>
          </a:p>
          <a:p>
            <a:pPr>
              <a:lnSpc>
                <a:spcPct val="150000"/>
              </a:lnSpc>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专注开发可再生绿色清洁能源</a:t>
            </a:r>
          </a:p>
          <a:p>
            <a:pPr>
              <a:lnSpc>
                <a:spcPct val="150000"/>
              </a:lnSpc>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建设天蓝、地绿、山青、水净的美丽中国</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image7.png"/>
          <p:cNvPicPr/>
          <p:nvPr userDrawn="1"/>
        </p:nvPicPr>
        <p:blipFill>
          <a:blip r:embed="rId2" cstate="email"/>
          <a:srcRect t="5988" b="11002"/>
          <a:stretch>
            <a:fillRect/>
          </a:stretch>
        </p:blipFill>
        <p:spPr>
          <a:xfrm>
            <a:off x="0" y="-10160"/>
            <a:ext cx="12192000" cy="6858000"/>
          </a:xfrm>
          <a:prstGeom prst="rect">
            <a:avLst/>
          </a:prstGeom>
          <a:ln>
            <a:noFill/>
          </a:ln>
          <a:effectLst>
            <a:outerShdw blurRad="292100" dist="139700" dir="2700000" algn="tl" rotWithShape="0">
              <a:srgbClr val="333333">
                <a:alpha val="65000"/>
              </a:srgbClr>
            </a:outerShdw>
          </a:effectLst>
        </p:spPr>
      </p:pic>
      <p:sp>
        <p:nvSpPr>
          <p:cNvPr id="7" name="矩形 6"/>
          <p:cNvSpPr/>
          <p:nvPr userDrawn="1"/>
        </p:nvSpPr>
        <p:spPr>
          <a:xfrm>
            <a:off x="5252720" y="1255991"/>
            <a:ext cx="6695440" cy="1422954"/>
          </a:xfrm>
          <a:prstGeom prst="rect">
            <a:avLst/>
          </a:prstGeom>
        </p:spPr>
        <p:txBody>
          <a:bodyPr wrap="square">
            <a:spAutoFit/>
          </a:bodyPr>
          <a:lstStyle/>
          <a:p>
            <a:pPr>
              <a:lnSpc>
                <a:spcPct val="150000"/>
              </a:lnSpc>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明阳秉承“发展绿色能源，造福人类社会”的企业使命</a:t>
            </a:r>
          </a:p>
          <a:p>
            <a:pPr>
              <a:lnSpc>
                <a:spcPct val="150000"/>
              </a:lnSpc>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专注开发可再生绿色清洁能源</a:t>
            </a:r>
          </a:p>
          <a:p>
            <a:pPr>
              <a:lnSpc>
                <a:spcPct val="150000"/>
              </a:lnSpc>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建设天蓝、地绿、山青、水净的美丽中国</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4"/>
            <a:ext cx="2844800" cy="365125"/>
          </a:xfrm>
          <a:prstGeom prst="rect">
            <a:avLst/>
          </a:prstGeom>
        </p:spPr>
        <p:txBody>
          <a:bodyPr/>
          <a:lstStyle/>
          <a:p>
            <a:pPr defTabSz="1218565"/>
            <a:endParaRPr lang="zh-CN" altLang="en-US">
              <a:solidFill>
                <a:prstClr val="black">
                  <a:tint val="75000"/>
                </a:prstClr>
              </a:solidFill>
            </a:endParaRPr>
          </a:p>
        </p:txBody>
      </p:sp>
      <p:sp>
        <p:nvSpPr>
          <p:cNvPr id="4" name="页脚占位符 3"/>
          <p:cNvSpPr>
            <a:spLocks noGrp="1"/>
          </p:cNvSpPr>
          <p:nvPr>
            <p:ph type="ftr" sz="quarter" idx="11"/>
          </p:nvPr>
        </p:nvSpPr>
        <p:spPr>
          <a:xfrm>
            <a:off x="4165600" y="6356354"/>
            <a:ext cx="3860800" cy="365125"/>
          </a:xfrm>
          <a:prstGeom prst="rect">
            <a:avLst/>
          </a:prstGeom>
        </p:spPr>
        <p:txBody>
          <a:bodyPr/>
          <a:lstStyle/>
          <a:p>
            <a:pPr defTabSz="1218565"/>
            <a:r>
              <a:rPr lang="en-US" altLang="zh-CN">
                <a:solidFill>
                  <a:prstClr val="black">
                    <a:tint val="75000"/>
                  </a:prstClr>
                </a:solidFill>
              </a:rPr>
              <a:t>1</a:t>
            </a:r>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737600" y="6356354"/>
            <a:ext cx="2844800" cy="365125"/>
          </a:xfrm>
          <a:prstGeom prst="rect">
            <a:avLst/>
          </a:prstGeom>
        </p:spPr>
        <p:txBody>
          <a:bodyPr/>
          <a:lstStyle/>
          <a:p>
            <a:pPr defTabSz="1218565"/>
            <a:fld id="{0FDDBEC0-2DB8-4133-8823-AC5F1478E71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矩形 7"/>
          <p:cNvSpPr/>
          <p:nvPr/>
        </p:nvSpPr>
        <p:spPr>
          <a:xfrm>
            <a:off x="0" y="6824426"/>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anose="020B0503020204020204" pitchFamily="34"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8" name="矩形 7"/>
          <p:cNvSpPr/>
          <p:nvPr/>
        </p:nvSpPr>
        <p:spPr>
          <a:xfrm>
            <a:off x="0" y="6824426"/>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anose="020B0503020204020204" pitchFamily="34"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8" name="矩形 7"/>
          <p:cNvSpPr/>
          <p:nvPr/>
        </p:nvSpPr>
        <p:spPr>
          <a:xfrm>
            <a:off x="0" y="6824426"/>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anose="020B0503020204020204" pitchFamily="34"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8" name="矩形 7"/>
          <p:cNvSpPr/>
          <p:nvPr/>
        </p:nvSpPr>
        <p:spPr>
          <a:xfrm>
            <a:off x="0" y="6824426"/>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anose="020B0503020204020204" pitchFamily="34"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9EFD966E-0347-431E-8630-6F8C53C98BB8}" type="datetime1">
              <a:rPr lang="zh-CN" altLang="en-US" smtClean="0"/>
              <a:t>2021-7-18</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599" y="6356354"/>
            <a:ext cx="2844800" cy="365125"/>
          </a:xfrm>
          <a:prstGeom prst="rect">
            <a:avLst/>
          </a:prstGeom>
        </p:spPr>
        <p:txBody>
          <a:bodyPr/>
          <a:lstStyle/>
          <a:p>
            <a:pPr defTabSz="1218565"/>
            <a:endParaRPr lang="zh-CN" altLang="en-US">
              <a:solidFill>
                <a:prstClr val="black">
                  <a:tint val="75000"/>
                </a:prstClr>
              </a:solidFill>
            </a:endParaRPr>
          </a:p>
        </p:txBody>
      </p:sp>
      <p:sp>
        <p:nvSpPr>
          <p:cNvPr id="4" name="页脚占位符 3"/>
          <p:cNvSpPr>
            <a:spLocks noGrp="1"/>
          </p:cNvSpPr>
          <p:nvPr>
            <p:ph type="ftr" sz="quarter" idx="11"/>
          </p:nvPr>
        </p:nvSpPr>
        <p:spPr>
          <a:xfrm>
            <a:off x="4165601" y="6356354"/>
            <a:ext cx="3860800" cy="365125"/>
          </a:xfrm>
          <a:prstGeom prst="rect">
            <a:avLst/>
          </a:prstGeom>
        </p:spPr>
        <p:txBody>
          <a:bodyPr/>
          <a:lstStyle/>
          <a:p>
            <a:pPr defTabSz="1218565"/>
            <a:r>
              <a:rPr lang="en-US" altLang="zh-CN">
                <a:solidFill>
                  <a:prstClr val="black">
                    <a:tint val="75000"/>
                  </a:prstClr>
                </a:solidFill>
              </a:rPr>
              <a:t>1</a:t>
            </a:r>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737601" y="6356354"/>
            <a:ext cx="2844800" cy="365125"/>
          </a:xfrm>
          <a:prstGeom prst="rect">
            <a:avLst/>
          </a:prstGeom>
        </p:spPr>
        <p:txBody>
          <a:bodyPr/>
          <a:lstStyle/>
          <a:p>
            <a:pPr defTabSz="1218565"/>
            <a:fld id="{0FDDBEC0-2DB8-4133-8823-AC5F1478E71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矩形 7"/>
          <p:cNvSpPr/>
          <p:nvPr/>
        </p:nvSpPr>
        <p:spPr>
          <a:xfrm>
            <a:off x="1" y="682442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8" name="矩形 7"/>
          <p:cNvSpPr/>
          <p:nvPr/>
        </p:nvSpPr>
        <p:spPr>
          <a:xfrm>
            <a:off x="1" y="682442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09599" y="6356351"/>
            <a:ext cx="2844800" cy="366183"/>
          </a:xfrm>
          <a:prstGeom prst="rect">
            <a:avLst/>
          </a:prstGeom>
        </p:spPr>
        <p:txBody>
          <a:bodyPr lIns="121917" tIns="60958" rIns="121917" bIns="60958"/>
          <a:lstStyle>
            <a:lvl1pPr>
              <a:defRPr/>
            </a:lvl1pPr>
          </a:lstStyle>
          <a:p>
            <a:pPr>
              <a:defRPr/>
            </a:pPr>
            <a:fld id="{A1BDCADF-994E-4D2B-B9F7-2CC9F062CA12}" type="datetimeFigureOut">
              <a:rPr lang="en-US" altLang="zh-CN"/>
              <a:t>7/18/2021</a:t>
            </a:fld>
            <a:endParaRPr lang="en-US" altLang="zh-CN"/>
          </a:p>
        </p:txBody>
      </p:sp>
      <p:sp>
        <p:nvSpPr>
          <p:cNvPr id="3" name="Footer Placeholder 4"/>
          <p:cNvSpPr>
            <a:spLocks noGrp="1"/>
          </p:cNvSpPr>
          <p:nvPr>
            <p:ph type="ftr" sz="quarter" idx="11"/>
          </p:nvPr>
        </p:nvSpPr>
        <p:spPr>
          <a:xfrm>
            <a:off x="4165601" y="6356351"/>
            <a:ext cx="3860800" cy="366183"/>
          </a:xfrm>
          <a:prstGeom prst="rect">
            <a:avLst/>
          </a:prstGeom>
        </p:spPr>
        <p:txBody>
          <a:bodyPr lIns="121917" tIns="60958" rIns="121917" bIns="60958"/>
          <a:lstStyle>
            <a:lvl1pPr>
              <a:defRPr/>
            </a:lvl1pPr>
          </a:lstStyle>
          <a:p>
            <a:pPr>
              <a:defRPr/>
            </a:pPr>
            <a:endParaRPr lang="zh-CN" altLang="zh-CN"/>
          </a:p>
        </p:txBody>
      </p:sp>
      <p:sp>
        <p:nvSpPr>
          <p:cNvPr id="4" name="Slide Number Placeholder 5"/>
          <p:cNvSpPr>
            <a:spLocks noGrp="1"/>
          </p:cNvSpPr>
          <p:nvPr>
            <p:ph type="sldNum" sz="quarter" idx="12"/>
          </p:nvPr>
        </p:nvSpPr>
        <p:spPr>
          <a:xfrm>
            <a:off x="8737601" y="6356351"/>
            <a:ext cx="2844800" cy="366183"/>
          </a:xfrm>
          <a:prstGeom prst="rect">
            <a:avLst/>
          </a:prstGeom>
        </p:spPr>
        <p:txBody>
          <a:bodyPr lIns="121917" tIns="60958" rIns="121917" bIns="60958"/>
          <a:lstStyle>
            <a:lvl1pPr>
              <a:defRPr/>
            </a:lvl1pPr>
          </a:lstStyle>
          <a:p>
            <a:pPr>
              <a:defRPr/>
            </a:pPr>
            <a:fld id="{B91413BC-DAA7-4512-B4F4-404E63B0D2BF}" type="slidenum">
              <a:rPr lang="en-US" altLang="zh-CN"/>
              <a:t>‹#›</a:t>
            </a:fld>
            <a:endParaRPr lang="en-US" altLang="zh-CN"/>
          </a:p>
        </p:txBody>
      </p:sp>
    </p:spTree>
  </p:cSld>
  <p:clrMapOvr>
    <a:masterClrMapping/>
  </p:clrMapOvr>
  <p:transition spd="med">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1"/>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4"/>
            <a:ext cx="2700000" cy="316800"/>
          </a:xfrm>
        </p:spPr>
        <p:txBody>
          <a:bodyPr/>
          <a:lstStyle/>
          <a:p>
            <a:fld id="{9EFD966E-0347-431E-8630-6F8C53C98BB8}" type="datetime1">
              <a:rPr lang="zh-CN" altLang="en-US" smtClean="0"/>
              <a:t>2021-7-18</a:t>
            </a:fld>
            <a:endParaRPr lang="zh-CN" altLang="en-US"/>
          </a:p>
        </p:txBody>
      </p:sp>
      <p:sp>
        <p:nvSpPr>
          <p:cNvPr id="5" name="页脚占位符 4"/>
          <p:cNvSpPr>
            <a:spLocks noGrp="1"/>
          </p:cNvSpPr>
          <p:nvPr>
            <p:ph type="ftr" sz="quarter" idx="11"/>
            <p:custDataLst>
              <p:tags r:id="rId4"/>
            </p:custDataLst>
          </p:nvPr>
        </p:nvSpPr>
        <p:spPr>
          <a:xfrm>
            <a:off x="4116001" y="6349834"/>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1" y="6349834"/>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8" name="Picture 4" descr="D:\VI\VI\明阳智能LOGO\02 竖加TM(6)白.png"/>
          <p:cNvPicPr>
            <a:picLocks noChangeAspect="1" noChangeArrowheads="1"/>
          </p:cNvPicPr>
          <p:nvPr userDrawn="1"/>
        </p:nvPicPr>
        <p:blipFill>
          <a:blip r:embed="rId12"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98" r:id="rId10"/>
  </p:sldLayoutIdLst>
  <p:hf sldNum="0"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2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08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986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946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842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8965"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7530"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095" algn="l" defTabSz="1218565" rtl="0" eaLnBrk="1" latinLnBrk="0" hangingPunct="1">
        <a:defRPr sz="2400" kern="1200">
          <a:solidFill>
            <a:schemeClr val="tx1"/>
          </a:solidFill>
          <a:latin typeface="+mn-lt"/>
          <a:ea typeface="+mn-ea"/>
          <a:cs typeface="+mn-cs"/>
        </a:defRPr>
      </a:lvl6pPr>
      <a:lvl7pPr marL="3655060" algn="l" defTabSz="1218565" rtl="0" eaLnBrk="1" latinLnBrk="0" hangingPunct="1">
        <a:defRPr sz="2400" kern="1200">
          <a:solidFill>
            <a:schemeClr val="tx1"/>
          </a:solidFill>
          <a:latin typeface="+mn-lt"/>
          <a:ea typeface="+mn-ea"/>
          <a:cs typeface="+mn-cs"/>
        </a:defRPr>
      </a:lvl7pPr>
      <a:lvl8pPr marL="4264660" algn="l" defTabSz="1218565" rtl="0" eaLnBrk="1" latinLnBrk="0" hangingPunct="1">
        <a:defRPr sz="2400" kern="1200">
          <a:solidFill>
            <a:schemeClr val="tx1"/>
          </a:solidFill>
          <a:latin typeface="+mn-lt"/>
          <a:ea typeface="+mn-ea"/>
          <a:cs typeface="+mn-cs"/>
        </a:defRPr>
      </a:lvl8pPr>
      <a:lvl9pPr marL="4873625"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50000">
              <a:schemeClr val="bg1">
                <a:lumMod val="95000"/>
              </a:schemeClr>
            </a:gs>
            <a:gs pos="100000">
              <a:schemeClr val="bg1"/>
            </a:gs>
          </a:gsLst>
          <a:lin ang="189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3"/>
            <a:ext cx="10972800" cy="4525963"/>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0"/>
            <a:ext cx="2844800" cy="365125"/>
          </a:xfrm>
          <a:prstGeom prst="rect">
            <a:avLst/>
          </a:prstGeom>
        </p:spPr>
        <p:txBody>
          <a:bodyPr vert="horz" lIns="121917" tIns="60958" rIns="121917" bIns="60958" rtlCol="0" anchor="ctr"/>
          <a:lstStyle>
            <a:lvl1pPr algn="l">
              <a:defRPr sz="1600">
                <a:solidFill>
                  <a:schemeClr val="tx1">
                    <a:tint val="75000"/>
                  </a:schemeClr>
                </a:solidFill>
              </a:defRPr>
            </a:lvl1pPr>
          </a:lstStyle>
          <a:p>
            <a:pPr defTabSz="1219200"/>
            <a:fld id="{309F31A4-F876-4A9F-A1F1-4BEF11FC78CB}" type="datetimeFigureOut">
              <a:rPr lang="zh-CN" altLang="en-US" smtClean="0">
                <a:solidFill>
                  <a:prstClr val="black">
                    <a:tint val="75000"/>
                  </a:prstClr>
                </a:solidFill>
              </a:rPr>
              <a:t>2021-7-18</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2" y="6356350"/>
            <a:ext cx="3860800" cy="365125"/>
          </a:xfrm>
          <a:prstGeom prst="rect">
            <a:avLst/>
          </a:prstGeom>
        </p:spPr>
        <p:txBody>
          <a:bodyPr vert="horz" lIns="121917" tIns="60958" rIns="121917" bIns="60958" rtlCol="0" anchor="ctr"/>
          <a:lstStyle>
            <a:lvl1pPr algn="ctr">
              <a:defRPr sz="1600">
                <a:solidFill>
                  <a:schemeClr val="tx1">
                    <a:tint val="75000"/>
                  </a:schemeClr>
                </a:solidFill>
              </a:defRPr>
            </a:lvl1pPr>
          </a:lstStyle>
          <a:p>
            <a:pPr defTabSz="12192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1" y="6356350"/>
            <a:ext cx="2844800" cy="365125"/>
          </a:xfrm>
          <a:prstGeom prst="rect">
            <a:avLst/>
          </a:prstGeom>
        </p:spPr>
        <p:txBody>
          <a:bodyPr vert="horz" lIns="121917" tIns="60958" rIns="121917" bIns="60958" rtlCol="0" anchor="ctr"/>
          <a:lstStyle>
            <a:lvl1pPr algn="r">
              <a:defRPr sz="1600">
                <a:solidFill>
                  <a:schemeClr val="tx1">
                    <a:tint val="75000"/>
                  </a:schemeClr>
                </a:solidFill>
              </a:defRPr>
            </a:lvl1pPr>
          </a:lstStyle>
          <a:p>
            <a:pPr defTabSz="1219200"/>
            <a:fld id="{4A498C71-8144-4D87-896A-F3A4DB6488EF}"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8" name="Picture 4" descr="D:\VI\VI\明阳智能LOGO\02 竖加TM(6)白.png"/>
          <p:cNvPicPr>
            <a:picLocks noChangeAspect="1" noChangeArrowheads="1"/>
          </p:cNvPicPr>
          <p:nvPr userDrawn="1"/>
        </p:nvPicPr>
        <p:blipFill>
          <a:blip r:embed="rId15" cstate="screen"/>
          <a:srcRect/>
          <a:stretch>
            <a:fillRect/>
          </a:stretch>
        </p:blipFill>
        <p:spPr bwMode="auto">
          <a:xfrm>
            <a:off x="9243356"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sldNum="0"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2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08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986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946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842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8965"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7530"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095" algn="l" defTabSz="1218565" rtl="0" eaLnBrk="1" latinLnBrk="0" hangingPunct="1">
        <a:defRPr sz="2400" kern="1200">
          <a:solidFill>
            <a:schemeClr val="tx1"/>
          </a:solidFill>
          <a:latin typeface="+mn-lt"/>
          <a:ea typeface="+mn-ea"/>
          <a:cs typeface="+mn-cs"/>
        </a:defRPr>
      </a:lvl6pPr>
      <a:lvl7pPr marL="3655060" algn="l" defTabSz="1218565" rtl="0" eaLnBrk="1" latinLnBrk="0" hangingPunct="1">
        <a:defRPr sz="2400" kern="1200">
          <a:solidFill>
            <a:schemeClr val="tx1"/>
          </a:solidFill>
          <a:latin typeface="+mn-lt"/>
          <a:ea typeface="+mn-ea"/>
          <a:cs typeface="+mn-cs"/>
        </a:defRPr>
      </a:lvl7pPr>
      <a:lvl8pPr marL="4264660" algn="l" defTabSz="1218565" rtl="0" eaLnBrk="1" latinLnBrk="0" hangingPunct="1">
        <a:defRPr sz="2400" kern="1200">
          <a:solidFill>
            <a:schemeClr val="tx1"/>
          </a:solidFill>
          <a:latin typeface="+mn-lt"/>
          <a:ea typeface="+mn-ea"/>
          <a:cs typeface="+mn-cs"/>
        </a:defRPr>
      </a:lvl8pPr>
      <a:lvl9pPr marL="4873625"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0" y="-1"/>
            <a:ext cx="12192000" cy="71238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innerShdw blurRad="63500" dist="50800" dir="13500000">
                  <a:prstClr val="black">
                    <a:alpha val="50000"/>
                  </a:prstClr>
                </a:innerShdw>
              </a:effectLst>
            </a:endParaRPr>
          </a:p>
        </p:txBody>
      </p:sp>
      <p:pic>
        <p:nvPicPr>
          <p:cNvPr id="8" name="Picture 4" descr="D:\VI\VI\明阳智能LOGO\02 竖加TM(6)白.png"/>
          <p:cNvPicPr>
            <a:picLocks noChangeAspect="1" noChangeArrowheads="1"/>
          </p:cNvPicPr>
          <p:nvPr userDrawn="1"/>
        </p:nvPicPr>
        <p:blipFill>
          <a:blip r:embed="rId14" cstate="screen"/>
          <a:srcRect/>
          <a:stretch>
            <a:fillRect/>
          </a:stretch>
        </p:blipFill>
        <p:spPr bwMode="auto">
          <a:xfrm>
            <a:off x="9243355" y="50940"/>
            <a:ext cx="2948645" cy="63971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Lst>
  <p:hf sldNum="0"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2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08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986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946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842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8965"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7530"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095" algn="l" defTabSz="1218565" rtl="0" eaLnBrk="1" latinLnBrk="0" hangingPunct="1">
        <a:defRPr sz="2400" kern="1200">
          <a:solidFill>
            <a:schemeClr val="tx1"/>
          </a:solidFill>
          <a:latin typeface="+mn-lt"/>
          <a:ea typeface="+mn-ea"/>
          <a:cs typeface="+mn-cs"/>
        </a:defRPr>
      </a:lvl6pPr>
      <a:lvl7pPr marL="3655060" algn="l" defTabSz="1218565" rtl="0" eaLnBrk="1" latinLnBrk="0" hangingPunct="1">
        <a:defRPr sz="2400" kern="1200">
          <a:solidFill>
            <a:schemeClr val="tx1"/>
          </a:solidFill>
          <a:latin typeface="+mn-lt"/>
          <a:ea typeface="+mn-ea"/>
          <a:cs typeface="+mn-cs"/>
        </a:defRPr>
      </a:lvl7pPr>
      <a:lvl8pPr marL="4264660" algn="l" defTabSz="1218565" rtl="0" eaLnBrk="1" latinLnBrk="0" hangingPunct="1">
        <a:defRPr sz="2400" kern="1200">
          <a:solidFill>
            <a:schemeClr val="tx1"/>
          </a:solidFill>
          <a:latin typeface="+mn-lt"/>
          <a:ea typeface="+mn-ea"/>
          <a:cs typeface="+mn-cs"/>
        </a:defRPr>
      </a:lvl8pPr>
      <a:lvl9pPr marL="487362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41.png"/><Relationship Id="rId18" Type="http://schemas.openxmlformats.org/officeDocument/2006/relationships/image" Target="../media/image8.svg"/><Relationship Id="rId26" Type="http://schemas.openxmlformats.org/officeDocument/2006/relationships/image" Target="../media/image12.svg"/><Relationship Id="rId3" Type="http://schemas.openxmlformats.org/officeDocument/2006/relationships/image" Target="../media/image36.png"/><Relationship Id="rId21" Type="http://schemas.openxmlformats.org/officeDocument/2006/relationships/image" Target="../media/image45.png"/><Relationship Id="rId7" Type="http://schemas.openxmlformats.org/officeDocument/2006/relationships/image" Target="../media/image38.png"/><Relationship Id="rId12" Type="http://schemas.openxmlformats.org/officeDocument/2006/relationships/image" Target="../media/image5.svg"/><Relationship Id="rId17" Type="http://schemas.openxmlformats.org/officeDocument/2006/relationships/image" Target="../media/image43.png"/><Relationship Id="rId25" Type="http://schemas.openxmlformats.org/officeDocument/2006/relationships/image" Target="../media/image47.png"/><Relationship Id="rId2" Type="http://schemas.openxmlformats.org/officeDocument/2006/relationships/notesSlide" Target="../notesSlides/notesSlide17.xml"/><Relationship Id="rId16" Type="http://schemas.openxmlformats.org/officeDocument/2006/relationships/image" Target="../media/image7.svg"/><Relationship Id="rId20"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40.png"/><Relationship Id="rId24" Type="http://schemas.openxmlformats.org/officeDocument/2006/relationships/image" Target="../media/image11.sv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image" Target="../media/image46.png"/><Relationship Id="rId28" Type="http://schemas.openxmlformats.org/officeDocument/2006/relationships/image" Target="../media/image13.svg"/><Relationship Id="rId10" Type="http://schemas.openxmlformats.org/officeDocument/2006/relationships/image" Target="../media/image4.svg"/><Relationship Id="rId19" Type="http://schemas.openxmlformats.org/officeDocument/2006/relationships/image" Target="../media/image44.png"/><Relationship Id="rId4" Type="http://schemas.openxmlformats.org/officeDocument/2006/relationships/image" Target="../media/image1.svg"/><Relationship Id="rId9" Type="http://schemas.openxmlformats.org/officeDocument/2006/relationships/image" Target="../media/image39.png"/><Relationship Id="rId14" Type="http://schemas.openxmlformats.org/officeDocument/2006/relationships/image" Target="../media/image6.svg"/><Relationship Id="rId22" Type="http://schemas.openxmlformats.org/officeDocument/2006/relationships/image" Target="../media/image10.svg"/><Relationship Id="rId27"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15.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image" Target="../media/image62.png"/><Relationship Id="rId3" Type="http://schemas.openxmlformats.org/officeDocument/2006/relationships/tags" Target="../tags/tag23.xml"/><Relationship Id="rId21" Type="http://schemas.openxmlformats.org/officeDocument/2006/relationships/image" Target="../media/image61.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notesSlide" Target="../notesSlides/notesSlide19.xml"/><Relationship Id="rId2" Type="http://schemas.openxmlformats.org/officeDocument/2006/relationships/tags" Target="../tags/tag22.xml"/><Relationship Id="rId16" Type="http://schemas.openxmlformats.org/officeDocument/2006/relationships/slideLayout" Target="../slideLayouts/slideLayout10.xml"/><Relationship Id="rId20"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file:///C:\Users\QC\AppData\Local\Temp\wps\INetCache\469ee16ccc8d3da450473aca4fb7df4e" TargetMode="Externa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65.jpeg"/><Relationship Id="rId10" Type="http://schemas.openxmlformats.org/officeDocument/2006/relationships/tags" Target="../tags/tag30.xml"/><Relationship Id="rId19" Type="http://schemas.openxmlformats.org/officeDocument/2006/relationships/image" Target="../media/image63.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85.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1.xml"/><Relationship Id="rId1" Type="http://schemas.openxmlformats.org/officeDocument/2006/relationships/tags" Target="../tags/tag21.xml"/></Relationships>
</file>

<file path=ppt/slides/_rels/slide5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eg"/></Relationships>
</file>

<file path=ppt/slides/_rels/slide5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jpeg"/></Relationships>
</file>

<file path=ppt/slides/_rels/slide5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147.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jpeg"/></Relationships>
</file>

<file path=ppt/slides/_rels/slide6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0"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5"/>
          <p:cNvSpPr txBox="1"/>
          <p:nvPr/>
        </p:nvSpPr>
        <p:spPr>
          <a:xfrm>
            <a:off x="0" y="5368962"/>
            <a:ext cx="12191998" cy="1477328"/>
          </a:xfrm>
          <a:prstGeom prst="rect">
            <a:avLst/>
          </a:prstGeom>
          <a:noFill/>
        </p:spPr>
        <p:txBody>
          <a:bodyPr vert="horz" wrap="square" lIns="0" tIns="0" rIns="0" bIns="0" rtlCol="0" anchor="ctr">
            <a:spAutoFit/>
          </a:bodyPr>
          <a:lstStyle/>
          <a:p>
            <a:pPr algn="ctr" defTabSz="914400">
              <a:lnSpc>
                <a:spcPct val="150000"/>
              </a:lnSpc>
            </a:pPr>
            <a:r>
              <a:rPr lang="zh-CN" altLang="en-US" sz="3600" b="1" dirty="0">
                <a:cs typeface="+mn-ea"/>
                <a:sym typeface="+mn-lt"/>
              </a:rPr>
              <a:t>信阳市绿色低碳现代能源体系规划方案</a:t>
            </a:r>
            <a:endParaRPr lang="en-US" altLang="zh-CN" sz="3600" b="1" dirty="0">
              <a:cs typeface="+mn-ea"/>
              <a:sym typeface="+mn-lt"/>
            </a:endParaRPr>
          </a:p>
          <a:p>
            <a:pPr algn="ctr" defTabSz="914400">
              <a:lnSpc>
                <a:spcPct val="150000"/>
              </a:lnSpc>
            </a:pPr>
            <a:r>
              <a:rPr lang="en-US" altLang="zh-CN" sz="2800" b="1" dirty="0" smtClean="0">
                <a:cs typeface="+mn-ea"/>
                <a:sym typeface="+mn-lt"/>
              </a:rPr>
              <a:t>2021.7</a:t>
            </a:r>
            <a:endParaRPr lang="zh-CN" altLang="en-US" sz="28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12067" y="1549725"/>
            <a:ext cx="11117477" cy="3033138"/>
          </a:xfrm>
          <a:prstGeom prst="rect">
            <a:avLst/>
          </a:prstGeom>
        </p:spPr>
        <p:txBody>
          <a:bodyPr wrap="square">
            <a:spAutoFit/>
          </a:bodyPr>
          <a:lstStyle/>
          <a:p>
            <a:pPr indent="452755" algn="just">
              <a:lnSpc>
                <a:spcPct val="130000"/>
              </a:lnSpc>
            </a:pPr>
            <a:r>
              <a:rPr lang="zh-CN" altLang="zh-CN" sz="1600" dirty="0">
                <a:latin typeface="+mn-ea"/>
              </a:rPr>
              <a:t>截止</a:t>
            </a:r>
            <a:r>
              <a:rPr lang="en-US" altLang="zh-CN" sz="1600" dirty="0">
                <a:latin typeface="+mn-ea"/>
              </a:rPr>
              <a:t>2020</a:t>
            </a:r>
            <a:r>
              <a:rPr lang="zh-CN" altLang="zh-CN" sz="1600" dirty="0">
                <a:latin typeface="+mn-ea"/>
              </a:rPr>
              <a:t>年底，民用汽车保有量</a:t>
            </a:r>
            <a:r>
              <a:rPr lang="en-US" altLang="zh-CN" sz="1600" dirty="0">
                <a:latin typeface="+mn-ea"/>
              </a:rPr>
              <a:t>71.21</a:t>
            </a:r>
            <a:r>
              <a:rPr lang="zh-CN" altLang="zh-CN" sz="1600" dirty="0">
                <a:latin typeface="+mn-ea"/>
              </a:rPr>
              <a:t>万辆，其中私人汽车</a:t>
            </a:r>
            <a:r>
              <a:rPr lang="en-US" altLang="zh-CN" sz="1600" dirty="0">
                <a:latin typeface="+mn-ea"/>
              </a:rPr>
              <a:t>62.39</a:t>
            </a:r>
            <a:r>
              <a:rPr lang="zh-CN" altLang="zh-CN" sz="1600" dirty="0">
                <a:latin typeface="+mn-ea"/>
              </a:rPr>
              <a:t>万辆。轿车保有量</a:t>
            </a:r>
            <a:r>
              <a:rPr lang="en-US" altLang="zh-CN" sz="1600" dirty="0">
                <a:latin typeface="+mn-ea"/>
              </a:rPr>
              <a:t>36.97</a:t>
            </a:r>
            <a:r>
              <a:rPr lang="zh-CN" altLang="zh-CN" sz="1600" dirty="0">
                <a:latin typeface="+mn-ea"/>
              </a:rPr>
              <a:t>万辆，其中私人轿车</a:t>
            </a:r>
            <a:r>
              <a:rPr lang="en-US" altLang="zh-CN" sz="1600" dirty="0">
                <a:latin typeface="+mn-ea"/>
              </a:rPr>
              <a:t>35.49</a:t>
            </a:r>
            <a:r>
              <a:rPr lang="zh-CN" altLang="zh-CN" sz="1600" dirty="0">
                <a:latin typeface="+mn-ea"/>
              </a:rPr>
              <a:t>万辆，各类电动汽车</a:t>
            </a:r>
            <a:r>
              <a:rPr lang="en-US" altLang="zh-CN" sz="1600" dirty="0">
                <a:latin typeface="+mn-ea"/>
              </a:rPr>
              <a:t>6112</a:t>
            </a:r>
            <a:r>
              <a:rPr lang="zh-CN" altLang="zh-CN" sz="1600" dirty="0">
                <a:latin typeface="+mn-ea"/>
              </a:rPr>
              <a:t>辆</a:t>
            </a:r>
            <a:r>
              <a:rPr lang="zh-CN" altLang="en-US" sz="1600" dirty="0">
                <a:latin typeface="+mn-ea"/>
              </a:rPr>
              <a:t>。</a:t>
            </a:r>
            <a:endParaRPr lang="en-US" altLang="zh-CN" sz="1600" dirty="0">
              <a:latin typeface="+mn-ea"/>
            </a:endParaRPr>
          </a:p>
          <a:p>
            <a:pPr indent="452755" algn="just">
              <a:lnSpc>
                <a:spcPct val="130000"/>
              </a:lnSpc>
            </a:pPr>
            <a:r>
              <a:rPr lang="zh-CN" altLang="zh-CN" sz="1600" dirty="0">
                <a:latin typeface="+mn-ea"/>
              </a:rPr>
              <a:t>根据河南省</a:t>
            </a:r>
            <a:r>
              <a:rPr lang="en-US" altLang="zh-CN" sz="1600" dirty="0">
                <a:latin typeface="+mn-ea"/>
              </a:rPr>
              <a:t>2020</a:t>
            </a:r>
            <a:r>
              <a:rPr lang="zh-CN" altLang="zh-CN" sz="1600" dirty="0">
                <a:latin typeface="+mn-ea"/>
              </a:rPr>
              <a:t>年统计年鉴石油占能源消费总量比例估算，信阳市</a:t>
            </a:r>
            <a:r>
              <a:rPr lang="en-US" altLang="zh-CN" sz="1600" dirty="0">
                <a:latin typeface="+mn-ea"/>
              </a:rPr>
              <a:t>2020</a:t>
            </a:r>
            <a:r>
              <a:rPr lang="zh-CN" altLang="zh-CN" sz="1600" dirty="0">
                <a:latin typeface="+mn-ea"/>
              </a:rPr>
              <a:t>年石油消耗总量约</a:t>
            </a:r>
            <a:r>
              <a:rPr lang="en-US" altLang="zh-CN" sz="1600" dirty="0">
                <a:latin typeface="+mn-ea"/>
              </a:rPr>
              <a:t>153</a:t>
            </a:r>
            <a:r>
              <a:rPr lang="zh-CN" altLang="zh-CN" sz="1600" dirty="0">
                <a:latin typeface="+mn-ea"/>
              </a:rPr>
              <a:t>万吨标准煤，按</a:t>
            </a:r>
            <a:r>
              <a:rPr lang="en-US" altLang="zh-CN" sz="1600" dirty="0">
                <a:latin typeface="+mn-ea"/>
              </a:rPr>
              <a:t>60%</a:t>
            </a:r>
            <a:r>
              <a:rPr lang="zh-CN" altLang="zh-CN" sz="1600" dirty="0">
                <a:latin typeface="+mn-ea"/>
              </a:rPr>
              <a:t>比例用于交通燃油计算，即信阳市</a:t>
            </a:r>
            <a:r>
              <a:rPr lang="en-US" altLang="zh-CN" sz="1600" dirty="0">
                <a:latin typeface="+mn-ea"/>
              </a:rPr>
              <a:t>2020</a:t>
            </a:r>
            <a:r>
              <a:rPr lang="zh-CN" altLang="zh-CN" sz="1600" dirty="0">
                <a:latin typeface="+mn-ea"/>
              </a:rPr>
              <a:t>年交通行业能源消费总量约</a:t>
            </a:r>
            <a:r>
              <a:rPr lang="en-US" altLang="zh-CN" sz="1600" dirty="0">
                <a:latin typeface="+mn-ea"/>
              </a:rPr>
              <a:t>91.8</a:t>
            </a:r>
            <a:r>
              <a:rPr lang="zh-CN" altLang="zh-CN" sz="1600" dirty="0">
                <a:latin typeface="+mn-ea"/>
              </a:rPr>
              <a:t>万吨标准煤。</a:t>
            </a:r>
            <a:endParaRPr lang="en-US" altLang="zh-CN" sz="1600" dirty="0">
              <a:latin typeface="+mn-ea"/>
            </a:endParaRPr>
          </a:p>
          <a:p>
            <a:pPr indent="452755" algn="just">
              <a:lnSpc>
                <a:spcPct val="130000"/>
              </a:lnSpc>
            </a:pPr>
            <a:r>
              <a:rPr lang="zh-CN" altLang="en-US" sz="1600" dirty="0">
                <a:latin typeface="+mn-ea"/>
              </a:rPr>
              <a:t>根据石油的用途，除了交通燃油之外，还可以用来作为塑料、沥青、衣服、橡胶、制药、食品、清洁用品、润滑油、化妆品等。</a:t>
            </a:r>
            <a:endParaRPr lang="en-US" altLang="zh-CN" sz="1600" dirty="0">
              <a:latin typeface="+mn-ea"/>
            </a:endParaRPr>
          </a:p>
          <a:p>
            <a:pPr indent="452755" algn="just">
              <a:lnSpc>
                <a:spcPct val="130000"/>
              </a:lnSpc>
            </a:pPr>
            <a:r>
              <a:rPr lang="zh-CN" altLang="en-US" sz="1600" dirty="0">
                <a:latin typeface="+mn-ea"/>
              </a:rPr>
              <a:t>由此可知，石油消费结构的减排主要在改造其各类汽车的燃料消费。在生产和生活等其他石油使用功能不变条件下，若未来将全市燃油汽车的</a:t>
            </a:r>
            <a:r>
              <a:rPr lang="en-US" altLang="zh-CN" sz="1600" dirty="0">
                <a:latin typeface="+mn-ea"/>
              </a:rPr>
              <a:t>50%</a:t>
            </a:r>
            <a:r>
              <a:rPr lang="zh-CN" altLang="en-US" sz="1600" dirty="0">
                <a:latin typeface="+mn-ea"/>
              </a:rPr>
              <a:t>，变更为电动汽车，且全部为清洁能源电力，则将因燃料变更而带动的能源消费降低为</a:t>
            </a:r>
            <a:r>
              <a:rPr lang="en-US" altLang="zh-CN" sz="1600" dirty="0">
                <a:latin typeface="+mn-ea"/>
              </a:rPr>
              <a:t>45.9</a:t>
            </a:r>
            <a:r>
              <a:rPr lang="zh-CN" altLang="en-US" sz="1600" dirty="0">
                <a:latin typeface="+mn-ea"/>
              </a:rPr>
              <a:t>万吨标准煤。</a:t>
            </a:r>
          </a:p>
        </p:txBody>
      </p:sp>
      <p:sp>
        <p:nvSpPr>
          <p:cNvPr id="14" name="矩形 13"/>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sp>
        <p:nvSpPr>
          <p:cNvPr id="15" name="矩形 14"/>
          <p:cNvSpPr/>
          <p:nvPr/>
        </p:nvSpPr>
        <p:spPr>
          <a:xfrm>
            <a:off x="282697" y="812465"/>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能源结构分析：石油结构</a:t>
            </a:r>
            <a:endParaRPr lang="en-US" altLang="zh-CN" sz="1800" kern="100" dirty="0">
              <a:solidFill>
                <a:srgbClr val="163896"/>
              </a:solidFill>
              <a:latin typeface="+mn-ea"/>
              <a:cs typeface="Times New Roman" panose="02020603050405020304" pitchFamily="18" charset="0"/>
            </a:endParaRPr>
          </a:p>
        </p:txBody>
      </p:sp>
      <p:sp>
        <p:nvSpPr>
          <p:cNvPr id="16" name="矩形 15"/>
          <p:cNvSpPr/>
          <p:nvPr/>
        </p:nvSpPr>
        <p:spPr>
          <a:xfrm>
            <a:off x="282697" y="4655085"/>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能源结构分析：其他能源</a:t>
            </a:r>
            <a:endParaRPr lang="en-US" altLang="zh-CN" sz="1800" kern="100" dirty="0">
              <a:solidFill>
                <a:srgbClr val="163896"/>
              </a:solidFill>
              <a:latin typeface="+mn-ea"/>
              <a:cs typeface="Times New Roman" panose="02020603050405020304" pitchFamily="18" charset="0"/>
            </a:endParaRPr>
          </a:p>
        </p:txBody>
      </p:sp>
      <p:sp>
        <p:nvSpPr>
          <p:cNvPr id="18" name="矩形 17"/>
          <p:cNvSpPr/>
          <p:nvPr/>
        </p:nvSpPr>
        <p:spPr>
          <a:xfrm>
            <a:off x="612066" y="5174778"/>
            <a:ext cx="11117477" cy="1052596"/>
          </a:xfrm>
          <a:prstGeom prst="rect">
            <a:avLst/>
          </a:prstGeom>
        </p:spPr>
        <p:txBody>
          <a:bodyPr wrap="square">
            <a:spAutoFit/>
          </a:bodyPr>
          <a:lstStyle/>
          <a:p>
            <a:pPr indent="452755" algn="just">
              <a:lnSpc>
                <a:spcPct val="130000"/>
              </a:lnSpc>
            </a:pPr>
            <a:r>
              <a:rPr lang="zh-CN" altLang="en-US" sz="1600" dirty="0">
                <a:latin typeface="+mn-ea"/>
              </a:rPr>
              <a:t>其他能源消费主要有天然气、生物质发电、垃圾发电、风电、光伏发电、水电等多种能源形式。</a:t>
            </a:r>
            <a:endParaRPr lang="en-US" altLang="zh-CN" sz="1600" dirty="0">
              <a:latin typeface="+mn-ea"/>
            </a:endParaRPr>
          </a:p>
          <a:p>
            <a:pPr indent="452755" algn="just">
              <a:lnSpc>
                <a:spcPct val="130000"/>
              </a:lnSpc>
            </a:pPr>
            <a:r>
              <a:rPr lang="zh-CN" altLang="en-US" sz="1600" dirty="0">
                <a:latin typeface="+mn-ea"/>
              </a:rPr>
              <a:t>天然气主要用于居民生产和生活，垃圾焚烧产生的能源排放主要用于解决环保和社会责任，生物质主要用于解决农作物的消纳吸收等。其占比和降低幅度较低。</a:t>
            </a:r>
          </a:p>
        </p:txBody>
      </p:sp>
      <p:cxnSp>
        <p:nvCxnSpPr>
          <p:cNvPr id="7" name="直接连接符 6"/>
          <p:cNvCxnSpPr/>
          <p:nvPr/>
        </p:nvCxnSpPr>
        <p:spPr>
          <a:xfrm flipH="1">
            <a:off x="160769" y="1284553"/>
            <a:ext cx="28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8"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cxnSp>
        <p:nvCxnSpPr>
          <p:cNvPr id="9" name="直接连接符 8"/>
          <p:cNvCxnSpPr/>
          <p:nvPr/>
        </p:nvCxnSpPr>
        <p:spPr>
          <a:xfrm flipH="1">
            <a:off x="160769" y="5174778"/>
            <a:ext cx="28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0" name="圆角矩形 10"/>
          <p:cNvSpPr>
            <a:spLocks noChangeArrowheads="1"/>
          </p:cNvSpPr>
          <p:nvPr/>
        </p:nvSpPr>
        <p:spPr bwMode="auto">
          <a:xfrm>
            <a:off x="268077" y="4788352"/>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p:nvPr/>
        </p:nvPicPr>
        <p:blipFill rotWithShape="1">
          <a:blip r:embed="rId3" cstate="print">
            <a:extLst>
              <a:ext uri="{28A0092B-C50C-407E-A947-70E740481C1C}">
                <a14:useLocalDpi xmlns:a14="http://schemas.microsoft.com/office/drawing/2010/main" val="0"/>
              </a:ext>
            </a:extLst>
          </a:blip>
          <a:srcRect l="4233"/>
          <a:stretch>
            <a:fillRect/>
          </a:stretch>
        </p:blipFill>
        <p:spPr bwMode="auto">
          <a:xfrm>
            <a:off x="4288536" y="1245749"/>
            <a:ext cx="3834290" cy="2332059"/>
          </a:xfrm>
          <a:prstGeom prst="rect">
            <a:avLst/>
          </a:prstGeom>
          <a:noFill/>
          <a:ln>
            <a:noFill/>
          </a:ln>
        </p:spPr>
      </p:pic>
      <p:pic>
        <p:nvPicPr>
          <p:cNvPr id="20" name="图片 19"/>
          <p:cNvPicPr/>
          <p:nvPr/>
        </p:nvPicPr>
        <p:blipFill>
          <a:blip r:embed="rId4">
            <a:extLst>
              <a:ext uri="{28A0092B-C50C-407E-A947-70E740481C1C}">
                <a14:useLocalDpi xmlns:a14="http://schemas.microsoft.com/office/drawing/2010/main" val="0"/>
              </a:ext>
            </a:extLst>
          </a:blip>
          <a:srcRect/>
          <a:stretch>
            <a:fillRect/>
          </a:stretch>
        </p:blipFill>
        <p:spPr bwMode="auto">
          <a:xfrm>
            <a:off x="8181594" y="1272710"/>
            <a:ext cx="3806190" cy="2322479"/>
          </a:xfrm>
          <a:prstGeom prst="rect">
            <a:avLst/>
          </a:prstGeom>
          <a:noFill/>
          <a:ln>
            <a:noFill/>
          </a:ln>
        </p:spPr>
      </p:pic>
      <p:pic>
        <p:nvPicPr>
          <p:cNvPr id="21" name="图片 20"/>
          <p:cNvPicPr/>
          <p:nvPr/>
        </p:nvPicPr>
        <p:blipFill>
          <a:blip r:embed="rId5">
            <a:extLst>
              <a:ext uri="{28A0092B-C50C-407E-A947-70E740481C1C}">
                <a14:useLocalDpi xmlns:a14="http://schemas.microsoft.com/office/drawing/2010/main" val="0"/>
              </a:ext>
            </a:extLst>
          </a:blip>
          <a:srcRect/>
          <a:stretch>
            <a:fillRect/>
          </a:stretch>
        </p:blipFill>
        <p:spPr bwMode="auto">
          <a:xfrm>
            <a:off x="4359809" y="3935837"/>
            <a:ext cx="3812251" cy="2380178"/>
          </a:xfrm>
          <a:prstGeom prst="rect">
            <a:avLst/>
          </a:prstGeom>
          <a:noFill/>
          <a:ln>
            <a:noFill/>
          </a:ln>
        </p:spPr>
      </p:pic>
      <p:pic>
        <p:nvPicPr>
          <p:cNvPr id="25" name="图片 24"/>
          <p:cNvPicPr/>
          <p:nvPr/>
        </p:nvPicPr>
        <p:blipFill>
          <a:blip r:embed="rId6">
            <a:extLst>
              <a:ext uri="{28A0092B-C50C-407E-A947-70E740481C1C}">
                <a14:useLocalDpi xmlns:a14="http://schemas.microsoft.com/office/drawing/2010/main" val="0"/>
              </a:ext>
            </a:extLst>
          </a:blip>
          <a:srcRect/>
          <a:stretch>
            <a:fillRect/>
          </a:stretch>
        </p:blipFill>
        <p:spPr bwMode="auto">
          <a:xfrm>
            <a:off x="8229912" y="3937527"/>
            <a:ext cx="3777658" cy="2380178"/>
          </a:xfrm>
          <a:prstGeom prst="rect">
            <a:avLst/>
          </a:prstGeom>
          <a:noFill/>
          <a:ln>
            <a:noFill/>
          </a:ln>
        </p:spPr>
      </p:pic>
      <p:sp>
        <p:nvSpPr>
          <p:cNvPr id="12" name="矩形 11"/>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graphicFrame>
        <p:nvGraphicFramePr>
          <p:cNvPr id="22" name="表格 21"/>
          <p:cNvGraphicFramePr>
            <a:graphicFrameLocks noGrp="1"/>
          </p:cNvGraphicFramePr>
          <p:nvPr>
            <p:extLst>
              <p:ext uri="{D42A27DB-BD31-4B8C-83A1-F6EECF244321}">
                <p14:modId xmlns:p14="http://schemas.microsoft.com/office/powerpoint/2010/main" val="3708972032"/>
              </p:ext>
            </p:extLst>
          </p:nvPr>
        </p:nvGraphicFramePr>
        <p:xfrm>
          <a:off x="399230" y="2811815"/>
          <a:ext cx="3849592" cy="3481471"/>
        </p:xfrm>
        <a:graphic>
          <a:graphicData uri="http://schemas.openxmlformats.org/drawingml/2006/table">
            <a:tbl>
              <a:tblPr firstRow="1" firstCol="1"/>
              <a:tblGrid>
                <a:gridCol w="1191826">
                  <a:extLst>
                    <a:ext uri="{9D8B030D-6E8A-4147-A177-3AD203B41FA5}">
                      <a16:colId xmlns="" xmlns:a16="http://schemas.microsoft.com/office/drawing/2014/main" val="20000"/>
                    </a:ext>
                  </a:extLst>
                </a:gridCol>
                <a:gridCol w="667512">
                  <a:extLst>
                    <a:ext uri="{9D8B030D-6E8A-4147-A177-3AD203B41FA5}">
                      <a16:colId xmlns="" xmlns:a16="http://schemas.microsoft.com/office/drawing/2014/main" val="20001"/>
                    </a:ext>
                  </a:extLst>
                </a:gridCol>
                <a:gridCol w="667512">
                  <a:extLst>
                    <a:ext uri="{9D8B030D-6E8A-4147-A177-3AD203B41FA5}">
                      <a16:colId xmlns="" xmlns:a16="http://schemas.microsoft.com/office/drawing/2014/main" val="20002"/>
                    </a:ext>
                  </a:extLst>
                </a:gridCol>
                <a:gridCol w="709354">
                  <a:extLst>
                    <a:ext uri="{9D8B030D-6E8A-4147-A177-3AD203B41FA5}">
                      <a16:colId xmlns="" xmlns:a16="http://schemas.microsoft.com/office/drawing/2014/main" val="20003"/>
                    </a:ext>
                  </a:extLst>
                </a:gridCol>
                <a:gridCol w="613388">
                  <a:extLst>
                    <a:ext uri="{9D8B030D-6E8A-4147-A177-3AD203B41FA5}">
                      <a16:colId xmlns="" xmlns:a16="http://schemas.microsoft.com/office/drawing/2014/main" val="20004"/>
                    </a:ext>
                  </a:extLst>
                </a:gridCol>
              </a:tblGrid>
              <a:tr h="653761">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b="1"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季节</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春季</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夏季</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秋季</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冬季</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1628A"/>
                    </a:solidFill>
                  </a:tcPr>
                </a:tc>
                <a:extLst>
                  <a:ext uri="{0D108BD9-81ED-4DB2-BD59-A6C34878D82A}">
                    <a16:rowId xmlns="" xmlns:a16="http://schemas.microsoft.com/office/drawing/2014/main" val="10000"/>
                  </a:ext>
                </a:extLst>
              </a:tr>
              <a:tr h="581358">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典型日最大负荷</a:t>
                      </a:r>
                      <a:endParaRPr lang="en-US" altLang="zh-CN" sz="1200" u="none" strike="noStrike" dirty="0">
                        <a:solidFill>
                          <a:schemeClr val="bg1"/>
                        </a:solidFill>
                        <a:effectLst/>
                        <a:latin typeface="微软雅黑 Light" panose="020B0502040204020203" pitchFamily="34" charset="-122"/>
                        <a:ea typeface="微软雅黑 Light" panose="020B0502040204020203" pitchFamily="34" charset="-122"/>
                      </a:endParaRPr>
                    </a:p>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（万千瓦）</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182</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295</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200</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280</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extLst>
                  <a:ext uri="{0D108BD9-81ED-4DB2-BD59-A6C34878D82A}">
                    <a16:rowId xmlns="" xmlns:a16="http://schemas.microsoft.com/office/drawing/2014/main" val="10001"/>
                  </a:ext>
                </a:extLst>
              </a:tr>
              <a:tr h="581358">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典型日峰谷差</a:t>
                      </a:r>
                      <a:endParaRPr lang="en-US" altLang="zh-CN" sz="1200" u="none" strike="noStrike" dirty="0">
                        <a:solidFill>
                          <a:schemeClr val="bg1"/>
                        </a:solidFill>
                        <a:effectLst/>
                        <a:latin typeface="微软雅黑 Light" panose="020B0502040204020203" pitchFamily="34" charset="-122"/>
                        <a:ea typeface="微软雅黑 Light" panose="020B0502040204020203" pitchFamily="34" charset="-122"/>
                      </a:endParaRPr>
                    </a:p>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（万千瓦）</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96</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120</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94</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marR="0" indent="0" algn="ctr" defTabSz="1219200" rtl="0" eaLnBrk="1" fontAlgn="ctr" latinLnBrk="0" hangingPunct="1">
                        <a:lnSpc>
                          <a:spcPct val="100000"/>
                        </a:lnSpc>
                        <a:spcBef>
                          <a:spcPts val="0"/>
                        </a:spcBef>
                        <a:spcAft>
                          <a:spcPts val="0"/>
                        </a:spcAft>
                        <a:buClrTx/>
                        <a:buSzTx/>
                        <a:buFontTx/>
                        <a:buNone/>
                        <a:defRPr/>
                      </a:pP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168</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extLst>
                  <a:ext uri="{0D108BD9-81ED-4DB2-BD59-A6C34878D82A}">
                    <a16:rowId xmlns="" xmlns:a16="http://schemas.microsoft.com/office/drawing/2014/main" val="10002"/>
                  </a:ext>
                </a:extLst>
              </a:tr>
              <a:tr h="581358">
                <a:tc>
                  <a:txBody>
                    <a:bodyPr/>
                    <a:lstStyle/>
                    <a:p>
                      <a:pPr algn="ctr" fontAlgn="ctr"/>
                      <a:r>
                        <a:rPr lang="zh-CN" altLang="en-US" sz="1200" b="1"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平均负荷</a:t>
                      </a:r>
                      <a:endParaRPr lang="en-US" altLang="zh-CN" sz="1200" b="1" u="none" strike="noStrike" kern="1200" dirty="0">
                        <a:solidFill>
                          <a:schemeClr val="bg1"/>
                        </a:solidFill>
                        <a:effectLst/>
                        <a:latin typeface="微软雅黑 Light" panose="020B0502040204020203" pitchFamily="34" charset="-122"/>
                        <a:ea typeface="微软雅黑 Light" panose="020B0502040204020203" pitchFamily="34" charset="-122"/>
                        <a:cs typeface="+mn-cs"/>
                      </a:endParaRPr>
                    </a:p>
                    <a:p>
                      <a:pPr algn="ctr" fontAlgn="ctr"/>
                      <a:r>
                        <a:rPr lang="zh-CN" altLang="en-US" sz="1200" b="1"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（万千瓦）</a:t>
                      </a:r>
                    </a:p>
                  </a:txBody>
                  <a:tcPr marL="6350" marR="6350" marT="635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1628A"/>
                    </a:solidFill>
                  </a:tcPr>
                </a:tc>
                <a:tc>
                  <a:txBody>
                    <a:body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139</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226</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148</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p>
                      <a:pPr marL="0" marR="0" indent="0" algn="ctr" defTabSz="1219200" rtl="0" eaLnBrk="1" fontAlgn="ctr" latinLnBrk="0" hangingPunct="1">
                        <a:lnSpc>
                          <a:spcPct val="100000"/>
                        </a:lnSpc>
                        <a:spcBef>
                          <a:spcPts val="0"/>
                        </a:spcBef>
                        <a:spcAft>
                          <a:spcPts val="0"/>
                        </a:spcAft>
                        <a:buClrTx/>
                        <a:buSzTx/>
                        <a:buFontTx/>
                        <a:buNone/>
                        <a:defRPr/>
                      </a:pP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196</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extLst>
                  <a:ext uri="{0D108BD9-81ED-4DB2-BD59-A6C34878D82A}">
                    <a16:rowId xmlns="" xmlns:a16="http://schemas.microsoft.com/office/drawing/2014/main" val="10003"/>
                  </a:ext>
                </a:extLst>
              </a:tr>
              <a:tr h="541818">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日负荷率</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76.21%</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76.54%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algn="ctr" defTabSz="1219200" rtl="0" eaLnBrk="1" fontAlgn="ctr" latinLnBrk="0" hangingPunct="1"/>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74.21%</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marR="0" indent="0" algn="ctr" defTabSz="1219200" rtl="0" eaLnBrk="1" fontAlgn="ctr" latinLnBrk="0" hangingPunct="1">
                        <a:lnSpc>
                          <a:spcPct val="100000"/>
                        </a:lnSpc>
                        <a:spcBef>
                          <a:spcPts val="0"/>
                        </a:spcBef>
                        <a:spcAft>
                          <a:spcPts val="0"/>
                        </a:spcAft>
                        <a:buClrTx/>
                        <a:buSzTx/>
                        <a:buFontTx/>
                        <a:buNone/>
                        <a:defRPr/>
                      </a:pP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69.32%</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extLst>
                  <a:ext uri="{0D108BD9-81ED-4DB2-BD59-A6C34878D82A}">
                    <a16:rowId xmlns="" xmlns:a16="http://schemas.microsoft.com/office/drawing/2014/main" val="10004"/>
                  </a:ext>
                </a:extLst>
              </a:tr>
              <a:tr h="541818">
                <a:tc>
                  <a:txBody>
                    <a:bodyPr/>
                    <a:lstStyle>
                      <a:lvl1pPr marL="0" algn="l" defTabSz="1219200" rtl="0" eaLnBrk="1" latinLnBrk="0" hangingPunct="1">
                        <a:defRPr sz="2400" b="1" kern="1200">
                          <a:solidFill>
                            <a:schemeClr val="lt1"/>
                          </a:solidFill>
                          <a:latin typeface="Times New Roman" panose="02020603050405020304"/>
                          <a:ea typeface="微软雅黑" panose="020B0503020204020204" pitchFamily="34" charset="-122"/>
                        </a:defRPr>
                      </a:lvl1pPr>
                      <a:lvl2pPr marL="609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2pPr>
                      <a:lvl3pPr marL="1219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3pPr>
                      <a:lvl4pPr marL="1828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4pPr>
                      <a:lvl5pPr marL="2438400" algn="l" defTabSz="1219200" rtl="0" eaLnBrk="1" latinLnBrk="0" hangingPunct="1">
                        <a:defRPr sz="2400" b="1" kern="1200">
                          <a:solidFill>
                            <a:schemeClr val="lt1"/>
                          </a:solidFill>
                          <a:latin typeface="Times New Roman" panose="02020603050405020304"/>
                          <a:ea typeface="微软雅黑" panose="020B0503020204020204" pitchFamily="34" charset="-122"/>
                        </a:defRPr>
                      </a:lvl5pPr>
                      <a:lvl6pPr marL="3048000" algn="l" defTabSz="1219200" rtl="0" eaLnBrk="1" latinLnBrk="0" hangingPunct="1">
                        <a:defRPr sz="2400" b="1" kern="1200">
                          <a:solidFill>
                            <a:schemeClr val="lt1"/>
                          </a:solidFill>
                          <a:latin typeface="Times New Roman" panose="02020603050405020304"/>
                          <a:ea typeface="微软雅黑" panose="020B0503020204020204" pitchFamily="34" charset="-122"/>
                        </a:defRPr>
                      </a:lvl6pPr>
                      <a:lvl7pPr marL="3657600" algn="l" defTabSz="1219200" rtl="0" eaLnBrk="1" latinLnBrk="0" hangingPunct="1">
                        <a:defRPr sz="2400" b="1" kern="1200">
                          <a:solidFill>
                            <a:schemeClr val="lt1"/>
                          </a:solidFill>
                          <a:latin typeface="Times New Roman" panose="02020603050405020304"/>
                          <a:ea typeface="微软雅黑" panose="020B0503020204020204" pitchFamily="34" charset="-122"/>
                        </a:defRPr>
                      </a:lvl7pPr>
                      <a:lvl8pPr marL="4267200" algn="l" defTabSz="1219200" rtl="0" eaLnBrk="1" latinLnBrk="0" hangingPunct="1">
                        <a:defRPr sz="2400" b="1" kern="1200">
                          <a:solidFill>
                            <a:schemeClr val="lt1"/>
                          </a:solidFill>
                          <a:latin typeface="Times New Roman" panose="02020603050405020304"/>
                          <a:ea typeface="微软雅黑" panose="020B0503020204020204" pitchFamily="34" charset="-122"/>
                        </a:defRPr>
                      </a:lvl8pPr>
                      <a:lvl9pPr marL="4876800" algn="l" defTabSz="1219200" rtl="0" eaLnBrk="1" latinLnBrk="0" hangingPunct="1">
                        <a:defRPr sz="2400" b="1" kern="1200">
                          <a:solidFill>
                            <a:schemeClr val="lt1"/>
                          </a:solidFill>
                          <a:latin typeface="Times New Roman" panose="02020603050405020304"/>
                          <a:ea typeface="微软雅黑" panose="020B0503020204020204" pitchFamily="34" charset="-122"/>
                        </a:defRPr>
                      </a:lvl9pPr>
                    </a:lstStyle>
                    <a:p>
                      <a:pPr algn="ctr" fontAlgn="ctr"/>
                      <a:r>
                        <a:rPr lang="zh-CN" altLang="en-US" sz="1200" u="none" strike="noStrike" dirty="0">
                          <a:solidFill>
                            <a:schemeClr val="bg1"/>
                          </a:solidFill>
                          <a:effectLst/>
                          <a:latin typeface="微软雅黑 Light" panose="020B0502040204020203" pitchFamily="34" charset="-122"/>
                          <a:ea typeface="微软雅黑 Light" panose="020B0502040204020203" pitchFamily="34" charset="-122"/>
                        </a:rPr>
                        <a:t>日峰谷差率</a:t>
                      </a:r>
                      <a:endParaRPr lang="zh-CN" altLang="en-US" sz="12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algn="ctr" fontAlgn="ct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52.75%</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algn="ctr" fontAlgn="ct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40.68%</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algn="ctr" fontAlgn="ct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47.00%</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tc>
                  <a:txBody>
                    <a:bodyPr/>
                    <a:lstStyle>
                      <a:lvl1pPr marL="0" algn="l" defTabSz="1219200" rtl="0" eaLnBrk="1" latinLnBrk="0" hangingPunct="1">
                        <a:defRPr sz="2400" kern="1200">
                          <a:solidFill>
                            <a:schemeClr val="dk1"/>
                          </a:solidFill>
                          <a:latin typeface="Times New Roman" panose="02020603050405020304"/>
                          <a:ea typeface="微软雅黑" panose="020B0503020204020204" pitchFamily="34" charset="-122"/>
                        </a:defRPr>
                      </a:lvl1pPr>
                      <a:lvl2pPr marL="609600" algn="l" defTabSz="1219200" rtl="0" eaLnBrk="1" latinLnBrk="0" hangingPunct="1">
                        <a:defRPr sz="2400" kern="1200">
                          <a:solidFill>
                            <a:schemeClr val="dk1"/>
                          </a:solidFill>
                          <a:latin typeface="Times New Roman" panose="02020603050405020304"/>
                          <a:ea typeface="微软雅黑" panose="020B0503020204020204" pitchFamily="34" charset="-122"/>
                        </a:defRPr>
                      </a:lvl2pPr>
                      <a:lvl3pPr marL="1219200" algn="l" defTabSz="1219200" rtl="0" eaLnBrk="1" latinLnBrk="0" hangingPunct="1">
                        <a:defRPr sz="2400" kern="1200">
                          <a:solidFill>
                            <a:schemeClr val="dk1"/>
                          </a:solidFill>
                          <a:latin typeface="Times New Roman" panose="02020603050405020304"/>
                          <a:ea typeface="微软雅黑" panose="020B0503020204020204" pitchFamily="34" charset="-122"/>
                        </a:defRPr>
                      </a:lvl3pPr>
                      <a:lvl4pPr marL="1828800" algn="l" defTabSz="1219200" rtl="0" eaLnBrk="1" latinLnBrk="0" hangingPunct="1">
                        <a:defRPr sz="2400" kern="1200">
                          <a:solidFill>
                            <a:schemeClr val="dk1"/>
                          </a:solidFill>
                          <a:latin typeface="Times New Roman" panose="02020603050405020304"/>
                          <a:ea typeface="微软雅黑" panose="020B0503020204020204" pitchFamily="34" charset="-122"/>
                        </a:defRPr>
                      </a:lvl4pPr>
                      <a:lvl5pPr marL="2438400" algn="l" defTabSz="1219200" rtl="0" eaLnBrk="1" latinLnBrk="0" hangingPunct="1">
                        <a:defRPr sz="2400" kern="1200">
                          <a:solidFill>
                            <a:schemeClr val="dk1"/>
                          </a:solidFill>
                          <a:latin typeface="Times New Roman" panose="02020603050405020304"/>
                          <a:ea typeface="微软雅黑" panose="020B0503020204020204" pitchFamily="34" charset="-122"/>
                        </a:defRPr>
                      </a:lvl5pPr>
                      <a:lvl6pPr marL="3048000" algn="l" defTabSz="1219200" rtl="0" eaLnBrk="1" latinLnBrk="0" hangingPunct="1">
                        <a:defRPr sz="2400" kern="1200">
                          <a:solidFill>
                            <a:schemeClr val="dk1"/>
                          </a:solidFill>
                          <a:latin typeface="Times New Roman" panose="02020603050405020304"/>
                          <a:ea typeface="微软雅黑" panose="020B0503020204020204" pitchFamily="34" charset="-122"/>
                        </a:defRPr>
                      </a:lvl6pPr>
                      <a:lvl7pPr marL="3657600" algn="l" defTabSz="1219200" rtl="0" eaLnBrk="1" latinLnBrk="0" hangingPunct="1">
                        <a:defRPr sz="2400" kern="1200">
                          <a:solidFill>
                            <a:schemeClr val="dk1"/>
                          </a:solidFill>
                          <a:latin typeface="Times New Roman" panose="02020603050405020304"/>
                          <a:ea typeface="微软雅黑" panose="020B0503020204020204" pitchFamily="34" charset="-122"/>
                        </a:defRPr>
                      </a:lvl7pPr>
                      <a:lvl8pPr marL="4267200" algn="l" defTabSz="1219200" rtl="0" eaLnBrk="1" latinLnBrk="0" hangingPunct="1">
                        <a:defRPr sz="2400" kern="1200">
                          <a:solidFill>
                            <a:schemeClr val="dk1"/>
                          </a:solidFill>
                          <a:latin typeface="Times New Roman" panose="02020603050405020304"/>
                          <a:ea typeface="微软雅黑" panose="020B0503020204020204" pitchFamily="34" charset="-122"/>
                        </a:defRPr>
                      </a:lvl8pPr>
                      <a:lvl9pPr marL="4876800" algn="l" defTabSz="1219200" rtl="0" eaLnBrk="1" latinLnBrk="0" hangingPunct="1">
                        <a:defRPr sz="2400" kern="1200">
                          <a:solidFill>
                            <a:schemeClr val="dk1"/>
                          </a:solidFill>
                          <a:latin typeface="Times New Roman" panose="02020603050405020304"/>
                          <a:ea typeface="微软雅黑" panose="020B0503020204020204" pitchFamily="34" charset="-122"/>
                        </a:defRPr>
                      </a:lvl9pPr>
                    </a:lstStyle>
                    <a:p>
                      <a:pPr marL="0" marR="0" indent="0" algn="ctr" defTabSz="1218565" rtl="0" eaLnBrk="1" fontAlgn="ctr" latinLnBrk="0" hangingPunct="1">
                        <a:lnSpc>
                          <a:spcPct val="100000"/>
                        </a:lnSpc>
                        <a:spcBef>
                          <a:spcPts val="0"/>
                        </a:spcBef>
                        <a:spcAft>
                          <a:spcPts val="0"/>
                        </a:spcAft>
                        <a:buClrTx/>
                        <a:buSzTx/>
                        <a:buFontTx/>
                        <a:buNone/>
                        <a:defRPr/>
                      </a:pPr>
                      <a:r>
                        <a:rPr lang="en-US" altLang="zh-CN"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rPr>
                        <a:t>62.54%</a:t>
                      </a:r>
                      <a:endParaRPr lang="zh-CN" altLang="en-US" sz="1200" b="1" u="none" strike="noStrike" kern="1200" dirty="0">
                        <a:solidFill>
                          <a:schemeClr val="dk1"/>
                        </a:solidFill>
                        <a:effectLst/>
                        <a:latin typeface="微软雅黑 Light" panose="020B0502040204020203" pitchFamily="34" charset="-122"/>
                        <a:ea typeface="微软雅黑 Light" panose="020B0502040204020203" pitchFamily="34" charset="-122"/>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1628A">
                        <a:tint val="20000"/>
                      </a:srgbClr>
                    </a:solidFill>
                  </a:tcPr>
                </a:tc>
                <a:extLst>
                  <a:ext uri="{0D108BD9-81ED-4DB2-BD59-A6C34878D82A}">
                    <a16:rowId xmlns="" xmlns:a16="http://schemas.microsoft.com/office/drawing/2014/main" val="10005"/>
                  </a:ext>
                </a:extLst>
              </a:tr>
            </a:tbl>
          </a:graphicData>
        </a:graphic>
      </p:graphicFrame>
      <p:sp>
        <p:nvSpPr>
          <p:cNvPr id="23" name="矩形 22"/>
          <p:cNvSpPr/>
          <p:nvPr/>
        </p:nvSpPr>
        <p:spPr>
          <a:xfrm>
            <a:off x="295986" y="778977"/>
            <a:ext cx="2688336" cy="50783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电力负荷现状</a:t>
            </a:r>
            <a:endParaRPr lang="en-US" altLang="zh-CN" sz="1800" b="1" kern="100" dirty="0">
              <a:solidFill>
                <a:srgbClr val="163896"/>
              </a:solidFill>
              <a:latin typeface="+mn-ea"/>
              <a:cs typeface="Times New Roman" panose="02020603050405020304" pitchFamily="18" charset="0"/>
            </a:endParaRPr>
          </a:p>
        </p:txBody>
      </p:sp>
      <p:sp>
        <p:nvSpPr>
          <p:cNvPr id="24" name="矩形 23"/>
          <p:cNvSpPr/>
          <p:nvPr/>
        </p:nvSpPr>
        <p:spPr>
          <a:xfrm>
            <a:off x="508925" y="1339718"/>
            <a:ext cx="3660739" cy="1384995"/>
          </a:xfrm>
          <a:prstGeom prst="rect">
            <a:avLst/>
          </a:prstGeom>
        </p:spPr>
        <p:txBody>
          <a:bodyPr wrap="square">
            <a:spAutoFit/>
          </a:bodyPr>
          <a:lstStyle/>
          <a:p>
            <a:pPr indent="452755" algn="just">
              <a:lnSpc>
                <a:spcPct val="150000"/>
              </a:lnSpc>
              <a:spcAft>
                <a:spcPts val="0"/>
              </a:spcAft>
            </a:pPr>
            <a:r>
              <a:rPr lang="en-US" altLang="zh-CN" sz="1400" kern="100" dirty="0">
                <a:latin typeface="+mn-ea"/>
                <a:cs typeface="Times New Roman" panose="02020603050405020304" pitchFamily="18" charset="0"/>
              </a:rPr>
              <a:t>2020</a:t>
            </a:r>
            <a:r>
              <a:rPr lang="zh-CN" altLang="en-US" sz="1400" kern="100" dirty="0">
                <a:latin typeface="+mn-ea"/>
                <a:cs typeface="Times New Roman" panose="02020603050405020304" pitchFamily="18" charset="0"/>
              </a:rPr>
              <a:t>年信阳供电区最大负荷</a:t>
            </a:r>
            <a:r>
              <a:rPr lang="en-US" altLang="zh-CN" sz="1400" kern="100" dirty="0">
                <a:latin typeface="+mn-ea"/>
                <a:cs typeface="Times New Roman" panose="02020603050405020304" pitchFamily="18" charset="0"/>
              </a:rPr>
              <a:t>328</a:t>
            </a:r>
            <a:r>
              <a:rPr lang="zh-CN" altLang="en-US" sz="1400" kern="100" dirty="0">
                <a:latin typeface="+mn-ea"/>
                <a:cs typeface="Times New Roman" panose="02020603050405020304" pitchFamily="18" charset="0"/>
              </a:rPr>
              <a:t>万</a:t>
            </a:r>
            <a:r>
              <a:rPr lang="en-US" altLang="zh-CN" sz="1400" kern="100" dirty="0">
                <a:latin typeface="+mn-ea"/>
                <a:cs typeface="Times New Roman" panose="02020603050405020304" pitchFamily="18" charset="0"/>
              </a:rPr>
              <a:t>kW</a:t>
            </a:r>
            <a:r>
              <a:rPr lang="zh-CN" altLang="en-US" sz="1400" kern="100" dirty="0">
                <a:latin typeface="+mn-ea"/>
                <a:cs typeface="Times New Roman" panose="02020603050405020304" pitchFamily="18" charset="0"/>
              </a:rPr>
              <a:t>，季不均衡系数</a:t>
            </a:r>
            <a:r>
              <a:rPr lang="en-US" altLang="zh-CN" sz="1400" kern="100" dirty="0">
                <a:latin typeface="+mn-ea"/>
                <a:cs typeface="Times New Roman" panose="02020603050405020304" pitchFamily="18" charset="0"/>
              </a:rPr>
              <a:t>0.69</a:t>
            </a:r>
            <a:r>
              <a:rPr lang="zh-CN" altLang="en-US" sz="1400" kern="100" dirty="0">
                <a:latin typeface="+mn-ea"/>
                <a:cs typeface="Times New Roman" panose="02020603050405020304" pitchFamily="18" charset="0"/>
              </a:rPr>
              <a:t>，</a:t>
            </a:r>
            <a:r>
              <a:rPr lang="en-US" altLang="zh-CN" sz="1400" kern="100" dirty="0">
                <a:latin typeface="+mn-ea"/>
                <a:cs typeface="Times New Roman" panose="02020603050405020304" pitchFamily="18" charset="0"/>
              </a:rPr>
              <a:t>97%</a:t>
            </a:r>
            <a:r>
              <a:rPr lang="zh-CN" altLang="en-US" sz="1400" kern="100" dirty="0">
                <a:latin typeface="+mn-ea"/>
                <a:cs typeface="Times New Roman" panose="02020603050405020304" pitchFamily="18" charset="0"/>
              </a:rPr>
              <a:t>以上尖峰负荷持续</a:t>
            </a:r>
            <a:r>
              <a:rPr lang="en-US" altLang="zh-CN" sz="1400" kern="100" dirty="0">
                <a:latin typeface="+mn-ea"/>
                <a:cs typeface="Times New Roman" panose="02020603050405020304" pitchFamily="18" charset="0"/>
              </a:rPr>
              <a:t>1.3</a:t>
            </a:r>
            <a:r>
              <a:rPr lang="zh-CN" altLang="en-US" sz="1400" kern="100" dirty="0">
                <a:latin typeface="+mn-ea"/>
                <a:cs typeface="Times New Roman" panose="02020603050405020304" pitchFamily="18" charset="0"/>
              </a:rPr>
              <a:t>小时、</a:t>
            </a:r>
            <a:r>
              <a:rPr lang="en-US" altLang="zh-CN" sz="1400" kern="100" dirty="0">
                <a:latin typeface="+mn-ea"/>
                <a:cs typeface="Times New Roman" panose="02020603050405020304" pitchFamily="18" charset="0"/>
              </a:rPr>
              <a:t>95%</a:t>
            </a:r>
            <a:r>
              <a:rPr lang="zh-CN" altLang="en-US" sz="1400" kern="100" dirty="0">
                <a:latin typeface="+mn-ea"/>
                <a:cs typeface="Times New Roman" panose="02020603050405020304" pitchFamily="18" charset="0"/>
              </a:rPr>
              <a:t>以上尖峰负荷持续</a:t>
            </a:r>
            <a:r>
              <a:rPr lang="en-US" altLang="zh-CN" sz="1400" kern="100" dirty="0">
                <a:latin typeface="+mn-ea"/>
                <a:cs typeface="Times New Roman" panose="02020603050405020304" pitchFamily="18" charset="0"/>
              </a:rPr>
              <a:t>5.5</a:t>
            </a:r>
            <a:r>
              <a:rPr lang="zh-CN" altLang="en-US" sz="1400" kern="100" dirty="0">
                <a:latin typeface="+mn-ea"/>
                <a:cs typeface="Times New Roman" panose="02020603050405020304" pitchFamily="18" charset="0"/>
              </a:rPr>
              <a:t>小时、</a:t>
            </a:r>
            <a:r>
              <a:rPr lang="en-US" altLang="zh-CN" sz="1400" kern="100" dirty="0">
                <a:latin typeface="+mn-ea"/>
                <a:cs typeface="Times New Roman" panose="02020603050405020304" pitchFamily="18" charset="0"/>
              </a:rPr>
              <a:t>90%</a:t>
            </a:r>
            <a:r>
              <a:rPr lang="zh-CN" altLang="en-US" sz="1400" kern="100" dirty="0">
                <a:latin typeface="+mn-ea"/>
                <a:cs typeface="Times New Roman" panose="02020603050405020304" pitchFamily="18" charset="0"/>
              </a:rPr>
              <a:t>以上尖峰负荷持续</a:t>
            </a:r>
            <a:r>
              <a:rPr lang="en-US" altLang="zh-CN" sz="1400" kern="100" dirty="0">
                <a:latin typeface="+mn-ea"/>
                <a:cs typeface="Times New Roman" panose="02020603050405020304" pitchFamily="18" charset="0"/>
              </a:rPr>
              <a:t>54.1 </a:t>
            </a:r>
            <a:r>
              <a:rPr lang="zh-CN" altLang="en-US" sz="1400" kern="100" dirty="0">
                <a:latin typeface="+mn-ea"/>
                <a:cs typeface="Times New Roman" panose="02020603050405020304" pitchFamily="18" charset="0"/>
              </a:rPr>
              <a:t>小时。</a:t>
            </a:r>
            <a:endParaRPr lang="zh-CN" altLang="zh-CN" sz="1400" kern="100" dirty="0">
              <a:effectLst/>
              <a:latin typeface="+mn-ea"/>
              <a:cs typeface="Times New Roman" panose="02020603050405020304" pitchFamily="18" charset="0"/>
            </a:endParaRPr>
          </a:p>
        </p:txBody>
      </p:sp>
      <p:sp>
        <p:nvSpPr>
          <p:cNvPr id="14" name="矩形 13"/>
          <p:cNvSpPr/>
          <p:nvPr/>
        </p:nvSpPr>
        <p:spPr>
          <a:xfrm>
            <a:off x="4766342" y="1415417"/>
            <a:ext cx="595035" cy="338554"/>
          </a:xfrm>
          <a:prstGeom prst="rect">
            <a:avLst/>
          </a:prstGeom>
        </p:spPr>
        <p:txBody>
          <a:bodyPr wrap="none">
            <a:spAutoFit/>
          </a:bodyPr>
          <a:lstStyle/>
          <a:p>
            <a:r>
              <a:rPr lang="zh-CN" altLang="en-US" sz="1600" dirty="0">
                <a:solidFill>
                  <a:srgbClr val="FF0000"/>
                </a:solidFill>
                <a:latin typeface="+mn-ea"/>
              </a:rPr>
              <a:t>春季</a:t>
            </a:r>
            <a:endParaRPr lang="zh-CN" altLang="en-US" dirty="0">
              <a:solidFill>
                <a:srgbClr val="FF0000"/>
              </a:solidFill>
              <a:latin typeface="+mn-ea"/>
            </a:endParaRPr>
          </a:p>
        </p:txBody>
      </p:sp>
      <p:sp>
        <p:nvSpPr>
          <p:cNvPr id="15" name="矩形 14"/>
          <p:cNvSpPr/>
          <p:nvPr/>
        </p:nvSpPr>
        <p:spPr>
          <a:xfrm>
            <a:off x="4745665" y="4040641"/>
            <a:ext cx="595035" cy="338554"/>
          </a:xfrm>
          <a:prstGeom prst="rect">
            <a:avLst/>
          </a:prstGeom>
        </p:spPr>
        <p:txBody>
          <a:bodyPr wrap="none">
            <a:spAutoFit/>
          </a:bodyPr>
          <a:lstStyle/>
          <a:p>
            <a:r>
              <a:rPr lang="zh-CN" altLang="en-US" sz="1600" dirty="0">
                <a:solidFill>
                  <a:srgbClr val="FF0000"/>
                </a:solidFill>
                <a:latin typeface="+mn-ea"/>
              </a:rPr>
              <a:t>秋季</a:t>
            </a:r>
            <a:endParaRPr lang="zh-CN" altLang="en-US" dirty="0">
              <a:solidFill>
                <a:srgbClr val="FF0000"/>
              </a:solidFill>
              <a:latin typeface="+mn-ea"/>
            </a:endParaRPr>
          </a:p>
        </p:txBody>
      </p:sp>
      <p:sp>
        <p:nvSpPr>
          <p:cNvPr id="16" name="矩形 15"/>
          <p:cNvSpPr/>
          <p:nvPr/>
        </p:nvSpPr>
        <p:spPr>
          <a:xfrm>
            <a:off x="8880772" y="1357348"/>
            <a:ext cx="595035" cy="338554"/>
          </a:xfrm>
          <a:prstGeom prst="rect">
            <a:avLst/>
          </a:prstGeom>
        </p:spPr>
        <p:txBody>
          <a:bodyPr wrap="none">
            <a:spAutoFit/>
          </a:bodyPr>
          <a:lstStyle/>
          <a:p>
            <a:r>
              <a:rPr lang="zh-CN" altLang="en-US" sz="1600" dirty="0">
                <a:solidFill>
                  <a:srgbClr val="FF0000"/>
                </a:solidFill>
                <a:latin typeface="+mn-ea"/>
              </a:rPr>
              <a:t>夏季</a:t>
            </a:r>
            <a:endParaRPr lang="zh-CN" altLang="en-US" dirty="0">
              <a:solidFill>
                <a:srgbClr val="FF0000"/>
              </a:solidFill>
              <a:latin typeface="+mn-ea"/>
            </a:endParaRPr>
          </a:p>
        </p:txBody>
      </p:sp>
      <p:sp>
        <p:nvSpPr>
          <p:cNvPr id="18" name="矩形 17"/>
          <p:cNvSpPr/>
          <p:nvPr/>
        </p:nvSpPr>
        <p:spPr>
          <a:xfrm>
            <a:off x="8716352" y="4040641"/>
            <a:ext cx="595035" cy="338554"/>
          </a:xfrm>
          <a:prstGeom prst="rect">
            <a:avLst/>
          </a:prstGeom>
        </p:spPr>
        <p:txBody>
          <a:bodyPr wrap="none">
            <a:spAutoFit/>
          </a:bodyPr>
          <a:lstStyle/>
          <a:p>
            <a:r>
              <a:rPr lang="zh-CN" altLang="en-US" sz="1600" dirty="0">
                <a:solidFill>
                  <a:srgbClr val="FF0000"/>
                </a:solidFill>
                <a:latin typeface="+mn-ea"/>
              </a:rPr>
              <a:t>冬季</a:t>
            </a:r>
            <a:endParaRPr lang="zh-CN" altLang="en-US" dirty="0">
              <a:solidFill>
                <a:srgbClr val="FF0000"/>
              </a:solidFill>
              <a:latin typeface="+mn-ea"/>
            </a:endParaRPr>
          </a:p>
        </p:txBody>
      </p:sp>
      <p:cxnSp>
        <p:nvCxnSpPr>
          <p:cNvPr id="17" name="直接连接符 16"/>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6"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sp>
        <p:nvSpPr>
          <p:cNvPr id="19" name="矩形 18"/>
          <p:cNvSpPr/>
          <p:nvPr/>
        </p:nvSpPr>
        <p:spPr>
          <a:xfrm>
            <a:off x="3983421" y="1439026"/>
            <a:ext cx="4260932" cy="5262979"/>
          </a:xfrm>
          <a:prstGeom prst="rect">
            <a:avLst/>
          </a:prstGeom>
        </p:spPr>
        <p:txBody>
          <a:bodyPr wrap="square">
            <a:spAutoFit/>
          </a:bodyPr>
          <a:lstStyle/>
          <a:p>
            <a:pPr indent="452755" algn="just">
              <a:lnSpc>
                <a:spcPct val="150000"/>
              </a:lnSpc>
            </a:pPr>
            <a:r>
              <a:rPr lang="zh-CN" altLang="zh-CN" sz="1400" kern="100" dirty="0">
                <a:latin typeface="+mn-ea"/>
                <a:cs typeface="Times New Roman" panose="02020603050405020304" pitchFamily="18" charset="0"/>
              </a:rPr>
              <a:t>信阳市</a:t>
            </a:r>
            <a:r>
              <a:rPr lang="en-US" altLang="zh-CN" sz="1400" kern="100" dirty="0">
                <a:latin typeface="+mn-ea"/>
                <a:cs typeface="Times New Roman" panose="02020603050405020304" pitchFamily="18" charset="0"/>
              </a:rPr>
              <a:t>2017-2019</a:t>
            </a:r>
            <a:r>
              <a:rPr lang="zh-CN" altLang="zh-CN" sz="1400" kern="100" dirty="0">
                <a:latin typeface="+mn-ea"/>
                <a:cs typeface="Times New Roman" panose="02020603050405020304" pitchFamily="18" charset="0"/>
              </a:rPr>
              <a:t>年正常年份最大用电负荷年增长率为</a:t>
            </a:r>
            <a:r>
              <a:rPr lang="en-US" altLang="zh-CN" sz="1400" kern="100" dirty="0">
                <a:latin typeface="+mn-ea"/>
                <a:cs typeface="Times New Roman" panose="02020603050405020304" pitchFamily="18" charset="0"/>
              </a:rPr>
              <a:t>10%~11%</a:t>
            </a:r>
            <a:r>
              <a:rPr lang="zh-CN" altLang="zh-CN" sz="1400" kern="100" dirty="0">
                <a:latin typeface="+mn-ea"/>
                <a:cs typeface="Times New Roman" panose="02020603050405020304" pitchFamily="18" charset="0"/>
              </a:rPr>
              <a:t>、全社会用电量年增长率为</a:t>
            </a:r>
            <a:r>
              <a:rPr lang="en-US" altLang="zh-CN" sz="1400" kern="100" dirty="0">
                <a:latin typeface="+mn-ea"/>
                <a:cs typeface="Times New Roman" panose="02020603050405020304" pitchFamily="18" charset="0"/>
              </a:rPr>
              <a:t>13%~24%</a:t>
            </a:r>
            <a:r>
              <a:rPr lang="zh-CN" altLang="zh-CN" sz="1400" kern="100" dirty="0">
                <a:latin typeface="+mn-ea"/>
                <a:cs typeface="Times New Roman" panose="02020603050405020304" pitchFamily="18" charset="0"/>
              </a:rPr>
              <a:t>，增速逐年下降</a:t>
            </a:r>
            <a:r>
              <a:rPr lang="zh-CN" altLang="en-US" sz="1400" kern="100" dirty="0">
                <a:latin typeface="+mn-ea"/>
                <a:cs typeface="Times New Roman" panose="02020603050405020304" pitchFamily="18" charset="0"/>
              </a:rPr>
              <a:t>（由于疫情影响，暂不考虑</a:t>
            </a:r>
            <a:r>
              <a:rPr lang="en-US" altLang="zh-CN" sz="1400" kern="100" dirty="0">
                <a:latin typeface="+mn-ea"/>
                <a:cs typeface="Times New Roman" panose="02020603050405020304" pitchFamily="18" charset="0"/>
              </a:rPr>
              <a:t>2020</a:t>
            </a:r>
            <a:r>
              <a:rPr lang="zh-CN" altLang="en-US" sz="1400" kern="100" dirty="0">
                <a:latin typeface="+mn-ea"/>
                <a:cs typeface="Times New Roman" panose="02020603050405020304" pitchFamily="18" charset="0"/>
              </a:rPr>
              <a:t>年数据）</a:t>
            </a:r>
            <a:r>
              <a:rPr lang="zh-CN" altLang="zh-CN" sz="1400" kern="100" dirty="0">
                <a:latin typeface="+mn-ea"/>
                <a:cs typeface="Times New Roman" panose="02020603050405020304" pitchFamily="18" charset="0"/>
              </a:rPr>
              <a:t>。</a:t>
            </a:r>
            <a:r>
              <a:rPr lang="en-US" altLang="zh-CN" sz="1400" kern="100" dirty="0">
                <a:solidFill>
                  <a:srgbClr val="FF0000"/>
                </a:solidFill>
                <a:latin typeface="+mn-ea"/>
                <a:cs typeface="Times New Roman" panose="02020603050405020304" pitchFamily="18" charset="0"/>
              </a:rPr>
              <a:t>2020</a:t>
            </a:r>
            <a:r>
              <a:rPr lang="zh-CN" altLang="zh-CN" sz="1400" kern="100" dirty="0">
                <a:solidFill>
                  <a:srgbClr val="FF0000"/>
                </a:solidFill>
                <a:latin typeface="+mn-ea"/>
                <a:cs typeface="Times New Roman" panose="02020603050405020304" pitchFamily="18" charset="0"/>
              </a:rPr>
              <a:t>年全社会最大用电负荷为</a:t>
            </a:r>
            <a:r>
              <a:rPr lang="en-US" altLang="zh-CN" sz="1400" kern="100" dirty="0">
                <a:solidFill>
                  <a:srgbClr val="FF0000"/>
                </a:solidFill>
                <a:latin typeface="+mn-ea"/>
                <a:cs typeface="Times New Roman" panose="02020603050405020304" pitchFamily="18" charset="0"/>
              </a:rPr>
              <a:t>328.00</a:t>
            </a:r>
            <a:r>
              <a:rPr lang="zh-CN" altLang="zh-CN" sz="1400" kern="100" dirty="0">
                <a:solidFill>
                  <a:srgbClr val="FF0000"/>
                </a:solidFill>
                <a:latin typeface="+mn-ea"/>
                <a:cs typeface="Times New Roman" panose="02020603050405020304" pitchFamily="18" charset="0"/>
              </a:rPr>
              <a:t>万</a:t>
            </a:r>
            <a:r>
              <a:rPr lang="en-US" altLang="zh-CN" sz="1400" kern="100" dirty="0">
                <a:solidFill>
                  <a:srgbClr val="FF0000"/>
                </a:solidFill>
                <a:latin typeface="+mn-ea"/>
                <a:cs typeface="Times New Roman" panose="02020603050405020304" pitchFamily="18" charset="0"/>
              </a:rPr>
              <a:t>kW</a:t>
            </a:r>
            <a:r>
              <a:rPr lang="zh-CN" altLang="zh-CN" sz="1400" kern="100" dirty="0">
                <a:solidFill>
                  <a:srgbClr val="FF0000"/>
                </a:solidFill>
                <a:latin typeface="+mn-ea"/>
                <a:cs typeface="Times New Roman" panose="02020603050405020304" pitchFamily="18" charset="0"/>
              </a:rPr>
              <a:t>，全社会用电量约</a:t>
            </a:r>
            <a:r>
              <a:rPr lang="en-US" altLang="zh-CN" sz="1400" kern="100" dirty="0">
                <a:solidFill>
                  <a:srgbClr val="FF0000"/>
                </a:solidFill>
                <a:latin typeface="+mn-ea"/>
                <a:cs typeface="Times New Roman" panose="02020603050405020304" pitchFamily="18" charset="0"/>
              </a:rPr>
              <a:t>137.65</a:t>
            </a:r>
            <a:r>
              <a:rPr lang="zh-CN" altLang="zh-CN" sz="1400" kern="100" dirty="0">
                <a:solidFill>
                  <a:srgbClr val="FF0000"/>
                </a:solidFill>
                <a:latin typeface="+mn-ea"/>
                <a:cs typeface="Times New Roman" panose="02020603050405020304" pitchFamily="18" charset="0"/>
              </a:rPr>
              <a:t>亿</a:t>
            </a:r>
            <a:r>
              <a:rPr lang="en-US" altLang="zh-CN" sz="1400" kern="100" dirty="0">
                <a:solidFill>
                  <a:srgbClr val="FF0000"/>
                </a:solidFill>
                <a:latin typeface="+mn-ea"/>
                <a:cs typeface="Times New Roman" panose="02020603050405020304" pitchFamily="18" charset="0"/>
              </a:rPr>
              <a:t>kWh</a:t>
            </a:r>
            <a:r>
              <a:rPr lang="zh-CN" altLang="zh-CN" sz="1400" kern="100" dirty="0">
                <a:solidFill>
                  <a:srgbClr val="FF0000"/>
                </a:solidFill>
                <a:latin typeface="+mn-ea"/>
                <a:cs typeface="Times New Roman" panose="02020603050405020304" pitchFamily="18" charset="0"/>
              </a:rPr>
              <a:t>。</a:t>
            </a:r>
          </a:p>
          <a:p>
            <a:pPr indent="452755" algn="just">
              <a:lnSpc>
                <a:spcPct val="150000"/>
              </a:lnSpc>
            </a:pPr>
            <a:r>
              <a:rPr lang="zh-CN" altLang="zh-CN" sz="1400" kern="100" dirty="0">
                <a:latin typeface="+mn-ea"/>
                <a:cs typeface="Times New Roman" panose="02020603050405020304" pitchFamily="18" charset="0"/>
              </a:rPr>
              <a:t>预测</a:t>
            </a:r>
            <a:r>
              <a:rPr lang="en-US" altLang="zh-CN" sz="1400" kern="100" dirty="0">
                <a:latin typeface="+mn-ea"/>
                <a:cs typeface="Times New Roman" panose="02020603050405020304" pitchFamily="18" charset="0"/>
              </a:rPr>
              <a:t>2025</a:t>
            </a:r>
            <a:r>
              <a:rPr lang="zh-CN" altLang="zh-CN" sz="1400" kern="100" dirty="0">
                <a:latin typeface="+mn-ea"/>
                <a:cs typeface="Times New Roman" panose="02020603050405020304" pitchFamily="18" charset="0"/>
              </a:rPr>
              <a:t>年全社会最大用电负荷为</a:t>
            </a:r>
            <a:r>
              <a:rPr lang="en-US" altLang="zh-CN" sz="1400" kern="100" dirty="0">
                <a:latin typeface="+mn-ea"/>
                <a:cs typeface="Times New Roman" panose="02020603050405020304" pitchFamily="18" charset="0"/>
              </a:rPr>
              <a:t>500.06</a:t>
            </a:r>
            <a:r>
              <a:rPr lang="zh-CN" altLang="zh-CN" sz="1400" kern="100" dirty="0">
                <a:latin typeface="+mn-ea"/>
                <a:cs typeface="Times New Roman" panose="02020603050405020304" pitchFamily="18" charset="0"/>
              </a:rPr>
              <a:t>万</a:t>
            </a:r>
            <a:r>
              <a:rPr lang="en-US" altLang="zh-CN" sz="1400" kern="100" dirty="0">
                <a:latin typeface="+mn-ea"/>
                <a:cs typeface="Times New Roman" panose="02020603050405020304" pitchFamily="18" charset="0"/>
              </a:rPr>
              <a:t>kW</a:t>
            </a:r>
            <a:r>
              <a:rPr lang="zh-CN" altLang="zh-CN" sz="1400" kern="100" dirty="0">
                <a:latin typeface="+mn-ea"/>
                <a:cs typeface="Times New Roman" panose="02020603050405020304" pitchFamily="18" charset="0"/>
              </a:rPr>
              <a:t>，年均增长率</a:t>
            </a:r>
            <a:r>
              <a:rPr lang="en-US" altLang="zh-CN" sz="1400" kern="100" dirty="0">
                <a:latin typeface="+mn-ea"/>
                <a:cs typeface="Times New Roman" panose="02020603050405020304" pitchFamily="18" charset="0"/>
              </a:rPr>
              <a:t>8.8%</a:t>
            </a:r>
            <a:r>
              <a:rPr lang="zh-CN" altLang="zh-CN" sz="1400" kern="100" dirty="0">
                <a:latin typeface="+mn-ea"/>
                <a:cs typeface="Times New Roman" panose="02020603050405020304" pitchFamily="18" charset="0"/>
              </a:rPr>
              <a:t>；全社会用电量约</a:t>
            </a:r>
            <a:r>
              <a:rPr lang="en-US" altLang="zh-CN" sz="1400" kern="100" dirty="0">
                <a:latin typeface="+mn-ea"/>
                <a:cs typeface="Times New Roman" panose="02020603050405020304" pitchFamily="18" charset="0"/>
              </a:rPr>
              <a:t>201.32</a:t>
            </a:r>
            <a:r>
              <a:rPr lang="zh-CN" altLang="zh-CN" sz="1400" kern="100" dirty="0">
                <a:latin typeface="+mn-ea"/>
                <a:cs typeface="Times New Roman" panose="02020603050405020304" pitchFamily="18" charset="0"/>
              </a:rPr>
              <a:t>亿</a:t>
            </a:r>
            <a:r>
              <a:rPr lang="en-US" altLang="zh-CN" sz="1400" kern="100" dirty="0">
                <a:latin typeface="+mn-ea"/>
                <a:cs typeface="Times New Roman" panose="02020603050405020304" pitchFamily="18" charset="0"/>
              </a:rPr>
              <a:t>kWh</a:t>
            </a:r>
            <a:r>
              <a:rPr lang="zh-CN" altLang="zh-CN" sz="1400" kern="100" dirty="0">
                <a:latin typeface="+mn-ea"/>
                <a:cs typeface="Times New Roman" panose="02020603050405020304" pitchFamily="18" charset="0"/>
              </a:rPr>
              <a:t>，年均增长率</a:t>
            </a:r>
            <a:r>
              <a:rPr lang="en-US" altLang="zh-CN" sz="1400" kern="100" dirty="0">
                <a:latin typeface="+mn-ea"/>
                <a:cs typeface="Times New Roman" panose="02020603050405020304" pitchFamily="18" charset="0"/>
              </a:rPr>
              <a:t>7.9%</a:t>
            </a:r>
            <a:r>
              <a:rPr lang="zh-CN" altLang="zh-CN" sz="1400" kern="100" dirty="0">
                <a:latin typeface="+mn-ea"/>
                <a:cs typeface="Times New Roman" panose="02020603050405020304" pitchFamily="18" charset="0"/>
              </a:rPr>
              <a:t>，信阳电网整体供电能力由</a:t>
            </a:r>
            <a:r>
              <a:rPr lang="en-US" altLang="zh-CN" sz="1400" kern="100" dirty="0">
                <a:latin typeface="+mn-ea"/>
                <a:cs typeface="Times New Roman" panose="02020603050405020304" pitchFamily="18" charset="0"/>
              </a:rPr>
              <a:t>2020</a:t>
            </a:r>
            <a:r>
              <a:rPr lang="zh-CN" altLang="zh-CN" sz="1400" kern="100" dirty="0">
                <a:latin typeface="+mn-ea"/>
                <a:cs typeface="Times New Roman" panose="02020603050405020304" pitchFamily="18" charset="0"/>
              </a:rPr>
              <a:t>年的</a:t>
            </a:r>
            <a:r>
              <a:rPr lang="en-US" altLang="zh-CN" sz="1400" kern="100" dirty="0">
                <a:latin typeface="+mn-ea"/>
                <a:cs typeface="Times New Roman" panose="02020603050405020304" pitchFamily="18" charset="0"/>
              </a:rPr>
              <a:t>345</a:t>
            </a:r>
            <a:r>
              <a:rPr lang="zh-CN" altLang="zh-CN" sz="1400" kern="100" dirty="0">
                <a:latin typeface="+mn-ea"/>
                <a:cs typeface="Times New Roman" panose="02020603050405020304" pitchFamily="18" charset="0"/>
              </a:rPr>
              <a:t>万</a:t>
            </a:r>
            <a:r>
              <a:rPr lang="en-US" altLang="zh-CN" sz="1400" kern="100" dirty="0">
                <a:latin typeface="+mn-ea"/>
                <a:cs typeface="Times New Roman" panose="02020603050405020304" pitchFamily="18" charset="0"/>
              </a:rPr>
              <a:t>kW</a:t>
            </a:r>
            <a:r>
              <a:rPr lang="zh-CN" altLang="zh-CN" sz="1400" kern="100" dirty="0">
                <a:latin typeface="+mn-ea"/>
                <a:cs typeface="Times New Roman" panose="02020603050405020304" pitchFamily="18" charset="0"/>
              </a:rPr>
              <a:t>提高至</a:t>
            </a:r>
            <a:r>
              <a:rPr lang="en-US" altLang="zh-CN" sz="1400" kern="100" dirty="0">
                <a:latin typeface="+mn-ea"/>
                <a:cs typeface="Times New Roman" panose="02020603050405020304" pitchFamily="18" charset="0"/>
              </a:rPr>
              <a:t>520</a:t>
            </a:r>
            <a:r>
              <a:rPr lang="zh-CN" altLang="zh-CN" sz="1400" kern="100" dirty="0">
                <a:latin typeface="+mn-ea"/>
                <a:cs typeface="Times New Roman" panose="02020603050405020304" pitchFamily="18" charset="0"/>
              </a:rPr>
              <a:t>万</a:t>
            </a:r>
            <a:r>
              <a:rPr lang="en-US" altLang="zh-CN" sz="1400" kern="100" dirty="0">
                <a:latin typeface="+mn-ea"/>
                <a:cs typeface="Times New Roman" panose="02020603050405020304" pitchFamily="18" charset="0"/>
              </a:rPr>
              <a:t>kW</a:t>
            </a:r>
            <a:r>
              <a:rPr lang="zh-CN" altLang="zh-CN" sz="1400" kern="100" dirty="0">
                <a:latin typeface="+mn-ea"/>
                <a:cs typeface="Times New Roman" panose="02020603050405020304" pitchFamily="18" charset="0"/>
              </a:rPr>
              <a:t>。（数据来源：信阳电网提供“十四五”电力规划初稿）</a:t>
            </a:r>
          </a:p>
          <a:p>
            <a:pPr indent="452755" algn="just">
              <a:lnSpc>
                <a:spcPct val="150000"/>
              </a:lnSpc>
            </a:pPr>
            <a:r>
              <a:rPr lang="zh-CN" altLang="zh-CN" sz="1400" kern="100" dirty="0">
                <a:latin typeface="+mn-ea"/>
                <a:cs typeface="Times New Roman" panose="02020603050405020304" pitchFamily="18" charset="0"/>
              </a:rPr>
              <a:t>预测</a:t>
            </a:r>
            <a:r>
              <a:rPr lang="en-US" altLang="zh-CN" sz="1400" kern="100" dirty="0">
                <a:latin typeface="+mn-ea"/>
                <a:cs typeface="Times New Roman" panose="02020603050405020304" pitchFamily="18" charset="0"/>
              </a:rPr>
              <a:t>2030</a:t>
            </a:r>
            <a:r>
              <a:rPr lang="zh-CN" altLang="zh-CN" sz="1400" kern="100" dirty="0">
                <a:latin typeface="+mn-ea"/>
                <a:cs typeface="Times New Roman" panose="02020603050405020304" pitchFamily="18" charset="0"/>
              </a:rPr>
              <a:t>年信阳全社会最大用电负荷为</a:t>
            </a:r>
            <a:r>
              <a:rPr lang="en-US" altLang="zh-CN" sz="1400" kern="100" dirty="0">
                <a:latin typeface="+mn-ea"/>
                <a:cs typeface="Times New Roman" panose="02020603050405020304" pitchFamily="18" charset="0"/>
              </a:rPr>
              <a:t>669.19</a:t>
            </a:r>
            <a:r>
              <a:rPr lang="zh-CN" altLang="zh-CN" sz="1400" kern="100" dirty="0">
                <a:latin typeface="+mn-ea"/>
                <a:cs typeface="Times New Roman" panose="02020603050405020304" pitchFamily="18" charset="0"/>
              </a:rPr>
              <a:t>万</a:t>
            </a:r>
            <a:r>
              <a:rPr lang="en-US" altLang="zh-CN" sz="1400" kern="100" dirty="0">
                <a:latin typeface="+mn-ea"/>
                <a:cs typeface="Times New Roman" panose="02020603050405020304" pitchFamily="18" charset="0"/>
              </a:rPr>
              <a:t>kW</a:t>
            </a:r>
            <a:r>
              <a:rPr lang="zh-CN" altLang="zh-CN" sz="1400" kern="100" dirty="0">
                <a:latin typeface="+mn-ea"/>
                <a:cs typeface="Times New Roman" panose="02020603050405020304" pitchFamily="18" charset="0"/>
              </a:rPr>
              <a:t>，年均增长率</a:t>
            </a:r>
            <a:r>
              <a:rPr lang="en-US" altLang="zh-CN" sz="1400" kern="100" dirty="0">
                <a:latin typeface="+mn-ea"/>
                <a:cs typeface="Times New Roman" panose="02020603050405020304" pitchFamily="18" charset="0"/>
              </a:rPr>
              <a:t>6.0%</a:t>
            </a:r>
            <a:r>
              <a:rPr lang="zh-CN" altLang="zh-CN" sz="1400" kern="100" dirty="0">
                <a:latin typeface="+mn-ea"/>
                <a:cs typeface="Times New Roman" panose="02020603050405020304" pitchFamily="18" charset="0"/>
              </a:rPr>
              <a:t>；全社会用电量约</a:t>
            </a:r>
            <a:r>
              <a:rPr lang="en-US" altLang="zh-CN" sz="1400" kern="100" dirty="0">
                <a:latin typeface="+mn-ea"/>
                <a:cs typeface="Times New Roman" panose="02020603050405020304" pitchFamily="18" charset="0"/>
              </a:rPr>
              <a:t>256.94</a:t>
            </a:r>
            <a:r>
              <a:rPr lang="zh-CN" altLang="zh-CN" sz="1400" kern="100" dirty="0">
                <a:latin typeface="+mn-ea"/>
                <a:cs typeface="Times New Roman" panose="02020603050405020304" pitchFamily="18" charset="0"/>
              </a:rPr>
              <a:t>亿</a:t>
            </a:r>
            <a:r>
              <a:rPr lang="en-US" altLang="zh-CN" sz="1400" kern="100" dirty="0">
                <a:latin typeface="+mn-ea"/>
                <a:cs typeface="Times New Roman" panose="02020603050405020304" pitchFamily="18" charset="0"/>
              </a:rPr>
              <a:t>kWh</a:t>
            </a:r>
            <a:r>
              <a:rPr lang="zh-CN" altLang="zh-CN" sz="1400" kern="100" dirty="0">
                <a:latin typeface="+mn-ea"/>
                <a:cs typeface="Times New Roman" panose="02020603050405020304" pitchFamily="18" charset="0"/>
              </a:rPr>
              <a:t>，年均增长率</a:t>
            </a:r>
            <a:r>
              <a:rPr lang="en-US" altLang="zh-CN" sz="1400" kern="100" dirty="0">
                <a:latin typeface="+mn-ea"/>
                <a:cs typeface="Times New Roman" panose="02020603050405020304" pitchFamily="18" charset="0"/>
              </a:rPr>
              <a:t>5.0%</a:t>
            </a:r>
            <a:r>
              <a:rPr lang="zh-CN" altLang="zh-CN" sz="1400" kern="100" dirty="0">
                <a:latin typeface="+mn-ea"/>
                <a:cs typeface="Times New Roman" panose="02020603050405020304" pitchFamily="18" charset="0"/>
              </a:rPr>
              <a:t>，整体供电能力提高至</a:t>
            </a:r>
            <a:r>
              <a:rPr lang="en-US" altLang="zh-CN" sz="1400" kern="100" dirty="0">
                <a:latin typeface="+mn-ea"/>
                <a:cs typeface="Times New Roman" panose="02020603050405020304" pitchFamily="18" charset="0"/>
              </a:rPr>
              <a:t>700</a:t>
            </a:r>
            <a:r>
              <a:rPr lang="zh-CN" altLang="zh-CN" sz="1400" kern="100" dirty="0">
                <a:latin typeface="+mn-ea"/>
                <a:cs typeface="Times New Roman" panose="02020603050405020304" pitchFamily="18" charset="0"/>
              </a:rPr>
              <a:t>万</a:t>
            </a:r>
            <a:r>
              <a:rPr lang="en-US" altLang="zh-CN" sz="1400" kern="100" dirty="0">
                <a:latin typeface="+mn-ea"/>
                <a:cs typeface="Times New Roman" panose="02020603050405020304" pitchFamily="18" charset="0"/>
              </a:rPr>
              <a:t>kW</a:t>
            </a:r>
            <a:r>
              <a:rPr lang="zh-CN" altLang="zh-CN" sz="1400" kern="100" dirty="0">
                <a:latin typeface="+mn-ea"/>
                <a:cs typeface="Times New Roman" panose="02020603050405020304" pitchFamily="18" charset="0"/>
              </a:rPr>
              <a:t>，满足信阳地区振兴发展电力需求（数据来源：根据历年负荷增长率和未来</a:t>
            </a:r>
            <a:r>
              <a:rPr lang="en-US" altLang="zh-CN" sz="1400" kern="100" dirty="0">
                <a:latin typeface="+mn-ea"/>
                <a:cs typeface="Times New Roman" panose="02020603050405020304" pitchFamily="18" charset="0"/>
              </a:rPr>
              <a:t>5</a:t>
            </a:r>
            <a:r>
              <a:rPr lang="zh-CN" altLang="zh-CN" sz="1400" kern="100" dirty="0">
                <a:latin typeface="+mn-ea"/>
                <a:cs typeface="Times New Roman" panose="02020603050405020304" pitchFamily="18" charset="0"/>
              </a:rPr>
              <a:t>至</a:t>
            </a:r>
            <a:r>
              <a:rPr lang="en-US" altLang="zh-CN" sz="1400" kern="100" dirty="0">
                <a:latin typeface="+mn-ea"/>
                <a:cs typeface="Times New Roman" panose="02020603050405020304" pitchFamily="18" charset="0"/>
              </a:rPr>
              <a:t>10</a:t>
            </a:r>
            <a:r>
              <a:rPr lang="zh-CN" altLang="zh-CN" sz="1400" kern="100" dirty="0">
                <a:latin typeface="+mn-ea"/>
                <a:cs typeface="Times New Roman" panose="02020603050405020304" pitchFamily="18" charset="0"/>
              </a:rPr>
              <a:t>年的</a:t>
            </a:r>
            <a:r>
              <a:rPr lang="en-US" altLang="zh-CN" sz="1400" kern="100" dirty="0">
                <a:latin typeface="+mn-ea"/>
                <a:cs typeface="Times New Roman" panose="02020603050405020304" pitchFamily="18" charset="0"/>
              </a:rPr>
              <a:t>GDP</a:t>
            </a:r>
            <a:r>
              <a:rPr lang="zh-CN" altLang="zh-CN" sz="1400" kern="100" dirty="0">
                <a:latin typeface="+mn-ea"/>
                <a:cs typeface="Times New Roman" panose="02020603050405020304" pitchFamily="18" charset="0"/>
              </a:rPr>
              <a:t>年均增长</a:t>
            </a:r>
            <a:r>
              <a:rPr lang="en-US" altLang="zh-CN" sz="1400" kern="100" dirty="0">
                <a:latin typeface="+mn-ea"/>
                <a:cs typeface="Times New Roman" panose="02020603050405020304" pitchFamily="18" charset="0"/>
              </a:rPr>
              <a:t>5%~6%</a:t>
            </a:r>
            <a:r>
              <a:rPr lang="zh-CN" altLang="zh-CN" sz="1400" kern="100" dirty="0">
                <a:latin typeface="+mn-ea"/>
                <a:cs typeface="Times New Roman" panose="02020603050405020304" pitchFamily="18" charset="0"/>
              </a:rPr>
              <a:t>进行估算）。</a:t>
            </a:r>
            <a:endParaRPr lang="zh-CN" altLang="en-US" sz="1400" kern="100" dirty="0">
              <a:latin typeface="+mn-ea"/>
              <a:cs typeface="Times New Roman" panose="02020603050405020304" pitchFamily="18" charset="0"/>
            </a:endParaRPr>
          </a:p>
        </p:txBody>
      </p:sp>
      <p:graphicFrame>
        <p:nvGraphicFramePr>
          <p:cNvPr id="20" name="表格 19"/>
          <p:cNvGraphicFramePr>
            <a:graphicFrameLocks noGrp="1"/>
          </p:cNvGraphicFramePr>
          <p:nvPr>
            <p:extLst>
              <p:ext uri="{D42A27DB-BD31-4B8C-83A1-F6EECF244321}">
                <p14:modId xmlns:p14="http://schemas.microsoft.com/office/powerpoint/2010/main" val="3702276022"/>
              </p:ext>
            </p:extLst>
          </p:nvPr>
        </p:nvGraphicFramePr>
        <p:xfrm>
          <a:off x="8430768" y="1324497"/>
          <a:ext cx="3506879" cy="5069519"/>
        </p:xfrm>
        <a:graphic>
          <a:graphicData uri="http://schemas.openxmlformats.org/drawingml/2006/table">
            <a:tbl>
              <a:tblPr firstRow="1" bandRow="1">
                <a:tableStyleId>{5C22544A-7EE6-4342-B048-85BDC9FD1C3A}</a:tableStyleId>
              </a:tblPr>
              <a:tblGrid>
                <a:gridCol w="693135">
                  <a:extLst>
                    <a:ext uri="{9D8B030D-6E8A-4147-A177-3AD203B41FA5}">
                      <a16:colId xmlns="" xmlns:a16="http://schemas.microsoft.com/office/drawing/2014/main" val="20000"/>
                    </a:ext>
                  </a:extLst>
                </a:gridCol>
                <a:gridCol w="1547446">
                  <a:extLst>
                    <a:ext uri="{9D8B030D-6E8A-4147-A177-3AD203B41FA5}">
                      <a16:colId xmlns="" xmlns:a16="http://schemas.microsoft.com/office/drawing/2014/main" val="20001"/>
                    </a:ext>
                  </a:extLst>
                </a:gridCol>
                <a:gridCol w="1266298">
                  <a:extLst>
                    <a:ext uri="{9D8B030D-6E8A-4147-A177-3AD203B41FA5}">
                      <a16:colId xmlns="" xmlns:a16="http://schemas.microsoft.com/office/drawing/2014/main" val="20002"/>
                    </a:ext>
                  </a:extLst>
                </a:gridCol>
              </a:tblGrid>
              <a:tr h="722539">
                <a:tc>
                  <a:txBody>
                    <a:bodyPr/>
                    <a:lstStyle/>
                    <a:p>
                      <a:pPr marL="0" algn="ctr" defTabSz="1219200" rtl="0" eaLnBrk="1" latinLnBrk="0" hangingPunct="1">
                        <a:lnSpc>
                          <a:spcPct val="125000"/>
                        </a:lnSpc>
                        <a:spcAft>
                          <a:spcPts val="0"/>
                        </a:spcAft>
                      </a:pPr>
                      <a:r>
                        <a:rPr lang="zh-CN" altLang="en-US" sz="1400" kern="100" dirty="0">
                          <a:solidFill>
                            <a:schemeClr val="bg1"/>
                          </a:solidFill>
                          <a:effectLst/>
                          <a:latin typeface="+mn-ea"/>
                          <a:ea typeface="+mn-ea"/>
                          <a:cs typeface="+mn-cs"/>
                        </a:rPr>
                        <a:t>年份</a:t>
                      </a:r>
                    </a:p>
                  </a:txBody>
                  <a:tcPr anchor="ctr"/>
                </a:tc>
                <a:tc>
                  <a:txBody>
                    <a:bodyPr/>
                    <a:lstStyle/>
                    <a:p>
                      <a:pPr marL="0" algn="ctr" defTabSz="1219200" rtl="0" eaLnBrk="1" latinLnBrk="0" hangingPunct="1">
                        <a:lnSpc>
                          <a:spcPct val="125000"/>
                        </a:lnSpc>
                        <a:spcAft>
                          <a:spcPts val="0"/>
                        </a:spcAft>
                      </a:pPr>
                      <a:r>
                        <a:rPr lang="zh-CN" sz="1400" b="1" kern="100" dirty="0">
                          <a:solidFill>
                            <a:schemeClr val="bg1"/>
                          </a:solidFill>
                          <a:effectLst/>
                          <a:latin typeface="+mn-ea"/>
                          <a:ea typeface="+mn-ea"/>
                          <a:cs typeface="+mn-cs"/>
                        </a:rPr>
                        <a:t>全社会最大负荷</a:t>
                      </a:r>
                      <a:endParaRPr lang="en-US" altLang="zh-CN" sz="1400" b="1" kern="100" dirty="0">
                        <a:solidFill>
                          <a:schemeClr val="bg1"/>
                        </a:solidFill>
                        <a:effectLst/>
                        <a:latin typeface="+mn-ea"/>
                        <a:ea typeface="+mn-ea"/>
                        <a:cs typeface="+mn-cs"/>
                      </a:endParaRPr>
                    </a:p>
                    <a:p>
                      <a:pPr marL="0" algn="ctr" defTabSz="1219200" rtl="0" eaLnBrk="1" latinLnBrk="0" hangingPunct="1">
                        <a:lnSpc>
                          <a:spcPct val="125000"/>
                        </a:lnSpc>
                        <a:spcAft>
                          <a:spcPts val="0"/>
                        </a:spcAft>
                      </a:pPr>
                      <a:r>
                        <a:rPr lang="en-US" sz="1400" b="1" kern="100" dirty="0">
                          <a:solidFill>
                            <a:schemeClr val="bg1"/>
                          </a:solidFill>
                          <a:effectLst/>
                          <a:latin typeface="+mn-ea"/>
                          <a:ea typeface="+mn-ea"/>
                          <a:cs typeface="+mn-cs"/>
                        </a:rPr>
                        <a:t>(</a:t>
                      </a:r>
                      <a:r>
                        <a:rPr lang="zh-CN" sz="1400" b="1" kern="100" dirty="0">
                          <a:solidFill>
                            <a:schemeClr val="bg1"/>
                          </a:solidFill>
                          <a:effectLst/>
                          <a:latin typeface="+mn-ea"/>
                          <a:ea typeface="+mn-ea"/>
                          <a:cs typeface="+mn-cs"/>
                        </a:rPr>
                        <a:t>万</a:t>
                      </a:r>
                      <a:r>
                        <a:rPr lang="en-US" sz="1400" b="1" kern="100" dirty="0">
                          <a:solidFill>
                            <a:schemeClr val="bg1"/>
                          </a:solidFill>
                          <a:effectLst/>
                          <a:latin typeface="+mn-ea"/>
                          <a:ea typeface="+mn-ea"/>
                          <a:cs typeface="+mn-cs"/>
                        </a:rPr>
                        <a:t>kW)</a:t>
                      </a:r>
                      <a:endParaRPr lang="zh-CN" sz="1400" b="1" kern="100" dirty="0">
                        <a:solidFill>
                          <a:schemeClr val="bg1"/>
                        </a:solidFill>
                        <a:effectLst/>
                        <a:latin typeface="+mn-ea"/>
                        <a:ea typeface="+mn-ea"/>
                        <a:cs typeface="+mn-cs"/>
                      </a:endParaRPr>
                    </a:p>
                  </a:txBody>
                  <a:tcPr marL="68580" marR="68580" marT="0" marB="0" anchor="ctr"/>
                </a:tc>
                <a:tc>
                  <a:txBody>
                    <a:bodyPr/>
                    <a:lstStyle/>
                    <a:p>
                      <a:pPr marL="0" algn="ctr" defTabSz="1219200" rtl="0" eaLnBrk="1" latinLnBrk="0" hangingPunct="1">
                        <a:lnSpc>
                          <a:spcPct val="125000"/>
                        </a:lnSpc>
                        <a:spcAft>
                          <a:spcPts val="0"/>
                        </a:spcAft>
                      </a:pPr>
                      <a:r>
                        <a:rPr lang="zh-CN" sz="1400" b="1" kern="100" dirty="0">
                          <a:solidFill>
                            <a:schemeClr val="bg1"/>
                          </a:solidFill>
                          <a:effectLst/>
                          <a:latin typeface="+mn-ea"/>
                          <a:ea typeface="+mn-ea"/>
                          <a:cs typeface="+mn-cs"/>
                        </a:rPr>
                        <a:t>全社会用电量</a:t>
                      </a:r>
                      <a:endParaRPr lang="en-US" altLang="zh-CN" sz="1400" b="1" kern="100" dirty="0">
                        <a:solidFill>
                          <a:schemeClr val="bg1"/>
                        </a:solidFill>
                        <a:effectLst/>
                        <a:latin typeface="+mn-ea"/>
                        <a:ea typeface="+mn-ea"/>
                        <a:cs typeface="+mn-cs"/>
                      </a:endParaRPr>
                    </a:p>
                    <a:p>
                      <a:pPr marL="0" algn="ctr" defTabSz="1219200" rtl="0" eaLnBrk="1" latinLnBrk="0" hangingPunct="1">
                        <a:lnSpc>
                          <a:spcPct val="125000"/>
                        </a:lnSpc>
                        <a:spcAft>
                          <a:spcPts val="0"/>
                        </a:spcAft>
                      </a:pPr>
                      <a:r>
                        <a:rPr lang="zh-CN" sz="1400" b="1" kern="100" dirty="0">
                          <a:solidFill>
                            <a:schemeClr val="bg1"/>
                          </a:solidFill>
                          <a:effectLst/>
                          <a:latin typeface="+mn-ea"/>
                          <a:ea typeface="+mn-ea"/>
                          <a:cs typeface="+mn-cs"/>
                        </a:rPr>
                        <a:t>（亿</a:t>
                      </a:r>
                      <a:r>
                        <a:rPr lang="en-US" sz="1400" b="1" kern="100" dirty="0">
                          <a:solidFill>
                            <a:schemeClr val="bg1"/>
                          </a:solidFill>
                          <a:effectLst/>
                          <a:latin typeface="+mn-ea"/>
                          <a:ea typeface="+mn-ea"/>
                          <a:cs typeface="+mn-cs"/>
                        </a:rPr>
                        <a:t>kWh</a:t>
                      </a:r>
                      <a:r>
                        <a:rPr lang="zh-CN" sz="1400" b="1" kern="100" dirty="0">
                          <a:solidFill>
                            <a:schemeClr val="bg1"/>
                          </a:solidFill>
                          <a:effectLst/>
                          <a:latin typeface="+mn-ea"/>
                          <a:ea typeface="+mn-ea"/>
                          <a:cs typeface="+mn-cs"/>
                        </a:rPr>
                        <a:t>）</a:t>
                      </a:r>
                    </a:p>
                  </a:txBody>
                  <a:tcPr marL="68580" marR="68580" marT="0" marB="0" anchor="ctr"/>
                </a:tc>
                <a:extLst>
                  <a:ext uri="{0D108BD9-81ED-4DB2-BD59-A6C34878D82A}">
                    <a16:rowId xmlns="" xmlns:a16="http://schemas.microsoft.com/office/drawing/2014/main" val="10000"/>
                  </a:ext>
                </a:extLst>
              </a:tr>
              <a:tr h="395180">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2020</a:t>
                      </a:r>
                      <a:endParaRPr lang="zh-CN" altLang="en-US" sz="1200" b="1" kern="10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328.00</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137.65</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1"/>
                  </a:ext>
                </a:extLst>
              </a:tr>
              <a:tr h="395180">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2021</a:t>
                      </a:r>
                      <a:endParaRPr lang="zh-CN" altLang="en-US" sz="1200" b="1" kern="10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356.86</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148.52</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2"/>
                  </a:ext>
                </a:extLst>
              </a:tr>
              <a:tr h="395180">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2022</a:t>
                      </a:r>
                      <a:endParaRPr lang="zh-CN" altLang="en-US" sz="1200" b="1" kern="10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388.27</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160.26</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3"/>
                  </a:ext>
                </a:extLst>
              </a:tr>
              <a:tr h="395180">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2023</a:t>
                      </a:r>
                      <a:endParaRPr lang="zh-CN" altLang="en-US" sz="1200" b="1" kern="10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422.44</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172.92</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4"/>
                  </a:ext>
                </a:extLst>
              </a:tr>
              <a:tr h="395180">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2024</a:t>
                      </a:r>
                      <a:endParaRPr lang="zh-CN" altLang="en-US" sz="1200" b="1" kern="10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459.61</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186.58</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5"/>
                  </a:ext>
                </a:extLst>
              </a:tr>
              <a:tr h="395180">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dirty="0">
                          <a:solidFill>
                            <a:srgbClr val="FF0000"/>
                          </a:solidFill>
                          <a:effectLst/>
                          <a:latin typeface="+mn-ea"/>
                          <a:ea typeface="+mn-ea"/>
                          <a:cs typeface="+mn-cs"/>
                        </a:rPr>
                        <a:t>2025</a:t>
                      </a:r>
                      <a:endParaRPr lang="zh-CN" altLang="en-US" sz="1200" b="1" kern="100" dirty="0">
                        <a:solidFill>
                          <a:srgbClr val="FF0000"/>
                        </a:solidFill>
                        <a:effectLst/>
                        <a:latin typeface="+mn-ea"/>
                        <a:ea typeface="+mn-ea"/>
                        <a:cs typeface="+mn-cs"/>
                      </a:endParaRPr>
                    </a:p>
                  </a:txBody>
                  <a:tcPr anchor="ctr"/>
                </a:tc>
                <a:tc>
                  <a:txBody>
                    <a:bodyPr/>
                    <a:lstStyle/>
                    <a:p>
                      <a:pPr algn="ctr"/>
                      <a:r>
                        <a:rPr lang="en-US" sz="1200" b="0" kern="100" dirty="0">
                          <a:solidFill>
                            <a:srgbClr val="FF0000"/>
                          </a:solidFill>
                          <a:effectLst/>
                          <a:latin typeface="+mn-ea"/>
                          <a:ea typeface="+mn-ea"/>
                          <a:cs typeface="+mn-cs"/>
                        </a:rPr>
                        <a:t>500.06</a:t>
                      </a:r>
                      <a:endParaRPr lang="zh-CN" altLang="en-US" sz="1200" b="0" kern="100" dirty="0">
                        <a:solidFill>
                          <a:srgbClr val="FF0000"/>
                        </a:solidFill>
                        <a:effectLst/>
                        <a:latin typeface="+mn-ea"/>
                        <a:ea typeface="+mn-ea"/>
                        <a:cs typeface="+mn-cs"/>
                      </a:endParaRPr>
                    </a:p>
                  </a:txBody>
                  <a:tcPr marL="68580" marR="68580" marT="0" marB="0" anchor="ctr"/>
                </a:tc>
                <a:tc>
                  <a:txBody>
                    <a:bodyPr/>
                    <a:lstStyle/>
                    <a:p>
                      <a:pPr algn="ctr"/>
                      <a:r>
                        <a:rPr lang="en-US" sz="1200" b="0" kern="100" dirty="0">
                          <a:solidFill>
                            <a:srgbClr val="FF0000"/>
                          </a:solidFill>
                          <a:effectLst/>
                          <a:latin typeface="+mn-ea"/>
                          <a:ea typeface="+mn-ea"/>
                          <a:cs typeface="+mn-cs"/>
                        </a:rPr>
                        <a:t>201.32</a:t>
                      </a:r>
                      <a:endParaRPr lang="zh-CN" altLang="en-US" sz="1200" b="0" kern="100" dirty="0">
                        <a:solidFill>
                          <a:srgbClr val="FF0000"/>
                        </a:solidFill>
                        <a:effectLst/>
                        <a:latin typeface="+mn-ea"/>
                        <a:ea typeface="+mn-ea"/>
                        <a:cs typeface="+mn-cs"/>
                      </a:endParaRPr>
                    </a:p>
                  </a:txBody>
                  <a:tcPr marL="68580" marR="68580" marT="0" marB="0" anchor="ctr"/>
                </a:tc>
                <a:extLst>
                  <a:ext uri="{0D108BD9-81ED-4DB2-BD59-A6C34878D82A}">
                    <a16:rowId xmlns="" xmlns:a16="http://schemas.microsoft.com/office/drawing/2014/main" val="10006"/>
                  </a:ext>
                </a:extLst>
              </a:tr>
              <a:tr h="395180">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2026</a:t>
                      </a:r>
                      <a:endParaRPr lang="zh-CN" altLang="en-US" sz="1200" b="1" kern="100" noProof="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530.06</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211.38</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7"/>
                  </a:ext>
                </a:extLst>
              </a:tr>
              <a:tr h="395180">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2027</a:t>
                      </a:r>
                      <a:endParaRPr lang="zh-CN" altLang="en-US" sz="1200" b="1" kern="100" noProof="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561.86</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221.95</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8"/>
                  </a:ext>
                </a:extLst>
              </a:tr>
              <a:tr h="395180">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2028</a:t>
                      </a:r>
                      <a:endParaRPr lang="zh-CN" altLang="en-US" sz="1200" b="1" kern="100" noProof="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595.57</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233.05</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09"/>
                  </a:ext>
                </a:extLst>
              </a:tr>
              <a:tr h="395180">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2029</a:t>
                      </a:r>
                      <a:endParaRPr lang="zh-CN" altLang="en-US" sz="1200" b="1" kern="100" noProof="0" dirty="0">
                        <a:solidFill>
                          <a:schemeClr val="dk1"/>
                        </a:solidFill>
                        <a:effectLst/>
                        <a:latin typeface="+mn-ea"/>
                        <a:ea typeface="+mn-ea"/>
                        <a:cs typeface="+mn-cs"/>
                      </a:endParaRPr>
                    </a:p>
                  </a:txBody>
                  <a:tcPr anchor="ctr"/>
                </a:tc>
                <a:tc>
                  <a:txBody>
                    <a:bodyPr/>
                    <a:lstStyle/>
                    <a:p>
                      <a:pPr algn="ctr"/>
                      <a:r>
                        <a:rPr lang="en-US" sz="1200" b="0" kern="100" dirty="0">
                          <a:solidFill>
                            <a:schemeClr val="dk1"/>
                          </a:solidFill>
                          <a:effectLst/>
                          <a:latin typeface="+mn-ea"/>
                          <a:ea typeface="+mn-ea"/>
                          <a:cs typeface="+mn-cs"/>
                        </a:rPr>
                        <a:t>631.31</a:t>
                      </a:r>
                      <a:endParaRPr lang="zh-CN" altLang="en-US" sz="1200" b="0" kern="100" dirty="0">
                        <a:solidFill>
                          <a:schemeClr val="dk1"/>
                        </a:solidFill>
                        <a:effectLst/>
                        <a:latin typeface="+mn-ea"/>
                        <a:ea typeface="+mn-ea"/>
                        <a:cs typeface="+mn-cs"/>
                      </a:endParaRPr>
                    </a:p>
                  </a:txBody>
                  <a:tcPr marL="68580" marR="68580" marT="0" marB="0" anchor="ctr"/>
                </a:tc>
                <a:tc>
                  <a:txBody>
                    <a:bodyPr/>
                    <a:lstStyle/>
                    <a:p>
                      <a:pPr algn="ctr"/>
                      <a:r>
                        <a:rPr lang="en-US" sz="1200" b="0" kern="100" dirty="0">
                          <a:solidFill>
                            <a:schemeClr val="dk1"/>
                          </a:solidFill>
                          <a:effectLst/>
                          <a:latin typeface="+mn-ea"/>
                          <a:ea typeface="+mn-ea"/>
                          <a:cs typeface="+mn-cs"/>
                        </a:rPr>
                        <a:t>244.70</a:t>
                      </a:r>
                      <a:endParaRPr lang="zh-CN" altLang="en-US" sz="1200" b="0" kern="100" dirty="0">
                        <a:solidFill>
                          <a:schemeClr val="dk1"/>
                        </a:solidFill>
                        <a:effectLst/>
                        <a:latin typeface="+mn-ea"/>
                        <a:ea typeface="+mn-ea"/>
                        <a:cs typeface="+mn-cs"/>
                      </a:endParaRPr>
                    </a:p>
                  </a:txBody>
                  <a:tcPr marL="68580" marR="68580" marT="0" marB="0" anchor="ctr"/>
                </a:tc>
                <a:extLst>
                  <a:ext uri="{0D108BD9-81ED-4DB2-BD59-A6C34878D82A}">
                    <a16:rowId xmlns="" xmlns:a16="http://schemas.microsoft.com/office/drawing/2014/main" val="10010"/>
                  </a:ext>
                </a:extLst>
              </a:tr>
              <a:tr h="395180">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rgbClr val="FF0000"/>
                          </a:solidFill>
                          <a:effectLst/>
                          <a:latin typeface="+mn-ea"/>
                          <a:ea typeface="+mn-ea"/>
                          <a:cs typeface="+mn-cs"/>
                        </a:rPr>
                        <a:t>2030</a:t>
                      </a:r>
                      <a:endParaRPr lang="zh-CN" altLang="en-US" sz="1200" b="1" kern="100" noProof="0" dirty="0">
                        <a:solidFill>
                          <a:srgbClr val="FF0000"/>
                        </a:solidFill>
                        <a:effectLst/>
                        <a:latin typeface="+mn-ea"/>
                        <a:ea typeface="+mn-ea"/>
                        <a:cs typeface="+mn-cs"/>
                      </a:endParaRPr>
                    </a:p>
                  </a:txBody>
                  <a:tcPr anchor="ctr"/>
                </a:tc>
                <a:tc>
                  <a:txBody>
                    <a:bodyPr/>
                    <a:lstStyle/>
                    <a:p>
                      <a:pPr algn="ctr"/>
                      <a:r>
                        <a:rPr lang="en-US" sz="1200" b="0" kern="100" dirty="0">
                          <a:solidFill>
                            <a:srgbClr val="FF0000"/>
                          </a:solidFill>
                          <a:effectLst/>
                          <a:latin typeface="+mn-ea"/>
                          <a:ea typeface="+mn-ea"/>
                          <a:cs typeface="+mn-cs"/>
                        </a:rPr>
                        <a:t>669.19</a:t>
                      </a:r>
                      <a:endParaRPr lang="zh-CN" altLang="en-US" sz="1200" b="0" kern="100" dirty="0">
                        <a:solidFill>
                          <a:srgbClr val="FF0000"/>
                        </a:solidFill>
                        <a:effectLst/>
                        <a:latin typeface="+mn-ea"/>
                        <a:ea typeface="+mn-ea"/>
                        <a:cs typeface="+mn-cs"/>
                      </a:endParaRPr>
                    </a:p>
                  </a:txBody>
                  <a:tcPr marL="68580" marR="68580" marT="0" marB="0" anchor="ctr"/>
                </a:tc>
                <a:tc>
                  <a:txBody>
                    <a:bodyPr/>
                    <a:lstStyle/>
                    <a:p>
                      <a:pPr algn="ctr"/>
                      <a:r>
                        <a:rPr lang="en-US" sz="1200" b="0" kern="100" dirty="0">
                          <a:solidFill>
                            <a:srgbClr val="FF0000"/>
                          </a:solidFill>
                          <a:effectLst/>
                          <a:latin typeface="+mn-ea"/>
                          <a:ea typeface="+mn-ea"/>
                          <a:cs typeface="+mn-cs"/>
                        </a:rPr>
                        <a:t>256.94</a:t>
                      </a:r>
                      <a:endParaRPr lang="zh-CN" altLang="en-US" sz="1200" b="0" kern="100" dirty="0">
                        <a:solidFill>
                          <a:srgbClr val="FF0000"/>
                        </a:solidFill>
                        <a:effectLst/>
                        <a:latin typeface="+mn-ea"/>
                        <a:ea typeface="+mn-ea"/>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9" name="矩形 8"/>
          <p:cNvSpPr/>
          <p:nvPr/>
        </p:nvSpPr>
        <p:spPr>
          <a:xfrm>
            <a:off x="4222097" y="793516"/>
            <a:ext cx="2725678"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电力负荷预测</a:t>
            </a:r>
            <a:endParaRPr lang="en-US" altLang="zh-CN" sz="1800" kern="100" dirty="0">
              <a:solidFill>
                <a:srgbClr val="163896"/>
              </a:solidFill>
              <a:latin typeface="+mn-ea"/>
              <a:cs typeface="Times New Roman" panose="02020603050405020304" pitchFamily="18" charset="0"/>
            </a:endParaRPr>
          </a:p>
        </p:txBody>
      </p:sp>
      <p:sp>
        <p:nvSpPr>
          <p:cNvPr id="6" name="矩形 5"/>
          <p:cNvSpPr/>
          <p:nvPr/>
        </p:nvSpPr>
        <p:spPr>
          <a:xfrm>
            <a:off x="341485" y="1358006"/>
            <a:ext cx="3455521" cy="2031325"/>
          </a:xfrm>
          <a:prstGeom prst="rect">
            <a:avLst/>
          </a:prstGeom>
        </p:spPr>
        <p:txBody>
          <a:bodyPr wrap="square">
            <a:spAutoFit/>
          </a:bodyPr>
          <a:lstStyle/>
          <a:p>
            <a:pPr indent="355600" algn="just">
              <a:lnSpc>
                <a:spcPct val="150000"/>
              </a:lnSpc>
              <a:spcAft>
                <a:spcPts val="0"/>
              </a:spcAft>
            </a:pPr>
            <a:r>
              <a:rPr lang="zh-CN" altLang="en-US" sz="1400" kern="100" dirty="0">
                <a:latin typeface="+mn-ea"/>
                <a:cs typeface="Times New Roman" panose="02020603050405020304" pitchFamily="18" charset="0"/>
              </a:rPr>
              <a:t>根据</a:t>
            </a:r>
            <a:r>
              <a:rPr lang="en-US" altLang="zh-CN" sz="1400" kern="100" dirty="0">
                <a:latin typeface="+mn-ea"/>
                <a:cs typeface="Times New Roman" panose="02020603050405020304" pitchFamily="18" charset="0"/>
              </a:rPr>
              <a:t>2017</a:t>
            </a:r>
            <a:r>
              <a:rPr lang="zh-CN" altLang="en-US" sz="1400" kern="100" dirty="0">
                <a:latin typeface="+mn-ea"/>
                <a:cs typeface="Times New Roman" panose="02020603050405020304" pitchFamily="18" charset="0"/>
              </a:rPr>
              <a:t>年</a:t>
            </a:r>
            <a:r>
              <a:rPr lang="en-US" altLang="zh-CN" sz="1400" kern="100" dirty="0">
                <a:latin typeface="+mn-ea"/>
                <a:cs typeface="Times New Roman" panose="02020603050405020304" pitchFamily="18" charset="0"/>
              </a:rPr>
              <a:t>~2019</a:t>
            </a:r>
            <a:r>
              <a:rPr lang="zh-CN" altLang="en-US" sz="1400" kern="100" dirty="0">
                <a:latin typeface="+mn-ea"/>
                <a:cs typeface="Times New Roman" panose="02020603050405020304" pitchFamily="18" charset="0"/>
              </a:rPr>
              <a:t>年全社会能源消费总量计算（由于疫情影响，暂不考虑</a:t>
            </a:r>
            <a:r>
              <a:rPr lang="en-US" altLang="zh-CN" sz="1400" kern="100" dirty="0">
                <a:latin typeface="+mn-ea"/>
                <a:cs typeface="Times New Roman" panose="02020603050405020304" pitchFamily="18" charset="0"/>
              </a:rPr>
              <a:t>2020</a:t>
            </a:r>
            <a:r>
              <a:rPr lang="zh-CN" altLang="en-US" sz="1400" kern="100" dirty="0">
                <a:latin typeface="+mn-ea"/>
                <a:cs typeface="Times New Roman" panose="02020603050405020304" pitchFamily="18" charset="0"/>
              </a:rPr>
              <a:t>年数据），年增长率为</a:t>
            </a:r>
            <a:r>
              <a:rPr lang="en-US" altLang="zh-CN" sz="1400" kern="100" dirty="0">
                <a:latin typeface="+mn-ea"/>
                <a:cs typeface="Times New Roman" panose="02020603050405020304" pitchFamily="18" charset="0"/>
              </a:rPr>
              <a:t>1.6%~2.2%</a:t>
            </a:r>
            <a:r>
              <a:rPr lang="zh-CN" altLang="en-US" sz="1400" kern="100" dirty="0">
                <a:latin typeface="+mn-ea"/>
                <a:cs typeface="Times New Roman" panose="02020603050405020304" pitchFamily="18" charset="0"/>
              </a:rPr>
              <a:t>，预计</a:t>
            </a:r>
            <a:r>
              <a:rPr lang="en-US" altLang="zh-CN" sz="1400" kern="100" dirty="0">
                <a:latin typeface="+mn-ea"/>
                <a:cs typeface="Times New Roman" panose="02020603050405020304" pitchFamily="18" charset="0"/>
              </a:rPr>
              <a:t>2021</a:t>
            </a:r>
            <a:r>
              <a:rPr lang="zh-CN" altLang="en-US" sz="1400" kern="100" dirty="0">
                <a:latin typeface="+mn-ea"/>
                <a:cs typeface="Times New Roman" panose="02020603050405020304" pitchFamily="18" charset="0"/>
              </a:rPr>
              <a:t>年</a:t>
            </a:r>
            <a:r>
              <a:rPr lang="en-US" altLang="zh-CN" sz="1400" kern="100" dirty="0">
                <a:latin typeface="+mn-ea"/>
                <a:cs typeface="Times New Roman" panose="02020603050405020304" pitchFamily="18" charset="0"/>
              </a:rPr>
              <a:t>~2025</a:t>
            </a:r>
            <a:r>
              <a:rPr lang="zh-CN" altLang="en-US" sz="1400" kern="100" dirty="0">
                <a:latin typeface="+mn-ea"/>
                <a:cs typeface="Times New Roman" panose="02020603050405020304" pitchFamily="18" charset="0"/>
              </a:rPr>
              <a:t>年全社会能源消费总量年增长率为</a:t>
            </a:r>
            <a:r>
              <a:rPr lang="en-US" altLang="zh-CN" sz="1400" kern="100" dirty="0">
                <a:latin typeface="+mn-ea"/>
                <a:cs typeface="Times New Roman" panose="02020603050405020304" pitchFamily="18" charset="0"/>
              </a:rPr>
              <a:t>1.8%</a:t>
            </a:r>
            <a:r>
              <a:rPr lang="zh-CN" altLang="en-US" sz="1400" kern="100" dirty="0">
                <a:latin typeface="+mn-ea"/>
                <a:cs typeface="Times New Roman" panose="02020603050405020304" pitchFamily="18" charset="0"/>
              </a:rPr>
              <a:t>，预计</a:t>
            </a:r>
            <a:r>
              <a:rPr lang="en-US" altLang="zh-CN" sz="1400" kern="100" dirty="0">
                <a:latin typeface="+mn-ea"/>
                <a:cs typeface="Times New Roman" panose="02020603050405020304" pitchFamily="18" charset="0"/>
              </a:rPr>
              <a:t>2026</a:t>
            </a:r>
            <a:r>
              <a:rPr lang="zh-CN" altLang="en-US" sz="1400" kern="100" dirty="0">
                <a:latin typeface="+mn-ea"/>
                <a:cs typeface="Times New Roman" panose="02020603050405020304" pitchFamily="18" charset="0"/>
              </a:rPr>
              <a:t>年</a:t>
            </a:r>
            <a:r>
              <a:rPr lang="en-US" altLang="zh-CN" sz="1400" kern="100" dirty="0">
                <a:latin typeface="+mn-ea"/>
                <a:cs typeface="Times New Roman" panose="02020603050405020304" pitchFamily="18" charset="0"/>
              </a:rPr>
              <a:t>~2030</a:t>
            </a:r>
            <a:r>
              <a:rPr lang="zh-CN" altLang="en-US" sz="1400" kern="100" dirty="0">
                <a:latin typeface="+mn-ea"/>
                <a:cs typeface="Times New Roman" panose="02020603050405020304" pitchFamily="18" charset="0"/>
              </a:rPr>
              <a:t>年全社会能源消费总量年增长率为</a:t>
            </a:r>
            <a:r>
              <a:rPr lang="en-US" altLang="zh-CN" sz="1400" kern="100" dirty="0">
                <a:latin typeface="+mn-ea"/>
                <a:cs typeface="Times New Roman" panose="02020603050405020304" pitchFamily="18" charset="0"/>
              </a:rPr>
              <a:t>1.5%</a:t>
            </a:r>
            <a:r>
              <a:rPr lang="zh-CN" altLang="en-US" sz="1400" kern="100" dirty="0">
                <a:latin typeface="+mn-ea"/>
                <a:cs typeface="Times New Roman" panose="02020603050405020304" pitchFamily="18" charset="0"/>
              </a:rPr>
              <a:t>。</a:t>
            </a:r>
            <a:endParaRPr lang="zh-CN" altLang="zh-CN" sz="1400" kern="100" dirty="0">
              <a:effectLst/>
              <a:latin typeface="+mn-ea"/>
              <a:cs typeface="Times New Roman" panose="02020603050405020304" pitchFamily="18" charset="0"/>
            </a:endParaRPr>
          </a:p>
        </p:txBody>
      </p:sp>
      <p:sp>
        <p:nvSpPr>
          <p:cNvPr id="7" name="矩形 6"/>
          <p:cNvSpPr/>
          <p:nvPr/>
        </p:nvSpPr>
        <p:spPr>
          <a:xfrm>
            <a:off x="282698" y="784668"/>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能源消费总量预测</a:t>
            </a:r>
            <a:endParaRPr lang="en-US" altLang="zh-CN" sz="1800" kern="100" dirty="0">
              <a:solidFill>
                <a:srgbClr val="163896"/>
              </a:solidFill>
              <a:latin typeface="+mn-ea"/>
              <a:cs typeface="Times New Roman" panose="02020603050405020304"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820085505"/>
              </p:ext>
            </p:extLst>
          </p:nvPr>
        </p:nvGraphicFramePr>
        <p:xfrm>
          <a:off x="341485" y="3316707"/>
          <a:ext cx="3468515" cy="3144262"/>
        </p:xfrm>
        <a:graphic>
          <a:graphicData uri="http://schemas.openxmlformats.org/drawingml/2006/table">
            <a:tbl>
              <a:tblPr firstRow="1" bandRow="1">
                <a:tableStyleId>{5C22544A-7EE6-4342-B048-85BDC9FD1C3A}</a:tableStyleId>
              </a:tblPr>
              <a:tblGrid>
                <a:gridCol w="603395">
                  <a:extLst>
                    <a:ext uri="{9D8B030D-6E8A-4147-A177-3AD203B41FA5}">
                      <a16:colId xmlns="" xmlns:a16="http://schemas.microsoft.com/office/drawing/2014/main" val="20000"/>
                    </a:ext>
                  </a:extLst>
                </a:gridCol>
                <a:gridCol w="1137920">
                  <a:extLst>
                    <a:ext uri="{9D8B030D-6E8A-4147-A177-3AD203B41FA5}">
                      <a16:colId xmlns="" xmlns:a16="http://schemas.microsoft.com/office/drawing/2014/main" val="20001"/>
                    </a:ext>
                  </a:extLst>
                </a:gridCol>
                <a:gridCol w="629920">
                  <a:extLst>
                    <a:ext uri="{9D8B030D-6E8A-4147-A177-3AD203B41FA5}">
                      <a16:colId xmlns="" xmlns:a16="http://schemas.microsoft.com/office/drawing/2014/main" val="20002"/>
                    </a:ext>
                  </a:extLst>
                </a:gridCol>
                <a:gridCol w="1097280">
                  <a:extLst>
                    <a:ext uri="{9D8B030D-6E8A-4147-A177-3AD203B41FA5}">
                      <a16:colId xmlns="" xmlns:a16="http://schemas.microsoft.com/office/drawing/2014/main" val="20003"/>
                    </a:ext>
                  </a:extLst>
                </a:gridCol>
              </a:tblGrid>
              <a:tr h="691324">
                <a:tc>
                  <a:txBody>
                    <a:bodyPr/>
                    <a:lstStyle/>
                    <a:p>
                      <a:pPr marL="0" algn="ctr" defTabSz="1219200" rtl="0" eaLnBrk="1" latinLnBrk="0" hangingPunct="1">
                        <a:lnSpc>
                          <a:spcPct val="125000"/>
                        </a:lnSpc>
                        <a:spcAft>
                          <a:spcPts val="0"/>
                        </a:spcAft>
                      </a:pPr>
                      <a:r>
                        <a:rPr lang="zh-CN" altLang="en-US" sz="1200" b="1" kern="100" dirty="0">
                          <a:solidFill>
                            <a:schemeClr val="dk1"/>
                          </a:solidFill>
                          <a:effectLst/>
                          <a:latin typeface="+mn-ea"/>
                          <a:ea typeface="+mn-ea"/>
                          <a:cs typeface="+mn-cs"/>
                        </a:rPr>
                        <a:t>年份</a:t>
                      </a:r>
                    </a:p>
                  </a:txBody>
                  <a:tcPr anchor="ctr"/>
                </a:tc>
                <a:tc>
                  <a:txBody>
                    <a:bodyPr/>
                    <a:lstStyle/>
                    <a:p>
                      <a:pPr marL="0" algn="ctr" defTabSz="1219200" rtl="0" eaLnBrk="1" latinLnBrk="0" hangingPunct="1">
                        <a:lnSpc>
                          <a:spcPct val="125000"/>
                        </a:lnSpc>
                        <a:spcAft>
                          <a:spcPts val="0"/>
                        </a:spcAft>
                      </a:pPr>
                      <a:r>
                        <a:rPr lang="zh-CN" altLang="en-US" sz="1200" b="1" kern="100" dirty="0">
                          <a:solidFill>
                            <a:schemeClr val="dk1"/>
                          </a:solidFill>
                          <a:effectLst/>
                          <a:latin typeface="+mn-ea"/>
                          <a:ea typeface="+mn-ea"/>
                          <a:cs typeface="+mn-cs"/>
                        </a:rPr>
                        <a:t>能源消费总量</a:t>
                      </a:r>
                      <a:endParaRPr lang="en-US" altLang="zh-CN" sz="1200" b="1" kern="100" dirty="0">
                        <a:solidFill>
                          <a:schemeClr val="dk1"/>
                        </a:solidFill>
                        <a:effectLst/>
                        <a:latin typeface="+mn-ea"/>
                        <a:ea typeface="+mn-ea"/>
                        <a:cs typeface="+mn-cs"/>
                      </a:endParaRPr>
                    </a:p>
                    <a:p>
                      <a:pPr marL="0" algn="ctr" defTabSz="1219200" rtl="0" eaLnBrk="1" latinLnBrk="0" hangingPunct="1">
                        <a:lnSpc>
                          <a:spcPct val="125000"/>
                        </a:lnSpc>
                        <a:spcAft>
                          <a:spcPts val="0"/>
                        </a:spcAft>
                      </a:pPr>
                      <a:r>
                        <a:rPr lang="zh-CN" altLang="en-US" sz="1200" b="1" kern="100" dirty="0">
                          <a:solidFill>
                            <a:schemeClr val="dk1"/>
                          </a:solidFill>
                          <a:effectLst/>
                          <a:latin typeface="+mn-ea"/>
                          <a:ea typeface="+mn-ea"/>
                          <a:cs typeface="+mn-cs"/>
                        </a:rPr>
                        <a:t>（万吨标煤）</a:t>
                      </a:r>
                    </a:p>
                  </a:txBody>
                  <a:tcPr anchor="ctr"/>
                </a:tc>
                <a:tc>
                  <a:txBody>
                    <a:bodyPr/>
                    <a:lstStyle/>
                    <a:p>
                      <a:pPr marL="0" algn="ctr" defTabSz="1219200" rtl="0" eaLnBrk="1" latinLnBrk="0" hangingPunct="1">
                        <a:lnSpc>
                          <a:spcPct val="125000"/>
                        </a:lnSpc>
                        <a:spcAft>
                          <a:spcPts val="0"/>
                        </a:spcAft>
                      </a:pPr>
                      <a:r>
                        <a:rPr lang="zh-CN" altLang="en-US" sz="1200" b="1" kern="100" dirty="0">
                          <a:solidFill>
                            <a:schemeClr val="dk1"/>
                          </a:solidFill>
                          <a:effectLst/>
                          <a:latin typeface="+mn-ea"/>
                          <a:ea typeface="+mn-ea"/>
                          <a:cs typeface="+mn-cs"/>
                        </a:rPr>
                        <a:t>年份</a:t>
                      </a:r>
                    </a:p>
                  </a:txBody>
                  <a:tcPr anchor="ctr"/>
                </a:tc>
                <a:tc>
                  <a:txBody>
                    <a:bodyPr/>
                    <a:lstStyle/>
                    <a:p>
                      <a:pPr marL="0" algn="ctr" defTabSz="1219200" rtl="0" eaLnBrk="1" latinLnBrk="0" hangingPunct="1">
                        <a:lnSpc>
                          <a:spcPct val="125000"/>
                        </a:lnSpc>
                        <a:spcAft>
                          <a:spcPts val="0"/>
                        </a:spcAft>
                      </a:pPr>
                      <a:r>
                        <a:rPr lang="zh-CN" altLang="en-US" sz="1200" b="1" kern="100" dirty="0">
                          <a:solidFill>
                            <a:schemeClr val="dk1"/>
                          </a:solidFill>
                          <a:effectLst/>
                          <a:latin typeface="+mn-ea"/>
                          <a:ea typeface="+mn-ea"/>
                          <a:cs typeface="+mn-cs"/>
                        </a:rPr>
                        <a:t>能源消费总量</a:t>
                      </a:r>
                      <a:endParaRPr lang="en-US" altLang="zh-CN" sz="1200" b="1" kern="100" dirty="0">
                        <a:solidFill>
                          <a:schemeClr val="dk1"/>
                        </a:solidFill>
                        <a:effectLst/>
                        <a:latin typeface="+mn-ea"/>
                        <a:ea typeface="+mn-ea"/>
                        <a:cs typeface="+mn-cs"/>
                      </a:endParaRPr>
                    </a:p>
                    <a:p>
                      <a:pPr marL="0" algn="ctr" defTabSz="1219200" rtl="0" eaLnBrk="1" latinLnBrk="0" hangingPunct="1">
                        <a:lnSpc>
                          <a:spcPct val="125000"/>
                        </a:lnSpc>
                        <a:spcAft>
                          <a:spcPts val="0"/>
                        </a:spcAft>
                      </a:pPr>
                      <a:r>
                        <a:rPr lang="zh-CN" altLang="en-US" sz="1200" b="1" kern="100" dirty="0">
                          <a:solidFill>
                            <a:schemeClr val="dk1"/>
                          </a:solidFill>
                          <a:effectLst/>
                          <a:latin typeface="+mn-ea"/>
                          <a:ea typeface="+mn-ea"/>
                          <a:cs typeface="+mn-cs"/>
                        </a:rPr>
                        <a:t>（万吨标煤）</a:t>
                      </a:r>
                    </a:p>
                  </a:txBody>
                  <a:tcPr anchor="ctr"/>
                </a:tc>
                <a:extLst>
                  <a:ext uri="{0D108BD9-81ED-4DB2-BD59-A6C34878D82A}">
                    <a16:rowId xmlns="" xmlns:a16="http://schemas.microsoft.com/office/drawing/2014/main" val="10000"/>
                  </a:ext>
                </a:extLst>
              </a:tr>
              <a:tr h="403271">
                <a:tc>
                  <a:txBody>
                    <a:bodyPr/>
                    <a:lstStyle/>
                    <a:p>
                      <a:pPr marL="0" algn="ctr" defTabSz="1219200" rtl="0" eaLnBrk="1" latinLnBrk="0" hangingPunct="1">
                        <a:lnSpc>
                          <a:spcPct val="125000"/>
                        </a:lnSpc>
                        <a:spcAft>
                          <a:spcPts val="0"/>
                        </a:spcAft>
                      </a:pPr>
                      <a:r>
                        <a:rPr lang="en-US" altLang="zh-CN" sz="1200" b="1" kern="100" dirty="0">
                          <a:solidFill>
                            <a:srgbClr val="FF0000"/>
                          </a:solidFill>
                          <a:effectLst/>
                          <a:latin typeface="+mn-ea"/>
                          <a:ea typeface="+mn-ea"/>
                          <a:cs typeface="+mn-cs"/>
                        </a:rPr>
                        <a:t>2020</a:t>
                      </a:r>
                      <a:endParaRPr lang="zh-CN" altLang="en-US" sz="1200" b="1" kern="100" dirty="0">
                        <a:solidFill>
                          <a:srgbClr val="FF0000"/>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rgbClr val="FF0000"/>
                          </a:solidFill>
                          <a:effectLst/>
                          <a:latin typeface="+mn-ea"/>
                          <a:ea typeface="+mn-ea"/>
                          <a:cs typeface="+mn-cs"/>
                        </a:rPr>
                        <a:t>988</a:t>
                      </a:r>
                      <a:endParaRPr lang="zh-CN" altLang="en-US" sz="1200" b="1" kern="100" dirty="0">
                        <a:solidFill>
                          <a:srgbClr val="FF0000"/>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endParaRPr lang="zh-CN" altLang="en-US" sz="1200" b="1" kern="10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endParaRPr lang="zh-CN" altLang="en-US" sz="1200" b="1" kern="100" dirty="0">
                        <a:solidFill>
                          <a:schemeClr val="dk1"/>
                        </a:solidFill>
                        <a:effectLst/>
                        <a:latin typeface="+mn-ea"/>
                        <a:ea typeface="+mn-ea"/>
                        <a:cs typeface="+mn-cs"/>
                      </a:endParaRPr>
                    </a:p>
                  </a:txBody>
                  <a:tcPr anchor="ctr"/>
                </a:tc>
                <a:extLst>
                  <a:ext uri="{0D108BD9-81ED-4DB2-BD59-A6C34878D82A}">
                    <a16:rowId xmlns="" xmlns:a16="http://schemas.microsoft.com/office/drawing/2014/main" val="10001"/>
                  </a:ext>
                </a:extLst>
              </a:tr>
              <a:tr h="436583">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2021</a:t>
                      </a:r>
                      <a:endParaRPr lang="zh-CN" altLang="en-US" sz="1200" b="1" kern="10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1006</a:t>
                      </a:r>
                      <a:endParaRPr lang="zh-CN" altLang="en-US" sz="1200" b="1" kern="100" dirty="0">
                        <a:solidFill>
                          <a:schemeClr val="dk1"/>
                        </a:solidFill>
                        <a:effectLst/>
                        <a:latin typeface="+mn-ea"/>
                        <a:ea typeface="+mn-ea"/>
                        <a:cs typeface="+mn-cs"/>
                      </a:endParaRPr>
                    </a:p>
                  </a:txBody>
                  <a:tcPr anchor="ctr"/>
                </a:tc>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2026</a:t>
                      </a:r>
                      <a:endParaRPr lang="zh-CN" altLang="en-US" sz="1200" b="1" kern="100" noProof="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1096</a:t>
                      </a:r>
                      <a:endParaRPr lang="zh-CN" altLang="en-US" sz="1200" b="1" kern="100" dirty="0">
                        <a:solidFill>
                          <a:schemeClr val="dk1"/>
                        </a:solidFill>
                        <a:effectLst/>
                        <a:latin typeface="+mn-ea"/>
                        <a:ea typeface="+mn-ea"/>
                        <a:cs typeface="+mn-cs"/>
                      </a:endParaRPr>
                    </a:p>
                  </a:txBody>
                  <a:tcPr anchor="ctr"/>
                </a:tc>
                <a:extLst>
                  <a:ext uri="{0D108BD9-81ED-4DB2-BD59-A6C34878D82A}">
                    <a16:rowId xmlns="" xmlns:a16="http://schemas.microsoft.com/office/drawing/2014/main" val="10002"/>
                  </a:ext>
                </a:extLst>
              </a:tr>
              <a:tr h="403271">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2022</a:t>
                      </a:r>
                      <a:endParaRPr lang="zh-CN" altLang="en-US" sz="1200" b="1" kern="10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1024</a:t>
                      </a:r>
                      <a:endParaRPr lang="zh-CN" altLang="en-US" sz="1200" b="1" kern="100" dirty="0">
                        <a:solidFill>
                          <a:schemeClr val="dk1"/>
                        </a:solidFill>
                        <a:effectLst/>
                        <a:latin typeface="+mn-ea"/>
                        <a:ea typeface="+mn-ea"/>
                        <a:cs typeface="+mn-cs"/>
                      </a:endParaRPr>
                    </a:p>
                  </a:txBody>
                  <a:tcPr anchor="ctr"/>
                </a:tc>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2027</a:t>
                      </a:r>
                      <a:endParaRPr lang="zh-CN" altLang="en-US" sz="1200" b="1" kern="100" noProof="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1113</a:t>
                      </a:r>
                      <a:endParaRPr lang="zh-CN" altLang="en-US" sz="1200" b="1" kern="100" dirty="0">
                        <a:solidFill>
                          <a:schemeClr val="dk1"/>
                        </a:solidFill>
                        <a:effectLst/>
                        <a:latin typeface="+mn-ea"/>
                        <a:ea typeface="+mn-ea"/>
                        <a:cs typeface="+mn-cs"/>
                      </a:endParaRPr>
                    </a:p>
                  </a:txBody>
                  <a:tcPr anchor="ctr"/>
                </a:tc>
                <a:extLst>
                  <a:ext uri="{0D108BD9-81ED-4DB2-BD59-A6C34878D82A}">
                    <a16:rowId xmlns="" xmlns:a16="http://schemas.microsoft.com/office/drawing/2014/main" val="10003"/>
                  </a:ext>
                </a:extLst>
              </a:tr>
              <a:tr h="403271">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2023</a:t>
                      </a:r>
                      <a:endParaRPr lang="zh-CN" altLang="en-US" sz="1200" b="1" kern="10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1042</a:t>
                      </a:r>
                      <a:endParaRPr lang="zh-CN" altLang="en-US" sz="1200" b="1" kern="100" dirty="0">
                        <a:solidFill>
                          <a:schemeClr val="dk1"/>
                        </a:solidFill>
                        <a:effectLst/>
                        <a:latin typeface="+mn-ea"/>
                        <a:ea typeface="+mn-ea"/>
                        <a:cs typeface="+mn-cs"/>
                      </a:endParaRPr>
                    </a:p>
                  </a:txBody>
                  <a:tcPr anchor="ctr"/>
                </a:tc>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2028</a:t>
                      </a:r>
                      <a:endParaRPr lang="zh-CN" altLang="en-US" sz="1200" b="1" kern="100" noProof="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1130</a:t>
                      </a:r>
                      <a:endParaRPr lang="zh-CN" altLang="en-US" sz="1200" b="1" kern="100" dirty="0">
                        <a:solidFill>
                          <a:schemeClr val="dk1"/>
                        </a:solidFill>
                        <a:effectLst/>
                        <a:latin typeface="+mn-ea"/>
                        <a:ea typeface="+mn-ea"/>
                        <a:cs typeface="+mn-cs"/>
                      </a:endParaRPr>
                    </a:p>
                  </a:txBody>
                  <a:tcPr anchor="ctr"/>
                </a:tc>
                <a:extLst>
                  <a:ext uri="{0D108BD9-81ED-4DB2-BD59-A6C34878D82A}">
                    <a16:rowId xmlns="" xmlns:a16="http://schemas.microsoft.com/office/drawing/2014/main" val="10004"/>
                  </a:ext>
                </a:extLst>
              </a:tr>
              <a:tr h="403271">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2024</a:t>
                      </a:r>
                      <a:endParaRPr lang="zh-CN" altLang="en-US" sz="1200" b="1" kern="10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1061</a:t>
                      </a:r>
                      <a:endParaRPr lang="zh-CN" altLang="en-US" sz="1200" b="1" kern="100" dirty="0">
                        <a:solidFill>
                          <a:schemeClr val="dk1"/>
                        </a:solidFill>
                        <a:effectLst/>
                        <a:latin typeface="+mn-ea"/>
                        <a:ea typeface="+mn-ea"/>
                        <a:cs typeface="+mn-cs"/>
                      </a:endParaRPr>
                    </a:p>
                  </a:txBody>
                  <a:tcPr anchor="ctr"/>
                </a:tc>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2029</a:t>
                      </a:r>
                      <a:endParaRPr lang="zh-CN" altLang="en-US" sz="1200" b="1" kern="100" noProof="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1146</a:t>
                      </a:r>
                      <a:endParaRPr lang="zh-CN" altLang="en-US" sz="1200" b="1" kern="100" dirty="0">
                        <a:solidFill>
                          <a:schemeClr val="dk1"/>
                        </a:solidFill>
                        <a:effectLst/>
                        <a:latin typeface="+mn-ea"/>
                        <a:ea typeface="+mn-ea"/>
                        <a:cs typeface="+mn-cs"/>
                      </a:endParaRPr>
                    </a:p>
                  </a:txBody>
                  <a:tcPr anchor="ctr"/>
                </a:tc>
                <a:extLst>
                  <a:ext uri="{0D108BD9-81ED-4DB2-BD59-A6C34878D82A}">
                    <a16:rowId xmlns="" xmlns:a16="http://schemas.microsoft.com/office/drawing/2014/main" val="10005"/>
                  </a:ext>
                </a:extLst>
              </a:tr>
              <a:tr h="403271">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dirty="0">
                          <a:solidFill>
                            <a:schemeClr val="dk1"/>
                          </a:solidFill>
                          <a:effectLst/>
                          <a:latin typeface="+mn-ea"/>
                          <a:ea typeface="+mn-ea"/>
                          <a:cs typeface="+mn-cs"/>
                        </a:rPr>
                        <a:t>2025</a:t>
                      </a:r>
                      <a:endParaRPr lang="zh-CN" altLang="en-US" sz="1200" b="1" kern="10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1080</a:t>
                      </a:r>
                      <a:endParaRPr lang="zh-CN" altLang="en-US" sz="1200" b="1" kern="100" dirty="0">
                        <a:solidFill>
                          <a:schemeClr val="dk1"/>
                        </a:solidFill>
                        <a:effectLst/>
                        <a:latin typeface="+mn-ea"/>
                        <a:ea typeface="+mn-ea"/>
                        <a:cs typeface="+mn-cs"/>
                      </a:endParaRPr>
                    </a:p>
                  </a:txBody>
                  <a:tcPr anchor="ctr"/>
                </a:tc>
                <a:tc>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200" b="1" kern="100" noProof="0" dirty="0">
                          <a:solidFill>
                            <a:schemeClr val="dk1"/>
                          </a:solidFill>
                          <a:effectLst/>
                          <a:latin typeface="+mn-ea"/>
                          <a:ea typeface="+mn-ea"/>
                          <a:cs typeface="+mn-cs"/>
                        </a:rPr>
                        <a:t>2030</a:t>
                      </a:r>
                      <a:endParaRPr lang="zh-CN" altLang="en-US" sz="1200" b="1" kern="100" noProof="0" dirty="0">
                        <a:solidFill>
                          <a:schemeClr val="dk1"/>
                        </a:solidFill>
                        <a:effectLst/>
                        <a:latin typeface="+mn-ea"/>
                        <a:ea typeface="+mn-ea"/>
                        <a:cs typeface="+mn-cs"/>
                      </a:endParaRPr>
                    </a:p>
                  </a:txBody>
                  <a:tcPr anchor="ctr"/>
                </a:tc>
                <a:tc>
                  <a:txBody>
                    <a:bodyPr/>
                    <a:lstStyle/>
                    <a:p>
                      <a:pPr marL="0" algn="ctr" defTabSz="1219200" rtl="0" eaLnBrk="1" latinLnBrk="0" hangingPunct="1">
                        <a:lnSpc>
                          <a:spcPct val="125000"/>
                        </a:lnSpc>
                        <a:spcAft>
                          <a:spcPts val="0"/>
                        </a:spcAft>
                      </a:pPr>
                      <a:r>
                        <a:rPr lang="en-US" altLang="zh-CN" sz="1200" b="1" kern="100" dirty="0">
                          <a:solidFill>
                            <a:schemeClr val="dk1"/>
                          </a:solidFill>
                          <a:effectLst/>
                          <a:latin typeface="+mn-ea"/>
                          <a:ea typeface="+mn-ea"/>
                          <a:cs typeface="+mn-cs"/>
                        </a:rPr>
                        <a:t>1164</a:t>
                      </a:r>
                      <a:endParaRPr lang="zh-CN" altLang="en-US" sz="1200" b="1" kern="100" dirty="0">
                        <a:solidFill>
                          <a:schemeClr val="dk1"/>
                        </a:solidFill>
                        <a:effectLst/>
                        <a:latin typeface="+mn-ea"/>
                        <a:ea typeface="+mn-ea"/>
                        <a:cs typeface="+mn-cs"/>
                      </a:endParaRPr>
                    </a:p>
                  </a:txBody>
                  <a:tcPr anchor="ctr"/>
                </a:tc>
                <a:extLst>
                  <a:ext uri="{0D108BD9-81ED-4DB2-BD59-A6C34878D82A}">
                    <a16:rowId xmlns="" xmlns:a16="http://schemas.microsoft.com/office/drawing/2014/main" val="10006"/>
                  </a:ext>
                </a:extLst>
              </a:tr>
            </a:tbl>
          </a:graphicData>
        </a:graphic>
      </p:graphicFrame>
      <p:cxnSp>
        <p:nvCxnSpPr>
          <p:cNvPr id="10" name="直接连接符 9"/>
          <p:cNvCxnSpPr/>
          <p:nvPr/>
        </p:nvCxnSpPr>
        <p:spPr>
          <a:xfrm flipH="1">
            <a:off x="160769" y="1284553"/>
            <a:ext cx="252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1"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cxnSp>
        <p:nvCxnSpPr>
          <p:cNvPr id="13" name="直接连接符 12"/>
          <p:cNvCxnSpPr/>
          <p:nvPr/>
        </p:nvCxnSpPr>
        <p:spPr>
          <a:xfrm flipH="1">
            <a:off x="4075755" y="129671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4" name="圆角矩形 10"/>
          <p:cNvSpPr>
            <a:spLocks noChangeArrowheads="1"/>
          </p:cNvSpPr>
          <p:nvPr/>
        </p:nvSpPr>
        <p:spPr bwMode="auto">
          <a:xfrm>
            <a:off x="4183063" y="91028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12178213"/>
              </p:ext>
            </p:extLst>
          </p:nvPr>
        </p:nvGraphicFramePr>
        <p:xfrm>
          <a:off x="566209" y="1366256"/>
          <a:ext cx="10774453" cy="1689306"/>
        </p:xfrm>
        <a:graphic>
          <a:graphicData uri="http://schemas.openxmlformats.org/drawingml/2006/table">
            <a:tbl>
              <a:tblPr firstRow="1" firstCol="1" bandRow="1">
                <a:tableStyleId>{5C22544A-7EE6-4342-B048-85BDC9FD1C3A}</a:tableStyleId>
              </a:tblPr>
              <a:tblGrid>
                <a:gridCol w="1226133">
                  <a:extLst>
                    <a:ext uri="{9D8B030D-6E8A-4147-A177-3AD203B41FA5}">
                      <a16:colId xmlns="" xmlns:a16="http://schemas.microsoft.com/office/drawing/2014/main" val="20000"/>
                    </a:ext>
                  </a:extLst>
                </a:gridCol>
                <a:gridCol w="1364046">
                  <a:extLst>
                    <a:ext uri="{9D8B030D-6E8A-4147-A177-3AD203B41FA5}">
                      <a16:colId xmlns="" xmlns:a16="http://schemas.microsoft.com/office/drawing/2014/main" val="20001"/>
                    </a:ext>
                  </a:extLst>
                </a:gridCol>
                <a:gridCol w="1364046">
                  <a:extLst>
                    <a:ext uri="{9D8B030D-6E8A-4147-A177-3AD203B41FA5}">
                      <a16:colId xmlns="" xmlns:a16="http://schemas.microsoft.com/office/drawing/2014/main" val="20002"/>
                    </a:ext>
                  </a:extLst>
                </a:gridCol>
                <a:gridCol w="1364046">
                  <a:extLst>
                    <a:ext uri="{9D8B030D-6E8A-4147-A177-3AD203B41FA5}">
                      <a16:colId xmlns="" xmlns:a16="http://schemas.microsoft.com/office/drawing/2014/main" val="20003"/>
                    </a:ext>
                  </a:extLst>
                </a:gridCol>
                <a:gridCol w="1364046">
                  <a:extLst>
                    <a:ext uri="{9D8B030D-6E8A-4147-A177-3AD203B41FA5}">
                      <a16:colId xmlns="" xmlns:a16="http://schemas.microsoft.com/office/drawing/2014/main" val="20004"/>
                    </a:ext>
                  </a:extLst>
                </a:gridCol>
                <a:gridCol w="1557988">
                  <a:extLst>
                    <a:ext uri="{9D8B030D-6E8A-4147-A177-3AD203B41FA5}">
                      <a16:colId xmlns="" xmlns:a16="http://schemas.microsoft.com/office/drawing/2014/main" val="20005"/>
                    </a:ext>
                  </a:extLst>
                </a:gridCol>
                <a:gridCol w="1172259">
                  <a:extLst>
                    <a:ext uri="{9D8B030D-6E8A-4147-A177-3AD203B41FA5}">
                      <a16:colId xmlns="" xmlns:a16="http://schemas.microsoft.com/office/drawing/2014/main" val="20006"/>
                    </a:ext>
                  </a:extLst>
                </a:gridCol>
                <a:gridCol w="1361889">
                  <a:extLst>
                    <a:ext uri="{9D8B030D-6E8A-4147-A177-3AD203B41FA5}">
                      <a16:colId xmlns="" xmlns:a16="http://schemas.microsoft.com/office/drawing/2014/main" val="20007"/>
                    </a:ext>
                  </a:extLst>
                </a:gridCol>
              </a:tblGrid>
              <a:tr h="665043">
                <a:tc>
                  <a:txBody>
                    <a:bodyPr/>
                    <a:lstStyle/>
                    <a:p>
                      <a:pPr algn="ctr">
                        <a:lnSpc>
                          <a:spcPct val="125000"/>
                        </a:lnSpc>
                        <a:spcAft>
                          <a:spcPts val="0"/>
                        </a:spcAft>
                      </a:pPr>
                      <a:r>
                        <a:rPr lang="zh-CN" sz="1300" b="1" kern="100" dirty="0">
                          <a:effectLst/>
                          <a:latin typeface="+mn-ea"/>
                          <a:ea typeface="+mn-ea"/>
                        </a:rPr>
                        <a:t>地区</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dirty="0">
                          <a:effectLst/>
                          <a:latin typeface="+mn-ea"/>
                          <a:ea typeface="+mn-ea"/>
                        </a:rPr>
                        <a:t>常住人口</a:t>
                      </a:r>
                    </a:p>
                    <a:p>
                      <a:pPr algn="ctr">
                        <a:lnSpc>
                          <a:spcPct val="125000"/>
                        </a:lnSpc>
                        <a:spcAft>
                          <a:spcPts val="0"/>
                        </a:spcAft>
                      </a:pPr>
                      <a:r>
                        <a:rPr lang="zh-CN" sz="1300" b="1" kern="100" dirty="0">
                          <a:effectLst/>
                          <a:latin typeface="+mn-ea"/>
                          <a:ea typeface="+mn-ea"/>
                        </a:rPr>
                        <a:t>（万）</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dirty="0">
                          <a:effectLst/>
                          <a:latin typeface="+mn-ea"/>
                          <a:ea typeface="+mn-ea"/>
                        </a:rPr>
                        <a:t>电力装机容量（万</a:t>
                      </a:r>
                      <a:r>
                        <a:rPr lang="en-US" sz="1300" b="1" kern="100" dirty="0">
                          <a:effectLst/>
                          <a:latin typeface="+mn-ea"/>
                          <a:ea typeface="+mn-ea"/>
                        </a:rPr>
                        <a:t>kW</a:t>
                      </a:r>
                      <a:r>
                        <a:rPr lang="zh-CN" sz="1300" b="1" kern="100" dirty="0">
                          <a:effectLst/>
                          <a:latin typeface="+mn-ea"/>
                          <a:ea typeface="+mn-ea"/>
                        </a:rPr>
                        <a:t>）</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dirty="0">
                          <a:effectLst/>
                          <a:latin typeface="+mn-ea"/>
                          <a:ea typeface="+mn-ea"/>
                        </a:rPr>
                        <a:t>人均装机容量（</a:t>
                      </a:r>
                      <a:r>
                        <a:rPr lang="en-US" sz="1300" b="1" kern="100" dirty="0">
                          <a:effectLst/>
                          <a:latin typeface="+mn-ea"/>
                          <a:ea typeface="+mn-ea"/>
                        </a:rPr>
                        <a:t>kW</a:t>
                      </a:r>
                      <a:r>
                        <a:rPr lang="zh-CN" sz="1300" b="1" kern="100" dirty="0">
                          <a:effectLst/>
                          <a:latin typeface="+mn-ea"/>
                          <a:ea typeface="+mn-ea"/>
                        </a:rPr>
                        <a:t>）</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dirty="0">
                          <a:effectLst/>
                          <a:latin typeface="+mn-ea"/>
                          <a:ea typeface="+mn-ea"/>
                        </a:rPr>
                        <a:t>全社会用电量（亿</a:t>
                      </a:r>
                      <a:r>
                        <a:rPr lang="en-US" sz="1300" b="1" kern="100" dirty="0">
                          <a:effectLst/>
                          <a:latin typeface="+mn-ea"/>
                          <a:ea typeface="+mn-ea"/>
                        </a:rPr>
                        <a:t>kWh</a:t>
                      </a:r>
                      <a:r>
                        <a:rPr lang="zh-CN" sz="1300" b="1" kern="100" dirty="0">
                          <a:effectLst/>
                          <a:latin typeface="+mn-ea"/>
                          <a:ea typeface="+mn-ea"/>
                        </a:rPr>
                        <a:t>）</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dirty="0">
                          <a:effectLst/>
                          <a:latin typeface="+mn-ea"/>
                          <a:ea typeface="+mn-ea"/>
                        </a:rPr>
                        <a:t>人均用电量</a:t>
                      </a:r>
                    </a:p>
                    <a:p>
                      <a:pPr algn="ctr">
                        <a:lnSpc>
                          <a:spcPct val="125000"/>
                        </a:lnSpc>
                        <a:spcAft>
                          <a:spcPts val="0"/>
                        </a:spcAft>
                      </a:pPr>
                      <a:r>
                        <a:rPr lang="zh-CN" sz="1300" b="1" kern="100" dirty="0">
                          <a:effectLst/>
                          <a:latin typeface="+mn-ea"/>
                          <a:ea typeface="+mn-ea"/>
                        </a:rPr>
                        <a:t>（</a:t>
                      </a:r>
                      <a:r>
                        <a:rPr lang="en-US" sz="1300" b="1" kern="100" dirty="0">
                          <a:effectLst/>
                          <a:latin typeface="+mn-ea"/>
                          <a:ea typeface="+mn-ea"/>
                        </a:rPr>
                        <a:t>kWh</a:t>
                      </a:r>
                      <a:r>
                        <a:rPr lang="zh-CN" sz="1300" b="1" kern="100" dirty="0">
                          <a:effectLst/>
                          <a:latin typeface="+mn-ea"/>
                          <a:ea typeface="+mn-ea"/>
                        </a:rPr>
                        <a:t>）</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dirty="0">
                          <a:effectLst/>
                          <a:latin typeface="+mn-ea"/>
                          <a:ea typeface="+mn-ea"/>
                        </a:rPr>
                        <a:t>人均</a:t>
                      </a:r>
                      <a:r>
                        <a:rPr lang="en-US" sz="1300" b="1" kern="100" dirty="0">
                          <a:effectLst/>
                          <a:latin typeface="+mn-ea"/>
                          <a:ea typeface="+mn-ea"/>
                        </a:rPr>
                        <a:t>GDP</a:t>
                      </a:r>
                    </a:p>
                    <a:p>
                      <a:pPr algn="ctr">
                        <a:lnSpc>
                          <a:spcPct val="125000"/>
                        </a:lnSpc>
                        <a:spcAft>
                          <a:spcPts val="0"/>
                        </a:spcAft>
                      </a:pPr>
                      <a:r>
                        <a:rPr lang="zh-CN" sz="1300" b="1" kern="100" dirty="0">
                          <a:effectLst/>
                          <a:latin typeface="+mn-ea"/>
                          <a:ea typeface="+mn-ea"/>
                        </a:rPr>
                        <a:t>（元）</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300" b="1" kern="100">
                          <a:effectLst/>
                          <a:latin typeface="+mn-ea"/>
                          <a:ea typeface="+mn-ea"/>
                        </a:rPr>
                        <a:t>度电产值</a:t>
                      </a:r>
                    </a:p>
                    <a:p>
                      <a:pPr algn="ctr">
                        <a:lnSpc>
                          <a:spcPct val="125000"/>
                        </a:lnSpc>
                        <a:spcAft>
                          <a:spcPts val="0"/>
                        </a:spcAft>
                      </a:pPr>
                      <a:r>
                        <a:rPr lang="zh-CN" sz="1300" b="1" kern="100">
                          <a:effectLst/>
                          <a:latin typeface="+mn-ea"/>
                          <a:ea typeface="+mn-ea"/>
                        </a:rPr>
                        <a:t>（元）</a:t>
                      </a:r>
                      <a:endParaRPr lang="zh-CN" sz="1300" b="1"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341421">
                <a:tc>
                  <a:txBody>
                    <a:bodyPr/>
                    <a:lstStyle/>
                    <a:p>
                      <a:pPr algn="ctr">
                        <a:lnSpc>
                          <a:spcPct val="125000"/>
                        </a:lnSpc>
                        <a:spcAft>
                          <a:spcPts val="0"/>
                        </a:spcAft>
                      </a:pPr>
                      <a:r>
                        <a:rPr lang="zh-CN" sz="1300" b="1" kern="100" dirty="0">
                          <a:effectLst/>
                          <a:latin typeface="+mn-ea"/>
                          <a:ea typeface="+mn-ea"/>
                        </a:rPr>
                        <a:t>全国</a:t>
                      </a:r>
                      <a:endParaRPr lang="zh-CN" sz="1300" b="1" kern="100" dirty="0">
                        <a:effectLst/>
                        <a:latin typeface="+mn-ea"/>
                        <a:ea typeface="+mn-ea"/>
                        <a:cs typeface="Times New Roman" panose="02020603050405020304" pitchFamily="18" charset="0"/>
                      </a:endParaRPr>
                    </a:p>
                  </a:txBody>
                  <a:tcPr marL="68580" marR="68580" marT="0" marB="0" anchor="ctr"/>
                </a:tc>
                <a:tc>
                  <a:txBody>
                    <a:bodyPr/>
                    <a:lstStyle/>
                    <a:p>
                      <a:pPr algn="ctr" rtl="0" fontAlgn="ctr"/>
                      <a:r>
                        <a:rPr lang="en-US" altLang="zh-CN" sz="1300" b="1" i="0" u="none" strike="noStrike">
                          <a:solidFill>
                            <a:srgbClr val="000000"/>
                          </a:solidFill>
                          <a:effectLst/>
                          <a:latin typeface="微软雅黑"/>
                        </a:rPr>
                        <a:t>141178</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220058</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1.56 </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75110</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5320 </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72570</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13.64 </a:t>
                      </a:r>
                    </a:p>
                  </a:txBody>
                  <a:tcPr marL="9525" marR="9525" marT="9525" marB="0" anchor="ctr"/>
                </a:tc>
                <a:extLst>
                  <a:ext uri="{0D108BD9-81ED-4DB2-BD59-A6C34878D82A}">
                    <a16:rowId xmlns="" xmlns:a16="http://schemas.microsoft.com/office/drawing/2014/main" val="10001"/>
                  </a:ext>
                </a:extLst>
              </a:tr>
              <a:tr h="341421">
                <a:tc>
                  <a:txBody>
                    <a:bodyPr/>
                    <a:lstStyle/>
                    <a:p>
                      <a:pPr algn="ctr">
                        <a:lnSpc>
                          <a:spcPct val="125000"/>
                        </a:lnSpc>
                        <a:spcAft>
                          <a:spcPts val="0"/>
                        </a:spcAft>
                      </a:pPr>
                      <a:r>
                        <a:rPr lang="zh-CN" sz="1300" b="1" kern="100">
                          <a:effectLst/>
                          <a:latin typeface="+mn-ea"/>
                          <a:ea typeface="+mn-ea"/>
                        </a:rPr>
                        <a:t>河南省</a:t>
                      </a:r>
                      <a:endParaRPr lang="zh-CN" sz="1300" b="1" kern="100">
                        <a:effectLst/>
                        <a:latin typeface="+mn-ea"/>
                        <a:ea typeface="+mn-ea"/>
                        <a:cs typeface="Times New Roman" panose="02020603050405020304" pitchFamily="18" charset="0"/>
                      </a:endParaRPr>
                    </a:p>
                  </a:txBody>
                  <a:tcPr marL="68580" marR="68580" marT="0" marB="0" anchor="ctr"/>
                </a:tc>
                <a:tc>
                  <a:txBody>
                    <a:bodyPr/>
                    <a:lstStyle/>
                    <a:p>
                      <a:pPr algn="ctr" rtl="0" fontAlgn="ctr"/>
                      <a:r>
                        <a:rPr lang="en-US" altLang="zh-CN" sz="1300" b="1" i="0" u="none" strike="noStrike">
                          <a:solidFill>
                            <a:srgbClr val="000000"/>
                          </a:solidFill>
                          <a:effectLst/>
                          <a:latin typeface="微软雅黑"/>
                        </a:rPr>
                        <a:t>9936.6</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10169</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1.02 </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3392</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3414 </a:t>
                      </a:r>
                    </a:p>
                  </a:txBody>
                  <a:tcPr marL="9525" marR="9525" marT="9525" marB="0" anchor="ctr"/>
                </a:tc>
                <a:tc>
                  <a:txBody>
                    <a:bodyPr/>
                    <a:lstStyle/>
                    <a:p>
                      <a:pPr algn="ctr" rtl="0" fontAlgn="ctr"/>
                      <a:r>
                        <a:rPr lang="en-US" altLang="zh-CN" sz="1300" b="1" i="0" u="none" strike="noStrike">
                          <a:solidFill>
                            <a:srgbClr val="000000"/>
                          </a:solidFill>
                          <a:effectLst/>
                          <a:latin typeface="微软雅黑"/>
                        </a:rPr>
                        <a:t>57259</a:t>
                      </a:r>
                    </a:p>
                  </a:txBody>
                  <a:tcPr marL="9525" marR="9525" marT="9525" marB="0" anchor="ctr"/>
                </a:tc>
                <a:tc>
                  <a:txBody>
                    <a:bodyPr/>
                    <a:lstStyle/>
                    <a:p>
                      <a:pPr algn="ctr" rtl="0" fontAlgn="ctr"/>
                      <a:r>
                        <a:rPr lang="en-US" altLang="zh-CN" sz="1300" b="1" i="0" u="none" strike="noStrike" dirty="0">
                          <a:solidFill>
                            <a:srgbClr val="000000"/>
                          </a:solidFill>
                          <a:effectLst/>
                          <a:latin typeface="微软雅黑"/>
                        </a:rPr>
                        <a:t>16.77 </a:t>
                      </a:r>
                    </a:p>
                  </a:txBody>
                  <a:tcPr marL="9525" marR="9525" marT="9525" marB="0" anchor="ctr"/>
                </a:tc>
                <a:extLst>
                  <a:ext uri="{0D108BD9-81ED-4DB2-BD59-A6C34878D82A}">
                    <a16:rowId xmlns="" xmlns:a16="http://schemas.microsoft.com/office/drawing/2014/main" val="10002"/>
                  </a:ext>
                </a:extLst>
              </a:tr>
              <a:tr h="341421">
                <a:tc>
                  <a:txBody>
                    <a:bodyPr/>
                    <a:lstStyle/>
                    <a:p>
                      <a:pPr algn="ctr">
                        <a:lnSpc>
                          <a:spcPct val="125000"/>
                        </a:lnSpc>
                        <a:spcAft>
                          <a:spcPts val="0"/>
                        </a:spcAft>
                      </a:pPr>
                      <a:r>
                        <a:rPr lang="zh-CN" sz="1300" b="1" kern="100">
                          <a:solidFill>
                            <a:srgbClr val="FF0000"/>
                          </a:solidFill>
                          <a:effectLst/>
                          <a:latin typeface="+mn-ea"/>
                          <a:ea typeface="+mn-ea"/>
                        </a:rPr>
                        <a:t>信阳市</a:t>
                      </a:r>
                      <a:endParaRPr lang="zh-CN" sz="1300" b="1" kern="10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0" dirty="0">
                          <a:solidFill>
                            <a:srgbClr val="FF0000"/>
                          </a:solidFill>
                          <a:effectLst/>
                          <a:latin typeface="+mn-ea"/>
                          <a:ea typeface="+mn-ea"/>
                        </a:rPr>
                        <a:t>646.4</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0" dirty="0">
                          <a:solidFill>
                            <a:srgbClr val="FF0000"/>
                          </a:solidFill>
                          <a:effectLst/>
                          <a:latin typeface="+mn-ea"/>
                          <a:ea typeface="+mn-ea"/>
                        </a:rPr>
                        <a:t>324.79</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100" dirty="0">
                          <a:solidFill>
                            <a:srgbClr val="FF0000"/>
                          </a:solidFill>
                          <a:effectLst/>
                          <a:latin typeface="+mn-ea"/>
                          <a:ea typeface="+mn-ea"/>
                        </a:rPr>
                        <a:t>0.48</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100" dirty="0">
                          <a:solidFill>
                            <a:srgbClr val="FF0000"/>
                          </a:solidFill>
                          <a:effectLst/>
                          <a:latin typeface="+mn-ea"/>
                          <a:ea typeface="+mn-ea"/>
                        </a:rPr>
                        <a:t>137.65</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100" dirty="0">
                          <a:solidFill>
                            <a:srgbClr val="FF0000"/>
                          </a:solidFill>
                          <a:effectLst/>
                          <a:latin typeface="+mn-ea"/>
                          <a:ea typeface="+mn-ea"/>
                        </a:rPr>
                        <a:t>2130</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100" dirty="0">
                          <a:solidFill>
                            <a:srgbClr val="FF0000"/>
                          </a:solidFill>
                          <a:effectLst/>
                          <a:latin typeface="+mn-ea"/>
                          <a:ea typeface="+mn-ea"/>
                        </a:rPr>
                        <a:t>46436</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300" b="1" kern="100" dirty="0">
                          <a:solidFill>
                            <a:srgbClr val="FF0000"/>
                          </a:solidFill>
                          <a:effectLst/>
                          <a:latin typeface="+mn-ea"/>
                          <a:ea typeface="+mn-ea"/>
                        </a:rPr>
                        <a:t>20.33</a:t>
                      </a:r>
                      <a:endParaRPr lang="zh-CN" sz="1300" b="1" kern="100" dirty="0">
                        <a:solidFill>
                          <a:srgbClr val="FF0000"/>
                        </a:solidFill>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12" name="矩形 11"/>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sp>
        <p:nvSpPr>
          <p:cNvPr id="17" name="矩形 16"/>
          <p:cNvSpPr/>
          <p:nvPr/>
        </p:nvSpPr>
        <p:spPr>
          <a:xfrm>
            <a:off x="282698" y="811733"/>
            <a:ext cx="3700723"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人均用电量预测分析</a:t>
            </a:r>
            <a:endParaRPr lang="en-US" altLang="zh-CN" sz="1800" kern="100" dirty="0">
              <a:solidFill>
                <a:srgbClr val="163896"/>
              </a:solidFill>
              <a:latin typeface="+mn-ea"/>
              <a:cs typeface="Times New Roman" panose="02020603050405020304" pitchFamily="18" charset="0"/>
            </a:endParaRPr>
          </a:p>
        </p:txBody>
      </p:sp>
      <p:graphicFrame>
        <p:nvGraphicFramePr>
          <p:cNvPr id="9" name="表格 8"/>
          <p:cNvGraphicFramePr>
            <a:graphicFrameLocks noGrp="1"/>
          </p:cNvGraphicFramePr>
          <p:nvPr/>
        </p:nvGraphicFramePr>
        <p:xfrm>
          <a:off x="5328744" y="3178783"/>
          <a:ext cx="6011918" cy="3423194"/>
        </p:xfrm>
        <a:graphic>
          <a:graphicData uri="http://schemas.openxmlformats.org/drawingml/2006/table">
            <a:tbl>
              <a:tblPr firstRow="1" firstCol="1" bandRow="1">
                <a:tableStyleId>{5C22544A-7EE6-4342-B048-85BDC9FD1C3A}</a:tableStyleId>
              </a:tblPr>
              <a:tblGrid>
                <a:gridCol w="1061546">
                  <a:extLst>
                    <a:ext uri="{9D8B030D-6E8A-4147-A177-3AD203B41FA5}">
                      <a16:colId xmlns="" xmlns:a16="http://schemas.microsoft.com/office/drawing/2014/main" val="20000"/>
                    </a:ext>
                  </a:extLst>
                </a:gridCol>
                <a:gridCol w="1609394">
                  <a:extLst>
                    <a:ext uri="{9D8B030D-6E8A-4147-A177-3AD203B41FA5}">
                      <a16:colId xmlns="" xmlns:a16="http://schemas.microsoft.com/office/drawing/2014/main" val="20001"/>
                    </a:ext>
                  </a:extLst>
                </a:gridCol>
                <a:gridCol w="1606771">
                  <a:extLst>
                    <a:ext uri="{9D8B030D-6E8A-4147-A177-3AD203B41FA5}">
                      <a16:colId xmlns="" xmlns:a16="http://schemas.microsoft.com/office/drawing/2014/main" val="20002"/>
                    </a:ext>
                  </a:extLst>
                </a:gridCol>
                <a:gridCol w="1734207">
                  <a:extLst>
                    <a:ext uri="{9D8B030D-6E8A-4147-A177-3AD203B41FA5}">
                      <a16:colId xmlns="" xmlns:a16="http://schemas.microsoft.com/office/drawing/2014/main" val="20003"/>
                    </a:ext>
                  </a:extLst>
                </a:gridCol>
              </a:tblGrid>
              <a:tr h="572467">
                <a:tc>
                  <a:txBody>
                    <a:bodyPr/>
                    <a:lstStyle/>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年份</a:t>
                      </a:r>
                    </a:p>
                  </a:txBody>
                  <a:tcPr marL="68580" marR="68580" marT="0" marB="0" anchor="ctr"/>
                </a:tc>
                <a:tc>
                  <a:txBody>
                    <a:bodyPr/>
                    <a:lstStyle/>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信阳市常住人口</a:t>
                      </a:r>
                    </a:p>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（万人）</a:t>
                      </a:r>
                    </a:p>
                  </a:txBody>
                  <a:tcPr marL="68580" marR="68580" marT="0" marB="0" anchor="ctr"/>
                </a:tc>
                <a:tc>
                  <a:txBody>
                    <a:bodyPr/>
                    <a:lstStyle/>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全社会用电量</a:t>
                      </a:r>
                      <a:endParaRPr lang="en-US" altLang="zh-CN" sz="1200" b="1" kern="100" dirty="0">
                        <a:solidFill>
                          <a:schemeClr val="bg1"/>
                        </a:solidFill>
                        <a:effectLst/>
                        <a:latin typeface="+mn-ea"/>
                        <a:ea typeface="+mn-ea"/>
                        <a:cs typeface="+mn-cs"/>
                      </a:endParaRPr>
                    </a:p>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（亿</a:t>
                      </a:r>
                      <a:r>
                        <a:rPr lang="en-US" sz="1200" b="1" kern="100" dirty="0">
                          <a:solidFill>
                            <a:schemeClr val="bg1"/>
                          </a:solidFill>
                          <a:effectLst/>
                          <a:latin typeface="+mn-ea"/>
                          <a:ea typeface="+mn-ea"/>
                          <a:cs typeface="+mn-cs"/>
                        </a:rPr>
                        <a:t>kWh</a:t>
                      </a:r>
                      <a:r>
                        <a:rPr lang="zh-CN" sz="1200" b="1" kern="100" dirty="0">
                          <a:solidFill>
                            <a:schemeClr val="bg1"/>
                          </a:solidFill>
                          <a:effectLst/>
                          <a:latin typeface="+mn-ea"/>
                          <a:ea typeface="+mn-ea"/>
                          <a:cs typeface="+mn-cs"/>
                        </a:rPr>
                        <a:t>）</a:t>
                      </a:r>
                    </a:p>
                  </a:txBody>
                  <a:tcPr marL="68580" marR="68580" marT="0" marB="0" anchor="ctr"/>
                </a:tc>
                <a:tc>
                  <a:txBody>
                    <a:bodyPr/>
                    <a:lstStyle/>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信阳市人均用电量</a:t>
                      </a:r>
                    </a:p>
                    <a:p>
                      <a:pPr marL="0" algn="ctr" defTabSz="1219200" rtl="0" eaLnBrk="1" latinLnBrk="0" hangingPunct="1">
                        <a:lnSpc>
                          <a:spcPct val="125000"/>
                        </a:lnSpc>
                        <a:spcAft>
                          <a:spcPts val="0"/>
                        </a:spcAft>
                      </a:pPr>
                      <a:r>
                        <a:rPr lang="zh-CN" sz="1200" b="1" kern="100" dirty="0">
                          <a:solidFill>
                            <a:schemeClr val="bg1"/>
                          </a:solidFill>
                          <a:effectLst/>
                          <a:latin typeface="+mn-ea"/>
                          <a:ea typeface="+mn-ea"/>
                          <a:cs typeface="+mn-cs"/>
                        </a:rPr>
                        <a:t>（</a:t>
                      </a:r>
                      <a:r>
                        <a:rPr lang="en-US" sz="1200" b="1" kern="100" dirty="0">
                          <a:solidFill>
                            <a:schemeClr val="bg1"/>
                          </a:solidFill>
                          <a:effectLst/>
                          <a:latin typeface="+mn-ea"/>
                          <a:ea typeface="+mn-ea"/>
                          <a:cs typeface="+mn-cs"/>
                        </a:rPr>
                        <a:t>kWh</a:t>
                      </a:r>
                      <a:r>
                        <a:rPr lang="zh-CN" sz="1200" b="1" kern="100" dirty="0">
                          <a:solidFill>
                            <a:schemeClr val="bg1"/>
                          </a:solidFill>
                          <a:effectLst/>
                          <a:latin typeface="+mn-ea"/>
                          <a:ea typeface="+mn-ea"/>
                          <a:cs typeface="+mn-cs"/>
                        </a:rPr>
                        <a:t>）</a:t>
                      </a:r>
                    </a:p>
                  </a:txBody>
                  <a:tcPr marL="68580" marR="68580" marT="0" marB="0" anchor="ctr"/>
                </a:tc>
                <a:extLst>
                  <a:ext uri="{0D108BD9-81ED-4DB2-BD59-A6C34878D82A}">
                    <a16:rowId xmlns="" xmlns:a16="http://schemas.microsoft.com/office/drawing/2014/main" val="10000"/>
                  </a:ext>
                </a:extLst>
              </a:tr>
              <a:tr h="259157">
                <a:tc>
                  <a:txBody>
                    <a:bodyPr/>
                    <a:lstStyle/>
                    <a:p>
                      <a:pPr algn="ctr">
                        <a:spcAft>
                          <a:spcPts val="0"/>
                        </a:spcAft>
                      </a:pPr>
                      <a:r>
                        <a:rPr lang="en-US" sz="1200" kern="0" dirty="0">
                          <a:effectLst/>
                          <a:latin typeface="+mn-ea"/>
                          <a:ea typeface="+mn-ea"/>
                        </a:rPr>
                        <a:t>2020</a:t>
                      </a:r>
                      <a:r>
                        <a:rPr lang="zh-CN" sz="1200" kern="0" dirty="0">
                          <a:effectLst/>
                          <a:latin typeface="+mn-ea"/>
                          <a:ea typeface="+mn-ea"/>
                        </a:rPr>
                        <a:t>年</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646.39</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137.65</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a:solidFill>
                            <a:schemeClr val="dk1"/>
                          </a:solidFill>
                          <a:effectLst/>
                          <a:latin typeface="+mn-ea"/>
                          <a:ea typeface="+mn-ea"/>
                          <a:cs typeface="+mn-cs"/>
                        </a:rPr>
                        <a:t>2130 </a:t>
                      </a:r>
                    </a:p>
                  </a:txBody>
                  <a:tcPr marL="7620" marR="7620" marT="7620" marB="0" anchor="ctr"/>
                </a:tc>
                <a:extLst>
                  <a:ext uri="{0D108BD9-81ED-4DB2-BD59-A6C34878D82A}">
                    <a16:rowId xmlns="" xmlns:a16="http://schemas.microsoft.com/office/drawing/2014/main" val="10001"/>
                  </a:ext>
                </a:extLst>
              </a:tr>
              <a:tr h="259157">
                <a:tc>
                  <a:txBody>
                    <a:bodyPr/>
                    <a:lstStyle/>
                    <a:p>
                      <a:pPr algn="ctr">
                        <a:spcAft>
                          <a:spcPts val="0"/>
                        </a:spcAft>
                      </a:pPr>
                      <a:r>
                        <a:rPr lang="en-US" sz="1200" kern="0">
                          <a:effectLst/>
                          <a:latin typeface="+mn-ea"/>
                          <a:ea typeface="+mn-ea"/>
                        </a:rPr>
                        <a:t>2021</a:t>
                      </a:r>
                      <a:r>
                        <a:rPr lang="zh-CN" sz="1200" kern="0">
                          <a:effectLst/>
                          <a:latin typeface="+mn-ea"/>
                          <a:ea typeface="+mn-ea"/>
                        </a:rPr>
                        <a:t>年</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648.33</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148.52</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a:solidFill>
                            <a:schemeClr val="dk1"/>
                          </a:solidFill>
                          <a:effectLst/>
                          <a:latin typeface="+mn-ea"/>
                          <a:ea typeface="+mn-ea"/>
                          <a:cs typeface="+mn-cs"/>
                        </a:rPr>
                        <a:t>2291 </a:t>
                      </a:r>
                    </a:p>
                  </a:txBody>
                  <a:tcPr marL="7620" marR="7620" marT="7620" marB="0" anchor="ctr"/>
                </a:tc>
                <a:extLst>
                  <a:ext uri="{0D108BD9-81ED-4DB2-BD59-A6C34878D82A}">
                    <a16:rowId xmlns="" xmlns:a16="http://schemas.microsoft.com/office/drawing/2014/main" val="10002"/>
                  </a:ext>
                </a:extLst>
              </a:tr>
              <a:tr h="259157">
                <a:tc>
                  <a:txBody>
                    <a:bodyPr/>
                    <a:lstStyle/>
                    <a:p>
                      <a:pPr algn="ctr">
                        <a:spcAft>
                          <a:spcPts val="0"/>
                        </a:spcAft>
                      </a:pPr>
                      <a:r>
                        <a:rPr lang="en-US" sz="1200" kern="0" dirty="0">
                          <a:effectLst/>
                          <a:latin typeface="+mn-ea"/>
                          <a:ea typeface="+mn-ea"/>
                        </a:rPr>
                        <a:t>2022</a:t>
                      </a:r>
                      <a:r>
                        <a:rPr lang="zh-CN" sz="1200" kern="0" dirty="0">
                          <a:effectLst/>
                          <a:latin typeface="+mn-ea"/>
                          <a:ea typeface="+mn-ea"/>
                        </a:rPr>
                        <a:t>年</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650.27</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160.26</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a:solidFill>
                            <a:schemeClr val="dk1"/>
                          </a:solidFill>
                          <a:effectLst/>
                          <a:latin typeface="+mn-ea"/>
                          <a:ea typeface="+mn-ea"/>
                          <a:cs typeface="+mn-cs"/>
                        </a:rPr>
                        <a:t>2465 </a:t>
                      </a:r>
                    </a:p>
                  </a:txBody>
                  <a:tcPr marL="7620" marR="7620" marT="7620" marB="0" anchor="ctr"/>
                </a:tc>
                <a:extLst>
                  <a:ext uri="{0D108BD9-81ED-4DB2-BD59-A6C34878D82A}">
                    <a16:rowId xmlns="" xmlns:a16="http://schemas.microsoft.com/office/drawing/2014/main" val="10003"/>
                  </a:ext>
                </a:extLst>
              </a:tr>
              <a:tr h="259157">
                <a:tc>
                  <a:txBody>
                    <a:bodyPr/>
                    <a:lstStyle/>
                    <a:p>
                      <a:pPr algn="ctr">
                        <a:spcAft>
                          <a:spcPts val="0"/>
                        </a:spcAft>
                      </a:pPr>
                      <a:r>
                        <a:rPr lang="en-US" sz="1200" kern="0">
                          <a:effectLst/>
                          <a:latin typeface="+mn-ea"/>
                          <a:ea typeface="+mn-ea"/>
                        </a:rPr>
                        <a:t>2023</a:t>
                      </a:r>
                      <a:r>
                        <a:rPr lang="zh-CN" sz="1200" kern="0">
                          <a:effectLst/>
                          <a:latin typeface="+mn-ea"/>
                          <a:ea typeface="+mn-ea"/>
                        </a:rPr>
                        <a:t>年</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652.22</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172.92</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dirty="0">
                          <a:solidFill>
                            <a:schemeClr val="dk1"/>
                          </a:solidFill>
                          <a:effectLst/>
                          <a:latin typeface="+mn-ea"/>
                          <a:ea typeface="+mn-ea"/>
                          <a:cs typeface="+mn-cs"/>
                        </a:rPr>
                        <a:t>2651 </a:t>
                      </a:r>
                    </a:p>
                  </a:txBody>
                  <a:tcPr marL="7620" marR="7620" marT="7620" marB="0" anchor="ctr"/>
                </a:tc>
                <a:extLst>
                  <a:ext uri="{0D108BD9-81ED-4DB2-BD59-A6C34878D82A}">
                    <a16:rowId xmlns="" xmlns:a16="http://schemas.microsoft.com/office/drawing/2014/main" val="10004"/>
                  </a:ext>
                </a:extLst>
              </a:tr>
              <a:tr h="259157">
                <a:tc>
                  <a:txBody>
                    <a:bodyPr/>
                    <a:lstStyle/>
                    <a:p>
                      <a:pPr algn="ctr">
                        <a:spcAft>
                          <a:spcPts val="0"/>
                        </a:spcAft>
                      </a:pPr>
                      <a:r>
                        <a:rPr lang="en-US" sz="1200" kern="0" dirty="0">
                          <a:effectLst/>
                          <a:latin typeface="+mn-ea"/>
                          <a:ea typeface="+mn-ea"/>
                        </a:rPr>
                        <a:t>2024</a:t>
                      </a:r>
                      <a:r>
                        <a:rPr lang="zh-CN" sz="1200" kern="0" dirty="0">
                          <a:effectLst/>
                          <a:latin typeface="+mn-ea"/>
                          <a:ea typeface="+mn-ea"/>
                        </a:rPr>
                        <a:t>年</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654.18</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186.58</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a:solidFill>
                            <a:schemeClr val="dk1"/>
                          </a:solidFill>
                          <a:effectLst/>
                          <a:latin typeface="+mn-ea"/>
                          <a:ea typeface="+mn-ea"/>
                          <a:cs typeface="+mn-cs"/>
                        </a:rPr>
                        <a:t>2852 </a:t>
                      </a:r>
                    </a:p>
                  </a:txBody>
                  <a:tcPr marL="7620" marR="7620" marT="7620" marB="0" anchor="ctr"/>
                </a:tc>
                <a:extLst>
                  <a:ext uri="{0D108BD9-81ED-4DB2-BD59-A6C34878D82A}">
                    <a16:rowId xmlns="" xmlns:a16="http://schemas.microsoft.com/office/drawing/2014/main" val="10005"/>
                  </a:ext>
                </a:extLst>
              </a:tr>
              <a:tr h="259157">
                <a:tc>
                  <a:txBody>
                    <a:bodyPr/>
                    <a:lstStyle/>
                    <a:p>
                      <a:pPr algn="ctr">
                        <a:spcAft>
                          <a:spcPts val="0"/>
                        </a:spcAft>
                      </a:pPr>
                      <a:r>
                        <a:rPr lang="en-US" sz="1200" kern="0">
                          <a:effectLst/>
                          <a:latin typeface="+mn-ea"/>
                          <a:ea typeface="+mn-ea"/>
                        </a:rPr>
                        <a:t>2025</a:t>
                      </a:r>
                      <a:r>
                        <a:rPr lang="zh-CN" sz="1200" kern="0">
                          <a:effectLst/>
                          <a:latin typeface="+mn-ea"/>
                          <a:ea typeface="+mn-ea"/>
                        </a:rPr>
                        <a:t>年</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656.14</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201.32</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a:solidFill>
                            <a:schemeClr val="dk1"/>
                          </a:solidFill>
                          <a:effectLst/>
                          <a:latin typeface="+mn-ea"/>
                          <a:ea typeface="+mn-ea"/>
                          <a:cs typeface="+mn-cs"/>
                        </a:rPr>
                        <a:t>3068 </a:t>
                      </a:r>
                    </a:p>
                  </a:txBody>
                  <a:tcPr marL="7620" marR="7620" marT="7620" marB="0" anchor="ctr"/>
                </a:tc>
                <a:extLst>
                  <a:ext uri="{0D108BD9-81ED-4DB2-BD59-A6C34878D82A}">
                    <a16:rowId xmlns="" xmlns:a16="http://schemas.microsoft.com/office/drawing/2014/main" val="10006"/>
                  </a:ext>
                </a:extLst>
              </a:tr>
              <a:tr h="259157">
                <a:tc>
                  <a:txBody>
                    <a:bodyPr/>
                    <a:lstStyle/>
                    <a:p>
                      <a:pPr algn="ctr">
                        <a:spcAft>
                          <a:spcPts val="0"/>
                        </a:spcAft>
                      </a:pPr>
                      <a:r>
                        <a:rPr lang="en-US" sz="1200" kern="0" dirty="0">
                          <a:effectLst/>
                          <a:latin typeface="+mn-ea"/>
                          <a:ea typeface="+mn-ea"/>
                        </a:rPr>
                        <a:t>2026</a:t>
                      </a:r>
                      <a:r>
                        <a:rPr lang="zh-CN" sz="1200" kern="0" dirty="0">
                          <a:effectLst/>
                          <a:latin typeface="+mn-ea"/>
                          <a:ea typeface="+mn-ea"/>
                        </a:rPr>
                        <a:t>年</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658.11</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211.38</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dirty="0">
                          <a:solidFill>
                            <a:schemeClr val="dk1"/>
                          </a:solidFill>
                          <a:effectLst/>
                          <a:latin typeface="+mn-ea"/>
                          <a:ea typeface="+mn-ea"/>
                          <a:cs typeface="+mn-cs"/>
                        </a:rPr>
                        <a:t>3212 </a:t>
                      </a:r>
                    </a:p>
                  </a:txBody>
                  <a:tcPr marL="7620" marR="7620" marT="7620" marB="0" anchor="ctr"/>
                </a:tc>
                <a:extLst>
                  <a:ext uri="{0D108BD9-81ED-4DB2-BD59-A6C34878D82A}">
                    <a16:rowId xmlns="" xmlns:a16="http://schemas.microsoft.com/office/drawing/2014/main" val="10007"/>
                  </a:ext>
                </a:extLst>
              </a:tr>
              <a:tr h="259157">
                <a:tc>
                  <a:txBody>
                    <a:bodyPr/>
                    <a:lstStyle/>
                    <a:p>
                      <a:pPr algn="ctr">
                        <a:spcAft>
                          <a:spcPts val="0"/>
                        </a:spcAft>
                      </a:pPr>
                      <a:r>
                        <a:rPr lang="en-US" sz="1200" kern="0">
                          <a:effectLst/>
                          <a:latin typeface="+mn-ea"/>
                          <a:ea typeface="+mn-ea"/>
                        </a:rPr>
                        <a:t>2027</a:t>
                      </a:r>
                      <a:r>
                        <a:rPr lang="zh-CN" sz="1200" kern="0">
                          <a:effectLst/>
                          <a:latin typeface="+mn-ea"/>
                          <a:ea typeface="+mn-ea"/>
                        </a:rPr>
                        <a:t>年</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660.09</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221.95</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dirty="0">
                          <a:solidFill>
                            <a:schemeClr val="dk1"/>
                          </a:solidFill>
                          <a:effectLst/>
                          <a:latin typeface="+mn-ea"/>
                          <a:ea typeface="+mn-ea"/>
                          <a:cs typeface="+mn-cs"/>
                        </a:rPr>
                        <a:t>3362 </a:t>
                      </a:r>
                    </a:p>
                  </a:txBody>
                  <a:tcPr marL="7620" marR="7620" marT="7620" marB="0" anchor="ctr"/>
                </a:tc>
                <a:extLst>
                  <a:ext uri="{0D108BD9-81ED-4DB2-BD59-A6C34878D82A}">
                    <a16:rowId xmlns="" xmlns:a16="http://schemas.microsoft.com/office/drawing/2014/main" val="10008"/>
                  </a:ext>
                </a:extLst>
              </a:tr>
              <a:tr h="259157">
                <a:tc>
                  <a:txBody>
                    <a:bodyPr/>
                    <a:lstStyle/>
                    <a:p>
                      <a:pPr algn="ctr">
                        <a:spcAft>
                          <a:spcPts val="0"/>
                        </a:spcAft>
                      </a:pPr>
                      <a:r>
                        <a:rPr lang="en-US" sz="1200" kern="0">
                          <a:effectLst/>
                          <a:latin typeface="+mn-ea"/>
                          <a:ea typeface="+mn-ea"/>
                        </a:rPr>
                        <a:t>2028</a:t>
                      </a:r>
                      <a:r>
                        <a:rPr lang="zh-CN" sz="1200" kern="0">
                          <a:effectLst/>
                          <a:latin typeface="+mn-ea"/>
                          <a:ea typeface="+mn-ea"/>
                        </a:rPr>
                        <a:t>年</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662.07</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233.05</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dirty="0">
                          <a:solidFill>
                            <a:schemeClr val="dk1"/>
                          </a:solidFill>
                          <a:effectLst/>
                          <a:latin typeface="+mn-ea"/>
                          <a:ea typeface="+mn-ea"/>
                          <a:cs typeface="+mn-cs"/>
                        </a:rPr>
                        <a:t>3520 </a:t>
                      </a:r>
                    </a:p>
                  </a:txBody>
                  <a:tcPr marL="7620" marR="7620" marT="7620" marB="0" anchor="ctr"/>
                </a:tc>
                <a:extLst>
                  <a:ext uri="{0D108BD9-81ED-4DB2-BD59-A6C34878D82A}">
                    <a16:rowId xmlns="" xmlns:a16="http://schemas.microsoft.com/office/drawing/2014/main" val="10009"/>
                  </a:ext>
                </a:extLst>
              </a:tr>
              <a:tr h="259157">
                <a:tc>
                  <a:txBody>
                    <a:bodyPr/>
                    <a:lstStyle/>
                    <a:p>
                      <a:pPr algn="ctr">
                        <a:spcAft>
                          <a:spcPts val="0"/>
                        </a:spcAft>
                      </a:pPr>
                      <a:r>
                        <a:rPr lang="en-US" sz="1200" kern="0" dirty="0">
                          <a:effectLst/>
                          <a:latin typeface="+mn-ea"/>
                          <a:ea typeface="+mn-ea"/>
                        </a:rPr>
                        <a:t>2029</a:t>
                      </a:r>
                      <a:r>
                        <a:rPr lang="zh-CN" sz="1200" kern="0" dirty="0">
                          <a:effectLst/>
                          <a:latin typeface="+mn-ea"/>
                          <a:ea typeface="+mn-ea"/>
                        </a:rPr>
                        <a:t>年</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664.05</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244.70</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dirty="0">
                          <a:solidFill>
                            <a:schemeClr val="dk1"/>
                          </a:solidFill>
                          <a:effectLst/>
                          <a:latin typeface="+mn-ea"/>
                          <a:ea typeface="+mn-ea"/>
                          <a:cs typeface="+mn-cs"/>
                        </a:rPr>
                        <a:t>3685 </a:t>
                      </a:r>
                    </a:p>
                  </a:txBody>
                  <a:tcPr marL="7620" marR="7620" marT="7620" marB="0" anchor="ctr"/>
                </a:tc>
                <a:extLst>
                  <a:ext uri="{0D108BD9-81ED-4DB2-BD59-A6C34878D82A}">
                    <a16:rowId xmlns="" xmlns:a16="http://schemas.microsoft.com/office/drawing/2014/main" val="10010"/>
                  </a:ext>
                </a:extLst>
              </a:tr>
              <a:tr h="259157">
                <a:tc>
                  <a:txBody>
                    <a:bodyPr/>
                    <a:lstStyle/>
                    <a:p>
                      <a:pPr algn="ctr">
                        <a:spcAft>
                          <a:spcPts val="0"/>
                        </a:spcAft>
                      </a:pPr>
                      <a:r>
                        <a:rPr lang="en-US" sz="1200" kern="0">
                          <a:effectLst/>
                          <a:latin typeface="+mn-ea"/>
                          <a:ea typeface="+mn-ea"/>
                        </a:rPr>
                        <a:t>2030</a:t>
                      </a:r>
                      <a:r>
                        <a:rPr lang="zh-CN" sz="1200" kern="0">
                          <a:effectLst/>
                          <a:latin typeface="+mn-ea"/>
                          <a:ea typeface="+mn-ea"/>
                        </a:rPr>
                        <a:t>年</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666.05</a:t>
                      </a:r>
                      <a:endParaRPr lang="zh-CN"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latinLnBrk="0" hangingPunct="1">
                        <a:spcAft>
                          <a:spcPts val="0"/>
                        </a:spcAft>
                      </a:pPr>
                      <a:r>
                        <a:rPr lang="en-US" sz="1200" kern="0" dirty="0">
                          <a:solidFill>
                            <a:schemeClr val="dk1"/>
                          </a:solidFill>
                          <a:effectLst/>
                          <a:latin typeface="+mn-ea"/>
                          <a:ea typeface="+mn-ea"/>
                          <a:cs typeface="+mn-cs"/>
                        </a:rPr>
                        <a:t>256.94</a:t>
                      </a:r>
                      <a:endParaRPr lang="zh-CN" altLang="en-US" sz="1200" kern="0" dirty="0">
                        <a:solidFill>
                          <a:schemeClr val="dk1"/>
                        </a:solidFill>
                        <a:effectLst/>
                        <a:latin typeface="+mn-ea"/>
                        <a:ea typeface="+mn-ea"/>
                        <a:cs typeface="+mn-cs"/>
                      </a:endParaRPr>
                    </a:p>
                  </a:txBody>
                  <a:tcPr marL="68580" marR="68580" marT="0" marB="0" anchor="ctr"/>
                </a:tc>
                <a:tc>
                  <a:txBody>
                    <a:bodyPr/>
                    <a:lstStyle/>
                    <a:p>
                      <a:pPr marL="0" algn="ctr" defTabSz="1219200" rtl="0" eaLnBrk="1" fontAlgn="ctr" latinLnBrk="0" hangingPunct="1">
                        <a:spcAft>
                          <a:spcPts val="0"/>
                        </a:spcAft>
                      </a:pPr>
                      <a:r>
                        <a:rPr lang="en-US" altLang="zh-CN" sz="1200" kern="0" dirty="0">
                          <a:solidFill>
                            <a:schemeClr val="dk1"/>
                          </a:solidFill>
                          <a:effectLst/>
                          <a:latin typeface="+mn-ea"/>
                          <a:ea typeface="+mn-ea"/>
                          <a:cs typeface="+mn-cs"/>
                        </a:rPr>
                        <a:t>3858 </a:t>
                      </a:r>
                    </a:p>
                  </a:txBody>
                  <a:tcPr marL="7620" marR="7620" marT="7620" marB="0" anchor="ctr"/>
                </a:tc>
                <a:extLst>
                  <a:ext uri="{0D108BD9-81ED-4DB2-BD59-A6C34878D82A}">
                    <a16:rowId xmlns="" xmlns:a16="http://schemas.microsoft.com/office/drawing/2014/main" val="10011"/>
                  </a:ext>
                </a:extLst>
              </a:tr>
            </a:tbl>
          </a:graphicData>
        </a:graphic>
      </p:graphicFrame>
      <p:sp>
        <p:nvSpPr>
          <p:cNvPr id="10" name="矩形 9"/>
          <p:cNvSpPr/>
          <p:nvPr/>
        </p:nvSpPr>
        <p:spPr>
          <a:xfrm>
            <a:off x="566207" y="3178783"/>
            <a:ext cx="4591845" cy="3647152"/>
          </a:xfrm>
          <a:prstGeom prst="rect">
            <a:avLst/>
          </a:prstGeom>
        </p:spPr>
        <p:txBody>
          <a:bodyPr wrap="square">
            <a:spAutoFit/>
          </a:bodyPr>
          <a:lstStyle/>
          <a:p>
            <a:pPr indent="452755" algn="just">
              <a:lnSpc>
                <a:spcPct val="150000"/>
              </a:lnSpc>
            </a:pPr>
            <a:r>
              <a:rPr lang="en-US" altLang="zh-CN" sz="1400" kern="100" dirty="0">
                <a:latin typeface="+mn-ea"/>
                <a:cs typeface="Times New Roman" panose="02020603050405020304" pitchFamily="18" charset="0"/>
              </a:rPr>
              <a:t>2020</a:t>
            </a:r>
            <a:r>
              <a:rPr lang="zh-CN" altLang="zh-CN" sz="1400" kern="100" dirty="0">
                <a:latin typeface="+mn-ea"/>
                <a:cs typeface="Times New Roman" panose="02020603050405020304" pitchFamily="18" charset="0"/>
              </a:rPr>
              <a:t>年信阳市人均用电量为</a:t>
            </a:r>
            <a:r>
              <a:rPr lang="en-US" altLang="zh-CN" sz="1400" kern="100" dirty="0">
                <a:latin typeface="+mn-ea"/>
                <a:cs typeface="Times New Roman" panose="02020603050405020304" pitchFamily="18" charset="0"/>
              </a:rPr>
              <a:t>2130kWh</a:t>
            </a:r>
            <a:r>
              <a:rPr lang="zh-CN" altLang="zh-CN" sz="1400" kern="100" dirty="0">
                <a:latin typeface="+mn-ea"/>
                <a:cs typeface="Times New Roman" panose="02020603050405020304" pitchFamily="18" charset="0"/>
              </a:rPr>
              <a:t>，远低于河南省人均用电量</a:t>
            </a:r>
            <a:r>
              <a:rPr lang="en-US" altLang="zh-CN" sz="1400" kern="100" dirty="0">
                <a:latin typeface="+mn-ea"/>
                <a:cs typeface="Times New Roman" panose="02020603050405020304" pitchFamily="18" charset="0"/>
              </a:rPr>
              <a:t>3414kWh</a:t>
            </a:r>
            <a:r>
              <a:rPr lang="zh-CN" altLang="zh-CN" sz="1400" kern="100" dirty="0">
                <a:latin typeface="+mn-ea"/>
                <a:cs typeface="Times New Roman" panose="02020603050405020304" pitchFamily="18" charset="0"/>
              </a:rPr>
              <a:t>，也远低于全国人均用电量</a:t>
            </a:r>
            <a:r>
              <a:rPr lang="en-US" altLang="zh-CN" sz="1400" kern="100" dirty="0">
                <a:latin typeface="+mn-ea"/>
                <a:cs typeface="Times New Roman" panose="02020603050405020304" pitchFamily="18" charset="0"/>
              </a:rPr>
              <a:t>5320kWh</a:t>
            </a:r>
            <a:r>
              <a:rPr lang="zh-CN" altLang="zh-CN" sz="1400" kern="100" dirty="0">
                <a:latin typeface="+mn-ea"/>
                <a:cs typeface="Times New Roman" panose="02020603050405020304" pitchFamily="18" charset="0"/>
              </a:rPr>
              <a:t>。</a:t>
            </a:r>
            <a:endParaRPr lang="en-US" altLang="zh-CN" sz="1400" kern="100" dirty="0">
              <a:latin typeface="+mn-ea"/>
              <a:cs typeface="Times New Roman" panose="02020603050405020304" pitchFamily="18" charset="0"/>
            </a:endParaRPr>
          </a:p>
          <a:p>
            <a:pPr indent="452755" algn="just">
              <a:lnSpc>
                <a:spcPct val="150000"/>
              </a:lnSpc>
            </a:pPr>
            <a:r>
              <a:rPr lang="zh-CN" altLang="en-US" sz="1400" kern="100" dirty="0">
                <a:latin typeface="+mn-ea"/>
                <a:cs typeface="Times New Roman" panose="02020603050405020304" pitchFamily="18" charset="0"/>
              </a:rPr>
              <a:t>根据对信阳市未来十年的用电总量的分析，结合信阳市常住人口的比例及增福，可以核算出</a:t>
            </a:r>
            <a:r>
              <a:rPr lang="en-US" altLang="zh-CN" sz="1400" kern="100" dirty="0">
                <a:latin typeface="+mn-ea"/>
                <a:cs typeface="Times New Roman" panose="02020603050405020304" pitchFamily="18" charset="0"/>
              </a:rPr>
              <a:t>2030</a:t>
            </a:r>
            <a:r>
              <a:rPr lang="zh-CN" altLang="en-US" sz="1400" kern="100" dirty="0">
                <a:latin typeface="+mn-ea"/>
                <a:cs typeface="Times New Roman" panose="02020603050405020304" pitchFamily="18" charset="0"/>
              </a:rPr>
              <a:t>年信阳市人均用电量可达到</a:t>
            </a:r>
            <a:r>
              <a:rPr lang="en-US" altLang="zh-CN" sz="1400" kern="100" dirty="0">
                <a:latin typeface="+mn-ea"/>
                <a:cs typeface="Times New Roman" panose="02020603050405020304" pitchFamily="18" charset="0"/>
              </a:rPr>
              <a:t>3858kWh/</a:t>
            </a:r>
            <a:r>
              <a:rPr lang="zh-CN" altLang="en-US" sz="1400" kern="100" dirty="0">
                <a:latin typeface="+mn-ea"/>
                <a:cs typeface="Times New Roman" panose="02020603050405020304" pitchFamily="18" charset="0"/>
              </a:rPr>
              <a:t>人。可超过河南省现有的人均用电量的水平。</a:t>
            </a:r>
            <a:endParaRPr lang="en-US" altLang="zh-CN" sz="1400" kern="100" dirty="0">
              <a:latin typeface="+mn-ea"/>
              <a:cs typeface="Times New Roman" panose="02020603050405020304" pitchFamily="18" charset="0"/>
            </a:endParaRPr>
          </a:p>
          <a:p>
            <a:pPr indent="452755" algn="just">
              <a:lnSpc>
                <a:spcPct val="150000"/>
              </a:lnSpc>
            </a:pPr>
            <a:r>
              <a:rPr lang="zh-CN" altLang="en-US" sz="1400" kern="100" dirty="0">
                <a:latin typeface="+mn-ea"/>
                <a:cs typeface="Times New Roman" panose="02020603050405020304" pitchFamily="18" charset="0"/>
              </a:rPr>
              <a:t>在双碳背景下，全国各城市的电气化率也将逐渐增大</a:t>
            </a:r>
            <a:r>
              <a:rPr lang="zh-CN" altLang="zh-CN" sz="1400" kern="100" dirty="0">
                <a:latin typeface="+mn-ea"/>
                <a:cs typeface="Times New Roman" panose="02020603050405020304" pitchFamily="18" charset="0"/>
              </a:rPr>
              <a:t>，</a:t>
            </a:r>
            <a:r>
              <a:rPr lang="zh-CN" altLang="en-US" sz="1400" kern="100" dirty="0">
                <a:latin typeface="+mn-ea"/>
                <a:cs typeface="Times New Roman" panose="02020603050405020304" pitchFamily="18" charset="0"/>
              </a:rPr>
              <a:t>其全社会</a:t>
            </a:r>
            <a:r>
              <a:rPr lang="zh-CN" altLang="zh-CN" sz="1400" kern="100" dirty="0">
                <a:latin typeface="+mn-ea"/>
                <a:cs typeface="Times New Roman" panose="02020603050405020304" pitchFamily="18" charset="0"/>
              </a:rPr>
              <a:t>用电量</a:t>
            </a:r>
            <a:r>
              <a:rPr lang="zh-CN" altLang="en-US" sz="1400" kern="100" dirty="0">
                <a:latin typeface="+mn-ea"/>
                <a:cs typeface="Times New Roman" panose="02020603050405020304" pitchFamily="18" charset="0"/>
              </a:rPr>
              <a:t>的</a:t>
            </a:r>
            <a:r>
              <a:rPr lang="zh-CN" altLang="zh-CN" sz="1400" kern="100" dirty="0">
                <a:latin typeface="+mn-ea"/>
                <a:cs typeface="Times New Roman" panose="02020603050405020304" pitchFamily="18" charset="0"/>
              </a:rPr>
              <a:t>增加主要体现在电动汽车比例增加、电供暖改造、</a:t>
            </a:r>
            <a:r>
              <a:rPr lang="zh-CN" altLang="en-US" sz="1400" kern="100" dirty="0">
                <a:latin typeface="+mn-ea"/>
                <a:cs typeface="Times New Roman" panose="02020603050405020304" pitchFamily="18" charset="0"/>
              </a:rPr>
              <a:t>各类</a:t>
            </a:r>
            <a:r>
              <a:rPr lang="zh-CN" altLang="zh-CN" sz="1400" kern="100" dirty="0">
                <a:latin typeface="+mn-ea"/>
                <a:cs typeface="Times New Roman" panose="02020603050405020304" pitchFamily="18" charset="0"/>
              </a:rPr>
              <a:t>生活用电</a:t>
            </a:r>
            <a:r>
              <a:rPr lang="zh-CN" altLang="en-US" sz="1400" kern="100" dirty="0">
                <a:latin typeface="+mn-ea"/>
                <a:cs typeface="Times New Roman" panose="02020603050405020304" pitchFamily="18" charset="0"/>
              </a:rPr>
              <a:t>的</a:t>
            </a:r>
            <a:r>
              <a:rPr lang="zh-CN" altLang="zh-CN" sz="1400" kern="100" dirty="0">
                <a:latin typeface="+mn-ea"/>
                <a:cs typeface="Times New Roman" panose="02020603050405020304" pitchFamily="18" charset="0"/>
              </a:rPr>
              <a:t>增长</a:t>
            </a:r>
            <a:r>
              <a:rPr lang="zh-CN" altLang="en-US" sz="1400" kern="100" dirty="0">
                <a:latin typeface="+mn-ea"/>
                <a:cs typeface="Times New Roman" panose="02020603050405020304" pitchFamily="18" charset="0"/>
              </a:rPr>
              <a:t>、工业企业的电气化替代</a:t>
            </a:r>
            <a:r>
              <a:rPr lang="zh-CN" altLang="zh-CN" sz="1400" kern="100" dirty="0">
                <a:latin typeface="+mn-ea"/>
                <a:cs typeface="Times New Roman" panose="02020603050405020304" pitchFamily="18" charset="0"/>
              </a:rPr>
              <a:t>等。</a:t>
            </a:r>
          </a:p>
        </p:txBody>
      </p:sp>
      <p:cxnSp>
        <p:nvCxnSpPr>
          <p:cNvPr id="7" name="直接连接符 6"/>
          <p:cNvCxnSpPr/>
          <p:nvPr/>
        </p:nvCxnSpPr>
        <p:spPr>
          <a:xfrm flipH="1">
            <a:off x="160769" y="1284553"/>
            <a:ext cx="270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8"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719" y="1344284"/>
            <a:ext cx="10967894" cy="1384995"/>
          </a:xfrm>
          <a:prstGeom prst="rect">
            <a:avLst/>
          </a:prstGeom>
        </p:spPr>
        <p:txBody>
          <a:bodyPr wrap="square">
            <a:spAutoFit/>
          </a:bodyPr>
          <a:lstStyle/>
          <a:p>
            <a:pPr indent="452755" algn="just">
              <a:lnSpc>
                <a:spcPct val="150000"/>
              </a:lnSpc>
            </a:pPr>
            <a:r>
              <a:rPr lang="en-US" altLang="zh-CN" sz="1400" kern="100" dirty="0">
                <a:latin typeface="+mn-ea"/>
                <a:cs typeface="Times New Roman" panose="02020603050405020304" pitchFamily="18" charset="0"/>
              </a:rPr>
              <a:t>2020</a:t>
            </a:r>
            <a:r>
              <a:rPr lang="zh-CN" altLang="en-US" sz="1400" kern="100" dirty="0">
                <a:latin typeface="+mn-ea"/>
                <a:cs typeface="Times New Roman" panose="02020603050405020304" pitchFamily="18" charset="0"/>
              </a:rPr>
              <a:t>年信阳市电动汽车保有量约</a:t>
            </a:r>
            <a:r>
              <a:rPr lang="en-US" altLang="zh-CN" sz="1400" kern="100" dirty="0">
                <a:latin typeface="+mn-ea"/>
                <a:cs typeface="Times New Roman" panose="02020603050405020304" pitchFamily="18" charset="0"/>
              </a:rPr>
              <a:t>6100</a:t>
            </a:r>
            <a:r>
              <a:rPr lang="zh-CN" altLang="en-US" sz="1400" kern="100" dirty="0">
                <a:latin typeface="+mn-ea"/>
                <a:cs typeface="Times New Roman" panose="02020603050405020304" pitchFamily="18" charset="0"/>
              </a:rPr>
              <a:t>辆，渗透率不足</a:t>
            </a:r>
            <a:r>
              <a:rPr lang="en-US" altLang="zh-CN" sz="1400" kern="100" dirty="0">
                <a:latin typeface="+mn-ea"/>
                <a:cs typeface="Times New Roman" panose="02020603050405020304" pitchFamily="18" charset="0"/>
              </a:rPr>
              <a:t>1%</a:t>
            </a:r>
            <a:r>
              <a:rPr lang="zh-CN" altLang="en-US" sz="1400" kern="100" dirty="0">
                <a:latin typeface="+mn-ea"/>
                <a:cs typeface="Times New Roman" panose="02020603050405020304" pitchFamily="18" charset="0"/>
              </a:rPr>
              <a:t>。根据</a:t>
            </a:r>
            <a:r>
              <a:rPr lang="en-US" altLang="zh-CN" sz="1400" kern="100" dirty="0">
                <a:latin typeface="+mn-ea"/>
                <a:cs typeface="Times New Roman" panose="02020603050405020304" pitchFamily="18" charset="0"/>
              </a:rPr>
              <a:t>《</a:t>
            </a:r>
            <a:r>
              <a:rPr lang="zh-CN" altLang="en-US" sz="1400" kern="100" dirty="0">
                <a:latin typeface="+mn-ea"/>
                <a:cs typeface="Times New Roman" panose="02020603050405020304" pitchFamily="18" charset="0"/>
              </a:rPr>
              <a:t>新能源汽车产业发展规划</a:t>
            </a:r>
            <a:r>
              <a:rPr lang="en-US" altLang="zh-CN" sz="1400" kern="100" dirty="0">
                <a:latin typeface="+mn-ea"/>
                <a:cs typeface="Times New Roman" panose="02020603050405020304" pitchFamily="18" charset="0"/>
              </a:rPr>
              <a:t>(2021-2035 </a:t>
            </a:r>
            <a:r>
              <a:rPr lang="zh-CN" altLang="en-US" sz="1400" kern="100" dirty="0">
                <a:latin typeface="+mn-ea"/>
                <a:cs typeface="Times New Roman" panose="02020603050405020304" pitchFamily="18" charset="0"/>
              </a:rPr>
              <a:t>年</a:t>
            </a:r>
            <a:r>
              <a:rPr lang="en-US" altLang="zh-CN" sz="1400" kern="100" dirty="0">
                <a:latin typeface="+mn-ea"/>
                <a:cs typeface="Times New Roman" panose="02020603050405020304" pitchFamily="18" charset="0"/>
              </a:rPr>
              <a:t>)》</a:t>
            </a:r>
            <a:r>
              <a:rPr lang="zh-CN" altLang="en-US" sz="1400" kern="100" dirty="0">
                <a:latin typeface="+mn-ea"/>
                <a:cs typeface="Times New Roman" panose="02020603050405020304" pitchFamily="18" charset="0"/>
              </a:rPr>
              <a:t>中明确了</a:t>
            </a:r>
            <a:r>
              <a:rPr lang="en-US" altLang="zh-CN" sz="1400" kern="100" dirty="0">
                <a:latin typeface="+mn-ea"/>
                <a:cs typeface="Times New Roman" panose="02020603050405020304" pitchFamily="18" charset="0"/>
              </a:rPr>
              <a:t>2025</a:t>
            </a:r>
            <a:r>
              <a:rPr lang="zh-CN" altLang="en-US" sz="1400" kern="100" dirty="0">
                <a:latin typeface="+mn-ea"/>
                <a:cs typeface="Times New Roman" panose="02020603050405020304" pitchFamily="18" charset="0"/>
              </a:rPr>
              <a:t>年</a:t>
            </a:r>
            <a:r>
              <a:rPr lang="en-US" altLang="zh-CN" sz="1400" kern="100" dirty="0">
                <a:latin typeface="+mn-ea"/>
                <a:cs typeface="Times New Roman" panose="02020603050405020304" pitchFamily="18" charset="0"/>
              </a:rPr>
              <a:t>25%</a:t>
            </a:r>
            <a:r>
              <a:rPr lang="zh-CN" altLang="en-US" sz="1400" kern="100" dirty="0">
                <a:latin typeface="+mn-ea"/>
                <a:cs typeface="Times New Roman" panose="02020603050405020304" pitchFamily="18" charset="0"/>
              </a:rPr>
              <a:t>、</a:t>
            </a:r>
            <a:r>
              <a:rPr lang="en-US" altLang="zh-CN" sz="1400" kern="100" dirty="0">
                <a:latin typeface="+mn-ea"/>
                <a:cs typeface="Times New Roman" panose="02020603050405020304" pitchFamily="18" charset="0"/>
              </a:rPr>
              <a:t>2030</a:t>
            </a:r>
            <a:r>
              <a:rPr lang="zh-CN" altLang="en-US" sz="1400" kern="100" dirty="0">
                <a:latin typeface="+mn-ea"/>
                <a:cs typeface="Times New Roman" panose="02020603050405020304" pitchFamily="18" charset="0"/>
              </a:rPr>
              <a:t>年</a:t>
            </a:r>
            <a:r>
              <a:rPr lang="en-US" altLang="zh-CN" sz="1400" kern="100" dirty="0">
                <a:latin typeface="+mn-ea"/>
                <a:cs typeface="Times New Roman" panose="02020603050405020304" pitchFamily="18" charset="0"/>
              </a:rPr>
              <a:t>40%</a:t>
            </a:r>
            <a:r>
              <a:rPr lang="zh-CN" altLang="en-US" sz="1400" kern="100" dirty="0">
                <a:latin typeface="+mn-ea"/>
                <a:cs typeface="Times New Roman" panose="02020603050405020304" pitchFamily="18" charset="0"/>
              </a:rPr>
              <a:t>的电动车新车销售占比目标，信阳市电动汽车推广应用空间巨大，预计未来</a:t>
            </a:r>
            <a:r>
              <a:rPr lang="en-US" altLang="zh-CN" sz="1400" kern="100" dirty="0">
                <a:latin typeface="+mn-ea"/>
                <a:cs typeface="Times New Roman" panose="02020603050405020304" pitchFamily="18" charset="0"/>
              </a:rPr>
              <a:t>10</a:t>
            </a:r>
            <a:r>
              <a:rPr lang="zh-CN" altLang="en-US" sz="1400" kern="100" dirty="0">
                <a:latin typeface="+mn-ea"/>
                <a:cs typeface="Times New Roman" panose="02020603050405020304" pitchFamily="18" charset="0"/>
              </a:rPr>
              <a:t>年内信阳地区电动汽车保有量将快速增长。参照</a:t>
            </a:r>
            <a:r>
              <a:rPr lang="en-US" altLang="zh-CN" sz="1400" kern="100" dirty="0">
                <a:latin typeface="+mn-ea"/>
                <a:cs typeface="Times New Roman" panose="02020603050405020304" pitchFamily="18" charset="0"/>
              </a:rPr>
              <a:t>2018</a:t>
            </a:r>
            <a:r>
              <a:rPr lang="zh-CN" altLang="en-US" sz="1400" kern="100" dirty="0">
                <a:latin typeface="+mn-ea"/>
                <a:cs typeface="Times New Roman" panose="02020603050405020304" pitchFamily="18" charset="0"/>
              </a:rPr>
              <a:t>年全国汽车年均行驶里程</a:t>
            </a:r>
            <a:r>
              <a:rPr lang="en-US" altLang="zh-CN" sz="1400" kern="100" dirty="0">
                <a:latin typeface="+mn-ea"/>
                <a:cs typeface="Times New Roman" panose="02020603050405020304" pitchFamily="18" charset="0"/>
              </a:rPr>
              <a:t>16250</a:t>
            </a:r>
            <a:r>
              <a:rPr lang="zh-CN" altLang="en-US" sz="1400" kern="100" dirty="0">
                <a:latin typeface="+mn-ea"/>
                <a:cs typeface="Times New Roman" panose="02020603050405020304" pitchFamily="18" charset="0"/>
              </a:rPr>
              <a:t>公里，综合电动汽车中小型汽车、大型汽车的比例，按照平均所有车辆每公里消耗电量按</a:t>
            </a:r>
            <a:r>
              <a:rPr lang="en-US" altLang="zh-CN" sz="1400" kern="100" dirty="0">
                <a:latin typeface="+mn-ea"/>
                <a:cs typeface="Times New Roman" panose="02020603050405020304" pitchFamily="18" charset="0"/>
              </a:rPr>
              <a:t>0.2kWh</a:t>
            </a:r>
            <a:r>
              <a:rPr lang="zh-CN" altLang="en-US" sz="1400" kern="100" dirty="0">
                <a:latin typeface="+mn-ea"/>
                <a:cs typeface="Times New Roman" panose="02020603050405020304" pitchFamily="18" charset="0"/>
              </a:rPr>
              <a:t>计算，那么每辆电动汽车年均电能消费约</a:t>
            </a:r>
            <a:r>
              <a:rPr lang="en-US" altLang="zh-CN" sz="1400" kern="100" dirty="0">
                <a:latin typeface="+mn-ea"/>
                <a:cs typeface="Times New Roman" panose="02020603050405020304" pitchFamily="18" charset="0"/>
              </a:rPr>
              <a:t>3250kWh</a:t>
            </a:r>
            <a:r>
              <a:rPr lang="zh-CN" altLang="en-US" sz="1400" kern="100" dirty="0">
                <a:latin typeface="+mn-ea"/>
                <a:cs typeface="Times New Roman" panose="02020603050405020304" pitchFamily="18" charset="0"/>
              </a:rPr>
              <a:t>。</a:t>
            </a:r>
            <a:endParaRPr lang="zh-CN" altLang="zh-CN" sz="1400" kern="100" dirty="0">
              <a:latin typeface="+mn-ea"/>
              <a:cs typeface="Times New Roman" panose="02020603050405020304" pitchFamily="18" charset="0"/>
            </a:endParaRPr>
          </a:p>
        </p:txBody>
      </p:sp>
      <p:graphicFrame>
        <p:nvGraphicFramePr>
          <p:cNvPr id="6" name="表格 5"/>
          <p:cNvGraphicFramePr>
            <a:graphicFrameLocks noGrp="1"/>
          </p:cNvGraphicFramePr>
          <p:nvPr/>
        </p:nvGraphicFramePr>
        <p:xfrm>
          <a:off x="482572" y="2739107"/>
          <a:ext cx="10849041" cy="3901408"/>
        </p:xfrm>
        <a:graphic>
          <a:graphicData uri="http://schemas.openxmlformats.org/drawingml/2006/table">
            <a:tbl>
              <a:tblPr firstRow="1" firstCol="1" bandRow="1">
                <a:tableStyleId>{5C22544A-7EE6-4342-B048-85BDC9FD1C3A}</a:tableStyleId>
              </a:tblPr>
              <a:tblGrid>
                <a:gridCol w="1575280">
                  <a:extLst>
                    <a:ext uri="{9D8B030D-6E8A-4147-A177-3AD203B41FA5}">
                      <a16:colId xmlns="" xmlns:a16="http://schemas.microsoft.com/office/drawing/2014/main" val="20000"/>
                    </a:ext>
                  </a:extLst>
                </a:gridCol>
                <a:gridCol w="2629894">
                  <a:extLst>
                    <a:ext uri="{9D8B030D-6E8A-4147-A177-3AD203B41FA5}">
                      <a16:colId xmlns="" xmlns:a16="http://schemas.microsoft.com/office/drawing/2014/main" val="20001"/>
                    </a:ext>
                  </a:extLst>
                </a:gridCol>
                <a:gridCol w="2384385">
                  <a:extLst>
                    <a:ext uri="{9D8B030D-6E8A-4147-A177-3AD203B41FA5}">
                      <a16:colId xmlns="" xmlns:a16="http://schemas.microsoft.com/office/drawing/2014/main" val="20002"/>
                    </a:ext>
                  </a:extLst>
                </a:gridCol>
                <a:gridCol w="1673070">
                  <a:extLst>
                    <a:ext uri="{9D8B030D-6E8A-4147-A177-3AD203B41FA5}">
                      <a16:colId xmlns="" xmlns:a16="http://schemas.microsoft.com/office/drawing/2014/main" val="20003"/>
                    </a:ext>
                  </a:extLst>
                </a:gridCol>
                <a:gridCol w="2586412">
                  <a:extLst>
                    <a:ext uri="{9D8B030D-6E8A-4147-A177-3AD203B41FA5}">
                      <a16:colId xmlns="" xmlns:a16="http://schemas.microsoft.com/office/drawing/2014/main" val="20004"/>
                    </a:ext>
                  </a:extLst>
                </a:gridCol>
              </a:tblGrid>
              <a:tr h="649478">
                <a:tc>
                  <a:txBody>
                    <a:bodyPr/>
                    <a:lstStyle/>
                    <a:p>
                      <a:pPr algn="ctr">
                        <a:spcAft>
                          <a:spcPts val="0"/>
                        </a:spcAft>
                      </a:pPr>
                      <a:r>
                        <a:rPr lang="zh-CN" sz="1400" kern="0" dirty="0">
                          <a:effectLst/>
                          <a:latin typeface="+mn-ea"/>
                          <a:ea typeface="+mn-ea"/>
                        </a:rPr>
                        <a:t>年份</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1400" kern="0" dirty="0">
                          <a:effectLst/>
                          <a:latin typeface="+mn-ea"/>
                          <a:ea typeface="+mn-ea"/>
                        </a:rPr>
                        <a:t>电动汽车保有量</a:t>
                      </a:r>
                      <a:endParaRPr lang="zh-CN" sz="1400" kern="100" dirty="0">
                        <a:effectLst/>
                        <a:latin typeface="+mn-ea"/>
                        <a:ea typeface="+mn-ea"/>
                      </a:endParaRPr>
                    </a:p>
                    <a:p>
                      <a:pPr algn="ctr">
                        <a:spcAft>
                          <a:spcPts val="0"/>
                        </a:spcAft>
                      </a:pPr>
                      <a:r>
                        <a:rPr lang="zh-CN" sz="1400" kern="0" dirty="0">
                          <a:effectLst/>
                          <a:latin typeface="+mn-ea"/>
                          <a:ea typeface="+mn-ea"/>
                        </a:rPr>
                        <a:t>（万辆）</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1400" kern="0" dirty="0">
                          <a:effectLst/>
                          <a:latin typeface="+mn-ea"/>
                          <a:ea typeface="+mn-ea"/>
                        </a:rPr>
                        <a:t>汽车保有量</a:t>
                      </a:r>
                      <a:endParaRPr lang="zh-CN" sz="1400" kern="100" dirty="0">
                        <a:effectLst/>
                        <a:latin typeface="+mn-ea"/>
                        <a:ea typeface="+mn-ea"/>
                      </a:endParaRPr>
                    </a:p>
                    <a:p>
                      <a:pPr algn="ctr">
                        <a:spcAft>
                          <a:spcPts val="0"/>
                        </a:spcAft>
                      </a:pPr>
                      <a:r>
                        <a:rPr lang="zh-CN" sz="1400" kern="0" dirty="0">
                          <a:effectLst/>
                          <a:latin typeface="+mn-ea"/>
                          <a:ea typeface="+mn-ea"/>
                        </a:rPr>
                        <a:t>（万辆）</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1400" kern="0">
                          <a:effectLst/>
                          <a:latin typeface="+mn-ea"/>
                          <a:ea typeface="+mn-ea"/>
                        </a:rPr>
                        <a:t>渗透率</a:t>
                      </a:r>
                      <a:endParaRPr lang="zh-CN" sz="14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1400" kern="0">
                          <a:effectLst/>
                          <a:latin typeface="+mn-ea"/>
                          <a:ea typeface="+mn-ea"/>
                        </a:rPr>
                        <a:t>年电能消费量</a:t>
                      </a:r>
                      <a:endParaRPr lang="zh-CN" sz="1400" kern="100">
                        <a:effectLst/>
                        <a:latin typeface="+mn-ea"/>
                        <a:ea typeface="+mn-ea"/>
                      </a:endParaRPr>
                    </a:p>
                    <a:p>
                      <a:pPr algn="ctr">
                        <a:spcAft>
                          <a:spcPts val="0"/>
                        </a:spcAft>
                      </a:pPr>
                      <a:r>
                        <a:rPr lang="zh-CN" sz="1400" kern="0">
                          <a:effectLst/>
                          <a:latin typeface="+mn-ea"/>
                          <a:ea typeface="+mn-ea"/>
                        </a:rPr>
                        <a:t>（亿</a:t>
                      </a:r>
                      <a:r>
                        <a:rPr lang="en-US" sz="1400" kern="0">
                          <a:effectLst/>
                          <a:latin typeface="+mn-ea"/>
                          <a:ea typeface="+mn-ea"/>
                        </a:rPr>
                        <a:t>kWh</a:t>
                      </a:r>
                      <a:r>
                        <a:rPr lang="zh-CN" sz="1400" kern="0">
                          <a:effectLst/>
                          <a:latin typeface="+mn-ea"/>
                          <a:ea typeface="+mn-ea"/>
                        </a:rPr>
                        <a:t>）</a:t>
                      </a:r>
                      <a:endParaRPr lang="zh-CN" sz="14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295630">
                <a:tc>
                  <a:txBody>
                    <a:bodyPr/>
                    <a:lstStyle/>
                    <a:p>
                      <a:pPr algn="ctr">
                        <a:spcAft>
                          <a:spcPts val="0"/>
                        </a:spcAft>
                      </a:pPr>
                      <a:r>
                        <a:rPr lang="en-US" sz="1300" kern="0" dirty="0">
                          <a:effectLst/>
                          <a:latin typeface="+mn-ea"/>
                          <a:ea typeface="+mn-ea"/>
                        </a:rPr>
                        <a:t>2020</a:t>
                      </a:r>
                      <a:r>
                        <a:rPr lang="zh-CN" sz="1300" kern="0" dirty="0">
                          <a:effectLst/>
                          <a:latin typeface="+mn-ea"/>
                          <a:ea typeface="+mn-ea"/>
                        </a:rPr>
                        <a:t>年</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0.61</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71.21</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0.86%</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0.20 </a:t>
                      </a:r>
                    </a:p>
                  </a:txBody>
                  <a:tcPr marL="7620" marR="7620" marT="7620" marB="0" anchor="ctr"/>
                </a:tc>
                <a:extLst>
                  <a:ext uri="{0D108BD9-81ED-4DB2-BD59-A6C34878D82A}">
                    <a16:rowId xmlns="" xmlns:a16="http://schemas.microsoft.com/office/drawing/2014/main" val="10001"/>
                  </a:ext>
                </a:extLst>
              </a:tr>
              <a:tr h="295630">
                <a:tc>
                  <a:txBody>
                    <a:bodyPr/>
                    <a:lstStyle/>
                    <a:p>
                      <a:pPr algn="ctr">
                        <a:spcAft>
                          <a:spcPts val="0"/>
                        </a:spcAft>
                      </a:pPr>
                      <a:r>
                        <a:rPr lang="en-US" sz="1300" kern="0" dirty="0">
                          <a:effectLst/>
                          <a:latin typeface="+mn-ea"/>
                          <a:ea typeface="+mn-ea"/>
                        </a:rPr>
                        <a:t>2021</a:t>
                      </a:r>
                      <a:r>
                        <a:rPr lang="zh-CN" sz="1300" kern="0" dirty="0">
                          <a:effectLst/>
                          <a:latin typeface="+mn-ea"/>
                          <a:ea typeface="+mn-ea"/>
                        </a:rPr>
                        <a:t>年</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1.30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73.35</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1.77%</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0.42 </a:t>
                      </a:r>
                    </a:p>
                  </a:txBody>
                  <a:tcPr marL="7620" marR="7620" marT="7620" marB="0" anchor="ctr"/>
                </a:tc>
                <a:extLst>
                  <a:ext uri="{0D108BD9-81ED-4DB2-BD59-A6C34878D82A}">
                    <a16:rowId xmlns="" xmlns:a16="http://schemas.microsoft.com/office/drawing/2014/main" val="10002"/>
                  </a:ext>
                </a:extLst>
              </a:tr>
              <a:tr h="295630">
                <a:tc>
                  <a:txBody>
                    <a:bodyPr/>
                    <a:lstStyle/>
                    <a:p>
                      <a:pPr algn="ctr">
                        <a:spcAft>
                          <a:spcPts val="0"/>
                        </a:spcAft>
                      </a:pPr>
                      <a:r>
                        <a:rPr lang="en-US" sz="1300" kern="0" dirty="0">
                          <a:effectLst/>
                          <a:latin typeface="+mn-ea"/>
                          <a:ea typeface="+mn-ea"/>
                        </a:rPr>
                        <a:t>2022</a:t>
                      </a:r>
                      <a:r>
                        <a:rPr lang="zh-CN" sz="1300" kern="0" dirty="0">
                          <a:effectLst/>
                          <a:latin typeface="+mn-ea"/>
                          <a:ea typeface="+mn-ea"/>
                        </a:rPr>
                        <a:t>年</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2.20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75.55</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2.91%</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0.72 </a:t>
                      </a:r>
                    </a:p>
                  </a:txBody>
                  <a:tcPr marL="7620" marR="7620" marT="7620" marB="0" anchor="ctr"/>
                </a:tc>
                <a:extLst>
                  <a:ext uri="{0D108BD9-81ED-4DB2-BD59-A6C34878D82A}">
                    <a16:rowId xmlns="" xmlns:a16="http://schemas.microsoft.com/office/drawing/2014/main" val="10003"/>
                  </a:ext>
                </a:extLst>
              </a:tr>
              <a:tr h="295630">
                <a:tc>
                  <a:txBody>
                    <a:bodyPr/>
                    <a:lstStyle/>
                    <a:p>
                      <a:pPr algn="ctr">
                        <a:spcAft>
                          <a:spcPts val="0"/>
                        </a:spcAft>
                      </a:pPr>
                      <a:r>
                        <a:rPr lang="en-US" sz="1300" kern="0">
                          <a:effectLst/>
                          <a:latin typeface="+mn-ea"/>
                          <a:ea typeface="+mn-ea"/>
                        </a:rPr>
                        <a:t>2023</a:t>
                      </a:r>
                      <a:r>
                        <a:rPr lang="zh-CN" sz="1300" kern="0">
                          <a:effectLst/>
                          <a:latin typeface="+mn-ea"/>
                          <a:ea typeface="+mn-ea"/>
                        </a:rPr>
                        <a:t>年</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3.33</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77.81</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4.28%</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1.08 </a:t>
                      </a:r>
                    </a:p>
                  </a:txBody>
                  <a:tcPr marL="7620" marR="7620" marT="7620" marB="0" anchor="ctr"/>
                </a:tc>
                <a:extLst>
                  <a:ext uri="{0D108BD9-81ED-4DB2-BD59-A6C34878D82A}">
                    <a16:rowId xmlns="" xmlns:a16="http://schemas.microsoft.com/office/drawing/2014/main" val="10004"/>
                  </a:ext>
                </a:extLst>
              </a:tr>
              <a:tr h="295630">
                <a:tc>
                  <a:txBody>
                    <a:bodyPr/>
                    <a:lstStyle/>
                    <a:p>
                      <a:pPr algn="ctr">
                        <a:spcAft>
                          <a:spcPts val="0"/>
                        </a:spcAft>
                      </a:pPr>
                      <a:r>
                        <a:rPr lang="en-US" sz="1300" kern="0">
                          <a:effectLst/>
                          <a:latin typeface="+mn-ea"/>
                          <a:ea typeface="+mn-ea"/>
                        </a:rPr>
                        <a:t>2024</a:t>
                      </a:r>
                      <a:r>
                        <a:rPr lang="zh-CN" sz="1300" kern="0">
                          <a:effectLst/>
                          <a:latin typeface="+mn-ea"/>
                          <a:ea typeface="+mn-ea"/>
                        </a:rPr>
                        <a:t>年</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4.50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80.15</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5.62%</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1.46 </a:t>
                      </a:r>
                    </a:p>
                  </a:txBody>
                  <a:tcPr marL="7620" marR="7620" marT="7620" marB="0" anchor="ctr"/>
                </a:tc>
                <a:extLst>
                  <a:ext uri="{0D108BD9-81ED-4DB2-BD59-A6C34878D82A}">
                    <a16:rowId xmlns="" xmlns:a16="http://schemas.microsoft.com/office/drawing/2014/main" val="10005"/>
                  </a:ext>
                </a:extLst>
              </a:tr>
              <a:tr h="295630">
                <a:tc>
                  <a:txBody>
                    <a:bodyPr/>
                    <a:lstStyle/>
                    <a:p>
                      <a:pPr algn="ctr">
                        <a:spcAft>
                          <a:spcPts val="0"/>
                        </a:spcAft>
                      </a:pPr>
                      <a:r>
                        <a:rPr lang="en-US" sz="1300" kern="0" dirty="0">
                          <a:effectLst/>
                          <a:latin typeface="+mn-ea"/>
                          <a:ea typeface="+mn-ea"/>
                        </a:rPr>
                        <a:t>2025</a:t>
                      </a:r>
                      <a:r>
                        <a:rPr lang="zh-CN" sz="1300" kern="0" dirty="0">
                          <a:effectLst/>
                          <a:latin typeface="+mn-ea"/>
                          <a:ea typeface="+mn-ea"/>
                        </a:rPr>
                        <a:t>年</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5.70</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82.55</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6.91%</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1.85 </a:t>
                      </a:r>
                    </a:p>
                  </a:txBody>
                  <a:tcPr marL="7620" marR="7620" marT="7620" marB="0" anchor="ctr"/>
                </a:tc>
                <a:extLst>
                  <a:ext uri="{0D108BD9-81ED-4DB2-BD59-A6C34878D82A}">
                    <a16:rowId xmlns="" xmlns:a16="http://schemas.microsoft.com/office/drawing/2014/main" val="10006"/>
                  </a:ext>
                </a:extLst>
              </a:tr>
              <a:tr h="295630">
                <a:tc>
                  <a:txBody>
                    <a:bodyPr/>
                    <a:lstStyle/>
                    <a:p>
                      <a:pPr algn="ctr">
                        <a:spcAft>
                          <a:spcPts val="0"/>
                        </a:spcAft>
                      </a:pPr>
                      <a:r>
                        <a:rPr lang="en-US" sz="1300" kern="0">
                          <a:effectLst/>
                          <a:latin typeface="+mn-ea"/>
                          <a:ea typeface="+mn-ea"/>
                        </a:rPr>
                        <a:t>2026</a:t>
                      </a:r>
                      <a:r>
                        <a:rPr lang="zh-CN" sz="1300" kern="0">
                          <a:effectLst/>
                          <a:latin typeface="+mn-ea"/>
                          <a:ea typeface="+mn-ea"/>
                        </a:rPr>
                        <a:t>年</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3.60</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85.03</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4.23%</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1.17 </a:t>
                      </a:r>
                    </a:p>
                  </a:txBody>
                  <a:tcPr marL="7620" marR="7620" marT="7620" marB="0" anchor="ctr"/>
                </a:tc>
                <a:extLst>
                  <a:ext uri="{0D108BD9-81ED-4DB2-BD59-A6C34878D82A}">
                    <a16:rowId xmlns="" xmlns:a16="http://schemas.microsoft.com/office/drawing/2014/main" val="10007"/>
                  </a:ext>
                </a:extLst>
              </a:tr>
              <a:tr h="295630">
                <a:tc>
                  <a:txBody>
                    <a:bodyPr/>
                    <a:lstStyle/>
                    <a:p>
                      <a:pPr algn="ctr">
                        <a:spcAft>
                          <a:spcPts val="0"/>
                        </a:spcAft>
                      </a:pPr>
                      <a:r>
                        <a:rPr lang="en-US" sz="1300" kern="0">
                          <a:effectLst/>
                          <a:latin typeface="+mn-ea"/>
                          <a:ea typeface="+mn-ea"/>
                        </a:rPr>
                        <a:t>2027</a:t>
                      </a:r>
                      <a:r>
                        <a:rPr lang="zh-CN" sz="1300" kern="0">
                          <a:effectLst/>
                          <a:latin typeface="+mn-ea"/>
                          <a:ea typeface="+mn-ea"/>
                        </a:rPr>
                        <a:t>年</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4.30</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87.58</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4.91%</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1.40 </a:t>
                      </a:r>
                    </a:p>
                  </a:txBody>
                  <a:tcPr marL="7620" marR="7620" marT="7620" marB="0" anchor="ctr"/>
                </a:tc>
                <a:extLst>
                  <a:ext uri="{0D108BD9-81ED-4DB2-BD59-A6C34878D82A}">
                    <a16:rowId xmlns="" xmlns:a16="http://schemas.microsoft.com/office/drawing/2014/main" val="10008"/>
                  </a:ext>
                </a:extLst>
              </a:tr>
              <a:tr h="295630">
                <a:tc>
                  <a:txBody>
                    <a:bodyPr/>
                    <a:lstStyle/>
                    <a:p>
                      <a:pPr algn="ctr">
                        <a:spcAft>
                          <a:spcPts val="0"/>
                        </a:spcAft>
                      </a:pPr>
                      <a:r>
                        <a:rPr lang="en-US" sz="1300" kern="0">
                          <a:effectLst/>
                          <a:latin typeface="+mn-ea"/>
                          <a:ea typeface="+mn-ea"/>
                        </a:rPr>
                        <a:t>2028</a:t>
                      </a:r>
                      <a:r>
                        <a:rPr lang="zh-CN" sz="1300" kern="0">
                          <a:effectLst/>
                          <a:latin typeface="+mn-ea"/>
                          <a:ea typeface="+mn-ea"/>
                        </a:rPr>
                        <a:t>年</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6.40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90.21</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7.10%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2.08 </a:t>
                      </a:r>
                    </a:p>
                  </a:txBody>
                  <a:tcPr marL="7620" marR="7620" marT="7620" marB="0" anchor="ctr"/>
                </a:tc>
                <a:extLst>
                  <a:ext uri="{0D108BD9-81ED-4DB2-BD59-A6C34878D82A}">
                    <a16:rowId xmlns="" xmlns:a16="http://schemas.microsoft.com/office/drawing/2014/main" val="10009"/>
                  </a:ext>
                </a:extLst>
              </a:tr>
              <a:tr h="295630">
                <a:tc>
                  <a:txBody>
                    <a:bodyPr/>
                    <a:lstStyle/>
                    <a:p>
                      <a:pPr algn="ctr">
                        <a:spcAft>
                          <a:spcPts val="0"/>
                        </a:spcAft>
                      </a:pPr>
                      <a:r>
                        <a:rPr lang="en-US" sz="1300" kern="0">
                          <a:effectLst/>
                          <a:latin typeface="+mn-ea"/>
                          <a:ea typeface="+mn-ea"/>
                        </a:rPr>
                        <a:t>2029</a:t>
                      </a:r>
                      <a:r>
                        <a:rPr lang="zh-CN" sz="1300" kern="0">
                          <a:effectLst/>
                          <a:latin typeface="+mn-ea"/>
                          <a:ea typeface="+mn-ea"/>
                        </a:rPr>
                        <a:t>年</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8.57</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92.91</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9.22%</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2.79 </a:t>
                      </a:r>
                    </a:p>
                  </a:txBody>
                  <a:tcPr marL="7620" marR="7620" marT="7620" marB="0" anchor="ctr"/>
                </a:tc>
                <a:extLst>
                  <a:ext uri="{0D108BD9-81ED-4DB2-BD59-A6C34878D82A}">
                    <a16:rowId xmlns="" xmlns:a16="http://schemas.microsoft.com/office/drawing/2014/main" val="10010"/>
                  </a:ext>
                </a:extLst>
              </a:tr>
              <a:tr h="295630">
                <a:tc>
                  <a:txBody>
                    <a:bodyPr/>
                    <a:lstStyle/>
                    <a:p>
                      <a:pPr algn="ctr">
                        <a:spcAft>
                          <a:spcPts val="0"/>
                        </a:spcAft>
                      </a:pPr>
                      <a:r>
                        <a:rPr lang="en-US" sz="1300" kern="0" dirty="0">
                          <a:effectLst/>
                          <a:latin typeface="+mn-ea"/>
                          <a:ea typeface="+mn-ea"/>
                        </a:rPr>
                        <a:t>2030</a:t>
                      </a:r>
                      <a:r>
                        <a:rPr lang="zh-CN" sz="1300" kern="0" dirty="0">
                          <a:effectLst/>
                          <a:latin typeface="+mn-ea"/>
                          <a:ea typeface="+mn-ea"/>
                        </a:rPr>
                        <a:t>年</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10.80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dirty="0">
                          <a:effectLst/>
                          <a:latin typeface="+mn-ea"/>
                          <a:ea typeface="+mn-ea"/>
                        </a:rPr>
                        <a:t>95.70</a:t>
                      </a:r>
                      <a:endParaRPr lang="zh-CN" sz="13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300" kern="0">
                          <a:effectLst/>
                          <a:latin typeface="+mn-ea"/>
                          <a:ea typeface="+mn-ea"/>
                        </a:rPr>
                        <a:t>11.28%</a:t>
                      </a:r>
                      <a:endParaRPr lang="zh-CN" sz="1300" kern="100">
                        <a:effectLst/>
                        <a:latin typeface="+mn-ea"/>
                        <a:ea typeface="+mn-ea"/>
                        <a:cs typeface="Times New Roman" panose="02020603050405020304" pitchFamily="18" charset="0"/>
                      </a:endParaRPr>
                    </a:p>
                  </a:txBody>
                  <a:tcPr marL="68580" marR="68580" marT="0" marB="0" anchor="ctr"/>
                </a:tc>
                <a:tc>
                  <a:txBody>
                    <a:bodyPr/>
                    <a:lstStyle/>
                    <a:p>
                      <a:pPr marL="0" algn="ctr" defTabSz="1219200" rtl="0" eaLnBrk="1" fontAlgn="ctr" latinLnBrk="0" hangingPunct="1">
                        <a:spcAft>
                          <a:spcPts val="0"/>
                        </a:spcAft>
                      </a:pPr>
                      <a:r>
                        <a:rPr lang="en-US" altLang="zh-CN" sz="1300" kern="0" dirty="0">
                          <a:solidFill>
                            <a:schemeClr val="dk1"/>
                          </a:solidFill>
                          <a:effectLst/>
                          <a:latin typeface="+mn-ea"/>
                          <a:ea typeface="+mn-ea"/>
                          <a:cs typeface="+mn-cs"/>
                        </a:rPr>
                        <a:t>3.51 </a:t>
                      </a:r>
                    </a:p>
                  </a:txBody>
                  <a:tcPr marL="7620" marR="7620" marT="7620" marB="0" anchor="ctr"/>
                </a:tc>
                <a:extLst>
                  <a:ext uri="{0D108BD9-81ED-4DB2-BD59-A6C34878D82A}">
                    <a16:rowId xmlns="" xmlns:a16="http://schemas.microsoft.com/office/drawing/2014/main" val="10011"/>
                  </a:ext>
                </a:extLst>
              </a:tr>
            </a:tbl>
          </a:graphicData>
        </a:graphic>
      </p:graphicFrame>
      <p:sp>
        <p:nvSpPr>
          <p:cNvPr id="10" name="矩形 9"/>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cs typeface="+mn-ea"/>
                <a:sym typeface="+mn-lt"/>
              </a:rPr>
              <a:t>一、信阳市能源体系现状和问题</a:t>
            </a:r>
            <a:endParaRPr lang="en-US" altLang="zh-CN" sz="2000" b="1" dirty="0">
              <a:solidFill>
                <a:srgbClr val="163896"/>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282698" y="800158"/>
            <a:ext cx="3700723" cy="44287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电动汽车增长预测</a:t>
            </a:r>
            <a:endParaRPr lang="en-US" altLang="zh-CN" sz="1800" kern="100" dirty="0">
              <a:solidFill>
                <a:srgbClr val="163896"/>
              </a:solidFill>
              <a:latin typeface="+mn-ea"/>
              <a:cs typeface="Times New Roman" panose="02020603050405020304" pitchFamily="18" charset="0"/>
            </a:endParaRPr>
          </a:p>
        </p:txBody>
      </p:sp>
      <p:cxnSp>
        <p:nvCxnSpPr>
          <p:cNvPr id="7" name="直接连接符 6"/>
          <p:cNvCxnSpPr/>
          <p:nvPr/>
        </p:nvCxnSpPr>
        <p:spPr>
          <a:xfrm flipH="1">
            <a:off x="160769" y="1284553"/>
            <a:ext cx="252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8"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sp>
        <p:nvSpPr>
          <p:cNvPr id="3" name="矩形 2"/>
          <p:cNvSpPr/>
          <p:nvPr/>
        </p:nvSpPr>
        <p:spPr>
          <a:xfrm>
            <a:off x="282698" y="777008"/>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其他能源现状及预测</a:t>
            </a:r>
            <a:endParaRPr lang="en-US" altLang="zh-CN" sz="1800" b="1" kern="100" dirty="0">
              <a:solidFill>
                <a:srgbClr val="163896"/>
              </a:solidFill>
              <a:latin typeface="+mn-ea"/>
              <a:cs typeface="Times New Roman" panose="02020603050405020304" pitchFamily="18" charset="0"/>
            </a:endParaRPr>
          </a:p>
        </p:txBody>
      </p:sp>
      <p:grpSp>
        <p:nvGrpSpPr>
          <p:cNvPr id="142" name="组合 141"/>
          <p:cNvGrpSpPr/>
          <p:nvPr/>
        </p:nvGrpSpPr>
        <p:grpSpPr>
          <a:xfrm>
            <a:off x="840829" y="1719267"/>
            <a:ext cx="2537642" cy="4276317"/>
            <a:chOff x="840829" y="1719267"/>
            <a:chExt cx="2537642" cy="4276317"/>
          </a:xfrm>
        </p:grpSpPr>
        <p:sp>
          <p:nvSpPr>
            <p:cNvPr id="81" name="Rectangle 22"/>
            <p:cNvSpPr/>
            <p:nvPr/>
          </p:nvSpPr>
          <p:spPr>
            <a:xfrm>
              <a:off x="840829" y="2337984"/>
              <a:ext cx="2537642" cy="365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sz="900">
                <a:latin typeface="+mn-ea"/>
                <a:cs typeface="+mn-ea"/>
                <a:sym typeface="+mn-lt"/>
              </a:endParaRPr>
            </a:p>
          </p:txBody>
        </p:sp>
        <p:sp>
          <p:nvSpPr>
            <p:cNvPr id="106" name="Rectangle 27"/>
            <p:cNvSpPr/>
            <p:nvPr/>
          </p:nvSpPr>
          <p:spPr>
            <a:xfrm>
              <a:off x="848725" y="3137019"/>
              <a:ext cx="2521850" cy="2613011"/>
            </a:xfrm>
            <a:prstGeom prst="rect">
              <a:avLst/>
            </a:prstGeom>
          </p:spPr>
          <p:txBody>
            <a:bodyPr wrap="square" lIns="91428" tIns="45714" rIns="91428" bIns="45714">
              <a:spAutoFit/>
            </a:bodyPr>
            <a:lstStyle/>
            <a:p>
              <a:pPr marL="179705" indent="-179705" algn="just">
                <a:lnSpc>
                  <a:spcPct val="130000"/>
                </a:lnSpc>
                <a:buFont typeface="Arial" panose="020B0604020202020204" pitchFamily="34" charset="0"/>
                <a:buChar char="•"/>
              </a:pPr>
              <a:r>
                <a:rPr lang="zh-CN" altLang="en-US" sz="1400" dirty="0">
                  <a:latin typeface="+mn-ea"/>
                  <a:cs typeface="+mn-ea"/>
                  <a:sym typeface="+mn-lt"/>
                </a:rPr>
                <a:t>已建热网</a:t>
              </a:r>
              <a:r>
                <a:rPr lang="en-US" altLang="zh-CN" sz="1400" dirty="0">
                  <a:latin typeface="+mn-ea"/>
                  <a:cs typeface="+mn-ea"/>
                  <a:sym typeface="+mn-lt"/>
                </a:rPr>
                <a:t>26km</a:t>
              </a:r>
              <a:r>
                <a:rPr lang="zh-CN" altLang="en-US" sz="1400" dirty="0">
                  <a:latin typeface="+mn-ea"/>
                  <a:cs typeface="+mn-ea"/>
                  <a:sym typeface="+mn-lt"/>
                </a:rPr>
                <a:t>，覆盖</a:t>
              </a:r>
              <a:r>
                <a:rPr lang="en-US" altLang="zh-CN" sz="1400" dirty="0">
                  <a:latin typeface="+mn-ea"/>
                  <a:cs typeface="+mn-ea"/>
                  <a:sym typeface="+mn-lt"/>
                </a:rPr>
                <a:t>400</a:t>
              </a:r>
              <a:r>
                <a:rPr lang="zh-CN" altLang="en-US" sz="1400" dirty="0">
                  <a:latin typeface="+mn-ea"/>
                  <a:cs typeface="+mn-ea"/>
                  <a:sym typeface="+mn-lt"/>
                </a:rPr>
                <a:t>万</a:t>
              </a:r>
              <a:r>
                <a:rPr lang="en-US" altLang="zh-CN" sz="1400" dirty="0">
                  <a:latin typeface="+mn-ea"/>
                  <a:cs typeface="+mn-ea"/>
                  <a:sym typeface="+mn-lt"/>
                </a:rPr>
                <a:t>m</a:t>
              </a:r>
              <a:r>
                <a:rPr lang="en-US" altLang="zh-CN" sz="1400" baseline="30000" dirty="0">
                  <a:latin typeface="+mn-ea"/>
                  <a:cs typeface="+mn-ea"/>
                  <a:sym typeface="+mn-lt"/>
                </a:rPr>
                <a:t>2</a:t>
              </a:r>
              <a:r>
                <a:rPr lang="zh-CN" altLang="en-US" sz="1400" dirty="0">
                  <a:latin typeface="+mn-ea"/>
                  <a:cs typeface="+mn-ea"/>
                  <a:sym typeface="+mn-lt"/>
                </a:rPr>
                <a:t>，收费高，项目停滞状态；</a:t>
              </a:r>
              <a:endParaRPr lang="en-US" altLang="zh-CN" sz="1400" dirty="0">
                <a:latin typeface="+mn-ea"/>
                <a:cs typeface="+mn-ea"/>
                <a:sym typeface="+mn-lt"/>
              </a:endParaRPr>
            </a:p>
            <a:p>
              <a:pPr marL="179705" indent="-179705" algn="just">
                <a:lnSpc>
                  <a:spcPct val="130000"/>
                </a:lnSpc>
                <a:buFont typeface="Arial" panose="020B0604020202020204" pitchFamily="34" charset="0"/>
                <a:buChar char="•"/>
              </a:pPr>
              <a:r>
                <a:rPr lang="zh-CN" altLang="en-US" sz="1400" dirty="0">
                  <a:latin typeface="+mn-ea"/>
                  <a:cs typeface="+mn-ea"/>
                  <a:sym typeface="+mn-lt"/>
                </a:rPr>
                <a:t>可采用电力供暖，系统灵活、高效、成本低；</a:t>
              </a:r>
              <a:endParaRPr lang="en-US" altLang="zh-CN" sz="1400" dirty="0">
                <a:latin typeface="+mn-ea"/>
                <a:cs typeface="+mn-ea"/>
                <a:sym typeface="+mn-lt"/>
              </a:endParaRPr>
            </a:p>
            <a:p>
              <a:pPr marL="179705" indent="-179705" algn="just">
                <a:lnSpc>
                  <a:spcPct val="130000"/>
                </a:lnSpc>
                <a:buFont typeface="Arial" panose="020B0604020202020204" pitchFamily="34" charset="0"/>
                <a:buChar char="•"/>
              </a:pPr>
              <a:r>
                <a:rPr lang="zh-CN" altLang="en-US" sz="1400" dirty="0">
                  <a:latin typeface="+mn-ea"/>
                  <a:cs typeface="+mn-ea"/>
                  <a:sym typeface="+mn-lt"/>
                </a:rPr>
                <a:t>预计到</a:t>
              </a:r>
              <a:r>
                <a:rPr lang="en-US" altLang="zh-CN" sz="1400" dirty="0">
                  <a:latin typeface="+mn-ea"/>
                  <a:cs typeface="+mn-ea"/>
                  <a:sym typeface="+mn-lt"/>
                </a:rPr>
                <a:t>2030</a:t>
              </a:r>
              <a:r>
                <a:rPr lang="zh-CN" altLang="en-US" sz="1400" dirty="0">
                  <a:latin typeface="+mn-ea"/>
                  <a:cs typeface="+mn-ea"/>
                  <a:sym typeface="+mn-lt"/>
                </a:rPr>
                <a:t>年，电供暖</a:t>
              </a:r>
              <a:r>
                <a:rPr lang="en-US" altLang="zh-CN" sz="1400" dirty="0">
                  <a:latin typeface="+mn-ea"/>
                  <a:cs typeface="+mn-ea"/>
                  <a:sym typeface="+mn-lt"/>
                </a:rPr>
                <a:t>2000</a:t>
              </a:r>
              <a:r>
                <a:rPr lang="zh-CN" altLang="en-US" sz="1400" dirty="0">
                  <a:latin typeface="+mn-ea"/>
                  <a:cs typeface="+mn-ea"/>
                  <a:sym typeface="+mn-lt"/>
                </a:rPr>
                <a:t>万</a:t>
              </a:r>
              <a:r>
                <a:rPr lang="en-US" altLang="zh-CN" sz="1400" dirty="0">
                  <a:latin typeface="+mn-ea"/>
                  <a:cs typeface="+mn-ea"/>
                  <a:sym typeface="+mn-lt"/>
                </a:rPr>
                <a:t>m</a:t>
              </a:r>
              <a:r>
                <a:rPr lang="en-US" altLang="zh-CN" sz="1400" baseline="30000" dirty="0">
                  <a:latin typeface="+mn-ea"/>
                  <a:cs typeface="+mn-ea"/>
                  <a:sym typeface="+mn-lt"/>
                </a:rPr>
                <a:t>2</a:t>
              </a:r>
              <a:r>
                <a:rPr lang="zh-CN" altLang="en-US" sz="1400" dirty="0">
                  <a:latin typeface="+mn-ea"/>
                  <a:cs typeface="+mn-ea"/>
                  <a:sym typeface="+mn-lt"/>
                </a:rPr>
                <a:t>，</a:t>
              </a:r>
              <a:r>
                <a:rPr lang="zh-CN" altLang="en-US" sz="1400" dirty="0">
                  <a:latin typeface="+mn-ea"/>
                </a:rPr>
                <a:t>增加用电</a:t>
              </a:r>
              <a:r>
                <a:rPr lang="en-US" altLang="zh-CN" sz="1400" dirty="0">
                  <a:latin typeface="+mn-ea"/>
                </a:rPr>
                <a:t>19.45</a:t>
              </a:r>
              <a:r>
                <a:rPr lang="zh-CN" altLang="en-US" sz="1400" dirty="0">
                  <a:latin typeface="+mn-ea"/>
                </a:rPr>
                <a:t>亿</a:t>
              </a:r>
              <a:r>
                <a:rPr lang="en-US" altLang="zh-CN" sz="1400" dirty="0">
                  <a:latin typeface="+mn-ea"/>
                </a:rPr>
                <a:t>kWh</a:t>
              </a:r>
              <a:r>
                <a:rPr lang="zh-CN" altLang="en-US" sz="1400" dirty="0">
                  <a:latin typeface="+mn-ea"/>
                </a:rPr>
                <a:t>，全市人均增加</a:t>
              </a:r>
              <a:r>
                <a:rPr lang="en-US" altLang="zh-CN" sz="1400" dirty="0">
                  <a:latin typeface="+mn-ea"/>
                </a:rPr>
                <a:t>290.6kWh</a:t>
              </a:r>
              <a:r>
                <a:rPr lang="zh-CN" altLang="en-US" sz="1400" dirty="0">
                  <a:latin typeface="+mn-ea"/>
                </a:rPr>
                <a:t>。</a:t>
              </a:r>
              <a:endParaRPr lang="en-US" altLang="zh-CN" sz="1400" dirty="0">
                <a:latin typeface="+mn-ea"/>
                <a:cs typeface="+mn-ea"/>
                <a:sym typeface="+mn-lt"/>
              </a:endParaRPr>
            </a:p>
          </p:txBody>
        </p:sp>
        <p:grpSp>
          <p:nvGrpSpPr>
            <p:cNvPr id="141" name="组合 140"/>
            <p:cNvGrpSpPr/>
            <p:nvPr/>
          </p:nvGrpSpPr>
          <p:grpSpPr>
            <a:xfrm>
              <a:off x="1423851" y="1719267"/>
              <a:ext cx="1371599" cy="1371600"/>
              <a:chOff x="1502287" y="1719267"/>
              <a:chExt cx="1371599" cy="1371600"/>
            </a:xfrm>
          </p:grpSpPr>
          <p:sp>
            <p:nvSpPr>
              <p:cNvPr id="86" name="koppt-圆形"/>
              <p:cNvSpPr/>
              <p:nvPr/>
            </p:nvSpPr>
            <p:spPr bwMode="auto">
              <a:xfrm>
                <a:off x="1502287" y="1719267"/>
                <a:ext cx="1371599" cy="1371600"/>
              </a:xfrm>
              <a:prstGeom prst="ellipse">
                <a:avLst/>
              </a:prstGeom>
              <a:solidFill>
                <a:schemeClr val="bg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900">
                  <a:latin typeface="+mn-ea"/>
                  <a:cs typeface="+mn-ea"/>
                  <a:sym typeface="+mn-lt"/>
                </a:endParaRPr>
              </a:p>
            </p:txBody>
          </p:sp>
          <p:grpSp>
            <p:nvGrpSpPr>
              <p:cNvPr id="87" name="Group 3"/>
              <p:cNvGrpSpPr/>
              <p:nvPr/>
            </p:nvGrpSpPr>
            <p:grpSpPr>
              <a:xfrm>
                <a:off x="2040549" y="2245679"/>
                <a:ext cx="295076" cy="258255"/>
                <a:chOff x="6901062" y="7265588"/>
                <a:chExt cx="590152" cy="516509"/>
              </a:xfrm>
            </p:grpSpPr>
            <p:sp>
              <p:nvSpPr>
                <p:cNvPr id="89" name="AutoShape 101"/>
                <p:cNvSpPr/>
                <p:nvPr/>
              </p:nvSpPr>
              <p:spPr bwMode="auto">
                <a:xfrm>
                  <a:off x="6901062" y="7265588"/>
                  <a:ext cx="590152" cy="5165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sp>
              <p:nvSpPr>
                <p:cNvPr id="90" name="AutoShape 102"/>
                <p:cNvSpPr/>
                <p:nvPr/>
              </p:nvSpPr>
              <p:spPr bwMode="auto">
                <a:xfrm>
                  <a:off x="6971174" y="7357893"/>
                  <a:ext cx="449928" cy="331898"/>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grpSp>
          <p:sp>
            <p:nvSpPr>
              <p:cNvPr id="88" name="Oval 4"/>
              <p:cNvSpPr/>
              <p:nvPr/>
            </p:nvSpPr>
            <p:spPr>
              <a:xfrm>
                <a:off x="1569682" y="1780145"/>
                <a:ext cx="1236808" cy="1236809"/>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n-ea"/>
                  <a:cs typeface="+mn-ea"/>
                  <a:sym typeface="+mn-lt"/>
                </a:endParaRPr>
              </a:p>
            </p:txBody>
          </p:sp>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12145" t="12568" r="12145" b="12490"/>
              <a:stretch>
                <a:fillRect/>
              </a:stretch>
            </p:blipFill>
            <p:spPr>
              <a:xfrm>
                <a:off x="1792787" y="2005018"/>
                <a:ext cx="792757" cy="784734"/>
              </a:xfrm>
              <a:prstGeom prst="rect">
                <a:avLst/>
              </a:prstGeom>
            </p:spPr>
          </p:pic>
        </p:grpSp>
      </p:grpSp>
      <p:grpSp>
        <p:nvGrpSpPr>
          <p:cNvPr id="143" name="组合 142"/>
          <p:cNvGrpSpPr/>
          <p:nvPr/>
        </p:nvGrpSpPr>
        <p:grpSpPr>
          <a:xfrm>
            <a:off x="3588719" y="1719267"/>
            <a:ext cx="2537381" cy="4276317"/>
            <a:chOff x="3600661" y="1719267"/>
            <a:chExt cx="2537381" cy="4276317"/>
          </a:xfrm>
        </p:grpSpPr>
        <p:sp>
          <p:nvSpPr>
            <p:cNvPr id="82" name="Rectangle 23"/>
            <p:cNvSpPr/>
            <p:nvPr/>
          </p:nvSpPr>
          <p:spPr>
            <a:xfrm>
              <a:off x="3616647" y="2337984"/>
              <a:ext cx="2505409" cy="36576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sz="900">
                <a:latin typeface="+mn-ea"/>
                <a:cs typeface="+mn-ea"/>
                <a:sym typeface="+mn-lt"/>
              </a:endParaRPr>
            </a:p>
          </p:txBody>
        </p:sp>
        <p:grpSp>
          <p:nvGrpSpPr>
            <p:cNvPr id="140" name="组合 139"/>
            <p:cNvGrpSpPr/>
            <p:nvPr/>
          </p:nvGrpSpPr>
          <p:grpSpPr>
            <a:xfrm>
              <a:off x="4183552" y="1719267"/>
              <a:ext cx="1371599" cy="1371600"/>
              <a:chOff x="4178269" y="1719267"/>
              <a:chExt cx="1371599" cy="1371600"/>
            </a:xfrm>
          </p:grpSpPr>
          <p:sp>
            <p:nvSpPr>
              <p:cNvPr id="92" name="koppt-圆形"/>
              <p:cNvSpPr/>
              <p:nvPr/>
            </p:nvSpPr>
            <p:spPr bwMode="auto">
              <a:xfrm>
                <a:off x="4178269" y="1719267"/>
                <a:ext cx="1371599" cy="1371600"/>
              </a:xfrm>
              <a:prstGeom prst="ellipse">
                <a:avLst/>
              </a:prstGeom>
              <a:solidFill>
                <a:schemeClr val="bg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900">
                  <a:latin typeface="+mn-ea"/>
                  <a:cs typeface="+mn-ea"/>
                  <a:sym typeface="+mn-lt"/>
                </a:endParaRPr>
              </a:p>
            </p:txBody>
          </p:sp>
          <p:sp>
            <p:nvSpPr>
              <p:cNvPr id="94" name="Oval 10"/>
              <p:cNvSpPr/>
              <p:nvPr/>
            </p:nvSpPr>
            <p:spPr>
              <a:xfrm>
                <a:off x="4245664" y="1780145"/>
                <a:ext cx="1236808" cy="1236809"/>
              </a:xfrm>
              <a:prstGeom prst="ellipse">
                <a:avLst/>
              </a:prstGeom>
              <a:solidFill>
                <a:schemeClr val="bg1"/>
              </a:solid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n-ea"/>
                  <a:cs typeface="+mn-ea"/>
                  <a:sym typeface="+mn-lt"/>
                </a:endParaRPr>
              </a:p>
            </p:txBody>
          </p:sp>
          <p:sp>
            <p:nvSpPr>
              <p:cNvPr id="93" name="AutoShape 100"/>
              <p:cNvSpPr/>
              <p:nvPr/>
            </p:nvSpPr>
            <p:spPr bwMode="auto">
              <a:xfrm>
                <a:off x="4768639" y="2213054"/>
                <a:ext cx="258254" cy="295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pic>
            <p:nvPicPr>
              <p:cNvPr id="131" name="图片 130"/>
              <p:cNvPicPr>
                <a:picLocks noChangeAspect="1"/>
              </p:cNvPicPr>
              <p:nvPr/>
            </p:nvPicPr>
            <p:blipFill rotWithShape="1">
              <a:blip r:embed="rId4">
                <a:extLst>
                  <a:ext uri="{28A0092B-C50C-407E-A947-70E740481C1C}">
                    <a14:useLocalDpi xmlns:a14="http://schemas.microsoft.com/office/drawing/2010/main" val="0"/>
                  </a:ext>
                </a:extLst>
              </a:blip>
              <a:srcRect l="62015" t="5824" r="15499" b="68184"/>
              <a:stretch>
                <a:fillRect/>
              </a:stretch>
            </p:blipFill>
            <p:spPr>
              <a:xfrm>
                <a:off x="4485537" y="1953512"/>
                <a:ext cx="788678" cy="800260"/>
              </a:xfrm>
              <a:prstGeom prst="rect">
                <a:avLst/>
              </a:prstGeom>
            </p:spPr>
          </p:pic>
        </p:grpSp>
        <p:sp>
          <p:nvSpPr>
            <p:cNvPr id="135" name="Rectangle 27"/>
            <p:cNvSpPr/>
            <p:nvPr/>
          </p:nvSpPr>
          <p:spPr>
            <a:xfrm>
              <a:off x="3600661" y="3137019"/>
              <a:ext cx="2537381" cy="2613011"/>
            </a:xfrm>
            <a:prstGeom prst="rect">
              <a:avLst/>
            </a:prstGeom>
          </p:spPr>
          <p:txBody>
            <a:bodyPr wrap="square" lIns="91428" tIns="45714" rIns="91428" bIns="45714">
              <a:spAutoFit/>
            </a:bodyPr>
            <a:lstStyle/>
            <a:p>
              <a:pPr marL="179705" indent="-179705" algn="just">
                <a:lnSpc>
                  <a:spcPct val="130000"/>
                </a:lnSpc>
                <a:buFont typeface="Arial" panose="020B0604020202020204" pitchFamily="34" charset="0"/>
                <a:buChar char="•"/>
              </a:pPr>
              <a:r>
                <a:rPr lang="en-US" altLang="zh-CN" sz="1400" dirty="0">
                  <a:solidFill>
                    <a:srgbClr val="FF0000"/>
                  </a:solidFill>
                  <a:latin typeface="+mn-ea"/>
                  <a:cs typeface="+mn-ea"/>
                  <a:sym typeface="+mn-lt"/>
                </a:rPr>
                <a:t>2020</a:t>
              </a:r>
              <a:r>
                <a:rPr lang="zh-CN" altLang="en-US" sz="1400" dirty="0">
                  <a:solidFill>
                    <a:srgbClr val="FF0000"/>
                  </a:solidFill>
                  <a:latin typeface="+mn-ea"/>
                  <a:cs typeface="+mn-ea"/>
                  <a:sym typeface="+mn-lt"/>
                </a:rPr>
                <a:t>年，已投运</a:t>
              </a:r>
              <a:r>
                <a:rPr lang="en-US" altLang="zh-CN" sz="1400" dirty="0">
                  <a:solidFill>
                    <a:srgbClr val="FF0000"/>
                  </a:solidFill>
                  <a:latin typeface="+mn-ea"/>
                  <a:cs typeface="+mn-ea"/>
                  <a:sym typeface="+mn-lt"/>
                </a:rPr>
                <a:t>3</a:t>
              </a:r>
              <a:r>
                <a:rPr lang="zh-CN" altLang="en-US" sz="1400" dirty="0">
                  <a:solidFill>
                    <a:srgbClr val="FF0000"/>
                  </a:solidFill>
                  <a:latin typeface="+mn-ea"/>
                  <a:cs typeface="+mn-ea"/>
                  <a:sym typeface="+mn-lt"/>
                </a:rPr>
                <a:t>条管线，总长</a:t>
              </a:r>
              <a:r>
                <a:rPr lang="en-US" altLang="zh-CN" sz="1400" dirty="0">
                  <a:solidFill>
                    <a:srgbClr val="FF0000"/>
                  </a:solidFill>
                  <a:latin typeface="+mn-ea"/>
                  <a:cs typeface="+mn-ea"/>
                  <a:sym typeface="+mn-lt"/>
                </a:rPr>
                <a:t>510km</a:t>
              </a:r>
              <a:r>
                <a:rPr lang="zh-CN" altLang="en-US" sz="1400" dirty="0">
                  <a:solidFill>
                    <a:srgbClr val="FF0000"/>
                  </a:solidFill>
                  <a:latin typeface="+mn-ea"/>
                  <a:cs typeface="+mn-ea"/>
                  <a:sym typeface="+mn-lt"/>
                </a:rPr>
                <a:t>。用量</a:t>
              </a:r>
              <a:r>
                <a:rPr lang="en-US" altLang="zh-CN" sz="1400" dirty="0">
                  <a:solidFill>
                    <a:srgbClr val="FF0000"/>
                  </a:solidFill>
                  <a:latin typeface="+mn-ea"/>
                  <a:cs typeface="+mn-ea"/>
                  <a:sym typeface="+mn-lt"/>
                </a:rPr>
                <a:t>2.6</a:t>
              </a:r>
              <a:r>
                <a:rPr lang="zh-CN" altLang="en-US" sz="1400" dirty="0">
                  <a:solidFill>
                    <a:srgbClr val="FF0000"/>
                  </a:solidFill>
                  <a:latin typeface="+mn-ea"/>
                  <a:cs typeface="+mn-ea"/>
                  <a:sym typeface="+mn-lt"/>
                </a:rPr>
                <a:t>亿</a:t>
              </a:r>
              <a:r>
                <a:rPr lang="en-US" altLang="zh-CN" sz="1400" dirty="0">
                  <a:solidFill>
                    <a:srgbClr val="FF0000"/>
                  </a:solidFill>
                  <a:latin typeface="+mn-ea"/>
                  <a:cs typeface="+mn-ea"/>
                  <a:sym typeface="+mn-lt"/>
                </a:rPr>
                <a:t>Nm</a:t>
              </a:r>
              <a:r>
                <a:rPr lang="en-US" altLang="zh-CN" sz="1400" baseline="30000" dirty="0">
                  <a:solidFill>
                    <a:srgbClr val="FF0000"/>
                  </a:solidFill>
                  <a:latin typeface="+mn-ea"/>
                  <a:cs typeface="+mn-ea"/>
                  <a:sym typeface="+mn-lt"/>
                </a:rPr>
                <a:t>3</a:t>
              </a:r>
              <a:r>
                <a:rPr lang="zh-CN" altLang="en-US" sz="1400" dirty="0">
                  <a:solidFill>
                    <a:srgbClr val="FF0000"/>
                  </a:solidFill>
                  <a:latin typeface="+mn-ea"/>
                  <a:cs typeface="+mn-ea"/>
                  <a:sym typeface="+mn-lt"/>
                </a:rPr>
                <a:t>；</a:t>
              </a:r>
            </a:p>
            <a:p>
              <a:pPr marL="179705" indent="-179705" algn="just">
                <a:lnSpc>
                  <a:spcPct val="130000"/>
                </a:lnSpc>
                <a:buFont typeface="Arial" panose="020B0604020202020204" pitchFamily="34" charset="0"/>
                <a:buChar char="•"/>
              </a:pPr>
              <a:r>
                <a:rPr lang="zh-CN" altLang="en-US" sz="1400" dirty="0">
                  <a:solidFill>
                    <a:srgbClr val="FF0000"/>
                  </a:solidFill>
                  <a:latin typeface="+mn-ea"/>
                  <a:cs typeface="+mn-ea"/>
                  <a:sym typeface="+mn-lt"/>
                </a:rPr>
                <a:t>预计</a:t>
              </a:r>
              <a:r>
                <a:rPr lang="en-US" altLang="zh-CN" sz="1400" dirty="0">
                  <a:solidFill>
                    <a:srgbClr val="FF0000"/>
                  </a:solidFill>
                  <a:latin typeface="+mn-ea"/>
                  <a:cs typeface="+mn-ea"/>
                  <a:sym typeface="+mn-lt"/>
                </a:rPr>
                <a:t>2025</a:t>
              </a:r>
              <a:r>
                <a:rPr lang="zh-CN" altLang="en-US" sz="1400" dirty="0">
                  <a:solidFill>
                    <a:srgbClr val="FF0000"/>
                  </a:solidFill>
                  <a:latin typeface="+mn-ea"/>
                  <a:cs typeface="+mn-ea"/>
                  <a:sym typeface="+mn-lt"/>
                </a:rPr>
                <a:t>年，城镇覆盖率达</a:t>
              </a:r>
              <a:r>
                <a:rPr lang="en-US" altLang="zh-CN" sz="1400" dirty="0">
                  <a:solidFill>
                    <a:srgbClr val="FF0000"/>
                  </a:solidFill>
                  <a:latin typeface="+mn-ea"/>
                  <a:cs typeface="+mn-ea"/>
                  <a:sym typeface="+mn-lt"/>
                </a:rPr>
                <a:t>80%</a:t>
              </a:r>
              <a:r>
                <a:rPr lang="zh-CN" altLang="en-US" sz="1400" dirty="0">
                  <a:solidFill>
                    <a:srgbClr val="FF0000"/>
                  </a:solidFill>
                  <a:latin typeface="+mn-ea"/>
                  <a:cs typeface="+mn-ea"/>
                  <a:sym typeface="+mn-lt"/>
                </a:rPr>
                <a:t>，气化人口达</a:t>
              </a:r>
              <a:r>
                <a:rPr lang="en-US" altLang="zh-CN" sz="1400" dirty="0">
                  <a:solidFill>
                    <a:srgbClr val="FF0000"/>
                  </a:solidFill>
                  <a:latin typeface="+mn-ea"/>
                  <a:cs typeface="+mn-ea"/>
                  <a:sym typeface="+mn-lt"/>
                </a:rPr>
                <a:t>297</a:t>
              </a:r>
              <a:r>
                <a:rPr lang="zh-CN" altLang="en-US" sz="1400" dirty="0">
                  <a:solidFill>
                    <a:srgbClr val="FF0000"/>
                  </a:solidFill>
                  <a:latin typeface="+mn-ea"/>
                  <a:cs typeface="+mn-ea"/>
                  <a:sym typeface="+mn-lt"/>
                </a:rPr>
                <a:t>万，用量达</a:t>
              </a:r>
              <a:r>
                <a:rPr lang="en-US" altLang="zh-CN" sz="1400" dirty="0">
                  <a:solidFill>
                    <a:srgbClr val="FF0000"/>
                  </a:solidFill>
                  <a:latin typeface="+mn-ea"/>
                  <a:cs typeface="+mn-ea"/>
                  <a:sym typeface="+mn-lt"/>
                </a:rPr>
                <a:t>3.71 </a:t>
              </a:r>
              <a:r>
                <a:rPr lang="zh-CN" altLang="en-US" sz="1400" dirty="0">
                  <a:solidFill>
                    <a:srgbClr val="FF0000"/>
                  </a:solidFill>
                  <a:latin typeface="+mn-ea"/>
                  <a:cs typeface="+mn-ea"/>
                  <a:sym typeface="+mn-lt"/>
                </a:rPr>
                <a:t>亿</a:t>
              </a:r>
              <a:r>
                <a:rPr lang="en-US" altLang="zh-CN" sz="1400" dirty="0">
                  <a:solidFill>
                    <a:srgbClr val="FF0000"/>
                  </a:solidFill>
                  <a:latin typeface="+mn-ea"/>
                  <a:cs typeface="+mn-ea"/>
                  <a:sym typeface="+mn-lt"/>
                </a:rPr>
                <a:t>Nm</a:t>
              </a:r>
              <a:r>
                <a:rPr lang="en-US" altLang="zh-CN" sz="1400" baseline="30000" dirty="0">
                  <a:solidFill>
                    <a:srgbClr val="FF0000"/>
                  </a:solidFill>
                  <a:latin typeface="+mn-ea"/>
                  <a:cs typeface="+mn-ea"/>
                  <a:sym typeface="+mn-lt"/>
                </a:rPr>
                <a:t>3</a:t>
              </a:r>
              <a:r>
                <a:rPr lang="zh-CN" altLang="en-US" sz="1400" dirty="0">
                  <a:solidFill>
                    <a:srgbClr val="FF0000"/>
                  </a:solidFill>
                  <a:latin typeface="+mn-ea"/>
                  <a:cs typeface="+mn-ea"/>
                  <a:sym typeface="+mn-lt"/>
                </a:rPr>
                <a:t>；</a:t>
              </a:r>
              <a:endParaRPr lang="en-US" altLang="zh-CN" sz="1400" dirty="0">
                <a:solidFill>
                  <a:srgbClr val="FF0000"/>
                </a:solidFill>
                <a:latin typeface="+mn-ea"/>
                <a:cs typeface="+mn-ea"/>
                <a:sym typeface="+mn-lt"/>
              </a:endParaRPr>
            </a:p>
            <a:p>
              <a:pPr marL="179705" indent="-179705" algn="just">
                <a:lnSpc>
                  <a:spcPct val="130000"/>
                </a:lnSpc>
                <a:buFont typeface="Arial" panose="020B0604020202020204" pitchFamily="34" charset="0"/>
                <a:buChar char="•"/>
              </a:pPr>
              <a:r>
                <a:rPr lang="zh-CN" altLang="en-US" sz="1400" dirty="0">
                  <a:solidFill>
                    <a:srgbClr val="FF0000"/>
                  </a:solidFill>
                  <a:latin typeface="+mn-ea"/>
                  <a:cs typeface="+mn-ea"/>
                  <a:sym typeface="+mn-lt"/>
                </a:rPr>
                <a:t>预计</a:t>
              </a:r>
              <a:r>
                <a:rPr lang="en-US" altLang="zh-CN" sz="1400" dirty="0">
                  <a:solidFill>
                    <a:srgbClr val="FF0000"/>
                  </a:solidFill>
                  <a:latin typeface="+mn-ea"/>
                  <a:cs typeface="+mn-ea"/>
                  <a:sym typeface="+mn-lt"/>
                </a:rPr>
                <a:t>2030</a:t>
              </a:r>
              <a:r>
                <a:rPr lang="zh-CN" altLang="en-US" sz="1400" dirty="0">
                  <a:solidFill>
                    <a:srgbClr val="FF0000"/>
                  </a:solidFill>
                  <a:latin typeface="+mn-ea"/>
                  <a:cs typeface="+mn-ea"/>
                  <a:sym typeface="+mn-lt"/>
                </a:rPr>
                <a:t>年，城镇覆盖率达</a:t>
              </a:r>
              <a:r>
                <a:rPr lang="en-US" altLang="zh-CN" sz="1400" dirty="0">
                  <a:solidFill>
                    <a:srgbClr val="FF0000"/>
                  </a:solidFill>
                  <a:latin typeface="+mn-ea"/>
                  <a:cs typeface="+mn-ea"/>
                  <a:sym typeface="+mn-lt"/>
                </a:rPr>
                <a:t>90%</a:t>
              </a:r>
              <a:r>
                <a:rPr lang="zh-CN" altLang="en-US" sz="1400" dirty="0">
                  <a:solidFill>
                    <a:srgbClr val="FF0000"/>
                  </a:solidFill>
                  <a:latin typeface="+mn-ea"/>
                  <a:cs typeface="+mn-ea"/>
                  <a:sym typeface="+mn-lt"/>
                </a:rPr>
                <a:t>，气化人口达</a:t>
              </a:r>
              <a:r>
                <a:rPr lang="en-US" altLang="zh-CN" sz="1400" dirty="0">
                  <a:solidFill>
                    <a:srgbClr val="FF0000"/>
                  </a:solidFill>
                  <a:latin typeface="+mn-ea"/>
                  <a:cs typeface="+mn-ea"/>
                  <a:sym typeface="+mn-lt"/>
                </a:rPr>
                <a:t>393</a:t>
              </a:r>
              <a:r>
                <a:rPr lang="zh-CN" altLang="en-US" sz="1400" dirty="0">
                  <a:solidFill>
                    <a:srgbClr val="FF0000"/>
                  </a:solidFill>
                  <a:latin typeface="+mn-ea"/>
                  <a:cs typeface="+mn-ea"/>
                  <a:sym typeface="+mn-lt"/>
                </a:rPr>
                <a:t>万，用量达</a:t>
              </a:r>
              <a:r>
                <a:rPr lang="en-US" altLang="zh-CN" sz="1400" dirty="0">
                  <a:solidFill>
                    <a:srgbClr val="FF0000"/>
                  </a:solidFill>
                  <a:latin typeface="+mn-ea"/>
                  <a:cs typeface="+mn-ea"/>
                  <a:sym typeface="+mn-lt"/>
                </a:rPr>
                <a:t>4.91 </a:t>
              </a:r>
              <a:r>
                <a:rPr lang="zh-CN" altLang="en-US" sz="1400" dirty="0">
                  <a:solidFill>
                    <a:srgbClr val="FF0000"/>
                  </a:solidFill>
                  <a:latin typeface="+mn-ea"/>
                  <a:cs typeface="+mn-ea"/>
                  <a:sym typeface="+mn-lt"/>
                </a:rPr>
                <a:t>亿</a:t>
              </a:r>
              <a:r>
                <a:rPr lang="en-US" altLang="zh-CN" sz="1400" dirty="0">
                  <a:solidFill>
                    <a:srgbClr val="FF0000"/>
                  </a:solidFill>
                  <a:latin typeface="+mn-ea"/>
                  <a:cs typeface="+mn-ea"/>
                  <a:sym typeface="+mn-lt"/>
                </a:rPr>
                <a:t>Nm</a:t>
              </a:r>
              <a:r>
                <a:rPr lang="en-US" altLang="zh-CN" sz="1400" baseline="30000" dirty="0">
                  <a:solidFill>
                    <a:srgbClr val="FF0000"/>
                  </a:solidFill>
                  <a:latin typeface="+mn-ea"/>
                  <a:cs typeface="+mn-ea"/>
                  <a:sym typeface="+mn-lt"/>
                </a:rPr>
                <a:t>3</a:t>
              </a:r>
              <a:r>
                <a:rPr lang="zh-CN" altLang="en-US" sz="1400" dirty="0">
                  <a:solidFill>
                    <a:srgbClr val="FF0000"/>
                  </a:solidFill>
                  <a:latin typeface="+mn-ea"/>
                  <a:cs typeface="+mn-ea"/>
                  <a:sym typeface="+mn-lt"/>
                </a:rPr>
                <a:t>。</a:t>
              </a:r>
            </a:p>
          </p:txBody>
        </p:sp>
      </p:grpSp>
      <p:grpSp>
        <p:nvGrpSpPr>
          <p:cNvPr id="144" name="组合 143"/>
          <p:cNvGrpSpPr/>
          <p:nvPr/>
        </p:nvGrpSpPr>
        <p:grpSpPr>
          <a:xfrm>
            <a:off x="6336348" y="1719267"/>
            <a:ext cx="2515188" cy="4331776"/>
            <a:chOff x="6319352" y="1719267"/>
            <a:chExt cx="2515188" cy="4331776"/>
          </a:xfrm>
        </p:grpSpPr>
        <p:sp>
          <p:nvSpPr>
            <p:cNvPr id="83" name="Rectangle 24"/>
            <p:cNvSpPr/>
            <p:nvPr/>
          </p:nvSpPr>
          <p:spPr>
            <a:xfrm>
              <a:off x="6325631" y="2337984"/>
              <a:ext cx="2502630" cy="3657600"/>
            </a:xfrm>
            <a:prstGeom prst="rect">
              <a:avLst/>
            </a:prstGeom>
            <a:solidFill>
              <a:srgbClr val="8CD4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sz="900">
                <a:latin typeface="+mn-ea"/>
                <a:cs typeface="+mn-ea"/>
                <a:sym typeface="+mn-lt"/>
              </a:endParaRPr>
            </a:p>
          </p:txBody>
        </p:sp>
        <p:grpSp>
          <p:nvGrpSpPr>
            <p:cNvPr id="139" name="组合 138"/>
            <p:cNvGrpSpPr/>
            <p:nvPr/>
          </p:nvGrpSpPr>
          <p:grpSpPr>
            <a:xfrm>
              <a:off x="6891147" y="1719267"/>
              <a:ext cx="1371599" cy="1371600"/>
              <a:chOff x="6854252" y="1719267"/>
              <a:chExt cx="1371599" cy="1371600"/>
            </a:xfrm>
          </p:grpSpPr>
          <p:sp>
            <p:nvSpPr>
              <p:cNvPr id="96" name="koppt-圆形"/>
              <p:cNvSpPr/>
              <p:nvPr/>
            </p:nvSpPr>
            <p:spPr bwMode="auto">
              <a:xfrm>
                <a:off x="6854252" y="1719267"/>
                <a:ext cx="1371599" cy="1371600"/>
              </a:xfrm>
              <a:prstGeom prst="ellipse">
                <a:avLst/>
              </a:prstGeom>
              <a:solidFill>
                <a:schemeClr val="bg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900">
                  <a:latin typeface="+mn-ea"/>
                  <a:cs typeface="+mn-ea"/>
                  <a:sym typeface="+mn-lt"/>
                </a:endParaRPr>
              </a:p>
            </p:txBody>
          </p:sp>
          <p:grpSp>
            <p:nvGrpSpPr>
              <p:cNvPr id="97" name="Group 13"/>
              <p:cNvGrpSpPr/>
              <p:nvPr/>
            </p:nvGrpSpPr>
            <p:grpSpPr>
              <a:xfrm>
                <a:off x="7555070" y="2240796"/>
                <a:ext cx="37326" cy="240097"/>
                <a:chOff x="5559542" y="4951734"/>
                <a:chExt cx="58738" cy="377826"/>
              </a:xfrm>
              <a:solidFill>
                <a:schemeClr val="bg1"/>
              </a:solidFill>
            </p:grpSpPr>
            <p:sp>
              <p:nvSpPr>
                <p:cNvPr id="99"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sp>
              <p:nvSpPr>
                <p:cNvPr id="100"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grpSp>
          <p:sp>
            <p:nvSpPr>
              <p:cNvPr id="98" name="Oval 14"/>
              <p:cNvSpPr/>
              <p:nvPr/>
            </p:nvSpPr>
            <p:spPr>
              <a:xfrm>
                <a:off x="6921647" y="1780145"/>
                <a:ext cx="1236808" cy="1236809"/>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n-ea"/>
                  <a:cs typeface="+mn-ea"/>
                  <a:sym typeface="+mn-lt"/>
                </a:endParaRPr>
              </a:p>
            </p:txBody>
          </p:sp>
          <p:sp>
            <p:nvSpPr>
              <p:cNvPr id="118" name="AutoShape 28"/>
              <p:cNvSpPr/>
              <p:nvPr/>
            </p:nvSpPr>
            <p:spPr bwMode="auto">
              <a:xfrm>
                <a:off x="7407978" y="2214971"/>
                <a:ext cx="295580" cy="295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pic>
            <p:nvPicPr>
              <p:cNvPr id="134" name="图片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9914" y="1982903"/>
                <a:ext cx="949478" cy="755562"/>
              </a:xfrm>
              <a:prstGeom prst="rect">
                <a:avLst/>
              </a:prstGeom>
            </p:spPr>
          </p:pic>
        </p:grpSp>
        <p:sp>
          <p:nvSpPr>
            <p:cNvPr id="136" name="Rectangle 27"/>
            <p:cNvSpPr/>
            <p:nvPr/>
          </p:nvSpPr>
          <p:spPr>
            <a:xfrm>
              <a:off x="6319352" y="3157955"/>
              <a:ext cx="2515188" cy="2893088"/>
            </a:xfrm>
            <a:prstGeom prst="rect">
              <a:avLst/>
            </a:prstGeom>
          </p:spPr>
          <p:txBody>
            <a:bodyPr wrap="square" lIns="91428" tIns="45714" rIns="91428" bIns="45714">
              <a:spAutoFit/>
            </a:bodyPr>
            <a:lstStyle/>
            <a:p>
              <a:pPr marL="179705" indent="-179705" algn="just">
                <a:lnSpc>
                  <a:spcPct val="130000"/>
                </a:lnSpc>
                <a:buFont typeface="Arial" panose="020B0604020202020204" pitchFamily="34" charset="0"/>
                <a:buChar char="•"/>
              </a:pPr>
              <a:r>
                <a:rPr lang="en-US" altLang="zh-CN" sz="1400" dirty="0">
                  <a:latin typeface="+mn-ea"/>
                  <a:cs typeface="+mn-ea"/>
                  <a:sym typeface="+mn-lt"/>
                </a:rPr>
                <a:t>2020</a:t>
              </a:r>
              <a:r>
                <a:rPr lang="zh-CN" altLang="en-US" sz="1400" dirty="0">
                  <a:latin typeface="+mn-ea"/>
                  <a:cs typeface="+mn-ea"/>
                  <a:sym typeface="+mn-lt"/>
                </a:rPr>
                <a:t>年，装机</a:t>
              </a:r>
              <a:r>
                <a:rPr lang="en-US" altLang="zh-CN" sz="1400" dirty="0">
                  <a:latin typeface="+mn-ea"/>
                  <a:cs typeface="+mn-ea"/>
                  <a:sym typeface="+mn-lt"/>
                </a:rPr>
                <a:t>6</a:t>
              </a:r>
              <a:r>
                <a:rPr lang="zh-CN" altLang="en-US" sz="1400" dirty="0">
                  <a:latin typeface="+mn-ea"/>
                  <a:cs typeface="+mn-ea"/>
                  <a:sym typeface="+mn-lt"/>
                </a:rPr>
                <a:t>万</a:t>
              </a:r>
              <a:r>
                <a:rPr lang="en-US" altLang="zh-CN" sz="1400" dirty="0">
                  <a:latin typeface="+mn-ea"/>
                  <a:cs typeface="+mn-ea"/>
                  <a:sym typeface="+mn-lt"/>
                </a:rPr>
                <a:t>kW</a:t>
              </a:r>
              <a:r>
                <a:rPr lang="zh-CN" altLang="en-US" sz="1400" dirty="0">
                  <a:latin typeface="+mn-ea"/>
                  <a:cs typeface="+mn-ea"/>
                  <a:sym typeface="+mn-lt"/>
                </a:rPr>
                <a:t>，年发电量</a:t>
              </a:r>
              <a:r>
                <a:rPr lang="en-US" altLang="zh-CN" sz="1400" dirty="0">
                  <a:latin typeface="+mn-ea"/>
                  <a:cs typeface="+mn-ea"/>
                  <a:sym typeface="+mn-lt"/>
                </a:rPr>
                <a:t>3.02</a:t>
              </a:r>
              <a:r>
                <a:rPr lang="zh-CN" altLang="en-US" sz="1400" dirty="0">
                  <a:latin typeface="+mn-ea"/>
                  <a:cs typeface="+mn-ea"/>
                  <a:sym typeface="+mn-lt"/>
                </a:rPr>
                <a:t>亿</a:t>
              </a:r>
              <a:r>
                <a:rPr lang="en-US" altLang="zh-CN" sz="1400" dirty="0">
                  <a:latin typeface="+mn-ea"/>
                  <a:cs typeface="+mn-ea"/>
                  <a:sym typeface="+mn-lt"/>
                </a:rPr>
                <a:t>kWh</a:t>
              </a:r>
              <a:r>
                <a:rPr lang="zh-CN" altLang="en-US" sz="1400" dirty="0">
                  <a:latin typeface="+mn-ea"/>
                  <a:cs typeface="+mn-ea"/>
                  <a:sym typeface="+mn-lt"/>
                </a:rPr>
                <a:t>；</a:t>
              </a:r>
              <a:endParaRPr lang="en-US" altLang="zh-CN" sz="1400" dirty="0">
                <a:latin typeface="+mn-ea"/>
                <a:cs typeface="+mn-ea"/>
                <a:sym typeface="+mn-lt"/>
              </a:endParaRPr>
            </a:p>
            <a:p>
              <a:pPr marL="179705" indent="-179705" algn="just">
                <a:lnSpc>
                  <a:spcPct val="130000"/>
                </a:lnSpc>
                <a:buFont typeface="Arial" panose="020B0604020202020204" pitchFamily="34" charset="0"/>
                <a:buChar char="•"/>
              </a:pPr>
              <a:r>
                <a:rPr lang="zh-CN" altLang="en-US" sz="1400" dirty="0">
                  <a:latin typeface="+mn-ea"/>
                  <a:cs typeface="+mn-ea"/>
                  <a:sym typeface="+mn-lt"/>
                </a:rPr>
                <a:t>预计</a:t>
              </a:r>
              <a:r>
                <a:rPr lang="en-US" altLang="zh-CN" sz="1400" dirty="0">
                  <a:latin typeface="+mn-ea"/>
                  <a:cs typeface="+mn-ea"/>
                  <a:sym typeface="+mn-lt"/>
                </a:rPr>
                <a:t>2025</a:t>
              </a:r>
              <a:r>
                <a:rPr lang="zh-CN" altLang="en-US" sz="1400" dirty="0">
                  <a:latin typeface="+mn-ea"/>
                  <a:cs typeface="+mn-ea"/>
                  <a:sym typeface="+mn-lt"/>
                </a:rPr>
                <a:t>年，累计装机达</a:t>
              </a:r>
              <a:r>
                <a:rPr lang="en-US" altLang="zh-CN" sz="1400" dirty="0">
                  <a:latin typeface="+mn-ea"/>
                  <a:cs typeface="+mn-ea"/>
                  <a:sym typeface="+mn-lt"/>
                </a:rPr>
                <a:t>20</a:t>
              </a:r>
              <a:r>
                <a:rPr lang="zh-CN" altLang="en-US" sz="1400" dirty="0">
                  <a:latin typeface="+mn-ea"/>
                  <a:cs typeface="+mn-ea"/>
                  <a:sym typeface="+mn-lt"/>
                </a:rPr>
                <a:t>万</a:t>
              </a:r>
              <a:r>
                <a:rPr lang="en-US" altLang="zh-CN" sz="1400" dirty="0">
                  <a:latin typeface="+mn-ea"/>
                  <a:cs typeface="+mn-ea"/>
                  <a:sym typeface="+mn-lt"/>
                </a:rPr>
                <a:t>kW</a:t>
              </a:r>
              <a:r>
                <a:rPr lang="zh-CN" altLang="en-US" sz="1400" dirty="0">
                  <a:latin typeface="+mn-ea"/>
                  <a:cs typeface="+mn-ea"/>
                  <a:sym typeface="+mn-lt"/>
                </a:rPr>
                <a:t>，秸秆回收率</a:t>
              </a:r>
              <a:r>
                <a:rPr lang="en-US" altLang="zh-CN" sz="1400" dirty="0">
                  <a:latin typeface="+mn-ea"/>
                  <a:cs typeface="+mn-ea"/>
                  <a:sym typeface="+mn-lt"/>
                </a:rPr>
                <a:t>28.9%</a:t>
              </a:r>
              <a:r>
                <a:rPr lang="zh-CN" altLang="en-US" sz="1400" dirty="0">
                  <a:latin typeface="+mn-ea"/>
                  <a:cs typeface="+mn-ea"/>
                  <a:sym typeface="+mn-lt"/>
                </a:rPr>
                <a:t>，年发电量</a:t>
              </a:r>
              <a:r>
                <a:rPr lang="en-US" altLang="zh-CN" sz="1400" dirty="0">
                  <a:latin typeface="+mn-ea"/>
                  <a:cs typeface="+mn-ea"/>
                  <a:sym typeface="+mn-lt"/>
                </a:rPr>
                <a:t>10.02</a:t>
              </a:r>
              <a:r>
                <a:rPr lang="zh-CN" altLang="en-US" sz="1400" dirty="0">
                  <a:latin typeface="+mn-ea"/>
                  <a:cs typeface="+mn-ea"/>
                  <a:sym typeface="+mn-lt"/>
                </a:rPr>
                <a:t>亿</a:t>
              </a:r>
              <a:r>
                <a:rPr lang="en-US" altLang="zh-CN" sz="1400" dirty="0">
                  <a:latin typeface="+mn-ea"/>
                  <a:cs typeface="+mn-ea"/>
                  <a:sym typeface="+mn-lt"/>
                </a:rPr>
                <a:t>kWh</a:t>
              </a:r>
              <a:r>
                <a:rPr lang="zh-CN" altLang="en-US" sz="1400" dirty="0">
                  <a:latin typeface="+mn-ea"/>
                  <a:cs typeface="+mn-ea"/>
                  <a:sym typeface="+mn-lt"/>
                </a:rPr>
                <a:t>；</a:t>
              </a:r>
              <a:endParaRPr lang="en-US" altLang="zh-CN" sz="1400" dirty="0">
                <a:latin typeface="+mn-ea"/>
                <a:cs typeface="+mn-ea"/>
                <a:sym typeface="+mn-lt"/>
              </a:endParaRPr>
            </a:p>
            <a:p>
              <a:pPr marL="179705" indent="-179705" algn="just">
                <a:lnSpc>
                  <a:spcPct val="130000"/>
                </a:lnSpc>
                <a:buFont typeface="Arial" panose="020B0604020202020204" pitchFamily="34" charset="0"/>
                <a:buChar char="•"/>
              </a:pPr>
              <a:r>
                <a:rPr lang="zh-CN" altLang="en-US" sz="1400" dirty="0">
                  <a:latin typeface="+mn-ea"/>
                  <a:cs typeface="+mn-ea"/>
                  <a:sym typeface="+mn-lt"/>
                </a:rPr>
                <a:t>预计</a:t>
              </a:r>
              <a:r>
                <a:rPr lang="en-US" altLang="zh-CN" sz="1400" dirty="0">
                  <a:latin typeface="+mn-ea"/>
                  <a:cs typeface="+mn-ea"/>
                  <a:sym typeface="+mn-lt"/>
                </a:rPr>
                <a:t>2030</a:t>
              </a:r>
              <a:r>
                <a:rPr lang="zh-CN" altLang="en-US" sz="1400" dirty="0">
                  <a:latin typeface="+mn-ea"/>
                  <a:cs typeface="+mn-ea"/>
                  <a:sym typeface="+mn-lt"/>
                </a:rPr>
                <a:t>年，累计装机达</a:t>
              </a:r>
              <a:r>
                <a:rPr lang="en-US" altLang="zh-CN" sz="1400" dirty="0">
                  <a:latin typeface="+mn-ea"/>
                  <a:cs typeface="+mn-ea"/>
                  <a:sym typeface="+mn-lt"/>
                </a:rPr>
                <a:t>26</a:t>
              </a:r>
              <a:r>
                <a:rPr lang="zh-CN" altLang="en-US" sz="1400" dirty="0">
                  <a:latin typeface="+mn-ea"/>
                  <a:cs typeface="+mn-ea"/>
                  <a:sym typeface="+mn-lt"/>
                </a:rPr>
                <a:t>万</a:t>
              </a:r>
              <a:r>
                <a:rPr lang="en-US" altLang="zh-CN" sz="1400" dirty="0">
                  <a:latin typeface="+mn-ea"/>
                  <a:cs typeface="+mn-ea"/>
                  <a:sym typeface="+mn-lt"/>
                </a:rPr>
                <a:t>kW</a:t>
              </a:r>
              <a:r>
                <a:rPr lang="zh-CN" altLang="en-US" sz="1400" dirty="0">
                  <a:latin typeface="+mn-ea"/>
                  <a:cs typeface="+mn-ea"/>
                  <a:sym typeface="+mn-lt"/>
                </a:rPr>
                <a:t>，秸秆回收率</a:t>
              </a:r>
              <a:r>
                <a:rPr lang="en-US" altLang="zh-CN" sz="1400" dirty="0">
                  <a:latin typeface="+mn-ea"/>
                  <a:cs typeface="+mn-ea"/>
                  <a:sym typeface="+mn-lt"/>
                </a:rPr>
                <a:t>37.5%</a:t>
              </a:r>
              <a:r>
                <a:rPr lang="zh-CN" altLang="en-US" sz="1400" dirty="0">
                  <a:latin typeface="+mn-ea"/>
                  <a:cs typeface="+mn-ea"/>
                  <a:sym typeface="+mn-lt"/>
                </a:rPr>
                <a:t>，年发电量</a:t>
              </a:r>
              <a:r>
                <a:rPr lang="en-US" altLang="zh-CN" sz="1400" dirty="0">
                  <a:latin typeface="+mn-ea"/>
                  <a:cs typeface="+mn-ea"/>
                  <a:sym typeface="+mn-lt"/>
                </a:rPr>
                <a:t>15.02</a:t>
              </a:r>
              <a:r>
                <a:rPr lang="zh-CN" altLang="en-US" sz="1400" dirty="0">
                  <a:latin typeface="+mn-ea"/>
                  <a:cs typeface="+mn-ea"/>
                  <a:sym typeface="+mn-lt"/>
                </a:rPr>
                <a:t>亿</a:t>
              </a:r>
              <a:r>
                <a:rPr lang="en-US" altLang="zh-CN" sz="1400" dirty="0">
                  <a:latin typeface="+mn-ea"/>
                  <a:cs typeface="+mn-ea"/>
                  <a:sym typeface="+mn-lt"/>
                </a:rPr>
                <a:t>kWh</a:t>
              </a:r>
              <a:r>
                <a:rPr lang="zh-CN" altLang="en-US" sz="1400" dirty="0">
                  <a:latin typeface="+mn-ea"/>
                  <a:cs typeface="+mn-ea"/>
                  <a:sym typeface="+mn-lt"/>
                </a:rPr>
                <a:t>。</a:t>
              </a:r>
            </a:p>
          </p:txBody>
        </p:sp>
      </p:grpSp>
      <p:grpSp>
        <p:nvGrpSpPr>
          <p:cNvPr id="145" name="组合 144"/>
          <p:cNvGrpSpPr/>
          <p:nvPr/>
        </p:nvGrpSpPr>
        <p:grpSpPr>
          <a:xfrm>
            <a:off x="9061783" y="1719267"/>
            <a:ext cx="2583679" cy="4331776"/>
            <a:chOff x="9061783" y="1719267"/>
            <a:chExt cx="2583679" cy="4331776"/>
          </a:xfrm>
        </p:grpSpPr>
        <p:sp>
          <p:nvSpPr>
            <p:cNvPr id="119" name="Rectangle 24"/>
            <p:cNvSpPr/>
            <p:nvPr/>
          </p:nvSpPr>
          <p:spPr>
            <a:xfrm>
              <a:off x="9061783" y="2337984"/>
              <a:ext cx="2583679" cy="36576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sz="900">
                <a:latin typeface="+mn-ea"/>
                <a:cs typeface="+mn-ea"/>
                <a:sym typeface="+mn-lt"/>
              </a:endParaRPr>
            </a:p>
          </p:txBody>
        </p:sp>
        <p:grpSp>
          <p:nvGrpSpPr>
            <p:cNvPr id="138" name="组合 137"/>
            <p:cNvGrpSpPr/>
            <p:nvPr/>
          </p:nvGrpSpPr>
          <p:grpSpPr>
            <a:xfrm>
              <a:off x="9667823" y="1719267"/>
              <a:ext cx="1371599" cy="1371600"/>
              <a:chOff x="9522129" y="1719267"/>
              <a:chExt cx="1371599" cy="1371600"/>
            </a:xfrm>
          </p:grpSpPr>
          <p:sp>
            <p:nvSpPr>
              <p:cNvPr id="121" name="koppt-圆形"/>
              <p:cNvSpPr/>
              <p:nvPr/>
            </p:nvSpPr>
            <p:spPr bwMode="auto">
              <a:xfrm>
                <a:off x="9522129" y="1719267"/>
                <a:ext cx="1371599" cy="1371600"/>
              </a:xfrm>
              <a:prstGeom prst="ellipse">
                <a:avLst/>
              </a:prstGeom>
              <a:solidFill>
                <a:schemeClr val="bg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900">
                  <a:latin typeface="+mn-ea"/>
                  <a:cs typeface="+mn-ea"/>
                  <a:sym typeface="+mn-lt"/>
                </a:endParaRPr>
              </a:p>
            </p:txBody>
          </p:sp>
          <p:grpSp>
            <p:nvGrpSpPr>
              <p:cNvPr id="122" name="Group 13"/>
              <p:cNvGrpSpPr/>
              <p:nvPr/>
            </p:nvGrpSpPr>
            <p:grpSpPr>
              <a:xfrm>
                <a:off x="10222947" y="2240796"/>
                <a:ext cx="37326" cy="240097"/>
                <a:chOff x="5559542" y="4951734"/>
                <a:chExt cx="58738" cy="377826"/>
              </a:xfrm>
              <a:solidFill>
                <a:schemeClr val="bg1"/>
              </a:solidFill>
            </p:grpSpPr>
            <p:sp>
              <p:nvSpPr>
                <p:cNvPr id="124"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sp>
              <p:nvSpPr>
                <p:cNvPr id="125"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grpSp>
          <p:sp>
            <p:nvSpPr>
              <p:cNvPr id="123" name="Oval 14"/>
              <p:cNvSpPr/>
              <p:nvPr/>
            </p:nvSpPr>
            <p:spPr>
              <a:xfrm>
                <a:off x="9589524" y="1780145"/>
                <a:ext cx="1236808" cy="1236809"/>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n-ea"/>
                  <a:cs typeface="+mn-ea"/>
                  <a:sym typeface="+mn-lt"/>
                </a:endParaRPr>
              </a:p>
            </p:txBody>
          </p:sp>
          <p:sp>
            <p:nvSpPr>
              <p:cNvPr id="129" name="AutoShape 28"/>
              <p:cNvSpPr/>
              <p:nvPr/>
            </p:nvSpPr>
            <p:spPr bwMode="auto">
              <a:xfrm>
                <a:off x="10075855" y="2214971"/>
                <a:ext cx="295580" cy="295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25" tIns="9525" rIns="9525" bIns="9525" anchor="ctr"/>
              <a:lstStyle/>
              <a:p>
                <a:pPr algn="ctr" defTabSz="114300" hangingPunct="0"/>
                <a:endParaRPr lang="en-US" sz="800" dirty="0">
                  <a:solidFill>
                    <a:srgbClr val="FFFFFF"/>
                  </a:solidFill>
                  <a:effectLst>
                    <a:outerShdw blurRad="38100" dist="38100" dir="2700000" algn="tl">
                      <a:srgbClr val="000000"/>
                    </a:outerShdw>
                  </a:effectLst>
                  <a:latin typeface="+mn-ea"/>
                  <a:cs typeface="+mn-ea"/>
                  <a:sym typeface="+mn-lt"/>
                </a:endParaRPr>
              </a:p>
            </p:txBody>
          </p:sp>
          <p:pic>
            <p:nvPicPr>
              <p:cNvPr id="132" name="图片 131"/>
              <p:cNvPicPr>
                <a:picLocks noChangeAspect="1"/>
              </p:cNvPicPr>
              <p:nvPr/>
            </p:nvPicPr>
            <p:blipFill rotWithShape="1">
              <a:blip r:embed="rId6">
                <a:extLst>
                  <a:ext uri="{28A0092B-C50C-407E-A947-70E740481C1C}">
                    <a14:useLocalDpi xmlns:a14="http://schemas.microsoft.com/office/drawing/2010/main" val="0"/>
                  </a:ext>
                </a:extLst>
              </a:blip>
              <a:srcRect l="25343" t="12025" r="28624" b="62477"/>
              <a:stretch>
                <a:fillRect/>
              </a:stretch>
            </p:blipFill>
            <p:spPr>
              <a:xfrm>
                <a:off x="9795642" y="2007476"/>
                <a:ext cx="809297" cy="777669"/>
              </a:xfrm>
              <a:prstGeom prst="rect">
                <a:avLst/>
              </a:prstGeom>
            </p:spPr>
          </p:pic>
        </p:grpSp>
        <p:sp>
          <p:nvSpPr>
            <p:cNvPr id="137" name="Rectangle 27"/>
            <p:cNvSpPr/>
            <p:nvPr/>
          </p:nvSpPr>
          <p:spPr>
            <a:xfrm>
              <a:off x="9074738" y="3157955"/>
              <a:ext cx="2557769" cy="2893088"/>
            </a:xfrm>
            <a:prstGeom prst="rect">
              <a:avLst/>
            </a:prstGeom>
          </p:spPr>
          <p:txBody>
            <a:bodyPr wrap="square" lIns="91428" tIns="45714" rIns="91428" bIns="45714">
              <a:spAutoFit/>
            </a:bodyPr>
            <a:lstStyle/>
            <a:p>
              <a:pPr marL="179705" indent="-179705" algn="just">
                <a:lnSpc>
                  <a:spcPct val="130000"/>
                </a:lnSpc>
                <a:buFont typeface="Arial" panose="020B0604020202020204" pitchFamily="34" charset="0"/>
                <a:buChar char="•"/>
              </a:pPr>
              <a:r>
                <a:rPr lang="zh-CN" altLang="en-US" sz="1400" dirty="0">
                  <a:solidFill>
                    <a:srgbClr val="FF0000"/>
                  </a:solidFill>
                  <a:latin typeface="+mn-ea"/>
                  <a:cs typeface="+mn-ea"/>
                  <a:sym typeface="+mn-lt"/>
                </a:rPr>
                <a:t>信阳生活垃圾量约</a:t>
              </a:r>
              <a:r>
                <a:rPr lang="en-US" altLang="zh-CN" sz="1400" dirty="0">
                  <a:solidFill>
                    <a:srgbClr val="FF0000"/>
                  </a:solidFill>
                  <a:latin typeface="+mn-ea"/>
                  <a:cs typeface="+mn-ea"/>
                  <a:sym typeface="+mn-lt"/>
                </a:rPr>
                <a:t>197</a:t>
              </a:r>
              <a:r>
                <a:rPr lang="zh-CN" altLang="en-US" sz="1400" dirty="0">
                  <a:solidFill>
                    <a:srgbClr val="FF0000"/>
                  </a:solidFill>
                  <a:latin typeface="+mn-ea"/>
                  <a:cs typeface="+mn-ea"/>
                  <a:sym typeface="+mn-lt"/>
                </a:rPr>
                <a:t>万吨；</a:t>
              </a:r>
              <a:endParaRPr lang="en-US" altLang="zh-CN" sz="1400" dirty="0">
                <a:solidFill>
                  <a:srgbClr val="FF0000"/>
                </a:solidFill>
                <a:latin typeface="+mn-ea"/>
                <a:cs typeface="+mn-ea"/>
                <a:sym typeface="+mn-lt"/>
              </a:endParaRPr>
            </a:p>
            <a:p>
              <a:pPr marL="179705" indent="-179705" algn="just">
                <a:lnSpc>
                  <a:spcPct val="130000"/>
                </a:lnSpc>
                <a:buFont typeface="Arial" panose="020B0604020202020204" pitchFamily="34" charset="0"/>
                <a:buChar char="•"/>
              </a:pPr>
              <a:r>
                <a:rPr lang="en-US" altLang="zh-CN" sz="1400" dirty="0">
                  <a:solidFill>
                    <a:srgbClr val="FF0000"/>
                  </a:solidFill>
                  <a:latin typeface="+mn-ea"/>
                  <a:cs typeface="+mn-ea"/>
                  <a:sym typeface="+mn-lt"/>
                </a:rPr>
                <a:t>2020</a:t>
              </a:r>
              <a:r>
                <a:rPr lang="zh-CN" altLang="en-US" sz="1400" dirty="0">
                  <a:solidFill>
                    <a:srgbClr val="FF0000"/>
                  </a:solidFill>
                  <a:latin typeface="+mn-ea"/>
                  <a:cs typeface="+mn-ea"/>
                  <a:sym typeface="+mn-lt"/>
                </a:rPr>
                <a:t>年，垃圾焚烧发电的年发电量</a:t>
              </a:r>
              <a:r>
                <a:rPr lang="en-US" altLang="zh-CN" sz="1400" dirty="0">
                  <a:solidFill>
                    <a:srgbClr val="FF0000"/>
                  </a:solidFill>
                  <a:latin typeface="+mn-ea"/>
                  <a:cs typeface="+mn-ea"/>
                  <a:sym typeface="+mn-lt"/>
                </a:rPr>
                <a:t>1.16</a:t>
              </a:r>
              <a:r>
                <a:rPr lang="zh-CN" altLang="en-US" sz="1400" dirty="0">
                  <a:solidFill>
                    <a:srgbClr val="FF0000"/>
                  </a:solidFill>
                  <a:latin typeface="+mn-ea"/>
                  <a:cs typeface="+mn-ea"/>
                  <a:sym typeface="+mn-lt"/>
                </a:rPr>
                <a:t>亿</a:t>
              </a:r>
              <a:r>
                <a:rPr lang="en-US" altLang="zh-CN" sz="1400" dirty="0">
                  <a:solidFill>
                    <a:srgbClr val="FF0000"/>
                  </a:solidFill>
                  <a:latin typeface="+mn-ea"/>
                  <a:cs typeface="+mn-ea"/>
                  <a:sym typeface="+mn-lt"/>
                </a:rPr>
                <a:t>kWh</a:t>
              </a:r>
              <a:r>
                <a:rPr lang="zh-CN" altLang="en-US" sz="1400" dirty="0">
                  <a:solidFill>
                    <a:srgbClr val="FF0000"/>
                  </a:solidFill>
                  <a:latin typeface="+mn-ea"/>
                  <a:cs typeface="+mn-ea"/>
                  <a:sym typeface="+mn-lt"/>
                </a:rPr>
                <a:t>，年消耗垃圾</a:t>
              </a:r>
              <a:r>
                <a:rPr lang="en-US" altLang="zh-CN" sz="1400" dirty="0">
                  <a:solidFill>
                    <a:srgbClr val="FF0000"/>
                  </a:solidFill>
                  <a:latin typeface="+mn-ea"/>
                  <a:cs typeface="+mn-ea"/>
                  <a:sym typeface="+mn-lt"/>
                </a:rPr>
                <a:t>41.43</a:t>
              </a:r>
              <a:r>
                <a:rPr lang="zh-CN" altLang="en-US" sz="1400" dirty="0">
                  <a:solidFill>
                    <a:srgbClr val="FF0000"/>
                  </a:solidFill>
                  <a:latin typeface="+mn-ea"/>
                  <a:cs typeface="+mn-ea"/>
                  <a:sym typeface="+mn-lt"/>
                </a:rPr>
                <a:t>万吨；</a:t>
              </a:r>
              <a:endParaRPr lang="en-US" altLang="zh-CN" sz="1400" dirty="0">
                <a:solidFill>
                  <a:srgbClr val="FF0000"/>
                </a:solidFill>
                <a:latin typeface="+mn-ea"/>
                <a:cs typeface="+mn-ea"/>
                <a:sym typeface="+mn-lt"/>
              </a:endParaRPr>
            </a:p>
            <a:p>
              <a:pPr marL="179705" indent="-179705" algn="just">
                <a:lnSpc>
                  <a:spcPct val="130000"/>
                </a:lnSpc>
                <a:buFont typeface="Arial" panose="020B0604020202020204" pitchFamily="34" charset="0"/>
                <a:buChar char="•"/>
              </a:pPr>
              <a:r>
                <a:rPr lang="zh-CN" altLang="en-US" sz="1400" dirty="0">
                  <a:solidFill>
                    <a:srgbClr val="FF0000"/>
                  </a:solidFill>
                  <a:latin typeface="+mn-ea"/>
                  <a:cs typeface="+mn-ea"/>
                  <a:sym typeface="+mn-lt"/>
                </a:rPr>
                <a:t>预计</a:t>
              </a:r>
              <a:r>
                <a:rPr lang="en-US" altLang="zh-CN" sz="1400" dirty="0">
                  <a:solidFill>
                    <a:srgbClr val="FF0000"/>
                  </a:solidFill>
                  <a:latin typeface="+mn-ea"/>
                  <a:cs typeface="+mn-ea"/>
                  <a:sym typeface="+mn-lt"/>
                </a:rPr>
                <a:t>2025</a:t>
              </a:r>
              <a:r>
                <a:rPr lang="zh-CN" altLang="en-US" sz="1400" dirty="0">
                  <a:solidFill>
                    <a:srgbClr val="FF0000"/>
                  </a:solidFill>
                  <a:latin typeface="+mn-ea"/>
                  <a:cs typeface="+mn-ea"/>
                  <a:sym typeface="+mn-lt"/>
                </a:rPr>
                <a:t>年，垃圾焚烧发电的年消耗垃圾</a:t>
              </a:r>
              <a:r>
                <a:rPr lang="en-US" altLang="zh-CN" sz="1400" dirty="0">
                  <a:solidFill>
                    <a:srgbClr val="FF0000"/>
                  </a:solidFill>
                  <a:latin typeface="+mn-ea"/>
                  <a:cs typeface="+mn-ea"/>
                  <a:sym typeface="+mn-lt"/>
                </a:rPr>
                <a:t>60</a:t>
              </a:r>
              <a:r>
                <a:rPr lang="zh-CN" altLang="en-US" sz="1400" dirty="0">
                  <a:solidFill>
                    <a:srgbClr val="FF0000"/>
                  </a:solidFill>
                  <a:latin typeface="+mn-ea"/>
                  <a:cs typeface="+mn-ea"/>
                  <a:sym typeface="+mn-lt"/>
                </a:rPr>
                <a:t>万吨，年发电量约</a:t>
              </a:r>
              <a:r>
                <a:rPr lang="en-US" altLang="zh-CN" sz="1400" dirty="0">
                  <a:solidFill>
                    <a:srgbClr val="FF0000"/>
                  </a:solidFill>
                  <a:latin typeface="+mn-ea"/>
                  <a:cs typeface="+mn-ea"/>
                  <a:sym typeface="+mn-lt"/>
                </a:rPr>
                <a:t>1.69</a:t>
              </a:r>
              <a:r>
                <a:rPr lang="zh-CN" altLang="en-US" sz="1400" dirty="0">
                  <a:solidFill>
                    <a:srgbClr val="FF0000"/>
                  </a:solidFill>
                  <a:latin typeface="+mn-ea"/>
                  <a:cs typeface="+mn-ea"/>
                  <a:sym typeface="+mn-lt"/>
                </a:rPr>
                <a:t>亿</a:t>
              </a:r>
              <a:r>
                <a:rPr lang="en-US" altLang="zh-CN" sz="1400" dirty="0">
                  <a:solidFill>
                    <a:srgbClr val="FF0000"/>
                  </a:solidFill>
                  <a:latin typeface="+mn-ea"/>
                  <a:cs typeface="+mn-ea"/>
                  <a:sym typeface="+mn-lt"/>
                </a:rPr>
                <a:t>kWh</a:t>
              </a:r>
              <a:r>
                <a:rPr lang="zh-CN" altLang="en-US" sz="1400" dirty="0">
                  <a:solidFill>
                    <a:srgbClr val="FF0000"/>
                  </a:solidFill>
                  <a:latin typeface="+mn-ea"/>
                  <a:cs typeface="+mn-ea"/>
                  <a:sym typeface="+mn-lt"/>
                </a:rPr>
                <a:t>；</a:t>
              </a:r>
            </a:p>
            <a:p>
              <a:pPr marL="179705" indent="-179705" algn="just">
                <a:lnSpc>
                  <a:spcPct val="130000"/>
                </a:lnSpc>
                <a:buFont typeface="Arial" panose="020B0604020202020204" pitchFamily="34" charset="0"/>
                <a:buChar char="•"/>
              </a:pPr>
              <a:r>
                <a:rPr lang="zh-CN" altLang="en-US" sz="1400" dirty="0">
                  <a:solidFill>
                    <a:srgbClr val="FF0000"/>
                  </a:solidFill>
                  <a:latin typeface="+mn-ea"/>
                  <a:cs typeface="+mn-ea"/>
                  <a:sym typeface="+mn-lt"/>
                </a:rPr>
                <a:t>预计</a:t>
              </a:r>
              <a:r>
                <a:rPr lang="en-US" altLang="zh-CN" sz="1400" dirty="0">
                  <a:solidFill>
                    <a:srgbClr val="FF0000"/>
                  </a:solidFill>
                  <a:latin typeface="+mn-ea"/>
                  <a:cs typeface="+mn-ea"/>
                  <a:sym typeface="+mn-lt"/>
                </a:rPr>
                <a:t>2030</a:t>
              </a:r>
              <a:r>
                <a:rPr lang="zh-CN" altLang="en-US" sz="1400" dirty="0">
                  <a:solidFill>
                    <a:srgbClr val="FF0000"/>
                  </a:solidFill>
                  <a:latin typeface="+mn-ea"/>
                  <a:cs typeface="+mn-ea"/>
                  <a:sym typeface="+mn-lt"/>
                </a:rPr>
                <a:t>年，垃圾焚烧发电的年消耗垃圾</a:t>
              </a:r>
              <a:r>
                <a:rPr lang="en-US" altLang="zh-CN" sz="1400" dirty="0">
                  <a:solidFill>
                    <a:srgbClr val="FF0000"/>
                  </a:solidFill>
                  <a:latin typeface="+mn-ea"/>
                  <a:cs typeface="+mn-ea"/>
                  <a:sym typeface="+mn-lt"/>
                </a:rPr>
                <a:t>80</a:t>
              </a:r>
              <a:r>
                <a:rPr lang="zh-CN" altLang="en-US" sz="1400" dirty="0">
                  <a:solidFill>
                    <a:srgbClr val="FF0000"/>
                  </a:solidFill>
                  <a:latin typeface="+mn-ea"/>
                  <a:cs typeface="+mn-ea"/>
                  <a:sym typeface="+mn-lt"/>
                </a:rPr>
                <a:t>万吨，年发电量约</a:t>
              </a:r>
              <a:r>
                <a:rPr lang="en-US" altLang="zh-CN" sz="1400" dirty="0">
                  <a:solidFill>
                    <a:srgbClr val="FF0000"/>
                  </a:solidFill>
                  <a:latin typeface="+mn-ea"/>
                  <a:cs typeface="+mn-ea"/>
                  <a:sym typeface="+mn-lt"/>
                </a:rPr>
                <a:t>2.25</a:t>
              </a:r>
              <a:r>
                <a:rPr lang="zh-CN" altLang="en-US" sz="1400" dirty="0">
                  <a:solidFill>
                    <a:srgbClr val="FF0000"/>
                  </a:solidFill>
                  <a:latin typeface="+mn-ea"/>
                  <a:cs typeface="+mn-ea"/>
                  <a:sym typeface="+mn-lt"/>
                </a:rPr>
                <a:t>亿</a:t>
              </a:r>
              <a:r>
                <a:rPr lang="en-US" altLang="zh-CN" sz="1400" dirty="0">
                  <a:solidFill>
                    <a:srgbClr val="FF0000"/>
                  </a:solidFill>
                  <a:latin typeface="+mn-ea"/>
                  <a:cs typeface="+mn-ea"/>
                  <a:sym typeface="+mn-lt"/>
                </a:rPr>
                <a:t>kWh</a:t>
              </a:r>
              <a:r>
                <a:rPr lang="zh-CN" altLang="en-US" sz="1400" dirty="0">
                  <a:solidFill>
                    <a:srgbClr val="FF0000"/>
                  </a:solidFill>
                  <a:latin typeface="+mn-ea"/>
                  <a:cs typeface="+mn-ea"/>
                  <a:sym typeface="+mn-lt"/>
                </a:rPr>
                <a:t>。</a:t>
              </a:r>
              <a:endParaRPr lang="en-US" altLang="zh-CN" sz="1400" dirty="0">
                <a:solidFill>
                  <a:srgbClr val="FF0000"/>
                </a:solidFill>
                <a:latin typeface="+mn-ea"/>
                <a:cs typeface="+mn-ea"/>
                <a:sym typeface="+mn-lt"/>
              </a:endParaRPr>
            </a:p>
          </p:txBody>
        </p:sp>
      </p:grpSp>
      <p:cxnSp>
        <p:nvCxnSpPr>
          <p:cNvPr id="44" name="直接连接符 43"/>
          <p:cNvCxnSpPr/>
          <p:nvPr/>
        </p:nvCxnSpPr>
        <p:spPr>
          <a:xfrm flipH="1">
            <a:off x="160769" y="1284553"/>
            <a:ext cx="270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45"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45429" y="1492356"/>
            <a:ext cx="10197896" cy="738664"/>
          </a:xfrm>
          <a:prstGeom prst="rect">
            <a:avLst/>
          </a:prstGeom>
        </p:spPr>
        <p:txBody>
          <a:bodyPr wrap="square">
            <a:spAutoFit/>
          </a:bodyPr>
          <a:lstStyle/>
          <a:p>
            <a:pPr>
              <a:lnSpc>
                <a:spcPct val="150000"/>
              </a:lnSpc>
            </a:pPr>
            <a:r>
              <a:rPr lang="en-US" altLang="zh-CN" sz="1400" dirty="0">
                <a:latin typeface="+mn-ea"/>
              </a:rPr>
              <a:t>《</a:t>
            </a:r>
            <a:r>
              <a:rPr lang="zh-CN" altLang="en-US" sz="1400" dirty="0">
                <a:latin typeface="+mn-ea"/>
              </a:rPr>
              <a:t>河南省国民经济和社会发展第十四个五年规划和二〇三五年远景目标纲要</a:t>
            </a:r>
            <a:r>
              <a:rPr lang="en-US" altLang="zh-CN" sz="1400" dirty="0">
                <a:latin typeface="+mn-ea"/>
              </a:rPr>
              <a:t>》</a:t>
            </a:r>
            <a:r>
              <a:rPr lang="zh-CN" altLang="en-US" sz="1400" dirty="0">
                <a:latin typeface="+mn-ea"/>
              </a:rPr>
              <a:t>提出，构建低碳高效的能源支撑体系，持续降低碳排放强度，力争如期实现碳达峰、碳中和刚性目标。</a:t>
            </a:r>
            <a:endParaRPr lang="en-US" altLang="zh-CN" sz="1400" dirty="0">
              <a:latin typeface="+mn-ea"/>
            </a:endParaRPr>
          </a:p>
        </p:txBody>
      </p:sp>
      <p:sp>
        <p:nvSpPr>
          <p:cNvPr id="6" name="矩形 5"/>
          <p:cNvSpPr/>
          <p:nvPr/>
        </p:nvSpPr>
        <p:spPr>
          <a:xfrm>
            <a:off x="3753529" y="4038889"/>
            <a:ext cx="2110105" cy="706755"/>
          </a:xfrm>
          <a:prstGeom prst="rect">
            <a:avLst/>
          </a:prstGeom>
        </p:spPr>
        <p:txBody>
          <a:bodyPr wrap="square">
            <a:spAutoFit/>
            <a:scene3d>
              <a:camera prst="orthographicFront"/>
              <a:lightRig rig="threePt" dir="t"/>
            </a:scene3d>
            <a:sp3d contourW="12700"/>
          </a:bodyPr>
          <a:lstStyle/>
          <a:p>
            <a:pPr algn="ctr" defTabSz="671830">
              <a:lnSpc>
                <a:spcPct val="125000"/>
              </a:lnSpc>
              <a:defRPr/>
            </a:pPr>
            <a:r>
              <a:rPr lang="en-US" altLang="zh-CN" sz="1600" b="1" kern="0" dirty="0">
                <a:latin typeface="+mn-ea"/>
                <a:cs typeface="+mn-ea"/>
                <a:sym typeface="+mn-lt"/>
              </a:rPr>
              <a:t>2023</a:t>
            </a:r>
            <a:r>
              <a:rPr lang="zh-CN" altLang="en-US" sz="1600" b="1" kern="0" dirty="0">
                <a:latin typeface="+mn-ea"/>
                <a:cs typeface="+mn-ea"/>
                <a:sym typeface="+mn-lt"/>
              </a:rPr>
              <a:t>年碳达峰</a:t>
            </a:r>
            <a:endParaRPr lang="zh-CN" sz="1600" b="1" kern="0" dirty="0">
              <a:latin typeface="+mn-ea"/>
              <a:cs typeface="+mn-ea"/>
              <a:sym typeface="+mn-lt"/>
            </a:endParaRPr>
          </a:p>
          <a:p>
            <a:pPr algn="ctr" defTabSz="671830">
              <a:lnSpc>
                <a:spcPct val="125000"/>
              </a:lnSpc>
              <a:defRPr/>
            </a:pPr>
            <a:r>
              <a:rPr lang="en-US" altLang="zh-CN" sz="1600" b="1" kern="0" dirty="0" smtClean="0">
                <a:latin typeface="+mn-ea"/>
                <a:cs typeface="+mn-ea"/>
                <a:sym typeface="+mn-lt"/>
              </a:rPr>
              <a:t>47%</a:t>
            </a:r>
            <a:r>
              <a:rPr lang="zh-CN" altLang="en-US" sz="1600" b="1" kern="0" dirty="0">
                <a:latin typeface="+mn-ea"/>
                <a:cs typeface="+mn-ea"/>
                <a:sym typeface="+mn-lt"/>
              </a:rPr>
              <a:t>绿色电力</a:t>
            </a:r>
          </a:p>
        </p:txBody>
      </p:sp>
      <p:grpSp>
        <p:nvGrpSpPr>
          <p:cNvPr id="8" name="组合 7"/>
          <p:cNvGrpSpPr>
            <a:grpSpLocks noChangeAspect="1"/>
          </p:cNvGrpSpPr>
          <p:nvPr/>
        </p:nvGrpSpPr>
        <p:grpSpPr>
          <a:xfrm>
            <a:off x="4130834" y="2641483"/>
            <a:ext cx="1355252" cy="1355252"/>
            <a:chOff x="1783195" y="2157846"/>
            <a:chExt cx="1856510" cy="1856510"/>
          </a:xfrm>
        </p:grpSpPr>
        <p:sp>
          <p:nvSpPr>
            <p:cNvPr id="11" name="不完整圆 2"/>
            <p:cNvSpPr/>
            <p:nvPr/>
          </p:nvSpPr>
          <p:spPr>
            <a:xfrm>
              <a:off x="1783195" y="2157846"/>
              <a:ext cx="1856510" cy="1856510"/>
            </a:xfrm>
            <a:prstGeom prst="pie">
              <a:avLst>
                <a:gd name="adj1" fmla="val 5974938"/>
                <a:gd name="adj2" fmla="val 16200000"/>
              </a:avLst>
            </a:prstGeom>
            <a:gradFill flip="none" rotWithShape="1">
              <a:gsLst>
                <a:gs pos="91000">
                  <a:srgbClr val="050D21"/>
                </a:gs>
                <a:gs pos="87000">
                  <a:srgbClr val="21FFFD"/>
                </a:gs>
                <a:gs pos="53000">
                  <a:srgbClr val="050D21"/>
                </a:gs>
                <a:gs pos="100000">
                  <a:srgbClr val="21FFFD"/>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sp>
          <p:nvSpPr>
            <p:cNvPr id="12" name="椭圆 11"/>
            <p:cNvSpPr/>
            <p:nvPr/>
          </p:nvSpPr>
          <p:spPr>
            <a:xfrm>
              <a:off x="2022435" y="2397086"/>
              <a:ext cx="1378029" cy="1378029"/>
            </a:xfrm>
            <a:prstGeom prst="ellipse">
              <a:avLst/>
            </a:prstGeom>
            <a:solidFill>
              <a:srgbClr val="00B050"/>
            </a:solidFill>
            <a:ln w="41275">
              <a:solidFill>
                <a:srgbClr val="21FF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13" name="组合 12"/>
          <p:cNvGrpSpPr>
            <a:grpSpLocks noChangeAspect="1"/>
          </p:cNvGrpSpPr>
          <p:nvPr/>
        </p:nvGrpSpPr>
        <p:grpSpPr>
          <a:xfrm>
            <a:off x="4393724" y="2641483"/>
            <a:ext cx="3549812" cy="1355252"/>
            <a:chOff x="2161499" y="2157846"/>
            <a:chExt cx="4862756" cy="1856510"/>
          </a:xfrm>
        </p:grpSpPr>
        <p:sp>
          <p:nvSpPr>
            <p:cNvPr id="14" name="不完整圆 6"/>
            <p:cNvSpPr/>
            <p:nvPr/>
          </p:nvSpPr>
          <p:spPr>
            <a:xfrm>
              <a:off x="5167745" y="2157846"/>
              <a:ext cx="1856510" cy="1856510"/>
            </a:xfrm>
            <a:prstGeom prst="pie">
              <a:avLst>
                <a:gd name="adj1" fmla="val 16141043"/>
                <a:gd name="adj2" fmla="val 16134297"/>
              </a:avLst>
            </a:prstGeom>
            <a:gradFill flip="none" rotWithShape="1">
              <a:gsLst>
                <a:gs pos="91000">
                  <a:srgbClr val="050D21"/>
                </a:gs>
                <a:gs pos="87000">
                  <a:srgbClr val="21FFFD"/>
                </a:gs>
                <a:gs pos="70000">
                  <a:srgbClr val="050D21"/>
                </a:gs>
                <a:gs pos="100000">
                  <a:srgbClr val="21FFFD"/>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15" name="椭圆 14"/>
            <p:cNvSpPr/>
            <p:nvPr/>
          </p:nvSpPr>
          <p:spPr>
            <a:xfrm>
              <a:off x="5406985" y="2397086"/>
              <a:ext cx="1378029" cy="1378029"/>
            </a:xfrm>
            <a:prstGeom prst="ellipse">
              <a:avLst/>
            </a:prstGeom>
            <a:solidFill>
              <a:srgbClr val="00B050"/>
            </a:solidFill>
            <a:ln w="38100">
              <a:solidFill>
                <a:srgbClr val="21FF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16" name="文本框 17"/>
            <p:cNvSpPr txBox="1"/>
            <p:nvPr/>
          </p:nvSpPr>
          <p:spPr>
            <a:xfrm>
              <a:off x="5359366" y="2719758"/>
              <a:ext cx="1444912" cy="716740"/>
            </a:xfrm>
            <a:prstGeom prst="rect">
              <a:avLst/>
            </a:prstGeom>
            <a:noFill/>
          </p:spPr>
          <p:txBody>
            <a:bodyPr wrap="square" rtlCol="0">
              <a:spAutoFit/>
              <a:scene3d>
                <a:camera prst="orthographicFront"/>
                <a:lightRig rig="threePt" dir="t"/>
              </a:scene3d>
              <a:sp3d contourW="12700"/>
            </a:bodyPr>
            <a:lstStyle>
              <a:defPPr>
                <a:defRPr lang="en-US"/>
              </a:defPPr>
              <a:lvl1pPr algn="ctr">
                <a:defRPr sz="3200">
                  <a:gradFill>
                    <a:gsLst>
                      <a:gs pos="0">
                        <a:srgbClr val="29CDF3"/>
                      </a:gs>
                      <a:gs pos="100000">
                        <a:srgbClr val="79F3FA"/>
                      </a:gs>
                    </a:gsLst>
                    <a:lin ang="2700000" scaled="1"/>
                  </a:gradFill>
                  <a:latin typeface="锐字锐线梦想黑简1.0" panose="02010604000000000000" pitchFamily="2" charset="-122"/>
                  <a:ea typeface="锐字锐线梦想黑简1.0" panose="02010604000000000000" pitchFamily="2" charset="-122"/>
                </a:defRPr>
              </a:lvl1pPr>
            </a:lstStyle>
            <a:p>
              <a:r>
                <a:rPr lang="en-US" altLang="zh-CN" sz="2800" dirty="0" smtClean="0">
                  <a:solidFill>
                    <a:schemeClr val="bg1"/>
                  </a:solidFill>
                  <a:latin typeface="+mn-ea"/>
                  <a:ea typeface="+mn-ea"/>
                </a:rPr>
                <a:t>71</a:t>
              </a:r>
              <a:r>
                <a:rPr lang="en-US" altLang="zh-CN" sz="1800" dirty="0" smtClean="0">
                  <a:solidFill>
                    <a:schemeClr val="bg1"/>
                  </a:solidFill>
                  <a:latin typeface="+mn-ea"/>
                  <a:ea typeface="+mn-ea"/>
                </a:rPr>
                <a:t>%</a:t>
              </a:r>
              <a:endParaRPr lang="en-US" altLang="zh-CN" sz="1800" dirty="0">
                <a:solidFill>
                  <a:schemeClr val="bg1"/>
                </a:solidFill>
                <a:latin typeface="+mn-ea"/>
                <a:ea typeface="+mn-ea"/>
              </a:endParaRPr>
            </a:p>
          </p:txBody>
        </p:sp>
        <p:sp>
          <p:nvSpPr>
            <p:cNvPr id="17" name="文本框 18"/>
            <p:cNvSpPr txBox="1"/>
            <p:nvPr/>
          </p:nvSpPr>
          <p:spPr>
            <a:xfrm>
              <a:off x="2161499" y="2684115"/>
              <a:ext cx="1136911" cy="716740"/>
            </a:xfrm>
            <a:prstGeom prst="rect">
              <a:avLst/>
            </a:prstGeom>
            <a:noFill/>
          </p:spPr>
          <p:txBody>
            <a:bodyPr wrap="square" rtlCol="0">
              <a:spAutoFit/>
              <a:scene3d>
                <a:camera prst="orthographicFront"/>
                <a:lightRig rig="threePt" dir="t"/>
              </a:scene3d>
              <a:sp3d contourW="12700"/>
            </a:bodyPr>
            <a:lstStyle>
              <a:defPPr>
                <a:defRPr lang="en-US"/>
              </a:defPPr>
              <a:lvl1pPr algn="ctr">
                <a:defRPr sz="3200">
                  <a:gradFill>
                    <a:gsLst>
                      <a:gs pos="0">
                        <a:srgbClr val="29CDF3"/>
                      </a:gs>
                      <a:gs pos="100000">
                        <a:srgbClr val="79F3FA"/>
                      </a:gs>
                    </a:gsLst>
                    <a:lin ang="2700000" scaled="1"/>
                  </a:gradFill>
                  <a:latin typeface="锐字锐线梦想黑简1.0" panose="02010604000000000000" pitchFamily="2" charset="-122"/>
                  <a:ea typeface="锐字锐线梦想黑简1.0" panose="02010604000000000000" pitchFamily="2" charset="-122"/>
                </a:defRPr>
              </a:lvl1pPr>
            </a:lstStyle>
            <a:p>
              <a:r>
                <a:rPr lang="en-US" altLang="zh-CN" sz="2800" dirty="0" smtClean="0">
                  <a:solidFill>
                    <a:schemeClr val="bg1"/>
                  </a:solidFill>
                  <a:latin typeface="+mn-ea"/>
                  <a:ea typeface="+mn-ea"/>
                </a:rPr>
                <a:t>47</a:t>
              </a:r>
              <a:r>
                <a:rPr lang="en-US" altLang="zh-CN" sz="1800" dirty="0" smtClean="0">
                  <a:solidFill>
                    <a:schemeClr val="bg1"/>
                  </a:solidFill>
                  <a:latin typeface="+mn-ea"/>
                  <a:ea typeface="+mn-ea"/>
                </a:rPr>
                <a:t>%</a:t>
              </a:r>
              <a:endParaRPr lang="en-US" altLang="zh-CN" sz="1800" dirty="0">
                <a:solidFill>
                  <a:schemeClr val="bg1"/>
                </a:solidFill>
                <a:latin typeface="+mn-ea"/>
                <a:ea typeface="+mn-ea"/>
              </a:endParaRPr>
            </a:p>
          </p:txBody>
        </p:sp>
      </p:grpSp>
      <p:sp>
        <p:nvSpPr>
          <p:cNvPr id="18" name="矩形 17"/>
          <p:cNvSpPr/>
          <p:nvPr/>
        </p:nvSpPr>
        <p:spPr>
          <a:xfrm>
            <a:off x="6200507" y="4018260"/>
            <a:ext cx="2110105" cy="707886"/>
          </a:xfrm>
          <a:prstGeom prst="rect">
            <a:avLst/>
          </a:prstGeom>
        </p:spPr>
        <p:txBody>
          <a:bodyPr wrap="square">
            <a:spAutoFit/>
            <a:scene3d>
              <a:camera prst="orthographicFront"/>
              <a:lightRig rig="threePt" dir="t"/>
            </a:scene3d>
            <a:sp3d contourW="12700"/>
          </a:bodyPr>
          <a:lstStyle/>
          <a:p>
            <a:pPr algn="ctr" defTabSz="671830">
              <a:lnSpc>
                <a:spcPct val="125000"/>
              </a:lnSpc>
              <a:defRPr/>
            </a:pPr>
            <a:r>
              <a:rPr lang="zh-CN" altLang="en-US" sz="1600" b="1" kern="0" dirty="0" smtClean="0">
                <a:latin typeface="+mn-ea"/>
                <a:cs typeface="+mn-ea"/>
                <a:sym typeface="+mn-lt"/>
              </a:rPr>
              <a:t>逐步实现电力</a:t>
            </a:r>
            <a:r>
              <a:rPr lang="zh-CN" altLang="en-US" sz="1600" b="1" kern="0" dirty="0">
                <a:latin typeface="+mn-ea"/>
                <a:cs typeface="+mn-ea"/>
                <a:sym typeface="+mn-lt"/>
              </a:rPr>
              <a:t>碳中和</a:t>
            </a:r>
            <a:endParaRPr lang="zh-CN" sz="1600" b="1" kern="0" dirty="0">
              <a:latin typeface="+mn-ea"/>
              <a:cs typeface="+mn-ea"/>
              <a:sym typeface="+mn-lt"/>
            </a:endParaRPr>
          </a:p>
          <a:p>
            <a:pPr algn="ctr" defTabSz="671830">
              <a:lnSpc>
                <a:spcPct val="125000"/>
              </a:lnSpc>
              <a:defRPr/>
            </a:pPr>
            <a:r>
              <a:rPr lang="en-US" altLang="zh-CN" sz="1600" b="1" kern="0" dirty="0" smtClean="0">
                <a:latin typeface="+mn-ea"/>
                <a:cs typeface="+mn-ea"/>
                <a:sym typeface="+mn-lt"/>
              </a:rPr>
              <a:t>71%</a:t>
            </a:r>
            <a:r>
              <a:rPr lang="zh-CN" altLang="en-US" sz="1600" b="1" kern="0" dirty="0">
                <a:latin typeface="+mn-ea"/>
                <a:cs typeface="+mn-ea"/>
                <a:sym typeface="+mn-lt"/>
              </a:rPr>
              <a:t>绿色电力</a:t>
            </a:r>
          </a:p>
        </p:txBody>
      </p:sp>
      <p:sp>
        <p:nvSpPr>
          <p:cNvPr id="19" name="右箭头 18"/>
          <p:cNvSpPr/>
          <p:nvPr/>
        </p:nvSpPr>
        <p:spPr>
          <a:xfrm>
            <a:off x="5460409" y="3030509"/>
            <a:ext cx="979170" cy="485775"/>
          </a:xfrm>
          <a:prstGeom prst="rightArrow">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矩形 19"/>
          <p:cNvSpPr/>
          <p:nvPr/>
        </p:nvSpPr>
        <p:spPr>
          <a:xfrm>
            <a:off x="684469" y="2669973"/>
            <a:ext cx="3242504" cy="1615827"/>
          </a:xfrm>
          <a:prstGeom prst="rect">
            <a:avLst/>
          </a:prstGeom>
          <a:solidFill>
            <a:schemeClr val="tx2">
              <a:lumMod val="20000"/>
              <a:lumOff val="80000"/>
            </a:schemeClr>
          </a:solidFill>
        </p:spPr>
        <p:txBody>
          <a:bodyPr wrap="square">
            <a:spAutoFit/>
          </a:bodyPr>
          <a:lstStyle/>
          <a:p>
            <a:pPr>
              <a:lnSpc>
                <a:spcPct val="150000"/>
              </a:lnSpc>
            </a:pPr>
            <a:r>
              <a:rPr lang="zh-CN" altLang="en-US" sz="1800" b="1" dirty="0">
                <a:latin typeface="+mn-ea"/>
              </a:rPr>
              <a:t>信阳市</a:t>
            </a:r>
            <a:r>
              <a:rPr lang="zh-CN" altLang="en-US" sz="1800" b="1" dirty="0">
                <a:solidFill>
                  <a:srgbClr val="FF0000"/>
                </a:solidFill>
                <a:latin typeface="+mn-ea"/>
              </a:rPr>
              <a:t>碳达峰</a:t>
            </a:r>
            <a:r>
              <a:rPr lang="zh-CN" altLang="en-US" sz="1800" b="1" dirty="0">
                <a:latin typeface="+mn-ea"/>
              </a:rPr>
              <a:t>目标：</a:t>
            </a:r>
            <a:endParaRPr lang="en-US" altLang="zh-CN" sz="1800" b="1" dirty="0">
              <a:latin typeface="+mn-ea"/>
            </a:endParaRPr>
          </a:p>
          <a:p>
            <a:pPr>
              <a:lnSpc>
                <a:spcPct val="150000"/>
              </a:lnSpc>
            </a:pPr>
            <a:r>
              <a:rPr lang="en-US" altLang="zh-CN" sz="1600" dirty="0">
                <a:latin typeface="+mn-ea"/>
              </a:rPr>
              <a:t>2023</a:t>
            </a:r>
            <a:r>
              <a:rPr lang="zh-CN" altLang="en-US" sz="1600" dirty="0">
                <a:latin typeface="+mn-ea"/>
              </a:rPr>
              <a:t>年信阳市清洁电量可再生能源电力将覆盖地区全部新增电力</a:t>
            </a:r>
            <a:r>
              <a:rPr lang="zh-CN" altLang="en-US" sz="1600" dirty="0" smtClean="0">
                <a:latin typeface="+mn-ea"/>
              </a:rPr>
              <a:t>需求</a:t>
            </a:r>
            <a:endParaRPr lang="en-US" altLang="zh-CN" sz="1600" dirty="0">
              <a:solidFill>
                <a:srgbClr val="FF0000"/>
              </a:solidFill>
              <a:latin typeface="+mn-ea"/>
              <a:cs typeface="+mn-ea"/>
              <a:sym typeface="+mn-lt"/>
            </a:endParaRPr>
          </a:p>
        </p:txBody>
      </p:sp>
      <p:sp>
        <p:nvSpPr>
          <p:cNvPr id="22" name="矩形 21"/>
          <p:cNvSpPr/>
          <p:nvPr/>
        </p:nvSpPr>
        <p:spPr>
          <a:xfrm>
            <a:off x="8088226" y="2641483"/>
            <a:ext cx="3232917" cy="1246495"/>
          </a:xfrm>
          <a:prstGeom prst="rect">
            <a:avLst/>
          </a:prstGeom>
          <a:solidFill>
            <a:schemeClr val="accent1">
              <a:lumMod val="20000"/>
              <a:lumOff val="80000"/>
            </a:schemeClr>
          </a:solidFill>
        </p:spPr>
        <p:txBody>
          <a:bodyPr wrap="square">
            <a:spAutoFit/>
          </a:bodyPr>
          <a:lstStyle/>
          <a:p>
            <a:pPr>
              <a:lnSpc>
                <a:spcPct val="150000"/>
              </a:lnSpc>
            </a:pPr>
            <a:r>
              <a:rPr lang="zh-CN" altLang="en-US" sz="1800" b="1" dirty="0">
                <a:latin typeface="+mn-ea"/>
              </a:rPr>
              <a:t>信阳</a:t>
            </a:r>
            <a:r>
              <a:rPr lang="zh-CN" altLang="en-US" sz="1800" b="1" dirty="0" smtClean="0">
                <a:latin typeface="+mn-ea"/>
              </a:rPr>
              <a:t>市绿色现代能源体系目标</a:t>
            </a:r>
            <a:r>
              <a:rPr lang="zh-CN" altLang="en-US" sz="1800" b="1" dirty="0">
                <a:latin typeface="+mn-ea"/>
              </a:rPr>
              <a:t>：</a:t>
            </a:r>
            <a:endParaRPr lang="en-US" altLang="zh-CN" sz="1800" b="1" dirty="0">
              <a:latin typeface="+mn-ea"/>
            </a:endParaRPr>
          </a:p>
          <a:p>
            <a:pPr>
              <a:lnSpc>
                <a:spcPct val="150000"/>
              </a:lnSpc>
            </a:pPr>
            <a:r>
              <a:rPr lang="zh-CN" altLang="en-US" sz="1600" dirty="0" smtClean="0">
                <a:latin typeface="+mn-ea"/>
              </a:rPr>
              <a:t>信阳</a:t>
            </a:r>
            <a:r>
              <a:rPr lang="zh-CN" altLang="en-US" sz="1600" dirty="0">
                <a:latin typeface="+mn-ea"/>
              </a:rPr>
              <a:t>市清洁电量占</a:t>
            </a:r>
            <a:r>
              <a:rPr lang="zh-CN" altLang="en-US" sz="1600" dirty="0" smtClean="0">
                <a:latin typeface="+mn-ea"/>
              </a:rPr>
              <a:t>比</a:t>
            </a:r>
            <a:r>
              <a:rPr lang="en-US" altLang="zh-CN" sz="1600" dirty="0" smtClean="0">
                <a:latin typeface="+mn-ea"/>
              </a:rPr>
              <a:t>71.2%</a:t>
            </a:r>
            <a:r>
              <a:rPr lang="zh-CN" altLang="en-US" sz="1600" dirty="0" smtClean="0">
                <a:latin typeface="+mn-ea"/>
              </a:rPr>
              <a:t>，煤电占比</a:t>
            </a:r>
            <a:r>
              <a:rPr lang="en-US" altLang="zh-CN" sz="1600" dirty="0" smtClean="0">
                <a:latin typeface="+mn-ea"/>
              </a:rPr>
              <a:t>16.46%</a:t>
            </a:r>
            <a:r>
              <a:rPr lang="zh-CN" altLang="en-US" sz="1600" dirty="0" smtClean="0">
                <a:latin typeface="+mn-ea"/>
              </a:rPr>
              <a:t>，外购电占比</a:t>
            </a:r>
            <a:r>
              <a:rPr lang="en-US" altLang="zh-CN" sz="1600" dirty="0" smtClean="0">
                <a:latin typeface="+mn-ea"/>
              </a:rPr>
              <a:t>12.91%</a:t>
            </a:r>
            <a:endParaRPr lang="en-US" altLang="zh-CN" sz="1600" dirty="0">
              <a:solidFill>
                <a:srgbClr val="FF0000"/>
              </a:solidFill>
              <a:latin typeface="+mn-ea"/>
              <a:cs typeface="+mn-ea"/>
              <a:sym typeface="+mn-lt"/>
            </a:endParaRPr>
          </a:p>
        </p:txBody>
      </p:sp>
      <p:sp>
        <p:nvSpPr>
          <p:cNvPr id="25" name="矩形 24"/>
          <p:cNvSpPr/>
          <p:nvPr/>
        </p:nvSpPr>
        <p:spPr>
          <a:xfrm>
            <a:off x="268077" y="853257"/>
            <a:ext cx="3550972" cy="400110"/>
          </a:xfrm>
          <a:prstGeom prst="rect">
            <a:avLst/>
          </a:prstGeom>
        </p:spPr>
        <p:txBody>
          <a:bodyPr wrap="none">
            <a:spAutoFit/>
          </a:bodyPr>
          <a:lstStyle/>
          <a:p>
            <a:pPr marL="285750" indent="-285750">
              <a:buFont typeface="Wingdings" panose="05000000000000000000" pitchFamily="2" charset="2"/>
              <a:buChar char="Ø"/>
            </a:pPr>
            <a:r>
              <a:rPr lang="zh-CN" altLang="en-US" sz="2000" b="1" dirty="0">
                <a:solidFill>
                  <a:srgbClr val="163896"/>
                </a:solidFill>
                <a:latin typeface="+mn-ea"/>
                <a:cs typeface="+mn-ea"/>
                <a:sym typeface="+mn-lt"/>
              </a:rPr>
              <a:t>碳达峰</a:t>
            </a:r>
            <a:r>
              <a:rPr lang="zh-CN" altLang="en-US" sz="2000" b="1" dirty="0" smtClean="0">
                <a:solidFill>
                  <a:srgbClr val="163896"/>
                </a:solidFill>
                <a:latin typeface="+mn-ea"/>
                <a:cs typeface="+mn-ea"/>
                <a:sym typeface="+mn-lt"/>
              </a:rPr>
              <a:t>和绿色能源体系目标</a:t>
            </a:r>
            <a:endParaRPr lang="en-US" altLang="zh-CN" sz="2000" b="1" dirty="0">
              <a:solidFill>
                <a:srgbClr val="163896"/>
              </a:solidFill>
              <a:latin typeface="+mn-ea"/>
              <a:cs typeface="+mn-ea"/>
              <a:sym typeface="+mn-lt"/>
            </a:endParaRPr>
          </a:p>
        </p:txBody>
      </p:sp>
      <p:sp>
        <p:nvSpPr>
          <p:cNvPr id="29" name="矩形 28"/>
          <p:cNvSpPr/>
          <p:nvPr/>
        </p:nvSpPr>
        <p:spPr>
          <a:xfrm>
            <a:off x="684469" y="5314789"/>
            <a:ext cx="3242504" cy="1246495"/>
          </a:xfrm>
          <a:prstGeom prst="rect">
            <a:avLst/>
          </a:prstGeom>
          <a:solidFill>
            <a:srgbClr val="FFC000"/>
          </a:solidFill>
        </p:spPr>
        <p:txBody>
          <a:bodyPr wrap="square">
            <a:spAutoFit/>
          </a:bodyPr>
          <a:lstStyle/>
          <a:p>
            <a:pPr>
              <a:lnSpc>
                <a:spcPct val="150000"/>
              </a:lnSpc>
            </a:pPr>
            <a:r>
              <a:rPr lang="zh-CN" altLang="en-US" sz="1800" b="1" dirty="0">
                <a:latin typeface="+mn-ea"/>
              </a:rPr>
              <a:t>河南省</a:t>
            </a:r>
            <a:r>
              <a:rPr lang="zh-CN" altLang="en-US" sz="1800" b="1" dirty="0">
                <a:solidFill>
                  <a:srgbClr val="FF0000"/>
                </a:solidFill>
                <a:latin typeface="+mn-ea"/>
              </a:rPr>
              <a:t>碳达峰</a:t>
            </a:r>
            <a:r>
              <a:rPr lang="zh-CN" altLang="en-US" sz="1800" b="1" dirty="0">
                <a:latin typeface="+mn-ea"/>
              </a:rPr>
              <a:t>目标：</a:t>
            </a:r>
            <a:endParaRPr lang="en-US" altLang="zh-CN" sz="1800" b="1" dirty="0">
              <a:latin typeface="+mn-ea"/>
            </a:endParaRPr>
          </a:p>
          <a:p>
            <a:pPr>
              <a:lnSpc>
                <a:spcPct val="150000"/>
              </a:lnSpc>
            </a:pPr>
            <a:r>
              <a:rPr lang="en-US" altLang="zh-CN" sz="1600" dirty="0">
                <a:latin typeface="+mn-ea"/>
              </a:rPr>
              <a:t>2030</a:t>
            </a:r>
            <a:r>
              <a:rPr lang="zh-CN" altLang="en-US" sz="1600" dirty="0">
                <a:latin typeface="+mn-ea"/>
              </a:rPr>
              <a:t>年河南省清洁电量占比</a:t>
            </a:r>
            <a:r>
              <a:rPr lang="en-US" altLang="zh-CN" sz="1600" dirty="0">
                <a:latin typeface="+mn-ea"/>
              </a:rPr>
              <a:t>48%</a:t>
            </a:r>
            <a:r>
              <a:rPr lang="zh-CN" altLang="en-US" sz="1600" dirty="0">
                <a:latin typeface="+mn-ea"/>
              </a:rPr>
              <a:t>，如期实现碳达峰</a:t>
            </a:r>
            <a:endParaRPr lang="en-US" altLang="zh-CN" sz="1600" dirty="0">
              <a:solidFill>
                <a:srgbClr val="FF0000"/>
              </a:solidFill>
              <a:latin typeface="+mn-ea"/>
              <a:cs typeface="+mn-ea"/>
              <a:sym typeface="+mn-lt"/>
            </a:endParaRPr>
          </a:p>
        </p:txBody>
      </p:sp>
      <p:sp>
        <p:nvSpPr>
          <p:cNvPr id="31" name="矩形 30"/>
          <p:cNvSpPr/>
          <p:nvPr/>
        </p:nvSpPr>
        <p:spPr>
          <a:xfrm>
            <a:off x="8078639" y="5340478"/>
            <a:ext cx="3242504" cy="1246495"/>
          </a:xfrm>
          <a:prstGeom prst="rect">
            <a:avLst/>
          </a:prstGeom>
          <a:solidFill>
            <a:srgbClr val="FFC000"/>
          </a:solidFill>
        </p:spPr>
        <p:txBody>
          <a:bodyPr wrap="square">
            <a:spAutoFit/>
          </a:bodyPr>
          <a:lstStyle/>
          <a:p>
            <a:pPr>
              <a:lnSpc>
                <a:spcPct val="150000"/>
              </a:lnSpc>
            </a:pPr>
            <a:r>
              <a:rPr lang="zh-CN" altLang="en-US" sz="1800" b="1" dirty="0">
                <a:latin typeface="+mn-ea"/>
              </a:rPr>
              <a:t>河南省</a:t>
            </a:r>
            <a:r>
              <a:rPr lang="zh-CN" altLang="en-US" sz="1800" b="1" dirty="0">
                <a:solidFill>
                  <a:srgbClr val="FF0000"/>
                </a:solidFill>
                <a:latin typeface="+mn-ea"/>
              </a:rPr>
              <a:t>碳中和</a:t>
            </a:r>
            <a:r>
              <a:rPr lang="zh-CN" altLang="en-US" sz="1800" b="1" dirty="0">
                <a:latin typeface="+mn-ea"/>
              </a:rPr>
              <a:t>目标：</a:t>
            </a:r>
            <a:endParaRPr lang="en-US" altLang="zh-CN" sz="1800" b="1" dirty="0">
              <a:latin typeface="+mn-ea"/>
            </a:endParaRPr>
          </a:p>
          <a:p>
            <a:pPr>
              <a:lnSpc>
                <a:spcPct val="150000"/>
              </a:lnSpc>
            </a:pPr>
            <a:r>
              <a:rPr lang="zh-CN" altLang="en-US" sz="1600" dirty="0">
                <a:latin typeface="+mn-ea"/>
              </a:rPr>
              <a:t>河南省清洁电量占比</a:t>
            </a:r>
            <a:r>
              <a:rPr lang="en-US" altLang="zh-CN" sz="1600" dirty="0">
                <a:latin typeface="+mn-ea"/>
              </a:rPr>
              <a:t>100%</a:t>
            </a:r>
            <a:r>
              <a:rPr lang="zh-CN" altLang="en-US" sz="1600" dirty="0">
                <a:latin typeface="+mn-ea"/>
              </a:rPr>
              <a:t>，实现碳中和</a:t>
            </a:r>
            <a:endParaRPr lang="en-US" altLang="zh-CN" sz="1600" dirty="0">
              <a:solidFill>
                <a:srgbClr val="FF0000"/>
              </a:solidFill>
              <a:latin typeface="+mn-ea"/>
              <a:cs typeface="+mn-ea"/>
              <a:sym typeface="+mn-lt"/>
            </a:endParaRPr>
          </a:p>
        </p:txBody>
      </p:sp>
      <p:sp>
        <p:nvSpPr>
          <p:cNvPr id="32" name="矩形 31"/>
          <p:cNvSpPr/>
          <p:nvPr/>
        </p:nvSpPr>
        <p:spPr>
          <a:xfrm>
            <a:off x="4281399" y="5598135"/>
            <a:ext cx="3325956" cy="679801"/>
          </a:xfrm>
          <a:prstGeom prst="rect">
            <a:avLst/>
          </a:prstGeom>
        </p:spPr>
        <p:txBody>
          <a:bodyPr wrap="square">
            <a:spAutoFit/>
            <a:scene3d>
              <a:camera prst="orthographicFront"/>
              <a:lightRig rig="threePt" dir="t"/>
            </a:scene3d>
            <a:sp3d contourW="12700"/>
          </a:bodyPr>
          <a:lstStyle/>
          <a:p>
            <a:pPr algn="ctr" defTabSz="671830">
              <a:lnSpc>
                <a:spcPct val="125000"/>
              </a:lnSpc>
              <a:defRPr/>
            </a:pPr>
            <a:r>
              <a:rPr lang="zh-CN" altLang="en-US" sz="1600" b="1" kern="0" dirty="0">
                <a:latin typeface="+mn-ea"/>
                <a:cs typeface="+mn-ea"/>
                <a:sym typeface="+mn-lt"/>
              </a:rPr>
              <a:t>信阳市在河南省率先实现</a:t>
            </a:r>
            <a:endParaRPr lang="en-US" altLang="zh-CN" sz="1600" b="1" kern="0" dirty="0">
              <a:latin typeface="+mn-ea"/>
              <a:cs typeface="+mn-ea"/>
              <a:sym typeface="+mn-lt"/>
            </a:endParaRPr>
          </a:p>
          <a:p>
            <a:pPr algn="ctr" defTabSz="671830">
              <a:lnSpc>
                <a:spcPct val="125000"/>
              </a:lnSpc>
              <a:defRPr/>
            </a:pPr>
            <a:r>
              <a:rPr lang="zh-CN" altLang="en-US" sz="1600" b="1" kern="0" dirty="0">
                <a:latin typeface="+mn-ea"/>
                <a:cs typeface="+mn-ea"/>
                <a:sym typeface="+mn-lt"/>
              </a:rPr>
              <a:t>碳达峰和碳中和</a:t>
            </a:r>
          </a:p>
        </p:txBody>
      </p:sp>
      <p:sp>
        <p:nvSpPr>
          <p:cNvPr id="7" name="下箭头 6"/>
          <p:cNvSpPr/>
          <p:nvPr/>
        </p:nvSpPr>
        <p:spPr>
          <a:xfrm rot="10800000">
            <a:off x="2530017" y="3996735"/>
            <a:ext cx="449943" cy="1171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 name="TextBox 8"/>
          <p:cNvSpPr txBox="1"/>
          <p:nvPr/>
        </p:nvSpPr>
        <p:spPr>
          <a:xfrm>
            <a:off x="876871" y="4357454"/>
            <a:ext cx="1563941" cy="677108"/>
          </a:xfrm>
          <a:prstGeom prst="rect">
            <a:avLst/>
          </a:prstGeom>
          <a:noFill/>
        </p:spPr>
        <p:txBody>
          <a:bodyPr wrap="square" rtlCol="0">
            <a:spAutoFit/>
          </a:bodyPr>
          <a:lstStyle/>
          <a:p>
            <a:r>
              <a:rPr lang="zh-CN" altLang="en-US" b="1" dirty="0">
                <a:latin typeface="+mn-ea"/>
              </a:rPr>
              <a:t>支持率先实现碳达峰</a:t>
            </a:r>
          </a:p>
        </p:txBody>
      </p:sp>
      <p:sp>
        <p:nvSpPr>
          <p:cNvPr id="33" name="下箭头 32"/>
          <p:cNvSpPr/>
          <p:nvPr/>
        </p:nvSpPr>
        <p:spPr>
          <a:xfrm>
            <a:off x="9100461" y="3996735"/>
            <a:ext cx="522515" cy="1318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TextBox 33"/>
          <p:cNvSpPr txBox="1"/>
          <p:nvPr/>
        </p:nvSpPr>
        <p:spPr>
          <a:xfrm>
            <a:off x="9704685" y="4097857"/>
            <a:ext cx="1877716" cy="969496"/>
          </a:xfrm>
          <a:prstGeom prst="rect">
            <a:avLst/>
          </a:prstGeom>
          <a:noFill/>
        </p:spPr>
        <p:txBody>
          <a:bodyPr wrap="square" rtlCol="0">
            <a:spAutoFit/>
          </a:bodyPr>
          <a:lstStyle/>
          <a:p>
            <a:r>
              <a:rPr lang="zh-CN" altLang="en-US" b="1" dirty="0">
                <a:latin typeface="+mn-ea"/>
              </a:rPr>
              <a:t>调峰备用电源则建议配置全容量</a:t>
            </a:r>
            <a:r>
              <a:rPr lang="en-US" altLang="zh-CN" b="1" dirty="0">
                <a:latin typeface="+mn-ea"/>
              </a:rPr>
              <a:t>CCS</a:t>
            </a:r>
            <a:r>
              <a:rPr lang="zh-CN" altLang="en-US" b="1" dirty="0">
                <a:latin typeface="+mn-ea"/>
              </a:rPr>
              <a:t>碳捕集装置</a:t>
            </a:r>
          </a:p>
        </p:txBody>
      </p:sp>
      <p:sp>
        <p:nvSpPr>
          <p:cNvPr id="26" name="矩形 25"/>
          <p:cNvSpPr/>
          <p:nvPr/>
        </p:nvSpPr>
        <p:spPr>
          <a:xfrm>
            <a:off x="482572" y="182927"/>
            <a:ext cx="5179623" cy="400110"/>
          </a:xfrm>
          <a:prstGeom prst="rect">
            <a:avLst/>
          </a:prstGeom>
        </p:spPr>
        <p:txBody>
          <a:bodyPr wrap="none">
            <a:spAutoFit/>
          </a:bodyPr>
          <a:lstStyle/>
          <a:p>
            <a:r>
              <a:rPr lang="zh-CN" altLang="en-US" sz="2000" b="1" dirty="0">
                <a:solidFill>
                  <a:srgbClr val="163896"/>
                </a:solidFill>
                <a:latin typeface="+mn-ea"/>
                <a:sym typeface="+mn-lt"/>
              </a:rPr>
              <a:t>二、信阳市电力碳达峰碳中和时间表</a:t>
            </a:r>
            <a:r>
              <a:rPr lang="en-US" altLang="zh-CN" sz="2000" b="1" dirty="0">
                <a:solidFill>
                  <a:srgbClr val="163896"/>
                </a:solidFill>
                <a:latin typeface="+mn-ea"/>
                <a:sym typeface="+mn-lt"/>
              </a:rPr>
              <a:t>/</a:t>
            </a:r>
            <a:r>
              <a:rPr lang="zh-CN" altLang="en-US" sz="2000" b="1" dirty="0">
                <a:solidFill>
                  <a:srgbClr val="163896"/>
                </a:solidFill>
                <a:latin typeface="+mn-ea"/>
                <a:sym typeface="+mn-lt"/>
              </a:rPr>
              <a:t>路线图</a:t>
            </a:r>
          </a:p>
        </p:txBody>
      </p:sp>
      <p:cxnSp>
        <p:nvCxnSpPr>
          <p:cNvPr id="27" name="直接连接符 26"/>
          <p:cNvCxnSpPr/>
          <p:nvPr/>
        </p:nvCxnSpPr>
        <p:spPr>
          <a:xfrm flipH="1">
            <a:off x="160769" y="1284553"/>
            <a:ext cx="28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8"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5554" y="1502505"/>
            <a:ext cx="4799874" cy="3893374"/>
          </a:xfrm>
          <a:prstGeom prst="rect">
            <a:avLst/>
          </a:prstGeom>
          <a:noFill/>
        </p:spPr>
        <p:txBody>
          <a:bodyPr wrap="square" rtlCol="0">
            <a:spAutoFit/>
          </a:bodyPr>
          <a:lstStyle/>
          <a:p>
            <a:pPr indent="457200"/>
            <a:endParaRPr lang="en-US" altLang="zh-CN" sz="1600" dirty="0">
              <a:latin typeface="+mn-ea"/>
            </a:endParaRPr>
          </a:p>
          <a:p>
            <a:pPr indent="457200">
              <a:lnSpc>
                <a:spcPct val="150000"/>
              </a:lnSpc>
            </a:pPr>
            <a:r>
              <a:rPr lang="en-US" altLang="zh-CN" sz="2400" b="1" dirty="0">
                <a:solidFill>
                  <a:srgbClr val="FF0000"/>
                </a:solidFill>
                <a:latin typeface="+mn-ea"/>
              </a:rPr>
              <a:t>2023</a:t>
            </a:r>
            <a:r>
              <a:rPr lang="zh-CN" altLang="en-US" sz="2400" b="1" dirty="0" smtClean="0">
                <a:solidFill>
                  <a:srgbClr val="FF0000"/>
                </a:solidFill>
                <a:latin typeface="+mn-ea"/>
              </a:rPr>
              <a:t>年新增电源</a:t>
            </a:r>
            <a:r>
              <a:rPr lang="zh-CN" altLang="en-US" sz="2400" b="1" dirty="0">
                <a:solidFill>
                  <a:srgbClr val="FF0000"/>
                </a:solidFill>
                <a:latin typeface="+mn-ea"/>
              </a:rPr>
              <a:t>：</a:t>
            </a:r>
            <a:endParaRPr lang="en-US" altLang="zh-CN" sz="2400" b="1" dirty="0">
              <a:solidFill>
                <a:srgbClr val="FF0000"/>
              </a:solidFill>
              <a:latin typeface="+mn-ea"/>
            </a:endParaRPr>
          </a:p>
          <a:p>
            <a:pPr marL="342900" indent="-342900">
              <a:lnSpc>
                <a:spcPct val="150000"/>
              </a:lnSpc>
              <a:buFont typeface="Wingdings" panose="05000000000000000000" pitchFamily="2" charset="2"/>
              <a:buChar char="n"/>
            </a:pPr>
            <a:r>
              <a:rPr lang="zh-CN" altLang="en-US" sz="1600" b="1" dirty="0">
                <a:latin typeface="+mn-ea"/>
              </a:rPr>
              <a:t>风电：</a:t>
            </a:r>
            <a:r>
              <a:rPr lang="en-US" altLang="zh-CN" sz="1600" b="1" dirty="0">
                <a:latin typeface="+mn-ea"/>
              </a:rPr>
              <a:t>272</a:t>
            </a:r>
            <a:r>
              <a:rPr lang="zh-CN" altLang="en-US" sz="1600" b="1" dirty="0">
                <a:latin typeface="+mn-ea"/>
              </a:rPr>
              <a:t>万</a:t>
            </a:r>
            <a:r>
              <a:rPr lang="en-US" altLang="zh-CN" sz="1600" b="1" dirty="0">
                <a:latin typeface="+mn-ea"/>
              </a:rPr>
              <a:t>kW</a:t>
            </a:r>
          </a:p>
          <a:p>
            <a:pPr marL="342900" indent="-342900">
              <a:lnSpc>
                <a:spcPct val="150000"/>
              </a:lnSpc>
              <a:buFont typeface="Wingdings" panose="05000000000000000000" pitchFamily="2" charset="2"/>
              <a:buChar char="n"/>
            </a:pPr>
            <a:r>
              <a:rPr lang="zh-CN" altLang="en-US" sz="1600" b="1" dirty="0">
                <a:latin typeface="+mn-ea"/>
              </a:rPr>
              <a:t>光伏：</a:t>
            </a:r>
            <a:r>
              <a:rPr lang="en-US" altLang="zh-CN" sz="1600" b="1" dirty="0">
                <a:latin typeface="+mn-ea"/>
              </a:rPr>
              <a:t>195</a:t>
            </a:r>
            <a:r>
              <a:rPr lang="zh-CN" altLang="en-US" sz="1600" b="1" dirty="0">
                <a:latin typeface="+mn-ea"/>
              </a:rPr>
              <a:t>万</a:t>
            </a:r>
            <a:r>
              <a:rPr lang="en-US" altLang="zh-CN" sz="1600" b="1" dirty="0">
                <a:latin typeface="+mn-ea"/>
              </a:rPr>
              <a:t>kW</a:t>
            </a:r>
          </a:p>
          <a:p>
            <a:pPr marL="342900" indent="-342900">
              <a:lnSpc>
                <a:spcPct val="150000"/>
              </a:lnSpc>
              <a:buFont typeface="Wingdings" panose="05000000000000000000" pitchFamily="2" charset="2"/>
              <a:buChar char="n"/>
            </a:pPr>
            <a:r>
              <a:rPr lang="zh-CN" altLang="en-US" sz="1600" b="1" dirty="0">
                <a:latin typeface="+mn-ea"/>
              </a:rPr>
              <a:t>抽水蓄能：</a:t>
            </a:r>
            <a:r>
              <a:rPr lang="en-US" altLang="zh-CN" sz="1600" b="1" dirty="0">
                <a:latin typeface="+mn-ea"/>
              </a:rPr>
              <a:t>100</a:t>
            </a:r>
            <a:r>
              <a:rPr lang="zh-CN" altLang="en-US" sz="1600" b="1" dirty="0">
                <a:latin typeface="+mn-ea"/>
              </a:rPr>
              <a:t>万</a:t>
            </a:r>
            <a:r>
              <a:rPr lang="en-US" altLang="zh-CN" sz="1600" b="1" dirty="0">
                <a:latin typeface="+mn-ea"/>
              </a:rPr>
              <a:t>kW</a:t>
            </a:r>
          </a:p>
          <a:p>
            <a:pPr marL="342900" indent="-342900">
              <a:lnSpc>
                <a:spcPct val="150000"/>
              </a:lnSpc>
              <a:buFont typeface="Wingdings" panose="05000000000000000000" pitchFamily="2" charset="2"/>
              <a:buChar char="n"/>
            </a:pPr>
            <a:r>
              <a:rPr lang="zh-CN" altLang="en-US" sz="1600" b="1" dirty="0">
                <a:latin typeface="+mn-ea"/>
              </a:rPr>
              <a:t>新能源发电量：</a:t>
            </a:r>
            <a:r>
              <a:rPr lang="en-US" altLang="zh-CN" sz="1600" b="1" dirty="0">
                <a:latin typeface="+mn-ea"/>
              </a:rPr>
              <a:t>87.34</a:t>
            </a:r>
            <a:r>
              <a:rPr lang="zh-CN" altLang="en-US" sz="1600" b="1" dirty="0">
                <a:latin typeface="+mn-ea"/>
              </a:rPr>
              <a:t>亿</a:t>
            </a:r>
            <a:r>
              <a:rPr lang="en-US" altLang="zh-CN" sz="1600" b="1" dirty="0">
                <a:latin typeface="+mn-ea"/>
              </a:rPr>
              <a:t>kWh</a:t>
            </a:r>
          </a:p>
          <a:p>
            <a:pPr marL="342900" indent="-342900">
              <a:lnSpc>
                <a:spcPct val="150000"/>
              </a:lnSpc>
              <a:buFont typeface="Wingdings" panose="05000000000000000000" pitchFamily="2" charset="2"/>
              <a:buChar char="n"/>
            </a:pPr>
            <a:endParaRPr lang="en-US" altLang="zh-CN" sz="1600" dirty="0">
              <a:latin typeface="+mn-ea"/>
            </a:endParaRPr>
          </a:p>
          <a:p>
            <a:pPr lvl="1">
              <a:lnSpc>
                <a:spcPct val="150000"/>
              </a:lnSpc>
            </a:pPr>
            <a:r>
              <a:rPr lang="zh-CN" altLang="en-US" sz="1800" b="1" dirty="0">
                <a:solidFill>
                  <a:srgbClr val="FF0000"/>
                </a:solidFill>
                <a:latin typeface="+mn-ea"/>
              </a:rPr>
              <a:t>碳达峰时间：</a:t>
            </a:r>
            <a:endParaRPr lang="en-US" altLang="zh-CN" sz="1800" b="1" dirty="0">
              <a:solidFill>
                <a:srgbClr val="FF0000"/>
              </a:solidFill>
              <a:latin typeface="+mn-ea"/>
            </a:endParaRPr>
          </a:p>
          <a:p>
            <a:pPr marL="285750" indent="-285750">
              <a:lnSpc>
                <a:spcPct val="150000"/>
              </a:lnSpc>
              <a:buFont typeface="Wingdings" panose="05000000000000000000" pitchFamily="2" charset="2"/>
              <a:buChar char="ü"/>
            </a:pPr>
            <a:r>
              <a:rPr lang="en-US" altLang="zh-CN" sz="1600" dirty="0">
                <a:latin typeface="+mn-ea"/>
              </a:rPr>
              <a:t>2023</a:t>
            </a:r>
            <a:r>
              <a:rPr lang="zh-CN" altLang="en-US" sz="1600" dirty="0">
                <a:latin typeface="+mn-ea"/>
              </a:rPr>
              <a:t>年电力缺口：</a:t>
            </a:r>
            <a:r>
              <a:rPr lang="en-US" altLang="zh-CN" sz="1600" dirty="0">
                <a:latin typeface="+mn-ea"/>
              </a:rPr>
              <a:t>81.56</a:t>
            </a:r>
            <a:r>
              <a:rPr lang="zh-CN" altLang="en-US" sz="1600" dirty="0">
                <a:latin typeface="+mn-ea"/>
              </a:rPr>
              <a:t>亿</a:t>
            </a:r>
            <a:r>
              <a:rPr lang="en-US" altLang="zh-CN" sz="1600" dirty="0">
                <a:latin typeface="+mn-ea"/>
              </a:rPr>
              <a:t>kWh</a:t>
            </a:r>
          </a:p>
          <a:p>
            <a:pPr marL="285750" indent="-285750">
              <a:lnSpc>
                <a:spcPct val="150000"/>
              </a:lnSpc>
              <a:buFont typeface="Wingdings" panose="05000000000000000000" pitchFamily="2" charset="2"/>
              <a:buChar char="ü"/>
            </a:pPr>
            <a:r>
              <a:rPr lang="en-US" altLang="zh-CN" sz="1600" dirty="0">
                <a:latin typeface="+mn-ea"/>
              </a:rPr>
              <a:t>2023</a:t>
            </a:r>
            <a:r>
              <a:rPr lang="zh-CN" altLang="en-US" sz="1600" dirty="0">
                <a:latin typeface="+mn-ea"/>
              </a:rPr>
              <a:t>年无新增</a:t>
            </a:r>
            <a:r>
              <a:rPr lang="en-US" altLang="zh-CN" sz="1600" dirty="0">
                <a:latin typeface="+mn-ea"/>
              </a:rPr>
              <a:t>CO2</a:t>
            </a:r>
            <a:r>
              <a:rPr lang="zh-CN" altLang="en-US" sz="1600" dirty="0">
                <a:latin typeface="+mn-ea"/>
              </a:rPr>
              <a:t>排放</a:t>
            </a:r>
            <a:endParaRPr lang="en-US" altLang="zh-CN" sz="1600" dirty="0">
              <a:latin typeface="+mn-ea"/>
            </a:endParaRPr>
          </a:p>
        </p:txBody>
      </p:sp>
      <p:sp>
        <p:nvSpPr>
          <p:cNvPr id="5" name="矩形 4"/>
          <p:cNvSpPr/>
          <p:nvPr/>
        </p:nvSpPr>
        <p:spPr>
          <a:xfrm>
            <a:off x="724955" y="4554667"/>
            <a:ext cx="3275875" cy="84067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 name="TextBox 8"/>
          <p:cNvSpPr txBox="1"/>
          <p:nvPr/>
        </p:nvSpPr>
        <p:spPr>
          <a:xfrm>
            <a:off x="4151085" y="4718771"/>
            <a:ext cx="1031051" cy="677108"/>
          </a:xfrm>
          <a:prstGeom prst="rect">
            <a:avLst/>
          </a:prstGeom>
          <a:noFill/>
        </p:spPr>
        <p:txBody>
          <a:bodyPr wrap="none" rtlCol="0">
            <a:spAutoFit/>
          </a:bodyPr>
          <a:lstStyle/>
          <a:p>
            <a:r>
              <a:rPr lang="en-US" altLang="zh-CN" b="1" dirty="0">
                <a:solidFill>
                  <a:srgbClr val="FF0000"/>
                </a:solidFill>
                <a:latin typeface="+mn-ea"/>
              </a:rPr>
              <a:t>2023</a:t>
            </a:r>
            <a:r>
              <a:rPr lang="zh-CN" altLang="en-US" b="1" dirty="0">
                <a:solidFill>
                  <a:srgbClr val="FF0000"/>
                </a:solidFill>
                <a:latin typeface="+mn-ea"/>
              </a:rPr>
              <a:t>年</a:t>
            </a:r>
            <a:endParaRPr lang="en-US" altLang="zh-CN" b="1" dirty="0">
              <a:solidFill>
                <a:srgbClr val="FF0000"/>
              </a:solidFill>
              <a:latin typeface="+mn-ea"/>
            </a:endParaRPr>
          </a:p>
          <a:p>
            <a:r>
              <a:rPr lang="zh-CN" altLang="en-US" b="1" dirty="0">
                <a:solidFill>
                  <a:srgbClr val="FF0000"/>
                </a:solidFill>
                <a:latin typeface="+mn-ea"/>
              </a:rPr>
              <a:t>碳达峰</a:t>
            </a:r>
          </a:p>
        </p:txBody>
      </p:sp>
      <p:sp>
        <p:nvSpPr>
          <p:cNvPr id="10" name="下箭头 9"/>
          <p:cNvSpPr/>
          <p:nvPr/>
        </p:nvSpPr>
        <p:spPr>
          <a:xfrm>
            <a:off x="3042887" y="3847406"/>
            <a:ext cx="319314" cy="707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10"/>
          <p:cNvSpPr/>
          <p:nvPr/>
        </p:nvSpPr>
        <p:spPr>
          <a:xfrm>
            <a:off x="2514203" y="3437457"/>
            <a:ext cx="1376681" cy="413655"/>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2" name="矩形 11"/>
          <p:cNvSpPr/>
          <p:nvPr/>
        </p:nvSpPr>
        <p:spPr>
          <a:xfrm>
            <a:off x="300107" y="775232"/>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碳达峰时间表</a:t>
            </a:r>
          </a:p>
        </p:txBody>
      </p:sp>
      <p:cxnSp>
        <p:nvCxnSpPr>
          <p:cNvPr id="13" name="直接连接符 12"/>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4"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15" name="矩形 14"/>
          <p:cNvSpPr/>
          <p:nvPr/>
        </p:nvSpPr>
        <p:spPr>
          <a:xfrm>
            <a:off x="482572" y="182927"/>
            <a:ext cx="5179623" cy="400110"/>
          </a:xfrm>
          <a:prstGeom prst="rect">
            <a:avLst/>
          </a:prstGeom>
        </p:spPr>
        <p:txBody>
          <a:bodyPr wrap="none">
            <a:spAutoFit/>
          </a:bodyPr>
          <a:lstStyle/>
          <a:p>
            <a:r>
              <a:rPr lang="zh-CN" altLang="en-US" sz="2000" b="1" dirty="0">
                <a:solidFill>
                  <a:srgbClr val="163896"/>
                </a:solidFill>
                <a:latin typeface="+mn-ea"/>
                <a:sym typeface="+mn-lt"/>
              </a:rPr>
              <a:t>二、信阳市电力碳达峰碳中和时间表</a:t>
            </a:r>
            <a:r>
              <a:rPr lang="en-US" altLang="zh-CN" sz="2000" b="1" dirty="0">
                <a:solidFill>
                  <a:srgbClr val="163896"/>
                </a:solidFill>
                <a:latin typeface="+mn-ea"/>
                <a:sym typeface="+mn-lt"/>
              </a:rPr>
              <a:t>/</a:t>
            </a:r>
            <a:r>
              <a:rPr lang="zh-CN" altLang="en-US" sz="2000" b="1" dirty="0">
                <a:solidFill>
                  <a:srgbClr val="163896"/>
                </a:solidFill>
                <a:latin typeface="+mn-ea"/>
                <a:sym typeface="+mn-lt"/>
              </a:rPr>
              <a:t>路线图</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7" y="1582292"/>
            <a:ext cx="5988125" cy="40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207" y="1806241"/>
            <a:ext cx="4799874" cy="3970318"/>
          </a:xfrm>
          <a:prstGeom prst="rect">
            <a:avLst/>
          </a:prstGeom>
          <a:noFill/>
        </p:spPr>
        <p:txBody>
          <a:bodyPr wrap="square" rtlCol="0">
            <a:spAutoFit/>
          </a:bodyPr>
          <a:lstStyle/>
          <a:p>
            <a:pPr lvl="1">
              <a:lnSpc>
                <a:spcPct val="150000"/>
              </a:lnSpc>
            </a:pPr>
            <a:r>
              <a:rPr lang="zh-CN" altLang="en-US" sz="1800" b="1" dirty="0" smtClean="0">
                <a:solidFill>
                  <a:srgbClr val="FF0000"/>
                </a:solidFill>
                <a:latin typeface="微软雅黑" panose="020B0503020204020204" pitchFamily="34" charset="-122"/>
                <a:ea typeface="微软雅黑" panose="020B0503020204020204" pitchFamily="34" charset="-122"/>
              </a:rPr>
              <a:t>预测从</a:t>
            </a:r>
            <a:r>
              <a:rPr lang="en-US" altLang="zh-CN" sz="1800" b="1" dirty="0" smtClean="0">
                <a:solidFill>
                  <a:srgbClr val="FF0000"/>
                </a:solidFill>
                <a:latin typeface="微软雅黑" panose="020B0503020204020204" pitchFamily="34" charset="-122"/>
                <a:ea typeface="微软雅黑" panose="020B0503020204020204" pitchFamily="34" charset="-122"/>
              </a:rPr>
              <a:t>2020</a:t>
            </a:r>
            <a:r>
              <a:rPr lang="zh-CN" altLang="en-US" sz="1800" b="1" dirty="0" smtClean="0">
                <a:solidFill>
                  <a:srgbClr val="FF0000"/>
                </a:solidFill>
                <a:latin typeface="微软雅黑" panose="020B0503020204020204" pitchFamily="34" charset="-122"/>
                <a:ea typeface="微软雅黑" panose="020B0503020204020204" pitchFamily="34" charset="-122"/>
              </a:rPr>
              <a:t>年至</a:t>
            </a:r>
            <a:r>
              <a:rPr lang="en-US" altLang="zh-CN" sz="1800" b="1" dirty="0" smtClean="0">
                <a:solidFill>
                  <a:srgbClr val="FF0000"/>
                </a:solidFill>
                <a:latin typeface="微软雅黑" panose="020B0503020204020204" pitchFamily="34" charset="-122"/>
                <a:ea typeface="微软雅黑" panose="020B0503020204020204" pitchFamily="34" charset="-122"/>
              </a:rPr>
              <a:t>2030</a:t>
            </a:r>
            <a:r>
              <a:rPr lang="zh-CN" altLang="en-US" sz="1800" b="1" dirty="0" smtClean="0">
                <a:solidFill>
                  <a:srgbClr val="FF0000"/>
                </a:solidFill>
                <a:latin typeface="微软雅黑" panose="020B0503020204020204" pitchFamily="34" charset="-122"/>
                <a:ea typeface="微软雅黑" panose="020B0503020204020204" pitchFamily="34" charset="-122"/>
              </a:rPr>
              <a:t>年</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l"/>
            </a:pPr>
            <a:r>
              <a:rPr lang="zh-CN" altLang="en-US" sz="1800" b="1" dirty="0" smtClean="0">
                <a:solidFill>
                  <a:srgbClr val="FF0000"/>
                </a:solidFill>
                <a:latin typeface="微软雅黑" panose="020B0503020204020204" pitchFamily="34" charset="-122"/>
                <a:ea typeface="微软雅黑" panose="020B0503020204020204" pitchFamily="34" charset="-122"/>
              </a:rPr>
              <a:t>煤电占比由</a:t>
            </a:r>
            <a:r>
              <a:rPr lang="en-US" altLang="zh-CN" sz="1800" b="1" dirty="0" smtClean="0">
                <a:solidFill>
                  <a:srgbClr val="FF0000"/>
                </a:solidFill>
                <a:latin typeface="微软雅黑" panose="020B0503020204020204" pitchFamily="34" charset="-122"/>
                <a:ea typeface="微软雅黑" panose="020B0503020204020204" pitchFamily="34" charset="-122"/>
              </a:rPr>
              <a:t>47.07%</a:t>
            </a:r>
            <a:r>
              <a:rPr lang="zh-CN" altLang="en-US" sz="1800" b="1" dirty="0" smtClean="0">
                <a:solidFill>
                  <a:srgbClr val="FF0000"/>
                </a:solidFill>
                <a:latin typeface="微软雅黑" panose="020B0503020204020204" pitchFamily="34" charset="-122"/>
                <a:ea typeface="微软雅黑" panose="020B0503020204020204" pitchFamily="34" charset="-122"/>
              </a:rPr>
              <a:t>降低至</a:t>
            </a:r>
            <a:r>
              <a:rPr lang="en-US" altLang="zh-CN" sz="1800" b="1" dirty="0" smtClean="0">
                <a:solidFill>
                  <a:srgbClr val="FF0000"/>
                </a:solidFill>
                <a:latin typeface="微软雅黑" panose="020B0503020204020204" pitchFamily="34" charset="-122"/>
                <a:ea typeface="微软雅黑" panose="020B0503020204020204" pitchFamily="34" charset="-122"/>
              </a:rPr>
              <a:t>16.46%</a:t>
            </a:r>
          </a:p>
          <a:p>
            <a:pPr marL="742950" lvl="1" indent="-285750">
              <a:lnSpc>
                <a:spcPct val="150000"/>
              </a:lnSpc>
              <a:buFont typeface="Wingdings" pitchFamily="2" charset="2"/>
              <a:buChar char="l"/>
            </a:pPr>
            <a:r>
              <a:rPr lang="zh-CN" altLang="en-US" sz="1800" b="1" dirty="0" smtClean="0">
                <a:solidFill>
                  <a:srgbClr val="FF0000"/>
                </a:solidFill>
                <a:latin typeface="微软雅黑" panose="020B0503020204020204" pitchFamily="34" charset="-122"/>
                <a:ea typeface="微软雅黑" panose="020B0503020204020204" pitchFamily="34" charset="-122"/>
              </a:rPr>
              <a:t>外购电占比由</a:t>
            </a:r>
            <a:r>
              <a:rPr lang="en-US" altLang="zh-CN" sz="1800" b="1" dirty="0" smtClean="0">
                <a:solidFill>
                  <a:srgbClr val="FF0000"/>
                </a:solidFill>
                <a:latin typeface="微软雅黑" panose="020B0503020204020204" pitchFamily="34" charset="-122"/>
                <a:ea typeface="微软雅黑" panose="020B0503020204020204" pitchFamily="34" charset="-122"/>
              </a:rPr>
              <a:t>52.93%</a:t>
            </a:r>
            <a:r>
              <a:rPr lang="zh-CN" altLang="en-US" sz="1800" b="1" dirty="0" smtClean="0">
                <a:solidFill>
                  <a:srgbClr val="FF0000"/>
                </a:solidFill>
                <a:latin typeface="微软雅黑" panose="020B0503020204020204" pitchFamily="34" charset="-122"/>
                <a:ea typeface="微软雅黑" panose="020B0503020204020204" pitchFamily="34" charset="-122"/>
              </a:rPr>
              <a:t>降低指</a:t>
            </a:r>
            <a:r>
              <a:rPr lang="en-US" altLang="zh-CN" sz="1800" b="1" dirty="0" smtClean="0">
                <a:solidFill>
                  <a:srgbClr val="FF0000"/>
                </a:solidFill>
                <a:latin typeface="微软雅黑" panose="020B0503020204020204" pitchFamily="34" charset="-122"/>
                <a:ea typeface="微软雅黑" panose="020B0503020204020204" pitchFamily="34" charset="-122"/>
              </a:rPr>
              <a:t>12.91%</a:t>
            </a:r>
          </a:p>
          <a:p>
            <a:pPr marL="742950" lvl="1" indent="-285750">
              <a:lnSpc>
                <a:spcPct val="150000"/>
              </a:lnSpc>
              <a:buFont typeface="Wingdings" pitchFamily="2" charset="2"/>
              <a:buChar char="l"/>
            </a:pPr>
            <a:r>
              <a:rPr lang="zh-CN" altLang="en-US" sz="1800" b="1" dirty="0">
                <a:solidFill>
                  <a:srgbClr val="FF0000"/>
                </a:solidFill>
                <a:latin typeface="微软雅黑" panose="020B0503020204020204" pitchFamily="34" charset="-122"/>
                <a:ea typeface="微软雅黑" panose="020B0503020204020204" pitchFamily="34" charset="-122"/>
              </a:rPr>
              <a:t>清洁</a:t>
            </a:r>
            <a:r>
              <a:rPr lang="zh-CN" altLang="en-US" sz="1800" b="1" dirty="0" smtClean="0">
                <a:solidFill>
                  <a:srgbClr val="FF0000"/>
                </a:solidFill>
                <a:latin typeface="微软雅黑" panose="020B0503020204020204" pitchFamily="34" charset="-122"/>
                <a:ea typeface="微软雅黑" panose="020B0503020204020204" pitchFamily="34" charset="-122"/>
              </a:rPr>
              <a:t>能源电力占比由</a:t>
            </a:r>
            <a:r>
              <a:rPr lang="en-US" altLang="zh-CN" sz="1800" b="1" dirty="0" smtClean="0">
                <a:solidFill>
                  <a:srgbClr val="FF0000"/>
                </a:solidFill>
                <a:latin typeface="微软雅黑" panose="020B0503020204020204" pitchFamily="34" charset="-122"/>
                <a:ea typeface="微软雅黑" panose="020B0503020204020204" pitchFamily="34" charset="-122"/>
              </a:rPr>
              <a:t>0</a:t>
            </a:r>
            <a:r>
              <a:rPr lang="zh-CN" altLang="en-US" sz="1800" b="1" dirty="0" smtClean="0">
                <a:solidFill>
                  <a:srgbClr val="FF0000"/>
                </a:solidFill>
                <a:latin typeface="微软雅黑" panose="020B0503020204020204" pitchFamily="34" charset="-122"/>
                <a:ea typeface="微软雅黑" panose="020B0503020204020204" pitchFamily="34" charset="-122"/>
              </a:rPr>
              <a:t>增加到</a:t>
            </a:r>
            <a:r>
              <a:rPr lang="en-US" altLang="zh-CN" sz="1800" b="1" dirty="0" smtClean="0">
                <a:solidFill>
                  <a:srgbClr val="FF0000"/>
                </a:solidFill>
                <a:latin typeface="微软雅黑" panose="020B0503020204020204" pitchFamily="34" charset="-122"/>
                <a:ea typeface="微软雅黑" panose="020B0503020204020204" pitchFamily="34" charset="-122"/>
              </a:rPr>
              <a:t>71.02%</a:t>
            </a:r>
            <a:endParaRPr lang="en-US" altLang="zh-CN" sz="18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smtClean="0">
              <a:latin typeface="微软雅黑" panose="020B0503020204020204" pitchFamily="34" charset="-122"/>
              <a:ea typeface="微软雅黑" panose="020B0503020204020204" pitchFamily="34" charset="-122"/>
            </a:endParaRPr>
          </a:p>
          <a:p>
            <a:pPr>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smtClean="0">
                <a:latin typeface="微软雅黑" panose="020B0503020204020204" pitchFamily="34" charset="-122"/>
                <a:ea typeface="微软雅黑" panose="020B0503020204020204" pitchFamily="34" charset="-122"/>
              </a:rPr>
              <a:t>碳中和路径：取决于</a:t>
            </a:r>
            <a:r>
              <a:rPr lang="zh-CN" altLang="en-US" sz="1600" b="1" dirty="0">
                <a:latin typeface="微软雅黑" panose="020B0503020204020204" pitchFamily="34" charset="-122"/>
                <a:ea typeface="微软雅黑" panose="020B0503020204020204" pitchFamily="34" charset="-122"/>
              </a:rPr>
              <a:t>华豫电厂的有关转型实施路径，如考虑关停则关停时则可实现碳中和，如暂作为调峰备用电源则建议配置全容量</a:t>
            </a:r>
            <a:r>
              <a:rPr lang="en-US" altLang="zh-CN" sz="1600" b="1" dirty="0">
                <a:latin typeface="微软雅黑" panose="020B0503020204020204" pitchFamily="34" charset="-122"/>
                <a:ea typeface="微软雅黑" panose="020B0503020204020204" pitchFamily="34" charset="-122"/>
              </a:rPr>
              <a:t>CCS</a:t>
            </a:r>
            <a:r>
              <a:rPr lang="zh-CN" altLang="en-US" sz="1600" b="1" dirty="0">
                <a:latin typeface="微软雅黑" panose="020B0503020204020204" pitchFamily="34" charset="-122"/>
                <a:ea typeface="微软雅黑" panose="020B0503020204020204" pitchFamily="34" charset="-122"/>
              </a:rPr>
              <a:t>碳捕集装置，装置建成投运后即可实现碳中和</a:t>
            </a:r>
            <a:endParaRPr lang="en-US" altLang="zh-CN" sz="1600" b="1" dirty="0">
              <a:latin typeface="微软雅黑" panose="020B0503020204020204" pitchFamily="34" charset="-122"/>
              <a:ea typeface="微软雅黑" panose="020B0503020204020204" pitchFamily="34" charset="-122"/>
            </a:endParaRPr>
          </a:p>
        </p:txBody>
      </p:sp>
      <p:cxnSp>
        <p:nvCxnSpPr>
          <p:cNvPr id="12" name="直接连接符 11"/>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3"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14" name="矩形 13"/>
          <p:cNvSpPr/>
          <p:nvPr/>
        </p:nvSpPr>
        <p:spPr>
          <a:xfrm>
            <a:off x="300107" y="775232"/>
            <a:ext cx="3700723"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绿色能源体系建设规划</a:t>
            </a:r>
            <a:endParaRPr lang="zh-CN" altLang="en-US" sz="1800" b="1" kern="100" dirty="0">
              <a:solidFill>
                <a:srgbClr val="163896"/>
              </a:solidFill>
              <a:latin typeface="+mn-ea"/>
              <a:cs typeface="Times New Roman" panose="02020603050405020304" pitchFamily="18" charset="0"/>
            </a:endParaRPr>
          </a:p>
        </p:txBody>
      </p:sp>
      <p:sp>
        <p:nvSpPr>
          <p:cNvPr id="15" name="矩形 14"/>
          <p:cNvSpPr/>
          <p:nvPr/>
        </p:nvSpPr>
        <p:spPr>
          <a:xfrm>
            <a:off x="482572" y="182927"/>
            <a:ext cx="5179623" cy="400110"/>
          </a:xfrm>
          <a:prstGeom prst="rect">
            <a:avLst/>
          </a:prstGeom>
        </p:spPr>
        <p:txBody>
          <a:bodyPr wrap="none">
            <a:spAutoFit/>
          </a:bodyPr>
          <a:lstStyle/>
          <a:p>
            <a:r>
              <a:rPr lang="zh-CN" altLang="en-US" sz="2000" b="1" dirty="0">
                <a:solidFill>
                  <a:srgbClr val="163896"/>
                </a:solidFill>
                <a:latin typeface="+mn-ea"/>
                <a:sym typeface="+mn-lt"/>
              </a:rPr>
              <a:t>二、信阳市电力碳达峰碳中和时间表</a:t>
            </a:r>
            <a:r>
              <a:rPr lang="en-US" altLang="zh-CN" sz="2000" b="1" dirty="0">
                <a:solidFill>
                  <a:srgbClr val="163896"/>
                </a:solidFill>
                <a:latin typeface="+mn-ea"/>
                <a:sym typeface="+mn-lt"/>
              </a:rPr>
              <a:t>/</a:t>
            </a:r>
            <a:r>
              <a:rPr lang="zh-CN" altLang="en-US" sz="2000" b="1" dirty="0">
                <a:solidFill>
                  <a:srgbClr val="163896"/>
                </a:solidFill>
                <a:latin typeface="+mn-ea"/>
                <a:sym typeface="+mn-lt"/>
              </a:rPr>
              <a:t>路线图</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706" y="1733220"/>
            <a:ext cx="6537372" cy="448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039" y="1524000"/>
            <a:ext cx="10493433" cy="4893647"/>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推进路线：</a:t>
            </a:r>
            <a:endParaRPr lang="en-US" altLang="zh-CN" sz="1600" b="1" dirty="0">
              <a:latin typeface="微软雅黑" panose="020B0503020204020204" pitchFamily="34" charset="-122"/>
              <a:ea typeface="微软雅黑" panose="020B0503020204020204" pitchFamily="34" charset="-122"/>
            </a:endParaRPr>
          </a:p>
          <a:p>
            <a:pPr indent="457200">
              <a:lnSpc>
                <a:spcPct val="150000"/>
              </a:lnSpc>
            </a:pPr>
            <a:r>
              <a:rPr lang="zh-CN" altLang="en-US" sz="1600" dirty="0">
                <a:latin typeface="微软雅黑" panose="020B0503020204020204" pitchFamily="34" charset="-122"/>
                <a:ea typeface="微软雅黑" panose="020B0503020204020204" pitchFamily="34" charset="-122"/>
              </a:rPr>
              <a:t>源网荷储一体化和多能互补模式为规模化、智慧化程度较高的新型绿色电力能源，因为并网特性好、可以按照社会用电需求、网架分布、升压站间隔条件进行合理规划，按照整片、有序、合理、合规、择优开发。</a:t>
            </a:r>
            <a:endParaRPr lang="en-US" altLang="zh-CN" sz="1600" dirty="0">
              <a:latin typeface="微软雅黑" panose="020B0503020204020204" pitchFamily="34" charset="-122"/>
              <a:ea typeface="微软雅黑" panose="020B0503020204020204" pitchFamily="34" charset="-122"/>
            </a:endParaRPr>
          </a:p>
          <a:p>
            <a:pPr indent="457200">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源网荷储一体化推进路线：</a:t>
            </a: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220kV</a:t>
            </a:r>
            <a:r>
              <a:rPr lang="zh-CN" altLang="en-US" sz="1600" dirty="0">
                <a:latin typeface="微软雅黑" panose="020B0503020204020204" pitchFamily="34" charset="-122"/>
                <a:ea typeface="微软雅黑" panose="020B0503020204020204" pitchFamily="34" charset="-122"/>
              </a:rPr>
              <a:t>城市东西部环网间隔，靠近信阳高负荷区域，在平桥区、浉河区、罗山县和固始县进行以风光基地消纳为目的的源网荷储项目开发，余电通过东部环网接入浉河变和西部的春申变输送；</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多能互补推进路线：</a:t>
            </a:r>
            <a:r>
              <a:rPr lang="zh-CN" altLang="en-US" sz="1600" dirty="0">
                <a:latin typeface="微软雅黑" panose="020B0503020204020204" pitchFamily="34" charset="-122"/>
                <a:ea typeface="微软雅黑" panose="020B0503020204020204" pitchFamily="34" charset="-122"/>
              </a:rPr>
              <a:t>对于远离负荷区域的风光电源，通过信阳西部</a:t>
            </a:r>
            <a:r>
              <a:rPr lang="en-US" altLang="zh-CN" sz="1600" dirty="0">
                <a:latin typeface="微软雅黑" panose="020B0503020204020204" pitchFamily="34" charset="-122"/>
                <a:ea typeface="微软雅黑" panose="020B0503020204020204" pitchFamily="34" charset="-122"/>
              </a:rPr>
              <a:t>220kV</a:t>
            </a:r>
            <a:r>
              <a:rPr lang="zh-CN" altLang="en-US" sz="1600" dirty="0">
                <a:latin typeface="微软雅黑" panose="020B0503020204020204" pitchFamily="34" charset="-122"/>
                <a:ea typeface="微软雅黑" panose="020B0503020204020204" pitchFamily="34" charset="-122"/>
              </a:rPr>
              <a:t>双环网线路，分别通过</a:t>
            </a:r>
            <a:r>
              <a:rPr lang="en-US" altLang="zh-CN" sz="1600" dirty="0">
                <a:latin typeface="微软雅黑" panose="020B0503020204020204" pitchFamily="34" charset="-122"/>
                <a:ea typeface="微软雅黑" panose="020B0503020204020204" pitchFamily="34" charset="-122"/>
              </a:rPr>
              <a:t>500kV</a:t>
            </a:r>
            <a:r>
              <a:rPr lang="zh-CN" altLang="en-US" sz="1600" dirty="0">
                <a:latin typeface="微软雅黑" panose="020B0503020204020204" pitchFamily="34" charset="-122"/>
                <a:ea typeface="微软雅黑" panose="020B0503020204020204" pitchFamily="34" charset="-122"/>
              </a:rPr>
              <a:t>春申变和浉河变两个断面输送。淮滨、固始和商城通过</a:t>
            </a:r>
            <a:r>
              <a:rPr lang="en-US" altLang="zh-CN" sz="1600" dirty="0">
                <a:latin typeface="微软雅黑" panose="020B0503020204020204" pitchFamily="34" charset="-122"/>
                <a:ea typeface="微软雅黑" panose="020B0503020204020204" pitchFamily="34" charset="-122"/>
              </a:rPr>
              <a:t>220kV</a:t>
            </a:r>
            <a:r>
              <a:rPr lang="zh-CN" altLang="en-US" sz="1600" dirty="0">
                <a:latin typeface="微软雅黑" panose="020B0503020204020204" pitchFamily="34" charset="-122"/>
                <a:ea typeface="微软雅黑" panose="020B0503020204020204" pitchFamily="34" charset="-122"/>
              </a:rPr>
              <a:t>接入到春申变，息县、罗山通过</a:t>
            </a:r>
            <a:r>
              <a:rPr lang="en-US" altLang="zh-CN" sz="1600" dirty="0">
                <a:latin typeface="微软雅黑" panose="020B0503020204020204" pitchFamily="34" charset="-122"/>
                <a:ea typeface="微软雅黑" panose="020B0503020204020204" pitchFamily="34" charset="-122"/>
              </a:rPr>
              <a:t>220kV</a:t>
            </a:r>
            <a:r>
              <a:rPr lang="zh-CN" altLang="en-US" sz="1600" dirty="0">
                <a:latin typeface="微软雅黑" panose="020B0503020204020204" pitchFamily="34" charset="-122"/>
                <a:ea typeface="微软雅黑" panose="020B0503020204020204" pitchFamily="34" charset="-122"/>
              </a:rPr>
              <a:t>线路接入浉河变输送，新县通过光山，分别接入春申和浉河变输送；</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其他模式路线：</a:t>
            </a:r>
            <a:endParaRPr lang="en-US" altLang="zh-CN" sz="1600" b="1" dirty="0">
              <a:latin typeface="微软雅黑" panose="020B0503020204020204" pitchFamily="34" charset="-122"/>
              <a:ea typeface="微软雅黑" panose="020B0503020204020204" pitchFamily="34" charset="-122"/>
            </a:endParaRPr>
          </a:p>
          <a:p>
            <a:pPr lvl="0">
              <a:lnSpc>
                <a:spcPct val="150000"/>
              </a:lnSpc>
            </a:pPr>
            <a:r>
              <a:rPr lang="zh-CN" altLang="en-US" sz="1600" b="1" dirty="0">
                <a:latin typeface="微软雅黑" panose="020B0503020204020204" pitchFamily="34" charset="-122"/>
                <a:ea typeface="微软雅黑" panose="020B0503020204020204" pitchFamily="34" charset="-122"/>
              </a:rPr>
              <a:t>分布式电源推进路线：</a:t>
            </a:r>
            <a:r>
              <a:rPr lang="zh-CN" altLang="en-US" sz="1600" dirty="0">
                <a:latin typeface="微软雅黑" panose="020B0503020204020204" pitchFamily="34" charset="-122"/>
                <a:ea typeface="微软雅黑" panose="020B0503020204020204" pitchFamily="34" charset="-122"/>
              </a:rPr>
              <a:t>参照</a:t>
            </a:r>
            <a:r>
              <a:rPr lang="zh-CN" altLang="zh-CN" sz="1600" dirty="0"/>
              <a:t>信阳市的</a:t>
            </a:r>
            <a:r>
              <a:rPr lang="zh-CN" altLang="en-US" sz="1600" dirty="0"/>
              <a:t>风能和</a:t>
            </a:r>
            <a:r>
              <a:rPr lang="zh-CN" altLang="zh-CN" sz="1600" dirty="0"/>
              <a:t>太阳能分布条件，</a:t>
            </a:r>
            <a:r>
              <a:rPr lang="zh-CN" altLang="en-US" sz="1600" dirty="0"/>
              <a:t>在电网末端和农网区域，</a:t>
            </a:r>
            <a:r>
              <a:rPr lang="zh-CN" altLang="zh-CN" sz="1600" dirty="0"/>
              <a:t>利用信阳市产业聚集区</a:t>
            </a:r>
            <a:r>
              <a:rPr lang="zh-CN" altLang="en-US" sz="1600" dirty="0"/>
              <a:t>周边空地、</a:t>
            </a:r>
            <a:r>
              <a:rPr lang="zh-CN" altLang="zh-CN" sz="1600" dirty="0"/>
              <a:t>厂房屋顶、城镇用地和居民点用地</a:t>
            </a:r>
            <a:r>
              <a:rPr lang="zh-CN" altLang="en-US" sz="1600" dirty="0"/>
              <a:t>、水域、农用地等</a:t>
            </a:r>
            <a:r>
              <a:rPr lang="zh-CN" altLang="zh-CN" sz="1600" dirty="0"/>
              <a:t>发展</a:t>
            </a:r>
            <a:r>
              <a:rPr lang="zh-CN" altLang="en-US" sz="1600" dirty="0"/>
              <a:t>分散式风电、分散式</a:t>
            </a:r>
            <a:r>
              <a:rPr lang="zh-CN" altLang="zh-CN" sz="1600" dirty="0"/>
              <a:t>光伏</a:t>
            </a:r>
            <a:r>
              <a:rPr lang="zh-CN" altLang="en-US" sz="1600" dirty="0"/>
              <a:t>等。</a:t>
            </a:r>
            <a:endParaRPr lang="en-US" altLang="zh-CN" sz="16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1719809" y="6304597"/>
            <a:ext cx="404735" cy="384721"/>
          </a:xfrm>
          <a:prstGeom prst="rect">
            <a:avLst/>
          </a:prstGeom>
          <a:noFill/>
        </p:spPr>
        <p:txBody>
          <a:bodyPr wrap="square" rtlCol="0">
            <a:spAutoFit/>
          </a:bodyPr>
          <a:lstStyle/>
          <a:p>
            <a:r>
              <a:rPr lang="en-US" altLang="zh-CN" dirty="0"/>
              <a:t>*</a:t>
            </a:r>
            <a:endParaRPr lang="zh-CN" altLang="en-US" dirty="0"/>
          </a:p>
        </p:txBody>
      </p:sp>
      <p:cxnSp>
        <p:nvCxnSpPr>
          <p:cNvPr id="8" name="直接连接符 7"/>
          <p:cNvCxnSpPr/>
          <p:nvPr/>
        </p:nvCxnSpPr>
        <p:spPr>
          <a:xfrm flipH="1">
            <a:off x="160769" y="1284553"/>
            <a:ext cx="360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9"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10" name="矩形 9"/>
          <p:cNvSpPr/>
          <p:nvPr/>
        </p:nvSpPr>
        <p:spPr>
          <a:xfrm>
            <a:off x="300107" y="775232"/>
            <a:ext cx="3700723"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信阳市碳达峰碳中和推进路线</a:t>
            </a:r>
          </a:p>
        </p:txBody>
      </p:sp>
      <p:sp>
        <p:nvSpPr>
          <p:cNvPr id="11" name="矩形 10"/>
          <p:cNvSpPr/>
          <p:nvPr/>
        </p:nvSpPr>
        <p:spPr>
          <a:xfrm>
            <a:off x="482572" y="182927"/>
            <a:ext cx="5179623" cy="400110"/>
          </a:xfrm>
          <a:prstGeom prst="rect">
            <a:avLst/>
          </a:prstGeom>
        </p:spPr>
        <p:txBody>
          <a:bodyPr wrap="none">
            <a:spAutoFit/>
          </a:bodyPr>
          <a:lstStyle/>
          <a:p>
            <a:r>
              <a:rPr lang="zh-CN" altLang="en-US" sz="2000" b="1" dirty="0">
                <a:solidFill>
                  <a:srgbClr val="163896"/>
                </a:solidFill>
                <a:latin typeface="+mn-ea"/>
                <a:sym typeface="+mn-lt"/>
              </a:rPr>
              <a:t>二、信阳市电力碳达峰碳中和时间表</a:t>
            </a:r>
            <a:r>
              <a:rPr lang="en-US" altLang="zh-CN" sz="2000" b="1" dirty="0">
                <a:solidFill>
                  <a:srgbClr val="163896"/>
                </a:solidFill>
                <a:latin typeface="+mn-ea"/>
                <a:sym typeface="+mn-lt"/>
              </a:rPr>
              <a:t>/</a:t>
            </a:r>
            <a:r>
              <a:rPr lang="zh-CN" altLang="en-US" sz="2000" b="1" dirty="0">
                <a:solidFill>
                  <a:srgbClr val="163896"/>
                </a:solidFill>
                <a:latin typeface="+mn-ea"/>
                <a:sym typeface="+mn-lt"/>
              </a:rPr>
              <a:t>路线图</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mg2.baidu.com/image_search/src=http%3A%2F%2Fimg.taopic.com%2Fuploads%2Fallimg%2F121226%2F234738-12122616304844.jpg&amp;refer=http%3A%2F%2Fimg.taopic.com&amp;app=2002&amp;size=f9999,10000&amp;q=a80&amp;n=0&amp;g=0n&amp;fmt=jpeg?sec=1612939565&amp;t=e5fd1d706b7cc330d5ac3a09f74f57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09" y="10586"/>
            <a:ext cx="6888191" cy="68474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2853071"/>
            <a:ext cx="6960208" cy="29516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0" anchor="ctr"/>
          <a:lstStyle/>
          <a:p>
            <a:pPr algn="ctr" defTabSz="1219200"/>
            <a:endParaRPr lang="zh-CN" altLang="en-US" sz="2400">
              <a:solidFill>
                <a:prstClr val="white"/>
              </a:solidFill>
            </a:endParaRPr>
          </a:p>
        </p:txBody>
      </p:sp>
      <p:sp>
        <p:nvSpPr>
          <p:cNvPr id="38" name="文本框 10"/>
          <p:cNvSpPr txBox="1">
            <a:spLocks noChangeArrowheads="1"/>
          </p:cNvSpPr>
          <p:nvPr/>
        </p:nvSpPr>
        <p:spPr bwMode="auto">
          <a:xfrm>
            <a:off x="8440163" y="323229"/>
            <a:ext cx="3433889" cy="61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200"/>
            <a:r>
              <a:rPr lang="en-US" altLang="zh-CN" sz="3200" b="1" dirty="0">
                <a:solidFill>
                  <a:prstClr val="white"/>
                </a:solidFill>
                <a:latin typeface="微软雅黑" panose="020B0503020204020204" pitchFamily="34" charset="-122"/>
                <a:ea typeface="微软雅黑" panose="020B0503020204020204" pitchFamily="34" charset="-122"/>
              </a:rPr>
              <a:t>01</a:t>
            </a:r>
            <a:r>
              <a:rPr lang="zh-CN" altLang="zh-CN" sz="3200" b="1" dirty="0">
                <a:solidFill>
                  <a:prstClr val="white"/>
                </a:solidFill>
                <a:latin typeface="微软雅黑" panose="020B0503020204020204" pitchFamily="34" charset="-122"/>
                <a:ea typeface="微软雅黑" panose="020B0503020204020204" pitchFamily="34" charset="-122"/>
              </a:rPr>
              <a:t>公司基本情况</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39" name="文本框 10"/>
          <p:cNvSpPr txBox="1">
            <a:spLocks noChangeArrowheads="1"/>
          </p:cNvSpPr>
          <p:nvPr/>
        </p:nvSpPr>
        <p:spPr bwMode="auto">
          <a:xfrm>
            <a:off x="9840905" y="838479"/>
            <a:ext cx="1781749" cy="43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200"/>
            <a:r>
              <a:rPr lang="en-US" altLang="zh-CN" b="1" dirty="0">
                <a:solidFill>
                  <a:prstClr val="white"/>
                </a:solidFill>
                <a:latin typeface="微软雅黑" panose="020B0503020204020204" pitchFamily="34" charset="-122"/>
                <a:ea typeface="微软雅黑" panose="020B0503020204020204" pitchFamily="34" charset="-122"/>
              </a:rPr>
              <a:t>——</a:t>
            </a:r>
            <a:r>
              <a:rPr lang="zh-CN" altLang="zh-CN" sz="2000" dirty="0">
                <a:solidFill>
                  <a:prstClr val="white"/>
                </a:solidFill>
                <a:latin typeface="微软雅黑" panose="020B0503020204020204" pitchFamily="34" charset="-122"/>
                <a:ea typeface="微软雅黑" panose="020B0503020204020204" pitchFamily="34" charset="-122"/>
              </a:rPr>
              <a:t>公司简介</a:t>
            </a:r>
          </a:p>
        </p:txBody>
      </p:sp>
      <p:sp>
        <p:nvSpPr>
          <p:cNvPr id="37" name="Content Placeholder 2"/>
          <p:cNvSpPr txBox="1"/>
          <p:nvPr/>
        </p:nvSpPr>
        <p:spPr bwMode="auto">
          <a:xfrm>
            <a:off x="779453" y="3301812"/>
            <a:ext cx="5473320" cy="2010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6" tIns="81278" rIns="162556" bIns="81278"/>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219200">
              <a:lnSpc>
                <a:spcPct val="150000"/>
              </a:lnSpc>
            </a:pPr>
            <a:r>
              <a:rPr lang="zh-CN" altLang="zh-CN" sz="1600" dirty="0">
                <a:solidFill>
                  <a:prstClr val="white"/>
                </a:solidFill>
                <a:latin typeface="微软雅黑" panose="020B0503020204020204" pitchFamily="34" charset="-122"/>
                <a:ea typeface="微软雅黑" panose="020B0503020204020204" pitchFamily="34" charset="-122"/>
              </a:rPr>
              <a:t>明阳智慧能源集团股份公司（简称“明阳智能”）作为全球化清洁能源整体解决方案提供商，</a:t>
            </a:r>
            <a:r>
              <a:rPr lang="en-US" altLang="zh-CN" sz="1600" dirty="0">
                <a:solidFill>
                  <a:prstClr val="white"/>
                </a:solidFill>
                <a:latin typeface="微软雅黑" panose="020B0503020204020204" pitchFamily="34" charset="-122"/>
                <a:ea typeface="微软雅黑" panose="020B0503020204020204" pitchFamily="34" charset="-122"/>
              </a:rPr>
              <a:t>2019</a:t>
            </a:r>
            <a:r>
              <a:rPr lang="zh-CN" altLang="zh-CN" sz="1600" dirty="0">
                <a:solidFill>
                  <a:prstClr val="white"/>
                </a:solidFill>
                <a:latin typeface="微软雅黑" panose="020B0503020204020204" pitchFamily="34" charset="-122"/>
                <a:ea typeface="微软雅黑" panose="020B0503020204020204" pitchFamily="34" charset="-122"/>
              </a:rPr>
              <a:t>年</a:t>
            </a:r>
            <a:r>
              <a:rPr lang="en-US" altLang="zh-CN" sz="1600" dirty="0">
                <a:solidFill>
                  <a:prstClr val="white"/>
                </a:solidFill>
                <a:latin typeface="微软雅黑" panose="020B0503020204020204" pitchFamily="34" charset="-122"/>
                <a:ea typeface="微软雅黑" panose="020B0503020204020204" pitchFamily="34" charset="-122"/>
              </a:rPr>
              <a:t>1</a:t>
            </a:r>
            <a:r>
              <a:rPr lang="zh-CN" altLang="zh-CN" sz="1600" dirty="0">
                <a:solidFill>
                  <a:prstClr val="white"/>
                </a:solidFill>
                <a:latin typeface="微软雅黑" panose="020B0503020204020204" pitchFamily="34" charset="-122"/>
                <a:ea typeface="微软雅黑" panose="020B0503020204020204" pitchFamily="34" charset="-122"/>
              </a:rPr>
              <a:t>月在上海证券交易所上市，一直致力于风电机组的研发，并在机组大型化发展趋势方面持续引领。目前已逐步发展成为国内领先、全球具有重要影响力的智慧能源企业集团。</a:t>
            </a:r>
            <a:endParaRPr lang="zh-CN" altLang="en-US" sz="1600"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90" y="479429"/>
            <a:ext cx="2405931" cy="522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15"/>
          <p:cNvSpPr/>
          <p:nvPr/>
        </p:nvSpPr>
        <p:spPr>
          <a:xfrm>
            <a:off x="482572" y="5698141"/>
            <a:ext cx="1161767" cy="55407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15"/>
          <p:cNvSpPr/>
          <p:nvPr/>
        </p:nvSpPr>
        <p:spPr>
          <a:xfrm>
            <a:off x="482572" y="4290463"/>
            <a:ext cx="1161767" cy="55407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15"/>
          <p:cNvSpPr/>
          <p:nvPr/>
        </p:nvSpPr>
        <p:spPr>
          <a:xfrm>
            <a:off x="452462" y="2933649"/>
            <a:ext cx="1161767" cy="55407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57294" y="2425896"/>
            <a:ext cx="774040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7294" y="3837280"/>
            <a:ext cx="774040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57294" y="5220385"/>
            <a:ext cx="77766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7294" y="6613849"/>
            <a:ext cx="78967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圆角矩形 15"/>
          <p:cNvSpPr/>
          <p:nvPr/>
        </p:nvSpPr>
        <p:spPr>
          <a:xfrm>
            <a:off x="457293" y="1558890"/>
            <a:ext cx="1161767" cy="55407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74178" y="1653142"/>
            <a:ext cx="1118336" cy="369332"/>
          </a:xfrm>
          <a:prstGeom prst="rect">
            <a:avLst/>
          </a:prstGeom>
          <a:noFill/>
        </p:spPr>
        <p:txBody>
          <a:bodyPr wrap="square" rtlCol="0">
            <a:spAutoFit/>
          </a:bodyPr>
          <a:lstStyle/>
          <a:p>
            <a:r>
              <a:rPr lang="zh-CN" altLang="en-US" sz="1800" b="1" dirty="0">
                <a:solidFill>
                  <a:schemeClr val="bg1"/>
                </a:solidFill>
                <a:latin typeface="+mj-ea"/>
                <a:ea typeface="+mj-ea"/>
              </a:rPr>
              <a:t>气候特点</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775432" y="1440641"/>
            <a:ext cx="6578642" cy="1023742"/>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信阳市四季分明，春夏秋季受热带海洋气团与极地气团交替控制，冬季则主要受极地大陆气团的影响。夏季湿热，冬季干寒，春秋凉爽，四季分明，雨热同期，降水丰沛。</a:t>
            </a:r>
            <a:endParaRPr lang="en-US" altLang="zh-CN"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38003" y="3033121"/>
            <a:ext cx="1359337" cy="384721"/>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降水分布</a:t>
            </a:r>
          </a:p>
        </p:txBody>
      </p:sp>
      <p:sp>
        <p:nvSpPr>
          <p:cNvPr id="27" name="文本框 26"/>
          <p:cNvSpPr txBox="1"/>
          <p:nvPr/>
        </p:nvSpPr>
        <p:spPr>
          <a:xfrm>
            <a:off x="512100" y="4375139"/>
            <a:ext cx="1216917" cy="384721"/>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水利资源</a:t>
            </a:r>
          </a:p>
        </p:txBody>
      </p:sp>
      <p:sp>
        <p:nvSpPr>
          <p:cNvPr id="29" name="文本框 28"/>
          <p:cNvSpPr txBox="1"/>
          <p:nvPr/>
        </p:nvSpPr>
        <p:spPr>
          <a:xfrm>
            <a:off x="503710" y="5778810"/>
            <a:ext cx="1187946" cy="384721"/>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抽水蓄能</a:t>
            </a:r>
          </a:p>
        </p:txBody>
      </p:sp>
      <p:sp>
        <p:nvSpPr>
          <p:cNvPr id="38" name="文本框 37"/>
          <p:cNvSpPr txBox="1"/>
          <p:nvPr/>
        </p:nvSpPr>
        <p:spPr>
          <a:xfrm>
            <a:off x="1698759" y="2663768"/>
            <a:ext cx="6535212" cy="1061829"/>
          </a:xfrm>
          <a:prstGeom prst="rect">
            <a:avLst/>
          </a:prstGeom>
          <a:noFill/>
        </p:spPr>
        <p:txBody>
          <a:bodyPr wrap="square">
            <a:spAutoFit/>
          </a:bodyPr>
          <a:lstStyle/>
          <a:p>
            <a:pPr>
              <a:lnSpc>
                <a:spcPct val="150000"/>
              </a:lnSpc>
            </a:pPr>
            <a:r>
              <a:rPr lang="zh-CN" altLang="en-US" sz="1400" dirty="0">
                <a:latin typeface="+mj-ea"/>
                <a:ea typeface="+mj-ea"/>
              </a:rPr>
              <a:t>全市多年平均降雨量</a:t>
            </a:r>
            <a:r>
              <a:rPr lang="en-US" altLang="zh-CN" sz="1400" dirty="0">
                <a:latin typeface="+mj-ea"/>
                <a:ea typeface="+mj-ea"/>
              </a:rPr>
              <a:t>1098</a:t>
            </a:r>
            <a:r>
              <a:rPr lang="zh-CN" altLang="en-US" sz="1400" dirty="0">
                <a:latin typeface="+mj-ea"/>
                <a:ea typeface="+mj-ea"/>
              </a:rPr>
              <a:t>毫米，受特殊地理位置和气候的影响，降水时空分布不均，降水量年内、年际之间变化很大，降水主要集中在主汛期的</a:t>
            </a:r>
            <a:r>
              <a:rPr lang="en-US" altLang="zh-CN" sz="1400" dirty="0">
                <a:latin typeface="+mj-ea"/>
                <a:ea typeface="+mj-ea"/>
              </a:rPr>
              <a:t>6—8</a:t>
            </a:r>
            <a:r>
              <a:rPr lang="zh-CN" altLang="en-US" sz="1400" dirty="0">
                <a:latin typeface="+mj-ea"/>
                <a:ea typeface="+mj-ea"/>
              </a:rPr>
              <a:t>月，占全年的</a:t>
            </a:r>
            <a:r>
              <a:rPr lang="en-US" altLang="zh-CN" sz="1400" dirty="0">
                <a:latin typeface="+mj-ea"/>
                <a:ea typeface="+mj-ea"/>
              </a:rPr>
              <a:t>54%</a:t>
            </a:r>
            <a:r>
              <a:rPr lang="zh-CN" altLang="en-US" sz="1400" dirty="0">
                <a:latin typeface="+mj-ea"/>
                <a:ea typeface="+mj-ea"/>
              </a:rPr>
              <a:t>；丰、枯年相差可达</a:t>
            </a:r>
            <a:r>
              <a:rPr lang="en-US" altLang="zh-CN" sz="1400" dirty="0">
                <a:latin typeface="+mj-ea"/>
                <a:ea typeface="+mj-ea"/>
              </a:rPr>
              <a:t>2—3</a:t>
            </a:r>
            <a:r>
              <a:rPr lang="zh-CN" altLang="en-US" sz="1400" dirty="0">
                <a:latin typeface="+mj-ea"/>
                <a:ea typeface="+mj-ea"/>
              </a:rPr>
              <a:t>倍，径流量相差</a:t>
            </a:r>
            <a:r>
              <a:rPr lang="en-US" altLang="zh-CN" sz="1400" dirty="0">
                <a:latin typeface="+mj-ea"/>
                <a:ea typeface="+mj-ea"/>
              </a:rPr>
              <a:t>8—9</a:t>
            </a:r>
            <a:r>
              <a:rPr lang="zh-CN" altLang="en-US" sz="1400" dirty="0">
                <a:latin typeface="+mj-ea"/>
                <a:ea typeface="+mj-ea"/>
              </a:rPr>
              <a:t>倍。</a:t>
            </a:r>
            <a:endParaRPr lang="en-US" altLang="zh-CN" sz="1400" dirty="0">
              <a:latin typeface="+mj-ea"/>
              <a:ea typeface="+mj-ea"/>
            </a:endParaRPr>
          </a:p>
        </p:txBody>
      </p:sp>
      <p:sp>
        <p:nvSpPr>
          <p:cNvPr id="41" name="文本框 40"/>
          <p:cNvSpPr txBox="1"/>
          <p:nvPr/>
        </p:nvSpPr>
        <p:spPr>
          <a:xfrm>
            <a:off x="1729017" y="3894045"/>
            <a:ext cx="6767815" cy="1346907"/>
          </a:xfrm>
          <a:prstGeom prst="rect">
            <a:avLst/>
          </a:prstGeom>
          <a:noFill/>
        </p:spPr>
        <p:txBody>
          <a:bodyPr wrap="square">
            <a:spAutoFit/>
          </a:bodyPr>
          <a:lstStyle/>
          <a:p>
            <a:pPr>
              <a:lnSpc>
                <a:spcPct val="150000"/>
              </a:lnSpc>
            </a:pPr>
            <a:r>
              <a:rPr lang="zh-CN" altLang="en-US" sz="1400" dirty="0">
                <a:latin typeface="+mj-ea"/>
                <a:ea typeface="+mj-ea"/>
              </a:rPr>
              <a:t>信阳市水资源量在河南省相对丰富，全市多年平均水资源总量</a:t>
            </a:r>
            <a:r>
              <a:rPr lang="en-US" altLang="zh-CN" sz="1400" dirty="0">
                <a:latin typeface="+mj-ea"/>
                <a:ea typeface="+mj-ea"/>
              </a:rPr>
              <a:t>86.76</a:t>
            </a:r>
            <a:r>
              <a:rPr lang="zh-CN" altLang="en-US" sz="1400" dirty="0">
                <a:latin typeface="+mj-ea"/>
                <a:ea typeface="+mj-ea"/>
              </a:rPr>
              <a:t>亿立方米，人均水资源量</a:t>
            </a:r>
            <a:r>
              <a:rPr lang="en-US" altLang="zh-CN" sz="1400" dirty="0">
                <a:latin typeface="+mj-ea"/>
                <a:ea typeface="+mj-ea"/>
              </a:rPr>
              <a:t>1003</a:t>
            </a:r>
            <a:r>
              <a:rPr lang="zh-CN" altLang="en-US" sz="1400" dirty="0">
                <a:latin typeface="+mj-ea"/>
                <a:ea typeface="+mj-ea"/>
              </a:rPr>
              <a:t>立方米，水资源可开发利用量为</a:t>
            </a:r>
            <a:r>
              <a:rPr lang="en-US" altLang="zh-CN" sz="1400" dirty="0">
                <a:latin typeface="+mj-ea"/>
                <a:ea typeface="+mj-ea"/>
              </a:rPr>
              <a:t>41.23</a:t>
            </a:r>
            <a:r>
              <a:rPr lang="zh-CN" altLang="en-US" sz="1400" dirty="0">
                <a:latin typeface="+mj-ea"/>
                <a:ea typeface="+mj-ea"/>
              </a:rPr>
              <a:t>亿立方米。全市有大型水库</a:t>
            </a:r>
            <a:r>
              <a:rPr lang="en-US" altLang="zh-CN" sz="1400" dirty="0">
                <a:latin typeface="+mj-ea"/>
                <a:ea typeface="+mj-ea"/>
              </a:rPr>
              <a:t>6</a:t>
            </a:r>
            <a:r>
              <a:rPr lang="zh-CN" altLang="en-US" sz="1400" dirty="0">
                <a:latin typeface="+mj-ea"/>
                <a:ea typeface="+mj-ea"/>
              </a:rPr>
              <a:t>座、中型水库</a:t>
            </a:r>
            <a:r>
              <a:rPr lang="en-US" altLang="zh-CN" sz="1400" dirty="0">
                <a:latin typeface="+mj-ea"/>
                <a:ea typeface="+mj-ea"/>
              </a:rPr>
              <a:t>15</a:t>
            </a:r>
            <a:r>
              <a:rPr lang="zh-CN" altLang="en-US" sz="1400" dirty="0">
                <a:latin typeface="+mj-ea"/>
                <a:ea typeface="+mj-ea"/>
              </a:rPr>
              <a:t>座、小型水库</a:t>
            </a:r>
            <a:r>
              <a:rPr lang="en-US" altLang="zh-CN" sz="1400" dirty="0">
                <a:latin typeface="+mj-ea"/>
                <a:ea typeface="+mj-ea"/>
              </a:rPr>
              <a:t>971</a:t>
            </a:r>
            <a:r>
              <a:rPr lang="zh-CN" altLang="en-US" sz="1400" dirty="0">
                <a:latin typeface="+mj-ea"/>
                <a:ea typeface="+mj-ea"/>
              </a:rPr>
              <a:t>座，大小型水库共计水库</a:t>
            </a:r>
            <a:r>
              <a:rPr lang="en-US" altLang="zh-CN" sz="1400" dirty="0">
                <a:latin typeface="+mj-ea"/>
                <a:ea typeface="+mj-ea"/>
              </a:rPr>
              <a:t>992</a:t>
            </a:r>
            <a:r>
              <a:rPr lang="zh-CN" altLang="en-US" sz="1400" dirty="0">
                <a:latin typeface="+mj-ea"/>
                <a:ea typeface="+mj-ea"/>
              </a:rPr>
              <a:t>座，有“千湖市”之称；有大中型拦河枢纽</a:t>
            </a:r>
            <a:r>
              <a:rPr lang="en-US" altLang="zh-CN" sz="1400" dirty="0">
                <a:latin typeface="+mj-ea"/>
                <a:ea typeface="+mj-ea"/>
              </a:rPr>
              <a:t>17</a:t>
            </a:r>
            <a:r>
              <a:rPr lang="zh-CN" altLang="en-US" sz="1400" dirty="0">
                <a:latin typeface="+mj-ea"/>
                <a:ea typeface="+mj-ea"/>
              </a:rPr>
              <a:t>座，塘湖堰坝</a:t>
            </a:r>
            <a:r>
              <a:rPr lang="en-US" altLang="zh-CN" sz="1400" dirty="0">
                <a:latin typeface="+mj-ea"/>
                <a:ea typeface="+mj-ea"/>
              </a:rPr>
              <a:t>20</a:t>
            </a:r>
            <a:r>
              <a:rPr lang="zh-CN" altLang="en-US" sz="1400" dirty="0">
                <a:latin typeface="+mj-ea"/>
                <a:ea typeface="+mj-ea"/>
              </a:rPr>
              <a:t>多万处，总蓄水能力</a:t>
            </a:r>
            <a:r>
              <a:rPr lang="en-US" altLang="zh-CN" sz="1400" dirty="0">
                <a:latin typeface="+mj-ea"/>
                <a:ea typeface="+mj-ea"/>
              </a:rPr>
              <a:t>60</a:t>
            </a:r>
            <a:r>
              <a:rPr lang="zh-CN" altLang="en-US" sz="1400" dirty="0">
                <a:latin typeface="+mj-ea"/>
                <a:ea typeface="+mj-ea"/>
              </a:rPr>
              <a:t>亿立方米。</a:t>
            </a:r>
            <a:endParaRPr lang="en-US" altLang="zh-CN" sz="1400" b="1" dirty="0">
              <a:latin typeface="+mj-ea"/>
              <a:ea typeface="+mj-ea"/>
            </a:endParaRPr>
          </a:p>
        </p:txBody>
      </p:sp>
      <p:sp>
        <p:nvSpPr>
          <p:cNvPr id="45" name="文本框 44"/>
          <p:cNvSpPr txBox="1"/>
          <p:nvPr/>
        </p:nvSpPr>
        <p:spPr>
          <a:xfrm>
            <a:off x="1729017" y="5409418"/>
            <a:ext cx="6097772" cy="1023614"/>
          </a:xfrm>
          <a:prstGeom prst="rect">
            <a:avLst/>
          </a:prstGeom>
          <a:noFill/>
        </p:spPr>
        <p:txBody>
          <a:bodyPr wrap="square">
            <a:spAutoFit/>
          </a:bodyPr>
          <a:lstStyle/>
          <a:p>
            <a:pPr>
              <a:lnSpc>
                <a:spcPct val="150000"/>
              </a:lnSpc>
            </a:pPr>
            <a:r>
              <a:rPr lang="zh-CN" altLang="en-US" sz="1400" dirty="0">
                <a:latin typeface="+mj-ea"/>
                <a:ea typeface="+mj-ea"/>
              </a:rPr>
              <a:t>五岳抽水蓄能电站设计装机容量</a:t>
            </a:r>
            <a:r>
              <a:rPr lang="en-US" altLang="zh-CN" sz="1400" dirty="0">
                <a:latin typeface="+mj-ea"/>
                <a:ea typeface="+mj-ea"/>
              </a:rPr>
              <a:t>100</a:t>
            </a:r>
            <a:r>
              <a:rPr lang="zh-CN" altLang="en-US" sz="1400" dirty="0">
                <a:latin typeface="+mj-ea"/>
                <a:ea typeface="+mj-ea"/>
              </a:rPr>
              <a:t>万千瓦，计划安装</a:t>
            </a:r>
            <a:r>
              <a:rPr lang="en-US" altLang="zh-CN" sz="1400" dirty="0">
                <a:latin typeface="+mj-ea"/>
                <a:ea typeface="+mj-ea"/>
              </a:rPr>
              <a:t>4</a:t>
            </a:r>
            <a:r>
              <a:rPr lang="zh-CN" altLang="en-US" sz="1400" dirty="0">
                <a:latin typeface="+mj-ea"/>
                <a:ea typeface="+mj-ea"/>
              </a:rPr>
              <a:t>台单机容量</a:t>
            </a:r>
            <a:r>
              <a:rPr lang="en-US" altLang="zh-CN" sz="1400" dirty="0">
                <a:latin typeface="+mj-ea"/>
                <a:ea typeface="+mj-ea"/>
              </a:rPr>
              <a:t>25</a:t>
            </a:r>
            <a:r>
              <a:rPr lang="zh-CN" altLang="en-US" sz="1400" dirty="0">
                <a:latin typeface="+mj-ea"/>
                <a:ea typeface="+mj-ea"/>
              </a:rPr>
              <a:t>万千瓦立轴可逆混流式机组，设计年抽水电量</a:t>
            </a:r>
            <a:r>
              <a:rPr lang="en-US" altLang="zh-CN" sz="1400" dirty="0">
                <a:latin typeface="+mj-ea"/>
                <a:ea typeface="+mj-ea"/>
              </a:rPr>
              <a:t>11.43</a:t>
            </a:r>
            <a:r>
              <a:rPr lang="zh-CN" altLang="en-US" sz="1400" dirty="0">
                <a:latin typeface="+mj-ea"/>
                <a:ea typeface="+mj-ea"/>
              </a:rPr>
              <a:t>亿千瓦时，设计年发电量</a:t>
            </a:r>
            <a:r>
              <a:rPr lang="en-US" altLang="zh-CN" sz="1400" dirty="0">
                <a:latin typeface="+mj-ea"/>
                <a:ea typeface="+mj-ea"/>
              </a:rPr>
              <a:t>8.57</a:t>
            </a:r>
            <a:r>
              <a:rPr lang="zh-CN" altLang="en-US" sz="1400" dirty="0">
                <a:latin typeface="+mj-ea"/>
                <a:ea typeface="+mj-ea"/>
              </a:rPr>
              <a:t>亿千瓦时，将于</a:t>
            </a:r>
            <a:r>
              <a:rPr lang="en-US" altLang="zh-CN" sz="1400" dirty="0">
                <a:latin typeface="+mj-ea"/>
                <a:ea typeface="+mj-ea"/>
              </a:rPr>
              <a:t>2025</a:t>
            </a:r>
            <a:r>
              <a:rPr lang="zh-CN" altLang="en-US" sz="1400" dirty="0">
                <a:latin typeface="+mj-ea"/>
                <a:ea typeface="+mj-ea"/>
              </a:rPr>
              <a:t>年投产。</a:t>
            </a:r>
            <a:endParaRPr lang="zh-CN" altLang="en-US" sz="1400" dirty="0"/>
          </a:p>
        </p:txBody>
      </p:sp>
      <p:pic>
        <p:nvPicPr>
          <p:cNvPr id="50" name="图片 49"/>
          <p:cNvPicPr>
            <a:picLocks noChangeAspect="1"/>
          </p:cNvPicPr>
          <p:nvPr/>
        </p:nvPicPr>
        <p:blipFill>
          <a:blip r:embed="rId3"/>
          <a:stretch>
            <a:fillRect/>
          </a:stretch>
        </p:blipFill>
        <p:spPr>
          <a:xfrm>
            <a:off x="8739963" y="1060089"/>
            <a:ext cx="3452037" cy="1964878"/>
          </a:xfrm>
          <a:prstGeom prst="rect">
            <a:avLst/>
          </a:prstGeom>
        </p:spPr>
      </p:pic>
      <p:pic>
        <p:nvPicPr>
          <p:cNvPr id="52" name="图片 51"/>
          <p:cNvPicPr>
            <a:picLocks noChangeAspect="1"/>
          </p:cNvPicPr>
          <p:nvPr/>
        </p:nvPicPr>
        <p:blipFill>
          <a:blip r:embed="rId4"/>
          <a:stretch>
            <a:fillRect/>
          </a:stretch>
        </p:blipFill>
        <p:spPr>
          <a:xfrm>
            <a:off x="8739963" y="3117873"/>
            <a:ext cx="3452037" cy="1533949"/>
          </a:xfrm>
          <a:prstGeom prst="rect">
            <a:avLst/>
          </a:prstGeom>
        </p:spPr>
      </p:pic>
      <p:pic>
        <p:nvPicPr>
          <p:cNvPr id="54" name="图片 53"/>
          <p:cNvPicPr>
            <a:picLocks noChangeAspect="1"/>
          </p:cNvPicPr>
          <p:nvPr/>
        </p:nvPicPr>
        <p:blipFill>
          <a:blip r:embed="rId5"/>
          <a:stretch>
            <a:fillRect/>
          </a:stretch>
        </p:blipFill>
        <p:spPr>
          <a:xfrm>
            <a:off x="8739963" y="4741762"/>
            <a:ext cx="3452037" cy="2035949"/>
          </a:xfrm>
          <a:prstGeom prst="rect">
            <a:avLst/>
          </a:prstGeom>
        </p:spPr>
      </p:pic>
      <p:sp>
        <p:nvSpPr>
          <p:cNvPr id="26" name="TextBox 25"/>
          <p:cNvSpPr txBox="1"/>
          <p:nvPr/>
        </p:nvSpPr>
        <p:spPr>
          <a:xfrm>
            <a:off x="8323911" y="6386728"/>
            <a:ext cx="404735" cy="384721"/>
          </a:xfrm>
          <a:prstGeom prst="rect">
            <a:avLst/>
          </a:prstGeom>
          <a:noFill/>
        </p:spPr>
        <p:txBody>
          <a:bodyPr wrap="square" rtlCol="0">
            <a:spAutoFit/>
          </a:bodyPr>
          <a:lstStyle/>
          <a:p>
            <a:r>
              <a:rPr lang="en-US" altLang="zh-CN" dirty="0"/>
              <a:t>*</a:t>
            </a:r>
            <a:endParaRPr lang="zh-CN" altLang="en-US" dirty="0"/>
          </a:p>
        </p:txBody>
      </p:sp>
      <p:cxnSp>
        <p:nvCxnSpPr>
          <p:cNvPr id="28" name="直接连接符 27"/>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1"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32" name="矩形 31"/>
          <p:cNvSpPr/>
          <p:nvPr/>
        </p:nvSpPr>
        <p:spPr>
          <a:xfrm>
            <a:off x="300108" y="775232"/>
            <a:ext cx="2109718"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信阳市资源禀赋</a:t>
            </a:r>
          </a:p>
        </p:txBody>
      </p:sp>
      <p:sp>
        <p:nvSpPr>
          <p:cNvPr id="33" name="矩形 32"/>
          <p:cNvSpPr/>
          <p:nvPr/>
        </p:nvSpPr>
        <p:spPr>
          <a:xfrm>
            <a:off x="482572" y="182927"/>
            <a:ext cx="5179623" cy="400110"/>
          </a:xfrm>
          <a:prstGeom prst="rect">
            <a:avLst/>
          </a:prstGeom>
        </p:spPr>
        <p:txBody>
          <a:bodyPr wrap="none">
            <a:spAutoFit/>
          </a:bodyPr>
          <a:lstStyle/>
          <a:p>
            <a:r>
              <a:rPr lang="zh-CN" altLang="en-US" sz="2000" b="1" dirty="0">
                <a:solidFill>
                  <a:srgbClr val="163896"/>
                </a:solidFill>
                <a:latin typeface="+mn-ea"/>
                <a:sym typeface="+mn-lt"/>
              </a:rPr>
              <a:t>二、信阳市电力碳达峰碳中和时间表</a:t>
            </a:r>
            <a:r>
              <a:rPr lang="en-US" altLang="zh-CN" sz="2000" b="1" dirty="0">
                <a:solidFill>
                  <a:srgbClr val="163896"/>
                </a:solidFill>
                <a:latin typeface="+mn-ea"/>
                <a:sym typeface="+mn-lt"/>
              </a:rPr>
              <a:t>/</a:t>
            </a:r>
            <a:r>
              <a:rPr lang="zh-CN" altLang="en-US" sz="2000" b="1" dirty="0">
                <a:solidFill>
                  <a:srgbClr val="163896"/>
                </a:solidFill>
                <a:latin typeface="+mn-ea"/>
                <a:sym typeface="+mn-lt"/>
              </a:rPr>
              <a:t>路线图</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1374985"/>
            <a:ext cx="432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9" name="矩形 8"/>
          <p:cNvSpPr/>
          <p:nvPr/>
        </p:nvSpPr>
        <p:spPr>
          <a:xfrm>
            <a:off x="572258" y="905303"/>
            <a:ext cx="9610833" cy="398780"/>
          </a:xfrm>
          <a:prstGeom prst="rect">
            <a:avLst/>
          </a:prstGeom>
        </p:spPr>
        <p:txBody>
          <a:bodyPr wrap="square">
            <a:spAutoFit/>
          </a:bodyPr>
          <a:lstStyle/>
          <a:p>
            <a:pPr defTabSz="913765">
              <a:defRPr/>
            </a:pPr>
            <a:r>
              <a:rPr kumimoji="0" lang="zh-CN" altLang="en-US" sz="2000" b="1" i="0" u="none" strike="noStrike" kern="1200" cap="none" spc="0" normalizeH="0" baseline="0" noProof="0" dirty="0" smtClean="0">
                <a:ln>
                  <a:noFill/>
                </a:ln>
                <a:solidFill>
                  <a:srgbClr val="163896"/>
                </a:solidFill>
                <a:effectLst/>
                <a:uLnTx/>
                <a:uFillTx/>
                <a:latin typeface="Times New Roman" panose="02020603050405020304"/>
                <a:ea typeface="微软雅黑" panose="020B0503020204020204" pitchFamily="34" charset="-122"/>
                <a:cs typeface="+mn-ea"/>
                <a:sym typeface="+mn-lt"/>
              </a:rPr>
              <a:t>平台</a:t>
            </a:r>
            <a:r>
              <a:rPr kumimoji="0" lang="zh-CN" altLang="en-US" sz="2000" b="1" i="0" u="none" strike="noStrike" kern="1200" cap="none" spc="0" normalizeH="0" baseline="0" noProof="0" dirty="0">
                <a:ln>
                  <a:noFill/>
                </a:ln>
                <a:solidFill>
                  <a:srgbClr val="163896"/>
                </a:solidFill>
                <a:effectLst/>
                <a:uLnTx/>
                <a:uFillTx/>
                <a:latin typeface="Times New Roman" panose="02020603050405020304"/>
                <a:ea typeface="微软雅黑" panose="020B0503020204020204" pitchFamily="34" charset="-122"/>
                <a:cs typeface="+mn-ea"/>
                <a:sym typeface="+mn-lt"/>
              </a:rPr>
              <a:t>架构</a:t>
            </a:r>
          </a:p>
        </p:txBody>
      </p:sp>
      <p:sp>
        <p:nvSpPr>
          <p:cNvPr id="11" name="矩形 10"/>
          <p:cNvSpPr/>
          <p:nvPr/>
        </p:nvSpPr>
        <p:spPr>
          <a:xfrm>
            <a:off x="520798" y="185637"/>
            <a:ext cx="612539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三、信阳市碳达峰碳中和实施方案</a:t>
            </a:r>
            <a:r>
              <a:rPr lang="en-US" altLang="zh-CN" sz="2000" b="1" dirty="0" smtClean="0">
                <a:solidFill>
                  <a:srgbClr val="163896"/>
                </a:solidFill>
                <a:latin typeface="+mn-ea"/>
              </a:rPr>
              <a:t>——</a:t>
            </a:r>
            <a:r>
              <a:rPr lang="zh-CN" altLang="en-US" sz="2000" b="1" dirty="0" smtClean="0">
                <a:solidFill>
                  <a:srgbClr val="163896"/>
                </a:solidFill>
                <a:latin typeface="+mn-ea"/>
              </a:rPr>
              <a:t>城市能源大脑</a:t>
            </a:r>
            <a:endParaRPr lang="zh-CN" altLang="en-US" sz="2000" b="1" dirty="0">
              <a:solidFill>
                <a:srgbClr val="163896"/>
              </a:solidFill>
              <a:latin typeface="微软雅黑" panose="020B0503020204020204" pitchFamily="34" charset="-122"/>
            </a:endParaRPr>
          </a:p>
        </p:txBody>
      </p:sp>
      <p:sp>
        <p:nvSpPr>
          <p:cNvPr id="22" name="TextBox 155"/>
          <p:cNvSpPr txBox="1"/>
          <p:nvPr/>
        </p:nvSpPr>
        <p:spPr>
          <a:xfrm>
            <a:off x="685165" y="5974080"/>
            <a:ext cx="612000" cy="576000"/>
          </a:xfrm>
          <a:prstGeom prst="rect">
            <a:avLst/>
          </a:prstGeom>
          <a:noFill/>
          <a:ln>
            <a:solidFill>
              <a:schemeClr val="bg1">
                <a:lumMod val="85000"/>
              </a:schemeClr>
            </a:solidFill>
          </a:ln>
        </p:spPr>
        <p:txBody>
          <a:bodyPr wrap="square" lIns="68580" tIns="34290" rIns="68580" bIns="34290" rtlCol="0" anchor="ctr" anchorCtr="0">
            <a:spAutoFit/>
          </a:bodyPr>
          <a:lstStyle/>
          <a:p>
            <a:pPr algn="ctr"/>
            <a:r>
              <a:rPr lang="zh-CN" sz="1400" b="1" dirty="0" smtClean="0">
                <a:solidFill>
                  <a:schemeClr val="tx1"/>
                </a:solidFill>
                <a:latin typeface="微软雅黑" panose="020B0503020204020204" pitchFamily="34" charset="-122"/>
                <a:ea typeface="微软雅黑" panose="020B0503020204020204" pitchFamily="34" charset="-122"/>
                <a:cs typeface="+mn-ea"/>
                <a:sym typeface="+mn-lt"/>
              </a:rPr>
              <a:t>信息感知</a:t>
            </a:r>
          </a:p>
        </p:txBody>
      </p:sp>
      <p:sp>
        <p:nvSpPr>
          <p:cNvPr id="34" name="TextBox 155"/>
          <p:cNvSpPr txBox="1"/>
          <p:nvPr/>
        </p:nvSpPr>
        <p:spPr>
          <a:xfrm>
            <a:off x="684530" y="5361940"/>
            <a:ext cx="612000" cy="576000"/>
          </a:xfrm>
          <a:prstGeom prst="rect">
            <a:avLst/>
          </a:prstGeom>
          <a:noFill/>
          <a:ln>
            <a:solidFill>
              <a:schemeClr val="bg1">
                <a:lumMod val="85000"/>
              </a:schemeClr>
            </a:solidFill>
          </a:ln>
        </p:spPr>
        <p:txBody>
          <a:bodyPr wrap="square" lIns="68580" tIns="34290" rIns="68580" bIns="34290" rtlCol="0" anchor="ctr" anchorCtr="0">
            <a:spAutoFit/>
          </a:bodyPr>
          <a:lstStyle/>
          <a:p>
            <a:pPr algn="ctr"/>
            <a:r>
              <a:rPr lang="zh-CN" sz="1400" b="1" dirty="0" smtClean="0">
                <a:solidFill>
                  <a:schemeClr val="tx1"/>
                </a:solidFill>
                <a:latin typeface="微软雅黑" panose="020B0503020204020204" pitchFamily="34" charset="-122"/>
                <a:ea typeface="微软雅黑" panose="020B0503020204020204" pitchFamily="34" charset="-122"/>
                <a:cs typeface="+mn-ea"/>
                <a:sym typeface="+mn-lt"/>
              </a:rPr>
              <a:t>采集存储</a:t>
            </a:r>
          </a:p>
        </p:txBody>
      </p:sp>
      <p:sp>
        <p:nvSpPr>
          <p:cNvPr id="48" name="TextBox 155"/>
          <p:cNvSpPr txBox="1"/>
          <p:nvPr/>
        </p:nvSpPr>
        <p:spPr>
          <a:xfrm>
            <a:off x="695960" y="4604385"/>
            <a:ext cx="612000" cy="576000"/>
          </a:xfrm>
          <a:prstGeom prst="rect">
            <a:avLst/>
          </a:prstGeom>
          <a:noFill/>
          <a:ln>
            <a:solidFill>
              <a:schemeClr val="bg1">
                <a:lumMod val="85000"/>
              </a:schemeClr>
            </a:solidFill>
          </a:ln>
        </p:spPr>
        <p:txBody>
          <a:bodyPr wrap="square" lIns="68580" tIns="34290" rIns="68580" bIns="34290" rtlCol="0" anchor="ctr" anchorCtr="0">
            <a:spAutoFit/>
          </a:bodyPr>
          <a:lstStyle/>
          <a:p>
            <a:pPr algn="ctr"/>
            <a:r>
              <a:rPr lang="zh-CN" sz="1400" b="1" dirty="0" smtClean="0">
                <a:solidFill>
                  <a:schemeClr val="tx1"/>
                </a:solidFill>
                <a:latin typeface="微软雅黑" panose="020B0503020204020204" pitchFamily="34" charset="-122"/>
                <a:ea typeface="微软雅黑" panose="020B0503020204020204" pitchFamily="34" charset="-122"/>
                <a:cs typeface="+mn-ea"/>
                <a:sym typeface="+mn-lt"/>
              </a:rPr>
              <a:t>数据中台</a:t>
            </a:r>
          </a:p>
        </p:txBody>
      </p:sp>
      <p:sp>
        <p:nvSpPr>
          <p:cNvPr id="49" name="TextBox 155"/>
          <p:cNvSpPr txBox="1"/>
          <p:nvPr/>
        </p:nvSpPr>
        <p:spPr>
          <a:xfrm>
            <a:off x="695960" y="3721100"/>
            <a:ext cx="612000" cy="576000"/>
          </a:xfrm>
          <a:prstGeom prst="rect">
            <a:avLst/>
          </a:prstGeom>
          <a:noFill/>
          <a:ln>
            <a:solidFill>
              <a:schemeClr val="bg1">
                <a:lumMod val="85000"/>
              </a:schemeClr>
            </a:solidFill>
          </a:ln>
        </p:spPr>
        <p:txBody>
          <a:bodyPr wrap="square" lIns="68580" tIns="34290" rIns="68580" bIns="34290" rtlCol="0" anchor="ctr" anchorCtr="0">
            <a:spAutoFit/>
          </a:bodyPr>
          <a:lstStyle/>
          <a:p>
            <a:pPr algn="ctr"/>
            <a:r>
              <a:rPr lang="zh-CN" sz="1400" b="1" dirty="0" smtClean="0">
                <a:solidFill>
                  <a:schemeClr val="tx1"/>
                </a:solidFill>
                <a:latin typeface="微软雅黑" panose="020B0503020204020204" pitchFamily="34" charset="-122"/>
                <a:ea typeface="微软雅黑" panose="020B0503020204020204" pitchFamily="34" charset="-122"/>
                <a:cs typeface="+mn-ea"/>
                <a:sym typeface="+mn-lt"/>
              </a:rPr>
              <a:t>技术中台</a:t>
            </a:r>
          </a:p>
        </p:txBody>
      </p:sp>
      <p:sp>
        <p:nvSpPr>
          <p:cNvPr id="50" name="TextBox 155"/>
          <p:cNvSpPr txBox="1"/>
          <p:nvPr/>
        </p:nvSpPr>
        <p:spPr>
          <a:xfrm>
            <a:off x="685165" y="1774535"/>
            <a:ext cx="612000" cy="499110"/>
          </a:xfrm>
          <a:prstGeom prst="rect">
            <a:avLst/>
          </a:prstGeom>
          <a:noFill/>
          <a:ln>
            <a:solidFill>
              <a:schemeClr val="bg1">
                <a:lumMod val="85000"/>
              </a:schemeClr>
            </a:solidFill>
          </a:ln>
        </p:spPr>
        <p:txBody>
          <a:bodyPr wrap="square" lIns="68580" tIns="34290" rIns="68580" bIns="34290" rtlCol="0" anchor="ctr" anchorCtr="0">
            <a:spAutoFit/>
          </a:bodyPr>
          <a:lstStyle/>
          <a:p>
            <a:pPr algn="ctr"/>
            <a:r>
              <a:rPr lang="zh-CN" sz="1400" b="1" dirty="0" smtClean="0">
                <a:solidFill>
                  <a:schemeClr val="tx1"/>
                </a:solidFill>
                <a:latin typeface="微软雅黑" panose="020B0503020204020204" pitchFamily="34" charset="-122"/>
                <a:ea typeface="微软雅黑" panose="020B0503020204020204" pitchFamily="34" charset="-122"/>
                <a:cs typeface="+mn-ea"/>
                <a:sym typeface="+mn-lt"/>
              </a:rPr>
              <a:t>应用系统</a:t>
            </a:r>
          </a:p>
        </p:txBody>
      </p:sp>
      <p:sp>
        <p:nvSpPr>
          <p:cNvPr id="51" name="圆角矩形 50"/>
          <p:cNvSpPr/>
          <p:nvPr/>
        </p:nvSpPr>
        <p:spPr>
          <a:xfrm>
            <a:off x="1633220" y="1476375"/>
            <a:ext cx="1296000" cy="1152000"/>
          </a:xfrm>
          <a:prstGeom prst="roundRect">
            <a:avLst>
              <a:gd name="adj" fmla="val 13714"/>
            </a:avLst>
          </a:prstGeom>
          <a:solidFill>
            <a:srgbClr val="FFFFFF"/>
          </a:solidFill>
          <a:ln w="3175" cap="flat">
            <a:solidFill>
              <a:srgbClr val="00B050"/>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59" name="同侧圆角矩形 58"/>
          <p:cNvSpPr/>
          <p:nvPr/>
        </p:nvSpPr>
        <p:spPr>
          <a:xfrm>
            <a:off x="1631950" y="3985260"/>
            <a:ext cx="1620000" cy="540000"/>
          </a:xfrm>
          <a:prstGeom prst="round2Same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云边协同平台</a:t>
            </a:r>
          </a:p>
          <a:p>
            <a:pPr marL="0" marR="0" indent="0" algn="ctr" defTabSz="914400" rtl="0" fontAlgn="auto" latinLnBrk="0" hangingPunct="0">
              <a:lnSpc>
                <a:spcPct val="100000"/>
              </a:lnSpc>
              <a:spcBef>
                <a:spcPts val="0"/>
              </a:spcBef>
              <a:spcAft>
                <a:spcPts val="0"/>
              </a:spcAft>
              <a:buClrTx/>
              <a:buSzTx/>
              <a:buFontTx/>
              <a:buNone/>
            </a:pPr>
            <a:r>
              <a:rPr kumimoji="0" lang="zh-CN" altLang="en-US" sz="100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云管边端，高效协同</a:t>
            </a:r>
          </a:p>
        </p:txBody>
      </p:sp>
      <p:sp>
        <p:nvSpPr>
          <p:cNvPr id="61" name="同侧圆角矩形 60"/>
          <p:cNvSpPr/>
          <p:nvPr/>
        </p:nvSpPr>
        <p:spPr>
          <a:xfrm>
            <a:off x="5327765" y="3967480"/>
            <a:ext cx="1619885" cy="540000"/>
          </a:xfrm>
          <a:prstGeom prst="round2Same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人工智能平台</a:t>
            </a:r>
          </a:p>
          <a:p>
            <a:pPr marL="0" marR="0" indent="0" algn="ctr" defTabSz="914400" rtl="0" fontAlgn="auto" latinLnBrk="0" hangingPunct="0">
              <a:lnSpc>
                <a:spcPct val="100000"/>
              </a:lnSpc>
              <a:spcBef>
                <a:spcPts val="0"/>
              </a:spcBef>
              <a:spcAft>
                <a:spcPts val="0"/>
              </a:spcAft>
              <a:buClrTx/>
              <a:buSzTx/>
              <a:buFontTx/>
              <a:buNone/>
            </a:pPr>
            <a:r>
              <a:rPr kumimoji="0" lang="zh-CN" altLang="en-US" sz="100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现实与虚拟模型的深度融合</a:t>
            </a:r>
          </a:p>
        </p:txBody>
      </p:sp>
      <p:sp>
        <p:nvSpPr>
          <p:cNvPr id="69" name="同侧圆角矩形 68"/>
          <p:cNvSpPr/>
          <p:nvPr/>
        </p:nvSpPr>
        <p:spPr>
          <a:xfrm>
            <a:off x="7175615" y="3967480"/>
            <a:ext cx="1619885" cy="540000"/>
          </a:xfrm>
          <a:prstGeom prst="round2Same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多屏互动平台</a:t>
            </a:r>
          </a:p>
          <a:p>
            <a:pPr marL="0" marR="0" indent="0" algn="ctr" defTabSz="914400" rtl="0" fontAlgn="auto" latinLnBrk="0" hangingPunct="0">
              <a:lnSpc>
                <a:spcPct val="100000"/>
              </a:lnSpc>
              <a:spcBef>
                <a:spcPts val="0"/>
              </a:spcBef>
              <a:spcAft>
                <a:spcPts val="0"/>
              </a:spcAft>
              <a:buClrTx/>
              <a:buSzTx/>
              <a:buFontTx/>
              <a:buNone/>
            </a:pPr>
            <a:r>
              <a:rPr kumimoji="0" lang="zh-CN" altLang="en-US" sz="100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场景化多维数据的智能交互</a:t>
            </a:r>
          </a:p>
        </p:txBody>
      </p:sp>
      <p:sp>
        <p:nvSpPr>
          <p:cNvPr id="72" name="同侧圆角矩形 71"/>
          <p:cNvSpPr/>
          <p:nvPr/>
        </p:nvSpPr>
        <p:spPr>
          <a:xfrm>
            <a:off x="3479915" y="3985260"/>
            <a:ext cx="1619885" cy="540000"/>
          </a:xfrm>
          <a:prstGeom prst="round2Same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数据融合平台</a:t>
            </a:r>
          </a:p>
          <a:p>
            <a:pPr marL="0" marR="0" indent="0" algn="ctr" defTabSz="914400" rtl="0" fontAlgn="auto" latinLnBrk="0" hangingPunct="0">
              <a:lnSpc>
                <a:spcPct val="100000"/>
              </a:lnSpc>
              <a:spcBef>
                <a:spcPts val="0"/>
              </a:spcBef>
              <a:spcAft>
                <a:spcPts val="0"/>
              </a:spcAft>
              <a:buClrTx/>
              <a:buSzTx/>
              <a:buFontTx/>
              <a:buNone/>
            </a:pPr>
            <a:r>
              <a:rPr kumimoji="0" lang="zh-CN" altLang="en-US" sz="100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多源异构数据交互融合</a:t>
            </a:r>
          </a:p>
        </p:txBody>
      </p:sp>
      <p:sp>
        <p:nvSpPr>
          <p:cNvPr id="73" name="圆角矩形 72"/>
          <p:cNvSpPr/>
          <p:nvPr/>
        </p:nvSpPr>
        <p:spPr>
          <a:xfrm>
            <a:off x="1631315" y="3607435"/>
            <a:ext cx="3468370" cy="252000"/>
          </a:xfrm>
          <a:prstGeom prst="roundRect">
            <a:avLst>
              <a:gd name="adj" fmla="val 13714"/>
            </a:avLst>
          </a:prstGeom>
          <a:solidFill>
            <a:srgbClr val="0070C0"/>
          </a:solidFill>
          <a:ln w="3175" cap="flat">
            <a:solidFill>
              <a:schemeClr val="accent1">
                <a:lumMod val="40000"/>
                <a:lumOff val="60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fromWordArt="0" anchor="ctr" anchorCtr="0" forceAA="0" compatLnSpc="1">
            <a:noAutofit/>
          </a:bodyPr>
          <a:lstStyle/>
          <a:p>
            <a:pPr lvl="0" algn="ctr"/>
            <a:r>
              <a:rPr lang="zh-CN" altLang="en-US"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数字化创新</a:t>
            </a:r>
            <a:r>
              <a:rPr lang="en-US"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智能化应用</a:t>
            </a:r>
            <a:r>
              <a:rPr lang="en-US"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p>
        </p:txBody>
      </p:sp>
      <p:pic>
        <p:nvPicPr>
          <p:cNvPr id="74" name="图片 73" descr="32313536323834323b32313536323832353bd4c6b4f3c4d4"/>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758055" y="2643505"/>
            <a:ext cx="914400" cy="914400"/>
          </a:xfrm>
          <a:prstGeom prst="rect">
            <a:avLst/>
          </a:prstGeom>
        </p:spPr>
      </p:pic>
      <p:cxnSp>
        <p:nvCxnSpPr>
          <p:cNvPr id="75" name="直接连接符 74"/>
          <p:cNvCxnSpPr/>
          <p:nvPr/>
        </p:nvCxnSpPr>
        <p:spPr>
          <a:xfrm flipV="1">
            <a:off x="3251835" y="2823845"/>
            <a:ext cx="1548000" cy="0"/>
          </a:xfrm>
          <a:prstGeom prst="line">
            <a:avLst/>
          </a:prstGeom>
          <a:noFill/>
          <a:ln w="3175" cap="flat">
            <a:solidFill>
              <a:schemeClr val="accent1"/>
            </a:solidFill>
            <a:prstDash val="sysDot"/>
            <a:miter lim="800000"/>
            <a:headEnd type="oval" w="med" len="med"/>
            <a:tailEnd type="none" w="sm" len="sm"/>
          </a:ln>
        </p:spPr>
        <p:style>
          <a:lnRef idx="0">
            <a:srgbClr val="FFFFFF"/>
          </a:lnRef>
          <a:fillRef idx="0">
            <a:srgbClr val="FFFFFF"/>
          </a:fillRef>
          <a:effectRef idx="0">
            <a:srgbClr val="FFFFFF"/>
          </a:effectRef>
          <a:fontRef idx="none"/>
        </p:style>
      </p:cxnSp>
      <p:cxnSp>
        <p:nvCxnSpPr>
          <p:cNvPr id="93" name="直接连接符 92"/>
          <p:cNvCxnSpPr/>
          <p:nvPr/>
        </p:nvCxnSpPr>
        <p:spPr>
          <a:xfrm flipV="1">
            <a:off x="3251835" y="3100705"/>
            <a:ext cx="1440000" cy="0"/>
          </a:xfrm>
          <a:prstGeom prst="line">
            <a:avLst/>
          </a:prstGeom>
          <a:noFill/>
          <a:ln w="3175" cap="flat">
            <a:solidFill>
              <a:schemeClr val="accent1"/>
            </a:solidFill>
            <a:prstDash val="sysDot"/>
            <a:miter lim="800000"/>
            <a:headEnd type="oval" w="med" len="med"/>
            <a:tailEnd type="none" w="sm" len="sm"/>
          </a:ln>
        </p:spPr>
        <p:style>
          <a:lnRef idx="0">
            <a:srgbClr val="FFFFFF"/>
          </a:lnRef>
          <a:fillRef idx="0">
            <a:srgbClr val="FFFFFF"/>
          </a:fillRef>
          <a:effectRef idx="0">
            <a:srgbClr val="FFFFFF"/>
          </a:effectRef>
          <a:fontRef idx="none"/>
        </p:style>
      </p:cxnSp>
      <p:cxnSp>
        <p:nvCxnSpPr>
          <p:cNvPr id="100" name="直接连接符 99"/>
          <p:cNvCxnSpPr/>
          <p:nvPr/>
        </p:nvCxnSpPr>
        <p:spPr>
          <a:xfrm flipV="1">
            <a:off x="3251835" y="3363595"/>
            <a:ext cx="1548000" cy="0"/>
          </a:xfrm>
          <a:prstGeom prst="line">
            <a:avLst/>
          </a:prstGeom>
          <a:noFill/>
          <a:ln w="3175" cap="flat">
            <a:solidFill>
              <a:schemeClr val="accent1"/>
            </a:solidFill>
            <a:prstDash val="sysDot"/>
            <a:miter lim="800000"/>
            <a:headEnd type="oval" w="med" len="med"/>
            <a:tailEnd type="none" w="sm" len="sm"/>
          </a:ln>
        </p:spPr>
        <p:style>
          <a:lnRef idx="0">
            <a:srgbClr val="FFFFFF"/>
          </a:lnRef>
          <a:fillRef idx="0">
            <a:srgbClr val="FFFFFF"/>
          </a:fillRef>
          <a:effectRef idx="0">
            <a:srgbClr val="FFFFFF"/>
          </a:effectRef>
          <a:fontRef idx="none"/>
        </p:style>
      </p:cxnSp>
      <p:cxnSp>
        <p:nvCxnSpPr>
          <p:cNvPr id="101" name="直接连接符 100"/>
          <p:cNvCxnSpPr/>
          <p:nvPr/>
        </p:nvCxnSpPr>
        <p:spPr>
          <a:xfrm flipV="1">
            <a:off x="5628005" y="3363595"/>
            <a:ext cx="1548000" cy="0"/>
          </a:xfrm>
          <a:prstGeom prst="line">
            <a:avLst/>
          </a:prstGeom>
          <a:noFill/>
          <a:ln w="3175" cap="flat">
            <a:solidFill>
              <a:schemeClr val="accent1"/>
            </a:solidFill>
            <a:prstDash val="sysDot"/>
            <a:miter lim="800000"/>
            <a:headEnd type="none" w="med" len="med"/>
            <a:tailEnd type="oval" w="med" len="med"/>
          </a:ln>
        </p:spPr>
        <p:style>
          <a:lnRef idx="0">
            <a:srgbClr val="FFFFFF"/>
          </a:lnRef>
          <a:fillRef idx="0">
            <a:srgbClr val="FFFFFF"/>
          </a:fillRef>
          <a:effectRef idx="0">
            <a:srgbClr val="FFFFFF"/>
          </a:effectRef>
          <a:fontRef idx="none"/>
        </p:style>
      </p:cxnSp>
      <p:cxnSp>
        <p:nvCxnSpPr>
          <p:cNvPr id="102" name="直接连接符 101"/>
          <p:cNvCxnSpPr/>
          <p:nvPr/>
        </p:nvCxnSpPr>
        <p:spPr>
          <a:xfrm flipV="1">
            <a:off x="5736005" y="3100705"/>
            <a:ext cx="1440000" cy="0"/>
          </a:xfrm>
          <a:prstGeom prst="line">
            <a:avLst/>
          </a:prstGeom>
          <a:noFill/>
          <a:ln w="3175" cap="flat">
            <a:solidFill>
              <a:schemeClr val="accent1"/>
            </a:solidFill>
            <a:prstDash val="sysDot"/>
            <a:miter lim="800000"/>
            <a:headEnd type="none" w="med" len="med"/>
            <a:tailEnd type="oval" w="med" len="med"/>
          </a:ln>
        </p:spPr>
        <p:style>
          <a:lnRef idx="0">
            <a:srgbClr val="FFFFFF"/>
          </a:lnRef>
          <a:fillRef idx="0">
            <a:srgbClr val="FFFFFF"/>
          </a:fillRef>
          <a:effectRef idx="0">
            <a:srgbClr val="FFFFFF"/>
          </a:effectRef>
          <a:fontRef idx="none"/>
        </p:style>
      </p:cxnSp>
      <p:cxnSp>
        <p:nvCxnSpPr>
          <p:cNvPr id="103" name="直接连接符 102"/>
          <p:cNvCxnSpPr/>
          <p:nvPr/>
        </p:nvCxnSpPr>
        <p:spPr>
          <a:xfrm flipV="1">
            <a:off x="5628005" y="2837180"/>
            <a:ext cx="1548000" cy="0"/>
          </a:xfrm>
          <a:prstGeom prst="line">
            <a:avLst/>
          </a:prstGeom>
          <a:noFill/>
          <a:ln w="3175" cap="flat">
            <a:solidFill>
              <a:schemeClr val="accent1"/>
            </a:solidFill>
            <a:prstDash val="sysDot"/>
            <a:miter lim="800000"/>
            <a:headEnd type="none" w="med" len="med"/>
            <a:tailEnd type="oval" w="med" len="med"/>
          </a:ln>
        </p:spPr>
        <p:style>
          <a:lnRef idx="0">
            <a:srgbClr val="FFFFFF"/>
          </a:lnRef>
          <a:fillRef idx="0">
            <a:srgbClr val="FFFFFF"/>
          </a:fillRef>
          <a:effectRef idx="0">
            <a:srgbClr val="FFFFFF"/>
          </a:effectRef>
          <a:fontRef idx="none"/>
        </p:style>
      </p:cxnSp>
      <p:sp>
        <p:nvSpPr>
          <p:cNvPr id="104" name="TextBox 155"/>
          <p:cNvSpPr txBox="1"/>
          <p:nvPr/>
        </p:nvSpPr>
        <p:spPr>
          <a:xfrm>
            <a:off x="520700" y="2861946"/>
            <a:ext cx="880745" cy="499110"/>
          </a:xfrm>
          <a:prstGeom prst="rect">
            <a:avLst/>
          </a:prstGeom>
          <a:noFill/>
          <a:ln>
            <a:noFill/>
            <a:prstDash val="dash"/>
          </a:ln>
        </p:spPr>
        <p:txBody>
          <a:bodyPr wrap="square" lIns="68580" tIns="34290" rIns="68580" bIns="34290" rtlCol="0" anchor="ctr" anchorCtr="0">
            <a:spAutoFit/>
          </a:bodyPr>
          <a:lstStyle/>
          <a:p>
            <a:pPr algn="ctr"/>
            <a:r>
              <a:rPr lang="zh-CN" altLang="en-US" sz="1400" b="1" dirty="0" smtClean="0">
                <a:solidFill>
                  <a:srgbClr val="C00000"/>
                </a:solidFill>
                <a:latin typeface="微软雅黑" panose="020B0503020204020204" pitchFamily="34" charset="-122"/>
                <a:ea typeface="微软雅黑" panose="020B0503020204020204" pitchFamily="34" charset="-122"/>
                <a:cs typeface="+mn-ea"/>
                <a:sym typeface="+mn-lt"/>
              </a:rPr>
              <a:t>信阳城市能源大脑</a:t>
            </a:r>
          </a:p>
        </p:txBody>
      </p:sp>
      <p:sp>
        <p:nvSpPr>
          <p:cNvPr id="106" name="圆角矩形 105"/>
          <p:cNvSpPr/>
          <p:nvPr/>
        </p:nvSpPr>
        <p:spPr>
          <a:xfrm>
            <a:off x="1705610" y="1494793"/>
            <a:ext cx="1152000" cy="260444"/>
          </a:xfrm>
          <a:prstGeom prst="roundRect">
            <a:avLst>
              <a:gd name="adj" fmla="val 50000"/>
            </a:avLst>
          </a:prstGeom>
          <a:noFill/>
          <a:ln>
            <a:noFill/>
          </a:ln>
          <a:extLst>
            <a:ext uri="{909E8E84-426E-40DD-AFC4-6F175D3DCCD1}">
              <a14:hiddenFill xmlns:a14="http://schemas.microsoft.com/office/drawing/2010/main">
                <a:solidFill>
                  <a:srgbClr val="0070C0"/>
                </a:solidFill>
              </a14:hiddenFill>
            </a:ext>
          </a:extLst>
        </p:spPr>
        <p:style>
          <a:lnRef idx="3">
            <a:schemeClr val="lt1"/>
          </a:lnRef>
          <a:fillRef idx="1">
            <a:schemeClr val="accent1"/>
          </a:fillRef>
          <a:effectRef idx="1">
            <a:schemeClr val="accent1"/>
          </a:effectRef>
          <a:fontRef idx="minor">
            <a:schemeClr val="lt1"/>
          </a:fontRef>
        </p:style>
        <p:txBody>
          <a:bodyPr rot="0" vertOverflow="overflow" horzOverflow="overflow" vert="horz" wrap="square" lIns="0" tIns="0" rIns="0" bIns="0" numCol="1" spcCol="38100" rtlCol="0" anchor="ctr" anchorCtr="0" forceAA="0">
            <a:spAutoFit/>
            <a:scene3d>
              <a:camera prst="orthographicFront"/>
              <a:lightRig rig="threePt" dir="t"/>
            </a:scene3d>
            <a:sp3d prstMaterial="matte"/>
          </a:bodyPr>
          <a:lstStyle/>
          <a:p>
            <a:pPr marL="0" marR="0" algn="ctr" defTabSz="9144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a:ln>
                  <a:noFill/>
                </a:ln>
                <a:solidFill>
                  <a:srgbClr val="00B05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绿色能源</a:t>
            </a:r>
          </a:p>
        </p:txBody>
      </p:sp>
      <p:sp>
        <p:nvSpPr>
          <p:cNvPr id="109" name="矩形 108"/>
          <p:cNvSpPr/>
          <p:nvPr/>
        </p:nvSpPr>
        <p:spPr>
          <a:xfrm>
            <a:off x="173736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智慧风电</a:t>
            </a:r>
          </a:p>
        </p:txBody>
      </p:sp>
      <p:sp>
        <p:nvSpPr>
          <p:cNvPr id="110" name="矩形 109"/>
          <p:cNvSpPr/>
          <p:nvPr/>
        </p:nvSpPr>
        <p:spPr>
          <a:xfrm>
            <a:off x="202946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智慧光伏</a:t>
            </a:r>
          </a:p>
        </p:txBody>
      </p:sp>
      <p:sp>
        <p:nvSpPr>
          <p:cNvPr id="111" name="矩形 110"/>
          <p:cNvSpPr/>
          <p:nvPr/>
        </p:nvSpPr>
        <p:spPr>
          <a:xfrm>
            <a:off x="261366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多能互补</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25" name="矩形 124"/>
          <p:cNvSpPr/>
          <p:nvPr/>
        </p:nvSpPr>
        <p:spPr>
          <a:xfrm>
            <a:off x="2137410" y="2729230"/>
            <a:ext cx="974725" cy="215900"/>
          </a:xfrm>
          <a:prstGeom prst="rect">
            <a:avLst/>
          </a:prstGeom>
          <a:solidFill>
            <a:srgbClr val="000000">
              <a:alpha val="0"/>
            </a:srgbClr>
          </a:solidFill>
          <a:ln w="3175"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r" defTabSz="9144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全区域动态感知</a:t>
            </a:r>
          </a:p>
        </p:txBody>
      </p:sp>
      <p:sp>
        <p:nvSpPr>
          <p:cNvPr id="126" name="矩形 125"/>
          <p:cNvSpPr/>
          <p:nvPr/>
        </p:nvSpPr>
        <p:spPr>
          <a:xfrm>
            <a:off x="7278370" y="2715895"/>
            <a:ext cx="1110615" cy="215900"/>
          </a:xfrm>
          <a:prstGeom prst="rect">
            <a:avLst/>
          </a:prstGeom>
          <a:solidFill>
            <a:srgbClr val="000000">
              <a:alpha val="0"/>
            </a:srgbClr>
          </a:solidFill>
          <a:ln w="3175"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全业务数据融合</a:t>
            </a:r>
          </a:p>
        </p:txBody>
      </p:sp>
      <p:sp>
        <p:nvSpPr>
          <p:cNvPr id="127" name="矩形 126"/>
          <p:cNvSpPr/>
          <p:nvPr/>
        </p:nvSpPr>
        <p:spPr>
          <a:xfrm>
            <a:off x="2137410" y="2993390"/>
            <a:ext cx="974725" cy="215900"/>
          </a:xfrm>
          <a:prstGeom prst="rect">
            <a:avLst/>
          </a:prstGeom>
          <a:solidFill>
            <a:srgbClr val="000000">
              <a:alpha val="0"/>
            </a:srgbClr>
          </a:solidFill>
          <a:ln w="3175"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全场景智能调度</a:t>
            </a:r>
            <a:endParaRPr kumimoji="0" lang="zh-CN"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28" name="矩形 127"/>
          <p:cNvSpPr/>
          <p:nvPr/>
        </p:nvSpPr>
        <p:spPr>
          <a:xfrm>
            <a:off x="2184400" y="3257550"/>
            <a:ext cx="927735" cy="215900"/>
          </a:xfrm>
          <a:prstGeom prst="rect">
            <a:avLst/>
          </a:prstGeom>
          <a:solidFill>
            <a:srgbClr val="000000">
              <a:alpha val="0"/>
            </a:srgbClr>
          </a:solidFill>
          <a:ln w="3175"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电源</a:t>
            </a:r>
            <a:r>
              <a:rPr lang="en-US" altLang="zh-CN" sz="1000" b="1">
                <a:latin typeface="微软雅黑" panose="020B0503020204020204" pitchFamily="34" charset="-122"/>
                <a:ea typeface="微软雅黑" panose="020B0503020204020204" pitchFamily="34" charset="-122"/>
                <a:sym typeface="Arial" panose="020B0604020202020204"/>
              </a:rPr>
              <a:t>&amp;</a:t>
            </a:r>
            <a:r>
              <a:rPr lang="zh-CN" altLang="en-US" sz="1000" b="1">
                <a:latin typeface="微软雅黑" panose="020B0503020204020204" pitchFamily="34" charset="-122"/>
                <a:ea typeface="微软雅黑" panose="020B0503020204020204" pitchFamily="34" charset="-122"/>
                <a:sym typeface="Arial" panose="020B0604020202020204"/>
              </a:rPr>
              <a:t>负荷预测</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29" name="矩形 128"/>
          <p:cNvSpPr/>
          <p:nvPr/>
        </p:nvSpPr>
        <p:spPr>
          <a:xfrm>
            <a:off x="7278370" y="3003550"/>
            <a:ext cx="1016635" cy="215900"/>
          </a:xfrm>
          <a:prstGeom prst="rect">
            <a:avLst/>
          </a:prstGeom>
          <a:solidFill>
            <a:srgbClr val="000000">
              <a:alpha val="0"/>
            </a:srgbClr>
          </a:solidFill>
          <a:ln w="3175"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l" defTabSz="914400" rtl="0" fontAlgn="auto" latinLnBrk="0" hangingPunct="0">
              <a:lnSpc>
                <a:spcPct val="100000"/>
              </a:lnSpc>
              <a:spcBef>
                <a:spcPts val="0"/>
              </a:spcBef>
              <a:spcAft>
                <a:spcPts val="0"/>
              </a:spcAft>
              <a:buClrTx/>
              <a:buSzTx/>
              <a:buFontTx/>
              <a:buNone/>
            </a:pPr>
            <a:r>
              <a:rPr lang="zh-CN" sz="1000" b="1">
                <a:latin typeface="微软雅黑" panose="020B0503020204020204" pitchFamily="34" charset="-122"/>
                <a:ea typeface="微软雅黑" panose="020B0503020204020204" pitchFamily="34" charset="-122"/>
                <a:sym typeface="Arial" panose="020B0604020202020204"/>
              </a:rPr>
              <a:t>全生命周期管理</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30" name="矩形 129"/>
          <p:cNvSpPr/>
          <p:nvPr/>
        </p:nvSpPr>
        <p:spPr>
          <a:xfrm>
            <a:off x="7278370" y="3291205"/>
            <a:ext cx="1016635" cy="215900"/>
          </a:xfrm>
          <a:prstGeom prst="rect">
            <a:avLst/>
          </a:prstGeom>
          <a:solidFill>
            <a:srgbClr val="000000">
              <a:alpha val="0"/>
            </a:srgbClr>
          </a:solidFill>
          <a:ln w="3175"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经济</a:t>
            </a:r>
            <a:r>
              <a:rPr lang="en-US" altLang="zh-CN" sz="1000" b="1">
                <a:latin typeface="微软雅黑" panose="020B0503020204020204" pitchFamily="34" charset="-122"/>
                <a:ea typeface="微软雅黑" panose="020B0503020204020204" pitchFamily="34" charset="-122"/>
                <a:sym typeface="Arial" panose="020B0604020202020204"/>
              </a:rPr>
              <a:t>&amp;</a:t>
            </a:r>
            <a:r>
              <a:rPr lang="zh-CN" altLang="en-US" sz="1000" b="1">
                <a:latin typeface="微软雅黑" panose="020B0503020204020204" pitchFamily="34" charset="-122"/>
                <a:ea typeface="微软雅黑" panose="020B0503020204020204" pitchFamily="34" charset="-122"/>
                <a:sym typeface="Arial" panose="020B0604020202020204"/>
              </a:rPr>
              <a:t>安全调度</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31" name="圆角矩形 130"/>
          <p:cNvSpPr/>
          <p:nvPr/>
        </p:nvSpPr>
        <p:spPr>
          <a:xfrm>
            <a:off x="5327650" y="3607435"/>
            <a:ext cx="3468370" cy="252000"/>
          </a:xfrm>
          <a:prstGeom prst="roundRect">
            <a:avLst>
              <a:gd name="adj" fmla="val 13714"/>
            </a:avLst>
          </a:prstGeom>
          <a:solidFill>
            <a:srgbClr val="0070C0"/>
          </a:solidFill>
          <a:ln w="3175" cap="flat">
            <a:solidFill>
              <a:schemeClr val="accent1">
                <a:lumMod val="40000"/>
                <a:lumOff val="60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fromWordArt="0" anchor="ctr" anchorCtr="0" forceAA="0" compatLnSpc="1">
            <a:noAutofit/>
          </a:bodyPr>
          <a:lstStyle/>
          <a:p>
            <a:pPr lvl="0" algn="ctr"/>
            <a:r>
              <a:rPr lang="en-US"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微服务体系</a:t>
            </a:r>
            <a:r>
              <a:rPr lang="en-US"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云服务架构</a:t>
            </a:r>
            <a:r>
              <a:rPr lang="en-US"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p>
        </p:txBody>
      </p:sp>
      <p:sp>
        <p:nvSpPr>
          <p:cNvPr id="132" name="圆角矩形 131"/>
          <p:cNvSpPr/>
          <p:nvPr/>
        </p:nvSpPr>
        <p:spPr>
          <a:xfrm>
            <a:off x="2473960" y="5576570"/>
            <a:ext cx="6285230" cy="252095"/>
          </a:xfrm>
          <a:prstGeom prst="roundRect">
            <a:avLst>
              <a:gd name="adj" fmla="val 13714"/>
            </a:avLst>
          </a:prstGeom>
          <a:solidFill>
            <a:srgbClr val="0070C0"/>
          </a:solidFill>
          <a:ln w="3175" cap="flat">
            <a:solidFill>
              <a:schemeClr val="accent1">
                <a:lumMod val="40000"/>
                <a:lumOff val="60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fromWordArt="0" anchor="ctr" anchorCtr="0" forceAA="0" compatLnSpc="1">
            <a:noAutofit/>
          </a:bodyPr>
          <a:lstStyle/>
          <a:p>
            <a:pPr lvl="0" algn="ctr"/>
            <a:r>
              <a:rPr 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能源物联平台（高可靠、强适配、高并发）</a:t>
            </a:r>
          </a:p>
        </p:txBody>
      </p:sp>
      <p:sp>
        <p:nvSpPr>
          <p:cNvPr id="133" name="圆角矩形 132"/>
          <p:cNvSpPr/>
          <p:nvPr/>
        </p:nvSpPr>
        <p:spPr>
          <a:xfrm>
            <a:off x="2495550" y="4637405"/>
            <a:ext cx="6318250" cy="252095"/>
          </a:xfrm>
          <a:prstGeom prst="roundRect">
            <a:avLst>
              <a:gd name="adj" fmla="val 13714"/>
            </a:avLst>
          </a:prstGeom>
          <a:solidFill>
            <a:srgbClr val="0070C0"/>
          </a:solidFill>
          <a:ln w="3175" cap="flat">
            <a:solidFill>
              <a:schemeClr val="accent1">
                <a:lumMod val="40000"/>
                <a:lumOff val="60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fromWordArt="0" anchor="ctr" anchorCtr="0" forceAA="0" compatLnSpc="1">
            <a:noAutofit/>
          </a:bodyPr>
          <a:lstStyle/>
          <a:p>
            <a:pPr lvl="0" algn="ctr"/>
            <a:r>
              <a:rPr 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业务数据地图</a:t>
            </a:r>
          </a:p>
        </p:txBody>
      </p:sp>
      <p:grpSp>
        <p:nvGrpSpPr>
          <p:cNvPr id="134" name="组合 133"/>
          <p:cNvGrpSpPr/>
          <p:nvPr/>
        </p:nvGrpSpPr>
        <p:grpSpPr>
          <a:xfrm>
            <a:off x="2632710" y="5972810"/>
            <a:ext cx="1515700" cy="361270"/>
            <a:chOff x="2677" y="9256"/>
            <a:chExt cx="2387" cy="569"/>
          </a:xfrm>
        </p:grpSpPr>
        <p:pic>
          <p:nvPicPr>
            <p:cNvPr id="135" name="图片 134" descr="343435383139343b333634303032343bb7e7b3b5"/>
            <p:cNvPicPr/>
            <p:nvPr/>
          </p:nvPicPr>
          <p:blipFill>
            <a:blip r:embed="rId5">
              <a:extLst>
                <a:ext uri="{96DAC541-7B7A-43D3-8B79-37D633B846F1}">
                  <asvg:svgBlip xmlns:asvg="http://schemas.microsoft.com/office/drawing/2016/SVG/main" xmlns="" r:embed="rId6"/>
                </a:ext>
              </a:extLst>
            </a:blip>
            <a:stretch>
              <a:fillRect/>
            </a:stretch>
          </p:blipFill>
          <p:spPr>
            <a:xfrm>
              <a:off x="2677" y="9258"/>
              <a:ext cx="567" cy="483"/>
            </a:xfrm>
            <a:prstGeom prst="rect">
              <a:avLst/>
            </a:prstGeom>
          </p:spPr>
        </p:pic>
        <p:pic>
          <p:nvPicPr>
            <p:cNvPr id="136" name="图片 135" descr="343435383130303b343532313033323bb7a2b5e7bbfa"/>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97" y="9258"/>
              <a:ext cx="567" cy="567"/>
            </a:xfrm>
            <a:prstGeom prst="rect">
              <a:avLst/>
            </a:prstGeom>
          </p:spPr>
        </p:pic>
        <p:pic>
          <p:nvPicPr>
            <p:cNvPr id="137" name="图片 136" descr="32313533393330363b32313533383934383bccabd1f4c4dcb0e5"/>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562" y="9256"/>
              <a:ext cx="567" cy="567"/>
            </a:xfrm>
            <a:prstGeom prst="rect">
              <a:avLst/>
            </a:prstGeom>
          </p:spPr>
        </p:pic>
      </p:grpSp>
      <p:sp>
        <p:nvSpPr>
          <p:cNvPr id="138" name="TextBox 155"/>
          <p:cNvSpPr txBox="1"/>
          <p:nvPr/>
        </p:nvSpPr>
        <p:spPr>
          <a:xfrm>
            <a:off x="3092450" y="6372226"/>
            <a:ext cx="880745" cy="252730"/>
          </a:xfrm>
          <a:prstGeom prst="rect">
            <a:avLst/>
          </a:prstGeom>
          <a:noFill/>
          <a:ln>
            <a:noFill/>
            <a:prstDash val="dash"/>
          </a:ln>
        </p:spPr>
        <p:txBody>
          <a:bodyPr wrap="square" lIns="68580" tIns="34290" rIns="68580" bIns="34290" rtlCol="0" anchor="ctr" anchorCtr="0">
            <a:spAutoFit/>
          </a:body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cs typeface="+mn-ea"/>
                <a:sym typeface="+mn-lt"/>
              </a:rPr>
              <a:t>能源供应</a:t>
            </a:r>
          </a:p>
        </p:txBody>
      </p:sp>
      <p:sp>
        <p:nvSpPr>
          <p:cNvPr id="139" name="TextBox 155"/>
          <p:cNvSpPr txBox="1"/>
          <p:nvPr/>
        </p:nvSpPr>
        <p:spPr>
          <a:xfrm>
            <a:off x="4926965" y="6394451"/>
            <a:ext cx="880745" cy="252730"/>
          </a:xfrm>
          <a:prstGeom prst="rect">
            <a:avLst/>
          </a:prstGeom>
          <a:noFill/>
          <a:ln>
            <a:noFill/>
            <a:prstDash val="dash"/>
          </a:ln>
        </p:spPr>
        <p:txBody>
          <a:bodyPr wrap="square" lIns="68580" tIns="34290" rIns="68580" bIns="34290" rtlCol="0" anchor="ctr" anchorCtr="0">
            <a:spAutoFit/>
          </a:body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cs typeface="+mn-ea"/>
                <a:sym typeface="+mn-lt"/>
              </a:rPr>
              <a:t>传输网络</a:t>
            </a:r>
          </a:p>
        </p:txBody>
      </p:sp>
      <p:grpSp>
        <p:nvGrpSpPr>
          <p:cNvPr id="140" name="组合 139"/>
          <p:cNvGrpSpPr/>
          <p:nvPr/>
        </p:nvGrpSpPr>
        <p:grpSpPr>
          <a:xfrm>
            <a:off x="4872345" y="5963921"/>
            <a:ext cx="735311" cy="370159"/>
            <a:chOff x="7172" y="9244"/>
            <a:chExt cx="1158" cy="583"/>
          </a:xfrm>
        </p:grpSpPr>
        <p:pic>
          <p:nvPicPr>
            <p:cNvPr id="141" name="图片 140" descr="32313534323638353b32313534323732313bb5e7cfdfcbfe"/>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172" y="9244"/>
              <a:ext cx="567" cy="567"/>
            </a:xfrm>
            <a:prstGeom prst="rect">
              <a:avLst/>
            </a:prstGeom>
          </p:spPr>
        </p:pic>
        <p:pic>
          <p:nvPicPr>
            <p:cNvPr id="144" name="图片 143" descr="343435383133333b333635373035333bb5e7b3d8"/>
            <p:cNvPicPr/>
            <p:nvPr/>
          </p:nvPicPr>
          <p:blipFill>
            <a:blip r:embed="rId13">
              <a:extLst>
                <a:ext uri="{96DAC541-7B7A-43D3-8B79-37D633B846F1}">
                  <asvg:svgBlip xmlns:asvg="http://schemas.microsoft.com/office/drawing/2016/SVG/main" xmlns="" r:embed="rId14"/>
                </a:ext>
              </a:extLst>
            </a:blip>
            <a:stretch>
              <a:fillRect/>
            </a:stretch>
          </p:blipFill>
          <p:spPr>
            <a:xfrm>
              <a:off x="8000" y="9287"/>
              <a:ext cx="330" cy="540"/>
            </a:xfrm>
            <a:prstGeom prst="rect">
              <a:avLst/>
            </a:prstGeom>
          </p:spPr>
        </p:pic>
      </p:grpSp>
      <p:grpSp>
        <p:nvGrpSpPr>
          <p:cNvPr id="145" name="组合 144"/>
          <p:cNvGrpSpPr/>
          <p:nvPr/>
        </p:nvGrpSpPr>
        <p:grpSpPr>
          <a:xfrm>
            <a:off x="6391275" y="5937885"/>
            <a:ext cx="2233930" cy="396240"/>
            <a:chOff x="10507" y="9201"/>
            <a:chExt cx="3518" cy="624"/>
          </a:xfrm>
        </p:grpSpPr>
        <p:pic>
          <p:nvPicPr>
            <p:cNvPr id="146" name="图片 145" descr="303b32303238393431383bb3e4b5e7d7ae"/>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2094" y="9216"/>
              <a:ext cx="567" cy="567"/>
            </a:xfrm>
            <a:prstGeom prst="rect">
              <a:avLst/>
            </a:prstGeom>
          </p:spPr>
        </p:pic>
        <p:pic>
          <p:nvPicPr>
            <p:cNvPr id="147" name="图片 146" descr="32303230323036333b32303231303837383bbfd5b5f7"/>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1368" y="9258"/>
              <a:ext cx="567" cy="567"/>
            </a:xfrm>
            <a:prstGeom prst="rect">
              <a:avLst/>
            </a:prstGeom>
          </p:spPr>
        </p:pic>
        <p:pic>
          <p:nvPicPr>
            <p:cNvPr id="148" name="图片 147" descr="343435333333393b333633363036343bb5c6c5dd"/>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10507" y="9201"/>
              <a:ext cx="661" cy="567"/>
            </a:xfrm>
            <a:prstGeom prst="rect">
              <a:avLst/>
            </a:prstGeom>
          </p:spPr>
        </p:pic>
        <p:pic>
          <p:nvPicPr>
            <p:cNvPr id="149" name="图片 148" descr="32313533383538323b32313533383534363bbbfad0b5b1db"/>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3458" y="9216"/>
              <a:ext cx="567" cy="567"/>
            </a:xfrm>
            <a:prstGeom prst="rect">
              <a:avLst/>
            </a:prstGeom>
          </p:spPr>
        </p:pic>
      </p:grpSp>
      <p:sp>
        <p:nvSpPr>
          <p:cNvPr id="150" name="TextBox 155"/>
          <p:cNvSpPr txBox="1"/>
          <p:nvPr/>
        </p:nvSpPr>
        <p:spPr>
          <a:xfrm>
            <a:off x="7269480" y="6372226"/>
            <a:ext cx="880745" cy="252730"/>
          </a:xfrm>
          <a:prstGeom prst="rect">
            <a:avLst/>
          </a:prstGeom>
          <a:noFill/>
          <a:ln>
            <a:noFill/>
            <a:prstDash val="dash"/>
          </a:ln>
        </p:spPr>
        <p:txBody>
          <a:bodyPr wrap="square" lIns="68580" tIns="34290" rIns="68580" bIns="34290" rtlCol="0" anchor="ctr" anchorCtr="0">
            <a:spAutoFit/>
          </a:body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cs typeface="+mn-ea"/>
                <a:sym typeface="+mn-lt"/>
              </a:rPr>
              <a:t>能源消费</a:t>
            </a:r>
          </a:p>
        </p:txBody>
      </p:sp>
      <p:cxnSp>
        <p:nvCxnSpPr>
          <p:cNvPr id="151" name="直接连接符 150"/>
          <p:cNvCxnSpPr>
            <a:endCxn id="152" idx="0"/>
          </p:cNvCxnSpPr>
          <p:nvPr/>
        </p:nvCxnSpPr>
        <p:spPr>
          <a:xfrm>
            <a:off x="1889760" y="4528185"/>
            <a:ext cx="0" cy="1490345"/>
          </a:xfrm>
          <a:prstGeom prst="line">
            <a:avLst/>
          </a:prstGeom>
          <a:noFill/>
          <a:ln w="3175" cap="flat">
            <a:solidFill>
              <a:schemeClr val="accent1"/>
            </a:solidFill>
            <a:prstDash val="sysDot"/>
            <a:miter lim="800000"/>
            <a:headEnd type="oval" w="med" len="med"/>
            <a:tailEnd type="oval" w="med" len="med"/>
          </a:ln>
        </p:spPr>
        <p:style>
          <a:lnRef idx="0">
            <a:srgbClr val="FFFFFF"/>
          </a:lnRef>
          <a:fillRef idx="0">
            <a:srgbClr val="FFFFFF"/>
          </a:fillRef>
          <a:effectRef idx="0">
            <a:srgbClr val="FFFFFF"/>
          </a:effectRef>
          <a:fontRef idx="none"/>
        </p:style>
      </p:cxnSp>
      <p:sp>
        <p:nvSpPr>
          <p:cNvPr id="152" name="TextBox 155"/>
          <p:cNvSpPr txBox="1"/>
          <p:nvPr/>
        </p:nvSpPr>
        <p:spPr>
          <a:xfrm>
            <a:off x="1449070" y="6018531"/>
            <a:ext cx="880745" cy="375920"/>
          </a:xfrm>
          <a:prstGeom prst="rect">
            <a:avLst/>
          </a:prstGeom>
          <a:noFill/>
          <a:ln>
            <a:solidFill>
              <a:schemeClr val="bg1">
                <a:lumMod val="85000"/>
              </a:schemeClr>
            </a:solidFill>
            <a:prstDash val="sysDash"/>
          </a:ln>
        </p:spPr>
        <p:txBody>
          <a:bodyPr wrap="square" lIns="68580" tIns="34290" rIns="68580" bIns="34290" rtlCol="0" anchor="ctr" anchorCtr="0">
            <a:spAutoFit/>
          </a:bodyPr>
          <a:lstStyle/>
          <a:p>
            <a:pPr algn="ctr"/>
            <a:r>
              <a:rPr lang="zh-CN" altLang="en-US" sz="1000" dirty="0" smtClean="0">
                <a:solidFill>
                  <a:schemeClr val="tx1"/>
                </a:solidFill>
                <a:latin typeface="微软雅黑" panose="020B0503020204020204" pitchFamily="34" charset="-122"/>
                <a:ea typeface="微软雅黑" panose="020B0503020204020204" pitchFamily="34" charset="-122"/>
                <a:cs typeface="+mn-ea"/>
                <a:sym typeface="+mn-lt"/>
              </a:rPr>
              <a:t>采集</a:t>
            </a:r>
            <a:r>
              <a:rPr lang="en-US" altLang="zh-CN" sz="1000" dirty="0" smtClean="0">
                <a:solidFill>
                  <a:schemeClr val="tx1"/>
                </a:solidFill>
                <a:latin typeface="微软雅黑" panose="020B0503020204020204" pitchFamily="34" charset="-122"/>
                <a:ea typeface="微软雅黑" panose="020B0503020204020204" pitchFamily="34" charset="-122"/>
                <a:cs typeface="+mn-ea"/>
                <a:sym typeface="+mn-lt"/>
              </a:rPr>
              <a:t>|</a:t>
            </a:r>
            <a:r>
              <a:rPr lang="zh-CN" altLang="en-US" sz="1000" dirty="0" smtClean="0">
                <a:solidFill>
                  <a:schemeClr val="tx1"/>
                </a:solidFill>
                <a:latin typeface="微软雅黑" panose="020B0503020204020204" pitchFamily="34" charset="-122"/>
                <a:ea typeface="微软雅黑" panose="020B0503020204020204" pitchFamily="34" charset="-122"/>
                <a:cs typeface="+mn-ea"/>
                <a:sym typeface="+mn-lt"/>
              </a:rPr>
              <a:t>控制</a:t>
            </a:r>
          </a:p>
          <a:p>
            <a:pPr algn="ctr"/>
            <a:r>
              <a:rPr lang="zh-CN" altLang="en-US" sz="1000" dirty="0" smtClean="0">
                <a:solidFill>
                  <a:schemeClr val="tx1"/>
                </a:solidFill>
                <a:latin typeface="微软雅黑" panose="020B0503020204020204" pitchFamily="34" charset="-122"/>
                <a:ea typeface="微软雅黑" panose="020B0503020204020204" pitchFamily="34" charset="-122"/>
                <a:cs typeface="+mn-ea"/>
                <a:sym typeface="+mn-lt"/>
              </a:rPr>
              <a:t>边端设备</a:t>
            </a:r>
          </a:p>
        </p:txBody>
      </p:sp>
      <p:sp>
        <p:nvSpPr>
          <p:cNvPr id="153" name="TextBox 155"/>
          <p:cNvSpPr txBox="1"/>
          <p:nvPr/>
        </p:nvSpPr>
        <p:spPr>
          <a:xfrm>
            <a:off x="1449070" y="5065397"/>
            <a:ext cx="880745" cy="375920"/>
          </a:xfrm>
          <a:prstGeom prst="rect">
            <a:avLst/>
          </a:prstGeom>
          <a:noFill/>
          <a:ln>
            <a:solidFill>
              <a:schemeClr val="bg1">
                <a:lumMod val="85000"/>
              </a:schemeClr>
            </a:solidFill>
            <a:prstDash val="sysDash"/>
          </a:ln>
        </p:spPr>
        <p:txBody>
          <a:bodyPr wrap="square" lIns="68580" tIns="34290" rIns="68580" bIns="34290" rtlCol="0" anchor="ctr" anchorCtr="0">
            <a:spAutoFit/>
          </a:bodyPr>
          <a:lstStyle/>
          <a:p>
            <a:pPr algn="ctr"/>
            <a:r>
              <a:rPr lang="zh-CN" sz="1000" dirty="0" smtClean="0">
                <a:solidFill>
                  <a:schemeClr val="tx1"/>
                </a:solidFill>
                <a:latin typeface="微软雅黑" panose="020B0503020204020204" pitchFamily="34" charset="-122"/>
                <a:ea typeface="微软雅黑" panose="020B0503020204020204" pitchFamily="34" charset="-122"/>
                <a:cs typeface="+mn-ea"/>
                <a:sym typeface="+mn-lt"/>
              </a:rPr>
              <a:t>计量</a:t>
            </a:r>
            <a:r>
              <a:rPr lang="en-US" altLang="zh-CN" sz="1000" dirty="0" smtClean="0">
                <a:solidFill>
                  <a:schemeClr val="tx1"/>
                </a:solidFill>
                <a:latin typeface="微软雅黑" panose="020B0503020204020204" pitchFamily="34" charset="-122"/>
                <a:ea typeface="微软雅黑" panose="020B0503020204020204" pitchFamily="34" charset="-122"/>
                <a:cs typeface="+mn-ea"/>
                <a:sym typeface="+mn-lt"/>
              </a:rPr>
              <a:t>|</a:t>
            </a:r>
            <a:r>
              <a:rPr lang="zh-CN" altLang="en-US" sz="1000" dirty="0" smtClean="0">
                <a:solidFill>
                  <a:schemeClr val="tx1"/>
                </a:solidFill>
                <a:latin typeface="微软雅黑" panose="020B0503020204020204" pitchFamily="34" charset="-122"/>
                <a:ea typeface="微软雅黑" panose="020B0503020204020204" pitchFamily="34" charset="-122"/>
                <a:cs typeface="+mn-ea"/>
                <a:sym typeface="+mn-lt"/>
              </a:rPr>
              <a:t>融合</a:t>
            </a:r>
          </a:p>
          <a:p>
            <a:pPr algn="ctr"/>
            <a:r>
              <a:rPr lang="zh-CN" altLang="en-US" sz="1000" dirty="0" smtClean="0">
                <a:solidFill>
                  <a:schemeClr val="tx1"/>
                </a:solidFill>
                <a:latin typeface="微软雅黑" panose="020B0503020204020204" pitchFamily="34" charset="-122"/>
                <a:ea typeface="微软雅黑" panose="020B0503020204020204" pitchFamily="34" charset="-122"/>
                <a:cs typeface="+mn-ea"/>
                <a:sym typeface="+mn-lt"/>
              </a:rPr>
              <a:t>分析</a:t>
            </a:r>
            <a:r>
              <a:rPr lang="en-US" altLang="zh-CN" sz="1000" dirty="0" smtClean="0">
                <a:solidFill>
                  <a:schemeClr val="tx1"/>
                </a:solidFill>
                <a:latin typeface="微软雅黑" panose="020B0503020204020204" pitchFamily="34" charset="-122"/>
                <a:ea typeface="微软雅黑" panose="020B0503020204020204" pitchFamily="34" charset="-122"/>
                <a:cs typeface="+mn-ea"/>
                <a:sym typeface="+mn-lt"/>
              </a:rPr>
              <a:t>|</a:t>
            </a:r>
            <a:r>
              <a:rPr lang="zh-CN" altLang="en-US" sz="1000" dirty="0" smtClean="0">
                <a:solidFill>
                  <a:schemeClr val="tx1"/>
                </a:solidFill>
                <a:latin typeface="微软雅黑" panose="020B0503020204020204" pitchFamily="34" charset="-122"/>
                <a:ea typeface="微软雅黑" panose="020B0503020204020204" pitchFamily="34" charset="-122"/>
                <a:cs typeface="+mn-ea"/>
                <a:sym typeface="+mn-lt"/>
              </a:rPr>
              <a:t>挖掘</a:t>
            </a:r>
          </a:p>
        </p:txBody>
      </p:sp>
      <p:sp>
        <p:nvSpPr>
          <p:cNvPr id="154" name="对角圆角矩形 153"/>
          <p:cNvSpPr/>
          <p:nvPr/>
        </p:nvSpPr>
        <p:spPr>
          <a:xfrm>
            <a:off x="2545830" y="4975860"/>
            <a:ext cx="720000" cy="468000"/>
          </a:xfrm>
          <a:prstGeom prst="round2Diag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异构数据</a:t>
            </a:r>
          </a:p>
          <a:p>
            <a:pPr marL="0" marR="0" indent="0" algn="ctr" defTabSz="9144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存储</a:t>
            </a:r>
          </a:p>
        </p:txBody>
      </p:sp>
      <p:sp>
        <p:nvSpPr>
          <p:cNvPr id="155" name="对角圆角矩形 154"/>
          <p:cNvSpPr/>
          <p:nvPr/>
        </p:nvSpPr>
        <p:spPr>
          <a:xfrm>
            <a:off x="3633495" y="4975860"/>
            <a:ext cx="719455" cy="468000"/>
          </a:xfrm>
          <a:prstGeom prst="round2Diag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数据图谱</a:t>
            </a:r>
          </a:p>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分析</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6" name="对角圆角矩形 155"/>
          <p:cNvSpPr/>
          <p:nvPr/>
        </p:nvSpPr>
        <p:spPr>
          <a:xfrm>
            <a:off x="5807735" y="4975860"/>
            <a:ext cx="719455" cy="468000"/>
          </a:xfrm>
          <a:prstGeom prst="round2Diag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数据溯源</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7" name="对角圆角矩形 156"/>
          <p:cNvSpPr/>
          <p:nvPr/>
        </p:nvSpPr>
        <p:spPr>
          <a:xfrm>
            <a:off x="4720615" y="4975860"/>
            <a:ext cx="719455" cy="468000"/>
          </a:xfrm>
          <a:prstGeom prst="round2Diag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业务知识</a:t>
            </a:r>
          </a:p>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推理</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8" name="对角圆角矩形 157"/>
          <p:cNvSpPr/>
          <p:nvPr/>
        </p:nvSpPr>
        <p:spPr>
          <a:xfrm>
            <a:off x="6894855" y="4975860"/>
            <a:ext cx="719455" cy="468000"/>
          </a:xfrm>
          <a:prstGeom prst="round2Diag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数据共享</a:t>
            </a:r>
          </a:p>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服务</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9" name="对角圆角矩形 158"/>
          <p:cNvSpPr/>
          <p:nvPr/>
        </p:nvSpPr>
        <p:spPr>
          <a:xfrm>
            <a:off x="7981975" y="4975860"/>
            <a:ext cx="719455" cy="468000"/>
          </a:xfrm>
          <a:prstGeom prst="round2DiagRect">
            <a:avLst/>
          </a:prstGeom>
          <a:solidFill>
            <a:srgbClr val="FFFFFF"/>
          </a:solidFill>
          <a:ln w="3175" cap="flat">
            <a:solidFill>
              <a:schemeClr val="bg1">
                <a:lumMod val="8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数据质量</a:t>
            </a:r>
          </a:p>
          <a:p>
            <a:pPr marL="0" marR="0" indent="0" algn="ctr" defTabSz="914400" rtl="0" fontAlgn="auto" latinLnBrk="0" hangingPunct="0">
              <a:lnSpc>
                <a:spcPct val="100000"/>
              </a:lnSpc>
              <a:spcBef>
                <a:spcPts val="0"/>
              </a:spcBef>
              <a:spcAft>
                <a:spcPts val="0"/>
              </a:spcAft>
              <a:buClrTx/>
              <a:buSzTx/>
              <a:buFontTx/>
              <a:buNone/>
            </a:pPr>
            <a:r>
              <a:rPr lang="zh-CN" altLang="en-US" sz="1000" b="1">
                <a:latin typeface="微软雅黑" panose="020B0503020204020204" pitchFamily="34" charset="-122"/>
                <a:ea typeface="微软雅黑" panose="020B0503020204020204" pitchFamily="34" charset="-122"/>
                <a:sym typeface="Arial" panose="020B0604020202020204"/>
              </a:rPr>
              <a:t>管理</a:t>
            </a:r>
            <a:endParaRPr kumimoji="0" lang="zh-CN" altLang="en-US" sz="1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pic>
        <p:nvPicPr>
          <p:cNvPr id="162" name="图片 161" descr="343435383233343b333633353539323bc7e2"/>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4442460" y="6018530"/>
            <a:ext cx="249375" cy="252000"/>
          </a:xfrm>
          <a:prstGeom prst="rect">
            <a:avLst/>
          </a:prstGeom>
        </p:spPr>
      </p:pic>
      <p:pic>
        <p:nvPicPr>
          <p:cNvPr id="163" name="图片 162" descr="32313535333739343b32313535333738363bb9dcb5c0"/>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5808345" y="5892800"/>
            <a:ext cx="504000" cy="504000"/>
          </a:xfrm>
          <a:prstGeom prst="rect">
            <a:avLst/>
          </a:prstGeom>
        </p:spPr>
      </p:pic>
      <p:sp>
        <p:nvSpPr>
          <p:cNvPr id="198" name="圆角矩形 197"/>
          <p:cNvSpPr/>
          <p:nvPr/>
        </p:nvSpPr>
        <p:spPr>
          <a:xfrm>
            <a:off x="3072765" y="1476375"/>
            <a:ext cx="1296000" cy="1152000"/>
          </a:xfrm>
          <a:prstGeom prst="roundRect">
            <a:avLst>
              <a:gd name="adj" fmla="val 13714"/>
            </a:avLst>
          </a:prstGeom>
          <a:solidFill>
            <a:srgbClr val="FFFFFF"/>
          </a:solidFill>
          <a:ln w="3175" cap="flat">
            <a:solidFill>
              <a:srgbClr val="00B050"/>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199" name="圆角矩形 198"/>
          <p:cNvSpPr/>
          <p:nvPr/>
        </p:nvSpPr>
        <p:spPr>
          <a:xfrm>
            <a:off x="3140820" y="1494802"/>
            <a:ext cx="1151890" cy="260426"/>
          </a:xfrm>
          <a:prstGeom prst="roundRect">
            <a:avLst>
              <a:gd name="adj" fmla="val 50000"/>
            </a:avLst>
          </a:prstGeom>
          <a:noFill/>
          <a:ln>
            <a:noFill/>
          </a:ln>
          <a:extLst>
            <a:ext uri="{909E8E84-426E-40DD-AFC4-6F175D3DCCD1}">
              <a14:hiddenFill xmlns:a14="http://schemas.microsoft.com/office/drawing/2010/main">
                <a:solidFill>
                  <a:srgbClr val="0070C0"/>
                </a:solidFill>
              </a14:hiddenFill>
            </a:ext>
          </a:extLst>
        </p:spPr>
        <p:style>
          <a:lnRef idx="3">
            <a:schemeClr val="lt1"/>
          </a:lnRef>
          <a:fillRef idx="1">
            <a:schemeClr val="accent1"/>
          </a:fillRef>
          <a:effectRef idx="1">
            <a:schemeClr val="accent1"/>
          </a:effectRef>
          <a:fontRef idx="minor">
            <a:schemeClr val="lt1"/>
          </a:fontRef>
        </p:style>
        <p:txBody>
          <a:bodyPr rot="0" vertOverflow="overflow" horzOverflow="overflow" vert="horz" wrap="square" lIns="0" tIns="0" rIns="0" bIns="0" numCol="1" spcCol="38100" rtlCol="0" anchor="ctr" anchorCtr="0" forceAA="0">
            <a:spAutoFit/>
            <a:scene3d>
              <a:camera prst="orthographicFront"/>
              <a:lightRig rig="threePt" dir="t"/>
            </a:scene3d>
            <a:sp3d prstMaterial="matte"/>
          </a:bodyPr>
          <a:lstStyle/>
          <a:p>
            <a:pPr marL="0" marR="0" algn="ctr" defTabSz="9144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a:ln>
                  <a:noFill/>
                </a:ln>
                <a:solidFill>
                  <a:srgbClr val="00B05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绿色园区</a:t>
            </a:r>
          </a:p>
        </p:txBody>
      </p:sp>
      <p:sp>
        <p:nvSpPr>
          <p:cNvPr id="200" name="矩形 199"/>
          <p:cNvSpPr/>
          <p:nvPr/>
        </p:nvSpPr>
        <p:spPr>
          <a:xfrm>
            <a:off x="314833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智慧微网</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01" name="矩形 200"/>
          <p:cNvSpPr/>
          <p:nvPr/>
        </p:nvSpPr>
        <p:spPr>
          <a:xfrm>
            <a:off x="345757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综能服务</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02" name="矩形 201"/>
          <p:cNvSpPr/>
          <p:nvPr/>
        </p:nvSpPr>
        <p:spPr>
          <a:xfrm>
            <a:off x="376682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atin typeface="微软雅黑" panose="020B0503020204020204" pitchFamily="34" charset="-122"/>
                <a:ea typeface="微软雅黑" panose="020B0503020204020204" pitchFamily="34" charset="-122"/>
                <a:sym typeface="Arial" panose="020B0604020202020204"/>
              </a:rPr>
              <a:t>节能优化</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03" name="圆角矩形 202"/>
          <p:cNvSpPr/>
          <p:nvPr/>
        </p:nvSpPr>
        <p:spPr>
          <a:xfrm>
            <a:off x="4505325" y="1461135"/>
            <a:ext cx="1296000" cy="1152000"/>
          </a:xfrm>
          <a:prstGeom prst="roundRect">
            <a:avLst>
              <a:gd name="adj" fmla="val 13714"/>
            </a:avLst>
          </a:prstGeom>
          <a:solidFill>
            <a:srgbClr val="FFFFFF"/>
          </a:solidFill>
          <a:ln w="3175" cap="flat">
            <a:solidFill>
              <a:srgbClr val="00B050"/>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204" name="圆角矩形 203"/>
          <p:cNvSpPr/>
          <p:nvPr/>
        </p:nvSpPr>
        <p:spPr>
          <a:xfrm>
            <a:off x="4575920" y="1479562"/>
            <a:ext cx="1151890" cy="260426"/>
          </a:xfrm>
          <a:prstGeom prst="roundRect">
            <a:avLst>
              <a:gd name="adj" fmla="val 50000"/>
            </a:avLst>
          </a:prstGeom>
          <a:noFill/>
          <a:ln>
            <a:noFill/>
          </a:ln>
          <a:extLst>
            <a:ext uri="{909E8E84-426E-40DD-AFC4-6F175D3DCCD1}">
              <a14:hiddenFill xmlns:a14="http://schemas.microsoft.com/office/drawing/2010/main">
                <a:solidFill>
                  <a:srgbClr val="0070C0"/>
                </a:solidFill>
              </a14:hiddenFill>
            </a:ext>
          </a:extLst>
        </p:spPr>
        <p:style>
          <a:lnRef idx="3">
            <a:schemeClr val="lt1"/>
          </a:lnRef>
          <a:fillRef idx="1">
            <a:schemeClr val="accent1"/>
          </a:fillRef>
          <a:effectRef idx="1">
            <a:schemeClr val="accent1"/>
          </a:effectRef>
          <a:fontRef idx="minor">
            <a:schemeClr val="lt1"/>
          </a:fontRef>
        </p:style>
        <p:txBody>
          <a:bodyPr rot="0" vertOverflow="overflow" horzOverflow="overflow" vert="horz" wrap="square" lIns="0" tIns="0" rIns="0" bIns="0" numCol="1" spcCol="38100" rtlCol="0" anchor="ctr" anchorCtr="0" forceAA="0">
            <a:spAutoFit/>
            <a:scene3d>
              <a:camera prst="orthographicFront"/>
              <a:lightRig rig="threePt" dir="t"/>
            </a:scene3d>
            <a:sp3d prstMaterial="matte"/>
          </a:bodyPr>
          <a:lstStyle/>
          <a:p>
            <a:pPr marL="0" marR="0" algn="ctr" defTabSz="9144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a:ln>
                  <a:noFill/>
                </a:ln>
                <a:solidFill>
                  <a:srgbClr val="00B05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绿色交通</a:t>
            </a:r>
          </a:p>
        </p:txBody>
      </p:sp>
      <p:sp>
        <p:nvSpPr>
          <p:cNvPr id="205" name="矩形 204"/>
          <p:cNvSpPr/>
          <p:nvPr/>
        </p:nvSpPr>
        <p:spPr>
          <a:xfrm>
            <a:off x="470471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智慧充电</a:t>
            </a:r>
          </a:p>
        </p:txBody>
      </p:sp>
      <p:sp>
        <p:nvSpPr>
          <p:cNvPr id="206" name="矩形 205"/>
          <p:cNvSpPr/>
          <p:nvPr/>
        </p:nvSpPr>
        <p:spPr>
          <a:xfrm>
            <a:off x="504571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智慧出行</a:t>
            </a:r>
          </a:p>
        </p:txBody>
      </p:sp>
      <p:sp>
        <p:nvSpPr>
          <p:cNvPr id="207" name="矩形 206"/>
          <p:cNvSpPr/>
          <p:nvPr/>
        </p:nvSpPr>
        <p:spPr>
          <a:xfrm>
            <a:off x="538988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智慧停车</a:t>
            </a:r>
          </a:p>
        </p:txBody>
      </p:sp>
      <p:sp>
        <p:nvSpPr>
          <p:cNvPr id="209" name="圆角矩形 208"/>
          <p:cNvSpPr/>
          <p:nvPr/>
        </p:nvSpPr>
        <p:spPr>
          <a:xfrm>
            <a:off x="5946140" y="1461135"/>
            <a:ext cx="1296000" cy="1152000"/>
          </a:xfrm>
          <a:prstGeom prst="roundRect">
            <a:avLst>
              <a:gd name="adj" fmla="val 13714"/>
            </a:avLst>
          </a:prstGeom>
          <a:solidFill>
            <a:srgbClr val="FFFFFF"/>
          </a:solidFill>
          <a:ln w="3175" cap="flat">
            <a:solidFill>
              <a:schemeClr val="tx2"/>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210" name="圆角矩形 209"/>
          <p:cNvSpPr/>
          <p:nvPr/>
        </p:nvSpPr>
        <p:spPr>
          <a:xfrm>
            <a:off x="6011020" y="1479562"/>
            <a:ext cx="1151890" cy="260426"/>
          </a:xfrm>
          <a:prstGeom prst="roundRect">
            <a:avLst>
              <a:gd name="adj" fmla="val 50000"/>
            </a:avLst>
          </a:prstGeom>
          <a:noFill/>
          <a:ln>
            <a:noFill/>
          </a:ln>
          <a:extLst>
            <a:ext uri="{909E8E84-426E-40DD-AFC4-6F175D3DCCD1}">
              <a14:hiddenFill xmlns:a14="http://schemas.microsoft.com/office/drawing/2010/main">
                <a:solidFill>
                  <a:srgbClr val="0070C0"/>
                </a:solidFill>
              </a14:hiddenFill>
            </a:ext>
          </a:extLst>
        </p:spPr>
        <p:style>
          <a:lnRef idx="3">
            <a:schemeClr val="lt1"/>
          </a:lnRef>
          <a:fillRef idx="1">
            <a:schemeClr val="accent1"/>
          </a:fillRef>
          <a:effectRef idx="1">
            <a:schemeClr val="accent1"/>
          </a:effectRef>
          <a:fontRef idx="minor">
            <a:schemeClr val="lt1"/>
          </a:fontRef>
        </p:style>
        <p:txBody>
          <a:bodyPr rot="0" vertOverflow="overflow" horzOverflow="overflow" vert="horz" wrap="square" lIns="0" tIns="0" rIns="0" bIns="0" numCol="1" spcCol="38100" rtlCol="0" anchor="ctr" anchorCtr="0" forceAA="0">
            <a:spAutoFit/>
            <a:scene3d>
              <a:camera prst="orthographicFront"/>
              <a:lightRig rig="threePt" dir="t"/>
            </a:scene3d>
            <a:sp3d prstMaterial="matte"/>
          </a:bodyPr>
          <a:lstStyle/>
          <a:p>
            <a:pPr marL="0" marR="0" algn="ctr" defTabSz="9144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a:ln>
                  <a:noFill/>
                </a:ln>
                <a:solidFill>
                  <a:schemeClr val="tx2"/>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智慧运营</a:t>
            </a:r>
          </a:p>
        </p:txBody>
      </p:sp>
      <p:sp>
        <p:nvSpPr>
          <p:cNvPr id="211" name="矩形 210"/>
          <p:cNvSpPr/>
          <p:nvPr/>
        </p:nvSpPr>
        <p:spPr>
          <a:xfrm>
            <a:off x="603123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供需预测</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12" name="矩形 211"/>
          <p:cNvSpPr/>
          <p:nvPr/>
        </p:nvSpPr>
        <p:spPr>
          <a:xfrm>
            <a:off x="633666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现货预测</a:t>
            </a:r>
          </a:p>
        </p:txBody>
      </p:sp>
      <p:sp>
        <p:nvSpPr>
          <p:cNvPr id="213" name="矩形 212"/>
          <p:cNvSpPr/>
          <p:nvPr/>
        </p:nvSpPr>
        <p:spPr>
          <a:xfrm>
            <a:off x="664210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经济调度</a:t>
            </a:r>
          </a:p>
        </p:txBody>
      </p:sp>
      <p:sp>
        <p:nvSpPr>
          <p:cNvPr id="214" name="圆角矩形 213"/>
          <p:cNvSpPr/>
          <p:nvPr/>
        </p:nvSpPr>
        <p:spPr>
          <a:xfrm>
            <a:off x="7372350" y="1476375"/>
            <a:ext cx="1296000" cy="1152000"/>
          </a:xfrm>
          <a:prstGeom prst="roundRect">
            <a:avLst>
              <a:gd name="adj" fmla="val 13714"/>
            </a:avLst>
          </a:prstGeom>
          <a:solidFill>
            <a:srgbClr val="FFFFFF"/>
          </a:solidFill>
          <a:ln w="3175" cap="flat">
            <a:solidFill>
              <a:schemeClr val="tx2"/>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215" name="圆角矩形 214"/>
          <p:cNvSpPr/>
          <p:nvPr/>
        </p:nvSpPr>
        <p:spPr>
          <a:xfrm>
            <a:off x="7446120" y="1494802"/>
            <a:ext cx="1151890" cy="260426"/>
          </a:xfrm>
          <a:prstGeom prst="roundRect">
            <a:avLst>
              <a:gd name="adj" fmla="val 50000"/>
            </a:avLst>
          </a:prstGeom>
          <a:noFill/>
          <a:ln>
            <a:noFill/>
          </a:ln>
          <a:extLst>
            <a:ext uri="{909E8E84-426E-40DD-AFC4-6F175D3DCCD1}">
              <a14:hiddenFill xmlns:a14="http://schemas.microsoft.com/office/drawing/2010/main">
                <a:solidFill>
                  <a:srgbClr val="0070C0"/>
                </a:solidFill>
              </a14:hiddenFill>
            </a:ext>
          </a:extLst>
        </p:spPr>
        <p:style>
          <a:lnRef idx="3">
            <a:schemeClr val="lt1"/>
          </a:lnRef>
          <a:fillRef idx="1">
            <a:schemeClr val="accent1"/>
          </a:fillRef>
          <a:effectRef idx="1">
            <a:schemeClr val="accent1"/>
          </a:effectRef>
          <a:fontRef idx="minor">
            <a:schemeClr val="lt1"/>
          </a:fontRef>
        </p:style>
        <p:txBody>
          <a:bodyPr rot="0" vertOverflow="overflow" horzOverflow="overflow" vert="horz" wrap="square" lIns="0" tIns="0" rIns="0" bIns="0" numCol="1" spcCol="38100" rtlCol="0" anchor="ctr" anchorCtr="0" forceAA="0">
            <a:spAutoFit/>
            <a:scene3d>
              <a:camera prst="orthographicFront"/>
              <a:lightRig rig="threePt" dir="t"/>
            </a:scene3d>
            <a:sp3d prstMaterial="matte"/>
          </a:bodyPr>
          <a:lstStyle/>
          <a:p>
            <a:pPr marL="0" marR="0" algn="ctr" defTabSz="9144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a:ln>
                  <a:noFill/>
                </a:ln>
                <a:solidFill>
                  <a:schemeClr val="tx2"/>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低碳运营</a:t>
            </a:r>
          </a:p>
        </p:txBody>
      </p:sp>
      <p:sp>
        <p:nvSpPr>
          <p:cNvPr id="216" name="矩形 215"/>
          <p:cNvSpPr/>
          <p:nvPr/>
        </p:nvSpPr>
        <p:spPr>
          <a:xfrm>
            <a:off x="745744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数字规划</a:t>
            </a:r>
          </a:p>
        </p:txBody>
      </p:sp>
      <p:sp>
        <p:nvSpPr>
          <p:cNvPr id="217" name="矩形 216"/>
          <p:cNvSpPr/>
          <p:nvPr/>
        </p:nvSpPr>
        <p:spPr>
          <a:xfrm>
            <a:off x="776541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碳排监管</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18" name="矩形 217"/>
          <p:cNvSpPr/>
          <p:nvPr/>
        </p:nvSpPr>
        <p:spPr>
          <a:xfrm>
            <a:off x="807339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节能监管</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19" name="矩形 218"/>
          <p:cNvSpPr/>
          <p:nvPr/>
        </p:nvSpPr>
        <p:spPr>
          <a:xfrm>
            <a:off x="9044940" y="1445895"/>
            <a:ext cx="2687320" cy="4962525"/>
          </a:xfrm>
          <a:prstGeom prst="rect">
            <a:avLst/>
          </a:prstGeom>
          <a:solidFill>
            <a:schemeClr val="bg1">
              <a:lumMod val="95000"/>
            </a:schemeClr>
          </a:solidFill>
          <a:ln>
            <a:solidFill>
              <a:schemeClr val="tx1">
                <a:lumMod val="65000"/>
                <a:lumOff val="35000"/>
              </a:schemeClr>
            </a:solidFill>
          </a:ln>
        </p:spPr>
        <p:txBody>
          <a:bodyPr wrap="square" lIns="96437" tIns="48219" rIns="96437" bIns="48219">
            <a:spAutoFit/>
          </a:bodyPr>
          <a:lstStyle/>
          <a:p>
            <a:pPr marL="0" marR="0" lvl="0" indent="0" algn="l" defTabSz="913765" rtl="0" eaLnBrk="1" fontAlgn="auto" latinLnBrk="0" hangingPunct="1">
              <a:lnSpc>
                <a:spcPct val="16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实施方案：</a:t>
            </a:r>
            <a:r>
              <a:rPr kumimoji="0" lang="zh-CN"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构建符合</a:t>
            </a:r>
            <a:r>
              <a:rPr lang="zh-CN" altLang="en-US" sz="1200" dirty="0">
                <a:cs typeface="+mn-ea"/>
                <a:sym typeface="+mn-lt"/>
              </a:rPr>
              <a:t>信阳市绿色低碳现代能源体系发展的能源数字化运营管理平台，以此构建城市能源大脑，应用</a:t>
            </a:r>
            <a:r>
              <a:rPr lang="en-US" altLang="zh-CN" sz="1200" dirty="0">
                <a:cs typeface="+mn-ea"/>
                <a:sym typeface="+mn-lt"/>
              </a:rPr>
              <a:t>AI</a:t>
            </a:r>
            <a:r>
              <a:rPr lang="zh-CN" altLang="en-US" sz="1200" dirty="0">
                <a:cs typeface="+mn-ea"/>
                <a:sym typeface="+mn-lt"/>
              </a:rPr>
              <a:t>、物联网、大数据等技术来管理和运营新型能源体系。</a:t>
            </a:r>
          </a:p>
          <a:p>
            <a:pPr marL="0" marR="0" lvl="0" indent="0" algn="l" defTabSz="913765" rtl="0" eaLnBrk="1" fontAlgn="auto" latinLnBrk="0" hangingPunct="1">
              <a:lnSpc>
                <a:spcPct val="16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auto" latinLnBrk="0" hangingPunct="1">
              <a:lnSpc>
                <a:spcPct val="160000"/>
              </a:lnSpc>
              <a:spcBef>
                <a:spcPts val="0"/>
              </a:spcBef>
              <a:spcAft>
                <a:spcPts val="0"/>
              </a:spcAft>
              <a:buClrTx/>
              <a:buSzTx/>
              <a:buFont typeface="Wingdings" panose="05000000000000000000" pitchFamily="2" charset="2"/>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工程效益：</a:t>
            </a:r>
          </a:p>
          <a:p>
            <a:pPr marL="171450" marR="0" lvl="0" indent="-171450" algn="l" defTabSz="913765" rtl="0" eaLnBrk="1" fontAlgn="auto" latinLnBrk="0" hangingPunct="1">
              <a:lnSpc>
                <a:spcPct val="160000"/>
              </a:lnSpc>
              <a:spcBef>
                <a:spcPts val="0"/>
              </a:spcBef>
              <a:spcAft>
                <a:spcPts val="0"/>
              </a:spcAft>
              <a:buClrTx/>
              <a:buSzTx/>
              <a:buFont typeface="Wingdings" panose="05000000000000000000" charset="0"/>
              <a:buChar char="ü"/>
              <a:defRPr/>
            </a:pPr>
            <a:r>
              <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以绿色能源为主，以绿色园区和绿色交通为辅，推进电力、工业、建筑、交通全领域绿色发展</a:t>
            </a:r>
          </a:p>
          <a:p>
            <a:pPr marL="171450" marR="0" lvl="0" indent="-171450" algn="l" defTabSz="913765" rtl="0" eaLnBrk="1" fontAlgn="auto" latinLnBrk="0" hangingPunct="1">
              <a:lnSpc>
                <a:spcPct val="160000"/>
              </a:lnSpc>
              <a:spcBef>
                <a:spcPts val="0"/>
              </a:spcBef>
              <a:spcAft>
                <a:spcPts val="0"/>
              </a:spcAft>
              <a:buClrTx/>
              <a:buSzTx/>
              <a:buFont typeface="Wingdings" panose="05000000000000000000" charset="0"/>
              <a:buChar char="ü"/>
              <a:defRPr/>
            </a:pPr>
            <a:r>
              <a:rPr lang="zh-CN" altLang="zh-CN" sz="12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打破源网荷储边界，构建能源供应、能源传输、能源消费全域协同的源网荷储一体化调节。</a:t>
            </a:r>
          </a:p>
          <a:p>
            <a:pPr marL="171450" marR="0" lvl="0" indent="-171450" algn="l" defTabSz="913765" rtl="0" eaLnBrk="1" fontAlgn="auto" latinLnBrk="0" hangingPunct="1">
              <a:lnSpc>
                <a:spcPct val="160000"/>
              </a:lnSpc>
              <a:spcBef>
                <a:spcPts val="0"/>
              </a:spcBef>
              <a:spcAft>
                <a:spcPts val="0"/>
              </a:spcAft>
              <a:buClrTx/>
              <a:buSzTx/>
              <a:buFont typeface="Wingdings" panose="05000000000000000000" charset="0"/>
              <a:buChar char="ü"/>
              <a:defRPr/>
            </a:pPr>
            <a:r>
              <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建设城市级应用平台，从政府到能源部门到企事业单位都可直接利用，利于碳排、节能的</a:t>
            </a:r>
            <a:r>
              <a:rPr lang="zh-CN" altLang="zh-CN" sz="12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高效</a:t>
            </a:r>
            <a:r>
              <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管理协同。</a:t>
            </a:r>
          </a:p>
        </p:txBody>
      </p:sp>
      <p:pic>
        <p:nvPicPr>
          <p:cNvPr id="222" name="图片 221" descr="303b32313536303034383bb5e7b6afc6fbb3b5"/>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7842885" y="5963920"/>
            <a:ext cx="360000" cy="360000"/>
          </a:xfrm>
          <a:prstGeom prst="rect">
            <a:avLst/>
          </a:prstGeom>
        </p:spPr>
      </p:pic>
      <p:sp>
        <p:nvSpPr>
          <p:cNvPr id="223" name="矩形 222"/>
          <p:cNvSpPr/>
          <p:nvPr/>
        </p:nvSpPr>
        <p:spPr>
          <a:xfrm>
            <a:off x="694753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柔性电网</a:t>
            </a:r>
          </a:p>
        </p:txBody>
      </p:sp>
      <p:sp>
        <p:nvSpPr>
          <p:cNvPr id="224" name="矩形 223"/>
          <p:cNvSpPr/>
          <p:nvPr/>
        </p:nvSpPr>
        <p:spPr>
          <a:xfrm>
            <a:off x="2321560"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rPr>
              <a:t>智慧储能</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25" name="矩形 224"/>
          <p:cNvSpPr/>
          <p:nvPr/>
        </p:nvSpPr>
        <p:spPr>
          <a:xfrm>
            <a:off x="407606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atin typeface="微软雅黑" panose="020B0503020204020204" pitchFamily="34" charset="-122"/>
                <a:ea typeface="微软雅黑" panose="020B0503020204020204" pitchFamily="34" charset="-122"/>
                <a:sym typeface="Arial" panose="020B0604020202020204"/>
              </a:rPr>
              <a:t>碳排监测</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26" name="矩形 225"/>
          <p:cNvSpPr/>
          <p:nvPr/>
        </p:nvSpPr>
        <p:spPr>
          <a:xfrm>
            <a:off x="8381365" y="1838255"/>
            <a:ext cx="215900" cy="720000"/>
          </a:xfrm>
          <a:prstGeom prst="rect">
            <a:avLst/>
          </a:prstGeom>
          <a:solidFill>
            <a:srgbClr val="FFFFFF"/>
          </a:solidFill>
          <a:ln w="3175" cap="flat">
            <a:solidFill>
              <a:schemeClr val="accent1">
                <a:lumMod val="40000"/>
                <a:lumOff val="60000"/>
                <a:alpha val="95000"/>
              </a:schemeClr>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anchorCtr="0" forceAA="0">
            <a:no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900">
                <a:latin typeface="微软雅黑" panose="020B0503020204020204" pitchFamily="34" charset="-122"/>
                <a:ea typeface="微软雅黑" panose="020B0503020204020204" pitchFamily="34" charset="-122"/>
                <a:sym typeface="Arial" panose="020B0604020202020204"/>
              </a:rPr>
              <a:t>政策管理</a:t>
            </a:r>
            <a:endParaRPr kumimoji="0" lang="zh-CN" altLang="en-US" sz="9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Tree>
    <p:extLst>
      <p:ext uri="{BB962C8B-B14F-4D97-AF65-F5344CB8AC3E}">
        <p14:creationId xmlns:p14="http://schemas.microsoft.com/office/powerpoint/2010/main" val="343752293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QC/AppData/Local/Temp/picturecompress_20210304143931/output_44.pngoutput_44"/>
          <p:cNvPicPr>
            <a:picLocks noChangeAspect="1"/>
          </p:cNvPicPr>
          <p:nvPr/>
        </p:nvPicPr>
        <p:blipFill>
          <a:blip r:embed="rId3"/>
          <a:srcRect/>
          <a:stretch>
            <a:fillRect/>
          </a:stretch>
        </p:blipFill>
        <p:spPr>
          <a:xfrm>
            <a:off x="6317192" y="2622973"/>
            <a:ext cx="480000" cy="509261"/>
          </a:xfrm>
          <a:prstGeom prst="rect">
            <a:avLst/>
          </a:prstGeom>
        </p:spPr>
      </p:pic>
      <p:cxnSp>
        <p:nvCxnSpPr>
          <p:cNvPr id="6" name="直接连接符 5"/>
          <p:cNvCxnSpPr/>
          <p:nvPr/>
        </p:nvCxnSpPr>
        <p:spPr>
          <a:xfrm flipV="1">
            <a:off x="6055360" y="3278293"/>
            <a:ext cx="1968000" cy="847"/>
          </a:xfrm>
          <a:prstGeom prst="line">
            <a:avLst/>
          </a:prstGeom>
        </p:spPr>
        <p:style>
          <a:lnRef idx="1">
            <a:schemeClr val="accent5"/>
          </a:lnRef>
          <a:fillRef idx="0">
            <a:schemeClr val="accent5"/>
          </a:fillRef>
          <a:effectRef idx="0">
            <a:schemeClr val="accent5"/>
          </a:effectRef>
          <a:fontRef idx="minor">
            <a:schemeClr val="tx1"/>
          </a:fontRef>
        </p:style>
      </p:cxnSp>
      <p:sp>
        <p:nvSpPr>
          <p:cNvPr id="7" name="弧形 6"/>
          <p:cNvSpPr/>
          <p:nvPr/>
        </p:nvSpPr>
        <p:spPr>
          <a:xfrm>
            <a:off x="6786245" y="3278709"/>
            <a:ext cx="2400000" cy="2401993"/>
          </a:xfrm>
          <a:prstGeom prst="arc">
            <a:avLst>
              <a:gd name="adj1" fmla="val 16200000"/>
              <a:gd name="adj2" fmla="val 5403821"/>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V="1">
            <a:off x="6055360" y="5677747"/>
            <a:ext cx="1968000" cy="847"/>
          </a:xfrm>
          <a:prstGeom prst="line">
            <a:avLst/>
          </a:prstGeom>
        </p:spPr>
        <p:style>
          <a:lnRef idx="1">
            <a:schemeClr val="accent5"/>
          </a:lnRef>
          <a:fillRef idx="0">
            <a:schemeClr val="accent5"/>
          </a:fillRef>
          <a:effectRef idx="0">
            <a:schemeClr val="accent5"/>
          </a:effectRef>
          <a:fontRef idx="minor">
            <a:schemeClr val="tx1"/>
          </a:fontRef>
        </p:style>
      </p:cxnSp>
      <p:sp>
        <p:nvSpPr>
          <p:cNvPr id="9" name="弧形 8"/>
          <p:cNvSpPr/>
          <p:nvPr/>
        </p:nvSpPr>
        <p:spPr>
          <a:xfrm>
            <a:off x="6440593" y="3565313"/>
            <a:ext cx="2368973" cy="1830493"/>
          </a:xfrm>
          <a:prstGeom prst="arc">
            <a:avLst>
              <a:gd name="adj1" fmla="val 17744417"/>
              <a:gd name="adj2" fmla="val 3735934"/>
            </a:avLst>
          </a:prstGeom>
          <a:ln>
            <a:solidFill>
              <a:schemeClr val="tx2"/>
            </a:solidFill>
            <a:prstDash val="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6102773" y="3624580"/>
            <a:ext cx="1920000" cy="4233"/>
          </a:xfrm>
          <a:prstGeom prst="line">
            <a:avLst/>
          </a:prstGeom>
          <a:ln>
            <a:solidFill>
              <a:schemeClr val="tx2"/>
            </a:solidFill>
            <a:prstDash val="dash"/>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6104467" y="5328073"/>
            <a:ext cx="1920000" cy="0"/>
          </a:xfrm>
          <a:prstGeom prst="line">
            <a:avLst/>
          </a:prstGeom>
          <a:ln>
            <a:solidFill>
              <a:schemeClr val="tx2"/>
            </a:solidFill>
            <a:prstDash val="dash"/>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10184553" y="2125133"/>
            <a:ext cx="0" cy="460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44073" y="6734387"/>
            <a:ext cx="3840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6344073" y="1728893"/>
            <a:ext cx="42240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6" name="直接连接符 15"/>
          <p:cNvCxnSpPr/>
          <p:nvPr/>
        </p:nvCxnSpPr>
        <p:spPr>
          <a:xfrm flipV="1">
            <a:off x="10568093" y="1728893"/>
            <a:ext cx="0" cy="4992000"/>
          </a:xfrm>
          <a:prstGeom prst="line">
            <a:avLst/>
          </a:prstGeom>
        </p:spPr>
        <p:style>
          <a:lnRef idx="1">
            <a:schemeClr val="accent5"/>
          </a:lnRef>
          <a:fillRef idx="0">
            <a:schemeClr val="accent5"/>
          </a:fillRef>
          <a:effectRef idx="0">
            <a:schemeClr val="accent5"/>
          </a:effectRef>
          <a:fontRef idx="minor">
            <a:schemeClr val="tx1"/>
          </a:fontRef>
        </p:style>
      </p:cxnSp>
      <p:cxnSp>
        <p:nvCxnSpPr>
          <p:cNvPr id="17" name="直接连接符 16"/>
          <p:cNvCxnSpPr/>
          <p:nvPr/>
        </p:nvCxnSpPr>
        <p:spPr>
          <a:xfrm flipH="1" flipV="1">
            <a:off x="6344073" y="1914313"/>
            <a:ext cx="403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75900" y="1914313"/>
            <a:ext cx="0" cy="480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8" name="图片 1" descr="C:/Users/QC/AppData/Local/Temp/picturecompress_20210304143931/output_45.pngoutput_45"/>
          <p:cNvPicPr>
            <a:picLocks noChangeAspect="1"/>
          </p:cNvPicPr>
          <p:nvPr/>
        </p:nvPicPr>
        <p:blipFill>
          <a:blip r:embed="rId4"/>
          <a:srcRect/>
          <a:stretch>
            <a:fillRect/>
          </a:stretch>
        </p:blipFill>
        <p:spPr>
          <a:xfrm>
            <a:off x="7120890" y="2791971"/>
            <a:ext cx="691631" cy="339513"/>
          </a:xfrm>
          <a:prstGeom prst="rect">
            <a:avLst/>
          </a:prstGeom>
          <a:noFill/>
          <a:ln w="9525">
            <a:noFill/>
          </a:ln>
        </p:spPr>
      </p:pic>
      <p:pic>
        <p:nvPicPr>
          <p:cNvPr id="41" name="图片 40" descr="C:/Users/QC/AppData/Local/Temp/picturecompress_20210304143931/output_46.pngoutput_46"/>
          <p:cNvPicPr>
            <a:picLocks noChangeAspect="1"/>
          </p:cNvPicPr>
          <p:nvPr/>
        </p:nvPicPr>
        <p:blipFill>
          <a:blip r:embed="rId5"/>
          <a:stretch>
            <a:fillRect/>
          </a:stretch>
        </p:blipFill>
        <p:spPr>
          <a:xfrm>
            <a:off x="6636808" y="5889436"/>
            <a:ext cx="960000" cy="463885"/>
          </a:xfrm>
          <a:prstGeom prst="rect">
            <a:avLst/>
          </a:prstGeom>
        </p:spPr>
      </p:pic>
      <p:pic>
        <p:nvPicPr>
          <p:cNvPr id="42" name="图片 1" descr="C:/Users/QC/AppData/Local/Temp/picturecompress_20210304143931/output_47.pngoutput_47"/>
          <p:cNvPicPr>
            <a:picLocks noChangeAspect="1"/>
          </p:cNvPicPr>
          <p:nvPr/>
        </p:nvPicPr>
        <p:blipFill>
          <a:blip r:embed="rId6"/>
          <a:srcRect/>
          <a:stretch>
            <a:fillRect/>
          </a:stretch>
        </p:blipFill>
        <p:spPr>
          <a:xfrm>
            <a:off x="10910147" y="3565283"/>
            <a:ext cx="934029" cy="850452"/>
          </a:xfrm>
          <a:prstGeom prst="rect">
            <a:avLst/>
          </a:prstGeom>
          <a:noFill/>
          <a:ln w="9525">
            <a:noFill/>
          </a:ln>
        </p:spPr>
      </p:pic>
      <p:pic>
        <p:nvPicPr>
          <p:cNvPr id="43" name="图片 1" descr="C:/Users/QC/AppData/Local/Temp/picturecompress_20210304143931/output_48.pngoutput_48"/>
          <p:cNvPicPr>
            <a:picLocks noChangeAspect="1"/>
          </p:cNvPicPr>
          <p:nvPr/>
        </p:nvPicPr>
        <p:blipFill>
          <a:blip r:embed="rId7"/>
          <a:srcRect/>
          <a:stretch>
            <a:fillRect/>
          </a:stretch>
        </p:blipFill>
        <p:spPr>
          <a:xfrm>
            <a:off x="10952480" y="2222445"/>
            <a:ext cx="871287" cy="677227"/>
          </a:xfrm>
          <a:prstGeom prst="rect">
            <a:avLst/>
          </a:prstGeom>
          <a:noFill/>
          <a:ln w="9525">
            <a:noFill/>
          </a:ln>
        </p:spPr>
      </p:pic>
      <p:pic>
        <p:nvPicPr>
          <p:cNvPr id="45" name="图片 44" descr="C:/Users/QC/AppData/Local/Temp/picturecompress_20210304143931/output_49.pngoutput_49"/>
          <p:cNvPicPr>
            <a:picLocks noChangeAspect="1"/>
          </p:cNvPicPr>
          <p:nvPr/>
        </p:nvPicPr>
        <p:blipFill>
          <a:blip r:embed="rId8"/>
          <a:srcRect/>
          <a:stretch>
            <a:fillRect/>
          </a:stretch>
        </p:blipFill>
        <p:spPr>
          <a:xfrm>
            <a:off x="10971107" y="5268807"/>
            <a:ext cx="874412" cy="727420"/>
          </a:xfrm>
          <a:prstGeom prst="rect">
            <a:avLst/>
          </a:prstGeom>
        </p:spPr>
      </p:pic>
      <p:pic>
        <p:nvPicPr>
          <p:cNvPr id="50" name="图片 1" descr="C:/Users/QC/AppData/Local/Temp/picturecompress_20210304143931/output_52.pngoutput_52"/>
          <p:cNvPicPr/>
          <p:nvPr/>
        </p:nvPicPr>
        <p:blipFill>
          <a:blip r:embed="rId9"/>
          <a:srcRect/>
          <a:stretch>
            <a:fillRect/>
          </a:stretch>
        </p:blipFill>
        <p:spPr>
          <a:xfrm>
            <a:off x="9194165" y="4803927"/>
            <a:ext cx="351517" cy="513564"/>
          </a:xfrm>
          <a:prstGeom prst="rect">
            <a:avLst/>
          </a:prstGeom>
          <a:noFill/>
          <a:ln w="9525">
            <a:noFill/>
          </a:ln>
        </p:spPr>
      </p:pic>
      <p:pic>
        <p:nvPicPr>
          <p:cNvPr id="52" name="图片 51" descr="C:/Users/QC/AppData/Local/Temp/picturecompress_20210304143931/output_54.pngoutput_54"/>
          <p:cNvPicPr>
            <a:picLocks noChangeAspect="1"/>
          </p:cNvPicPr>
          <p:nvPr/>
        </p:nvPicPr>
        <p:blipFill>
          <a:blip r:embed="rId10"/>
          <a:stretch>
            <a:fillRect/>
          </a:stretch>
        </p:blipFill>
        <p:spPr>
          <a:xfrm>
            <a:off x="8314267" y="2663613"/>
            <a:ext cx="768000" cy="468457"/>
          </a:xfrm>
          <a:prstGeom prst="rect">
            <a:avLst/>
          </a:prstGeom>
        </p:spPr>
      </p:pic>
      <p:pic>
        <p:nvPicPr>
          <p:cNvPr id="53" name="图片 52" descr="C:/Users/QC/AppData/Local/Temp/picturecompress_20210304143931/output_55.pngoutput_55"/>
          <p:cNvPicPr>
            <a:picLocks noChangeAspect="1"/>
          </p:cNvPicPr>
          <p:nvPr/>
        </p:nvPicPr>
        <p:blipFill>
          <a:blip r:embed="rId11"/>
          <a:stretch>
            <a:fillRect/>
          </a:stretch>
        </p:blipFill>
        <p:spPr>
          <a:xfrm>
            <a:off x="8401897" y="5804112"/>
            <a:ext cx="483173" cy="504000"/>
          </a:xfrm>
          <a:prstGeom prst="rect">
            <a:avLst/>
          </a:prstGeom>
        </p:spPr>
      </p:pic>
      <p:pic>
        <p:nvPicPr>
          <p:cNvPr id="57" name="图片 56" descr="303b32303236333534383bd4c6"/>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189133" y="3375660"/>
            <a:ext cx="1650153" cy="1650153"/>
          </a:xfrm>
          <a:prstGeom prst="rect">
            <a:avLst/>
          </a:prstGeom>
        </p:spPr>
      </p:pic>
      <p:pic>
        <p:nvPicPr>
          <p:cNvPr id="60" name="图片 59" descr="303b343132373931373bb5e7d4b4"/>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196282" y="3446780"/>
            <a:ext cx="368300" cy="368300"/>
          </a:xfrm>
          <a:prstGeom prst="rect">
            <a:avLst/>
          </a:prstGeom>
        </p:spPr>
      </p:pic>
      <p:sp>
        <p:nvSpPr>
          <p:cNvPr id="61" name="文本框 60"/>
          <p:cNvSpPr txBox="1"/>
          <p:nvPr/>
        </p:nvSpPr>
        <p:spPr>
          <a:xfrm>
            <a:off x="7054850" y="2371513"/>
            <a:ext cx="726440"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光伏</a:t>
            </a:r>
          </a:p>
        </p:txBody>
      </p:sp>
      <p:sp>
        <p:nvSpPr>
          <p:cNvPr id="62" name="文本框 61"/>
          <p:cNvSpPr txBox="1"/>
          <p:nvPr/>
        </p:nvSpPr>
        <p:spPr>
          <a:xfrm>
            <a:off x="6261312" y="2371513"/>
            <a:ext cx="601980"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风电</a:t>
            </a:r>
          </a:p>
        </p:txBody>
      </p:sp>
      <p:sp>
        <p:nvSpPr>
          <p:cNvPr id="64" name="文本框 63"/>
          <p:cNvSpPr txBox="1"/>
          <p:nvPr/>
        </p:nvSpPr>
        <p:spPr>
          <a:xfrm>
            <a:off x="8335433" y="3074247"/>
            <a:ext cx="726440"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热泵</a:t>
            </a:r>
          </a:p>
        </p:txBody>
      </p:sp>
      <p:sp>
        <p:nvSpPr>
          <p:cNvPr id="65" name="文本框 64"/>
          <p:cNvSpPr txBox="1"/>
          <p:nvPr/>
        </p:nvSpPr>
        <p:spPr>
          <a:xfrm>
            <a:off x="8966835" y="3815080"/>
            <a:ext cx="951653"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可控负荷</a:t>
            </a:r>
          </a:p>
        </p:txBody>
      </p:sp>
      <p:sp>
        <p:nvSpPr>
          <p:cNvPr id="67" name="文本框 66"/>
          <p:cNvSpPr txBox="1"/>
          <p:nvPr/>
        </p:nvSpPr>
        <p:spPr>
          <a:xfrm>
            <a:off x="8956252" y="5317490"/>
            <a:ext cx="827193"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充电桩</a:t>
            </a:r>
          </a:p>
        </p:txBody>
      </p:sp>
      <p:sp>
        <p:nvSpPr>
          <p:cNvPr id="70" name="文本框 69"/>
          <p:cNvSpPr txBox="1"/>
          <p:nvPr/>
        </p:nvSpPr>
        <p:spPr>
          <a:xfrm>
            <a:off x="6627495" y="6353387"/>
            <a:ext cx="979593"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电储能</a:t>
            </a:r>
          </a:p>
        </p:txBody>
      </p:sp>
      <p:sp>
        <p:nvSpPr>
          <p:cNvPr id="71" name="文本框 70"/>
          <p:cNvSpPr txBox="1"/>
          <p:nvPr/>
        </p:nvSpPr>
        <p:spPr>
          <a:xfrm>
            <a:off x="5616787" y="2003848"/>
            <a:ext cx="816000" cy="255270"/>
          </a:xfrm>
          <a:prstGeom prst="rect">
            <a:avLst/>
          </a:prstGeom>
          <a:noFill/>
        </p:spPr>
        <p:txBody>
          <a:bodyPr wrap="square" rtlCol="0" anchor="ctr" anchorCtr="0">
            <a:spAutoFit/>
          </a:bodyPr>
          <a:lstStyle/>
          <a:p>
            <a:pPr algn="ctr">
              <a:lnSpc>
                <a:spcPct val="100000"/>
              </a:lnSpc>
            </a:pPr>
            <a:r>
              <a:rPr lang="zh-CN" altLang="en-US" sz="1065">
                <a:latin typeface="微软雅黑" panose="020B0503020204020204" pitchFamily="34" charset="-122"/>
                <a:ea typeface="微软雅黑" panose="020B0503020204020204" pitchFamily="34" charset="-122"/>
              </a:rPr>
              <a:t>冷热网</a:t>
            </a:r>
          </a:p>
        </p:txBody>
      </p:sp>
      <p:sp>
        <p:nvSpPr>
          <p:cNvPr id="68" name="文本框 67"/>
          <p:cNvSpPr txBox="1"/>
          <p:nvPr/>
        </p:nvSpPr>
        <p:spPr>
          <a:xfrm>
            <a:off x="8157210" y="6295602"/>
            <a:ext cx="1037167" cy="275590"/>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气源热泵</a:t>
            </a:r>
          </a:p>
        </p:txBody>
      </p:sp>
      <p:sp>
        <p:nvSpPr>
          <p:cNvPr id="72" name="文本框 71"/>
          <p:cNvSpPr txBox="1"/>
          <p:nvPr/>
        </p:nvSpPr>
        <p:spPr>
          <a:xfrm>
            <a:off x="5616787" y="1601682"/>
            <a:ext cx="816000" cy="255270"/>
          </a:xfrm>
          <a:prstGeom prst="rect">
            <a:avLst/>
          </a:prstGeom>
          <a:noFill/>
        </p:spPr>
        <p:txBody>
          <a:bodyPr wrap="square" rtlCol="0">
            <a:spAutoFit/>
          </a:bodyPr>
          <a:lstStyle/>
          <a:p>
            <a:pPr algn="ctr"/>
            <a:r>
              <a:rPr lang="zh-CN" altLang="en-US" sz="1065">
                <a:latin typeface="微软雅黑" panose="020B0503020204020204" pitchFamily="34" charset="-122"/>
                <a:ea typeface="微软雅黑" panose="020B0503020204020204" pitchFamily="34" charset="-122"/>
              </a:rPr>
              <a:t>电网</a:t>
            </a:r>
          </a:p>
        </p:txBody>
      </p:sp>
      <p:sp>
        <p:nvSpPr>
          <p:cNvPr id="73" name="文本框 72"/>
          <p:cNvSpPr txBox="1"/>
          <p:nvPr/>
        </p:nvSpPr>
        <p:spPr>
          <a:xfrm>
            <a:off x="5616787" y="1787313"/>
            <a:ext cx="816000" cy="255270"/>
          </a:xfrm>
          <a:prstGeom prst="rect">
            <a:avLst/>
          </a:prstGeom>
          <a:noFill/>
        </p:spPr>
        <p:txBody>
          <a:bodyPr wrap="square" rtlCol="0">
            <a:spAutoFit/>
          </a:bodyPr>
          <a:lstStyle/>
          <a:p>
            <a:pPr algn="ctr"/>
            <a:r>
              <a:rPr lang="zh-CN" altLang="en-US" sz="1065">
                <a:latin typeface="微软雅黑" panose="020B0503020204020204" pitchFamily="34" charset="-122"/>
                <a:ea typeface="微软雅黑" panose="020B0503020204020204" pitchFamily="34" charset="-122"/>
              </a:rPr>
              <a:t>天然气</a:t>
            </a:r>
          </a:p>
        </p:txBody>
      </p:sp>
      <p:cxnSp>
        <p:nvCxnSpPr>
          <p:cNvPr id="74" name="直接连接符 73"/>
          <p:cNvCxnSpPr/>
          <p:nvPr/>
        </p:nvCxnSpPr>
        <p:spPr>
          <a:xfrm>
            <a:off x="9992360" y="2802467"/>
            <a:ext cx="0" cy="3216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0112587" y="2430780"/>
            <a:ext cx="144000" cy="144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9992360" y="2798233"/>
            <a:ext cx="864447"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9944100" y="5996093"/>
            <a:ext cx="864447"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7688580" y="4335780"/>
            <a:ext cx="3223260" cy="338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10566400" y="5855547"/>
            <a:ext cx="4320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4" name="直接连接符 83"/>
          <p:cNvCxnSpPr/>
          <p:nvPr/>
        </p:nvCxnSpPr>
        <p:spPr>
          <a:xfrm flipH="1" flipV="1">
            <a:off x="10375900" y="5766647"/>
            <a:ext cx="6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0182013" y="5677747"/>
            <a:ext cx="816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10568940" y="4195233"/>
            <a:ext cx="4320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9" name="直接连接符 88"/>
          <p:cNvCxnSpPr/>
          <p:nvPr/>
        </p:nvCxnSpPr>
        <p:spPr>
          <a:xfrm flipH="1" flipV="1">
            <a:off x="10378440" y="4106333"/>
            <a:ext cx="6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10184553" y="4017433"/>
            <a:ext cx="816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10570633" y="2663613"/>
            <a:ext cx="4320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92" name="直接连接符 91"/>
          <p:cNvCxnSpPr/>
          <p:nvPr/>
        </p:nvCxnSpPr>
        <p:spPr>
          <a:xfrm flipH="1" flipV="1">
            <a:off x="10380133" y="2574713"/>
            <a:ext cx="6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10186247" y="2485813"/>
            <a:ext cx="816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9186333" y="4479713"/>
            <a:ext cx="13920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96" name="直接连接符 95"/>
          <p:cNvCxnSpPr/>
          <p:nvPr/>
        </p:nvCxnSpPr>
        <p:spPr>
          <a:xfrm flipH="1">
            <a:off x="6888268" y="5680287"/>
            <a:ext cx="0" cy="192000"/>
          </a:xfrm>
          <a:prstGeom prst="line">
            <a:avLst/>
          </a:prstGeom>
        </p:spPr>
        <p:style>
          <a:lnRef idx="1">
            <a:schemeClr val="accent5"/>
          </a:lnRef>
          <a:fillRef idx="0">
            <a:schemeClr val="accent5"/>
          </a:fillRef>
          <a:effectRef idx="0">
            <a:schemeClr val="accent5"/>
          </a:effectRef>
          <a:fontRef idx="minor">
            <a:schemeClr val="tx1"/>
          </a:fontRef>
        </p:style>
      </p:cxnSp>
      <p:cxnSp>
        <p:nvCxnSpPr>
          <p:cNvPr id="97" name="直接连接符 96"/>
          <p:cNvCxnSpPr/>
          <p:nvPr/>
        </p:nvCxnSpPr>
        <p:spPr>
          <a:xfrm>
            <a:off x="8414385" y="5677535"/>
            <a:ext cx="105833" cy="153247"/>
          </a:xfrm>
          <a:prstGeom prst="line">
            <a:avLst/>
          </a:prstGeom>
        </p:spPr>
        <p:style>
          <a:lnRef idx="1">
            <a:schemeClr val="accent5"/>
          </a:lnRef>
          <a:fillRef idx="0">
            <a:schemeClr val="accent5"/>
          </a:fillRef>
          <a:effectRef idx="0">
            <a:schemeClr val="accent5"/>
          </a:effectRef>
          <a:fontRef idx="minor">
            <a:schemeClr val="tx1"/>
          </a:fontRef>
        </p:style>
      </p:cxnSp>
      <p:cxnSp>
        <p:nvCxnSpPr>
          <p:cNvPr id="98" name="直接连接符 97"/>
          <p:cNvCxnSpPr/>
          <p:nvPr/>
        </p:nvCxnSpPr>
        <p:spPr>
          <a:xfrm>
            <a:off x="8985038" y="5117677"/>
            <a:ext cx="231140" cy="61807"/>
          </a:xfrm>
          <a:prstGeom prst="line">
            <a:avLst/>
          </a:prstGeom>
        </p:spPr>
        <p:style>
          <a:lnRef idx="1">
            <a:schemeClr val="accent5"/>
          </a:lnRef>
          <a:fillRef idx="0">
            <a:schemeClr val="accent5"/>
          </a:fillRef>
          <a:effectRef idx="0">
            <a:schemeClr val="accent5"/>
          </a:effectRef>
          <a:fontRef idx="minor">
            <a:schemeClr val="tx1"/>
          </a:fontRef>
        </p:style>
      </p:cxnSp>
      <p:cxnSp>
        <p:nvCxnSpPr>
          <p:cNvPr id="99" name="直接连接符 98"/>
          <p:cNvCxnSpPr>
            <a:endCxn id="60" idx="1"/>
          </p:cNvCxnSpPr>
          <p:nvPr/>
        </p:nvCxnSpPr>
        <p:spPr>
          <a:xfrm flipV="1">
            <a:off x="8957310" y="3630718"/>
            <a:ext cx="229447" cy="110067"/>
          </a:xfrm>
          <a:prstGeom prst="line">
            <a:avLst/>
          </a:prstGeom>
        </p:spPr>
        <p:style>
          <a:lnRef idx="1">
            <a:schemeClr val="accent5"/>
          </a:lnRef>
          <a:fillRef idx="0">
            <a:schemeClr val="accent5"/>
          </a:fillRef>
          <a:effectRef idx="0">
            <a:schemeClr val="accent5"/>
          </a:effectRef>
          <a:fontRef idx="minor">
            <a:schemeClr val="tx1"/>
          </a:fontRef>
        </p:style>
      </p:cxnSp>
      <p:cxnSp>
        <p:nvCxnSpPr>
          <p:cNvPr id="100" name="直接连接符 99"/>
          <p:cNvCxnSpPr/>
          <p:nvPr/>
        </p:nvCxnSpPr>
        <p:spPr>
          <a:xfrm flipV="1">
            <a:off x="8330565" y="3079115"/>
            <a:ext cx="71120" cy="245110"/>
          </a:xfrm>
          <a:prstGeom prst="line">
            <a:avLst/>
          </a:prstGeom>
        </p:spPr>
        <p:style>
          <a:lnRef idx="1">
            <a:schemeClr val="accent5"/>
          </a:lnRef>
          <a:fillRef idx="0">
            <a:schemeClr val="accent5"/>
          </a:fillRef>
          <a:effectRef idx="0">
            <a:schemeClr val="accent5"/>
          </a:effectRef>
          <a:fontRef idx="minor">
            <a:schemeClr val="tx1"/>
          </a:fontRef>
        </p:style>
      </p:cxnSp>
      <p:cxnSp>
        <p:nvCxnSpPr>
          <p:cNvPr id="102" name="直接连接符 101"/>
          <p:cNvCxnSpPr/>
          <p:nvPr/>
        </p:nvCxnSpPr>
        <p:spPr>
          <a:xfrm flipH="1" flipV="1">
            <a:off x="7438390" y="3131820"/>
            <a:ext cx="0" cy="144000"/>
          </a:xfrm>
          <a:prstGeom prst="line">
            <a:avLst/>
          </a:prstGeom>
        </p:spPr>
        <p:style>
          <a:lnRef idx="1">
            <a:schemeClr val="accent5"/>
          </a:lnRef>
          <a:fillRef idx="0">
            <a:schemeClr val="accent5"/>
          </a:fillRef>
          <a:effectRef idx="0">
            <a:schemeClr val="accent5"/>
          </a:effectRef>
          <a:fontRef idx="minor">
            <a:schemeClr val="tx1"/>
          </a:fontRef>
        </p:style>
      </p:cxnSp>
      <p:cxnSp>
        <p:nvCxnSpPr>
          <p:cNvPr id="103" name="直接连接符 102"/>
          <p:cNvCxnSpPr/>
          <p:nvPr/>
        </p:nvCxnSpPr>
        <p:spPr>
          <a:xfrm flipH="1" flipV="1">
            <a:off x="6556798" y="3131820"/>
            <a:ext cx="0" cy="144000"/>
          </a:xfrm>
          <a:prstGeom prst="line">
            <a:avLst/>
          </a:prstGeom>
        </p:spPr>
        <p:style>
          <a:lnRef idx="1">
            <a:schemeClr val="accent5"/>
          </a:lnRef>
          <a:fillRef idx="0">
            <a:schemeClr val="accent5"/>
          </a:fillRef>
          <a:effectRef idx="0">
            <a:schemeClr val="accent5"/>
          </a:effectRef>
          <a:fontRef idx="minor">
            <a:schemeClr val="tx1"/>
          </a:fontRef>
        </p:style>
      </p:cxnSp>
      <p:sp>
        <p:nvSpPr>
          <p:cNvPr id="104" name="矩形 103"/>
          <p:cNvSpPr/>
          <p:nvPr/>
        </p:nvSpPr>
        <p:spPr>
          <a:xfrm>
            <a:off x="10112587" y="3962400"/>
            <a:ext cx="144000" cy="144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05" name="矩形 104"/>
          <p:cNvSpPr/>
          <p:nvPr/>
        </p:nvSpPr>
        <p:spPr>
          <a:xfrm>
            <a:off x="10112587" y="5622713"/>
            <a:ext cx="144000" cy="144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07" name="矩形 106"/>
          <p:cNvSpPr/>
          <p:nvPr/>
        </p:nvSpPr>
        <p:spPr>
          <a:xfrm>
            <a:off x="8626687" y="2053167"/>
            <a:ext cx="144000" cy="144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06" name="矩形 105"/>
          <p:cNvSpPr/>
          <p:nvPr/>
        </p:nvSpPr>
        <p:spPr>
          <a:xfrm>
            <a:off x="8625205" y="6713643"/>
            <a:ext cx="144000" cy="144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9" name="文本框 18"/>
          <p:cNvSpPr txBox="1"/>
          <p:nvPr/>
        </p:nvSpPr>
        <p:spPr>
          <a:xfrm>
            <a:off x="5941907" y="4704927"/>
            <a:ext cx="2140373" cy="378460"/>
          </a:xfrm>
          <a:prstGeom prst="rect">
            <a:avLst/>
          </a:prstGeom>
          <a:noFill/>
        </p:spPr>
        <p:txBody>
          <a:bodyPr wrap="square" rtlCol="0" anchor="t">
            <a:spAutoFit/>
          </a:bodyPr>
          <a:lstStyle/>
          <a:p>
            <a:r>
              <a:rPr lang="zh-CN" altLang="en-US" sz="1865" b="1" dirty="0" smtClean="0">
                <a:solidFill>
                  <a:schemeClr val="tx2"/>
                </a:solidFill>
                <a:latin typeface="微软雅黑" panose="020B0503020204020204" pitchFamily="34" charset="-122"/>
                <a:ea typeface="微软雅黑" panose="020B0503020204020204" pitchFamily="34" charset="-122"/>
                <a:sym typeface="+mn-ea"/>
              </a:rPr>
              <a:t>多能互补能量管理</a:t>
            </a:r>
          </a:p>
        </p:txBody>
      </p:sp>
      <p:cxnSp>
        <p:nvCxnSpPr>
          <p:cNvPr id="20" name="直接连接符 19"/>
          <p:cNvCxnSpPr/>
          <p:nvPr/>
        </p:nvCxnSpPr>
        <p:spPr>
          <a:xfrm flipV="1">
            <a:off x="6678718" y="3131820"/>
            <a:ext cx="0" cy="480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7559463" y="3131820"/>
            <a:ext cx="0" cy="480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7006802" y="5328073"/>
            <a:ext cx="0" cy="480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8297545" y="3065145"/>
            <a:ext cx="222250" cy="68135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8651875" y="3761740"/>
            <a:ext cx="487680" cy="20997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684472" y="4876377"/>
            <a:ext cx="435187" cy="11091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53" idx="0"/>
          </p:cNvCxnSpPr>
          <p:nvPr/>
        </p:nvCxnSpPr>
        <p:spPr>
          <a:xfrm>
            <a:off x="8290560" y="5294630"/>
            <a:ext cx="353060" cy="50927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8699077" y="6144895"/>
            <a:ext cx="0" cy="576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697807" y="2197100"/>
            <a:ext cx="0" cy="576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344073" y="2125133"/>
            <a:ext cx="3840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10906760" y="2917190"/>
            <a:ext cx="997373" cy="297180"/>
          </a:xfrm>
          <a:prstGeom prst="rect">
            <a:avLst/>
          </a:prstGeom>
          <a:noFill/>
        </p:spPr>
        <p:txBody>
          <a:bodyPr wrap="square" rtlCol="0" anchor="ctr" anchorCtr="0">
            <a:spAutoFit/>
          </a:bodyPr>
          <a:lstStyle/>
          <a:p>
            <a:pPr algn="ctr">
              <a:lnSpc>
                <a:spcPct val="100000"/>
              </a:lnSpc>
            </a:pPr>
            <a:r>
              <a:rPr lang="zh-CN" altLang="en-US" sz="1335">
                <a:latin typeface="微软雅黑" panose="020B0503020204020204" pitchFamily="34" charset="-122"/>
                <a:ea typeface="微软雅黑" panose="020B0503020204020204" pitchFamily="34" charset="-122"/>
              </a:rPr>
              <a:t>工业</a:t>
            </a:r>
            <a:r>
              <a:rPr lang="zh-CN" altLang="en-US" sz="1335">
                <a:latin typeface="微软雅黑" panose="020B0503020204020204" pitchFamily="34" charset="-122"/>
                <a:ea typeface="微软雅黑" panose="020B0503020204020204" pitchFamily="34" charset="-122"/>
                <a:sym typeface="+mn-ea"/>
              </a:rPr>
              <a:t>制造</a:t>
            </a:r>
            <a:endParaRPr lang="zh-CN" altLang="en-US" sz="1335">
              <a:latin typeface="微软雅黑" panose="020B0503020204020204" pitchFamily="34" charset="-122"/>
              <a:ea typeface="微软雅黑" panose="020B0503020204020204" pitchFamily="34" charset="-122"/>
            </a:endParaRPr>
          </a:p>
        </p:txBody>
      </p:sp>
      <p:sp>
        <p:nvSpPr>
          <p:cNvPr id="110" name="文本框 109"/>
          <p:cNvSpPr txBox="1"/>
          <p:nvPr/>
        </p:nvSpPr>
        <p:spPr>
          <a:xfrm>
            <a:off x="10906760" y="4414097"/>
            <a:ext cx="997373" cy="297180"/>
          </a:xfrm>
          <a:prstGeom prst="rect">
            <a:avLst/>
          </a:prstGeom>
          <a:noFill/>
        </p:spPr>
        <p:txBody>
          <a:bodyPr wrap="square" rtlCol="0" anchor="ctr" anchorCtr="0">
            <a:spAutoFit/>
          </a:bodyPr>
          <a:lstStyle/>
          <a:p>
            <a:pPr algn="ctr">
              <a:lnSpc>
                <a:spcPct val="100000"/>
              </a:lnSpc>
            </a:pPr>
            <a:r>
              <a:rPr lang="zh-CN" altLang="en-US" sz="1335">
                <a:latin typeface="微软雅黑" panose="020B0503020204020204" pitchFamily="34" charset="-122"/>
                <a:ea typeface="微软雅黑" panose="020B0503020204020204" pitchFamily="34" charset="-122"/>
              </a:rPr>
              <a:t>商业办公</a:t>
            </a:r>
          </a:p>
        </p:txBody>
      </p:sp>
      <p:sp>
        <p:nvSpPr>
          <p:cNvPr id="111" name="文本框 110"/>
          <p:cNvSpPr txBox="1"/>
          <p:nvPr/>
        </p:nvSpPr>
        <p:spPr>
          <a:xfrm>
            <a:off x="10906760" y="5990590"/>
            <a:ext cx="997373" cy="297180"/>
          </a:xfrm>
          <a:prstGeom prst="rect">
            <a:avLst/>
          </a:prstGeom>
          <a:noFill/>
        </p:spPr>
        <p:txBody>
          <a:bodyPr wrap="square" rtlCol="0" anchor="ctr" anchorCtr="0">
            <a:spAutoFit/>
          </a:bodyPr>
          <a:lstStyle/>
          <a:p>
            <a:pPr algn="ctr">
              <a:lnSpc>
                <a:spcPct val="100000"/>
              </a:lnSpc>
            </a:pPr>
            <a:r>
              <a:rPr lang="zh-CN" altLang="en-US" sz="1335">
                <a:latin typeface="微软雅黑" panose="020B0503020204020204" pitchFamily="34" charset="-122"/>
                <a:ea typeface="微软雅黑" panose="020B0503020204020204" pitchFamily="34" charset="-122"/>
              </a:rPr>
              <a:t>生活住宅</a:t>
            </a:r>
          </a:p>
        </p:txBody>
      </p:sp>
      <p:pic>
        <p:nvPicPr>
          <p:cNvPr id="4" name="图片 3" descr="C:/Users/QC/AppData/Local/Temp/picturecompress_20210304143931/output_70.pngoutput_70"/>
          <p:cNvPicPr>
            <a:picLocks noChangeAspect="1"/>
          </p:cNvPicPr>
          <p:nvPr/>
        </p:nvPicPr>
        <p:blipFill>
          <a:blip r:embed="rId16"/>
          <a:stretch>
            <a:fillRect/>
          </a:stretch>
        </p:blipFill>
        <p:spPr>
          <a:xfrm>
            <a:off x="511175" y="1655445"/>
            <a:ext cx="3904001" cy="2196000"/>
          </a:xfrm>
          <a:prstGeom prst="rect">
            <a:avLst/>
          </a:prstGeom>
          <a:noFill/>
          <a:ln w="9525">
            <a:noFill/>
          </a:ln>
        </p:spPr>
      </p:pic>
      <p:sp>
        <p:nvSpPr>
          <p:cNvPr id="25" name="文本框 24"/>
          <p:cNvSpPr txBox="1"/>
          <p:nvPr/>
        </p:nvSpPr>
        <p:spPr>
          <a:xfrm>
            <a:off x="1432137" y="3994997"/>
            <a:ext cx="3357880" cy="297180"/>
          </a:xfrm>
          <a:prstGeom prst="rect">
            <a:avLst/>
          </a:prstGeom>
          <a:noFill/>
        </p:spPr>
        <p:txBody>
          <a:bodyPr wrap="square" rtlCol="0">
            <a:spAutoFit/>
          </a:bodyPr>
          <a:lstStyle/>
          <a:p>
            <a:pPr algn="ctr"/>
            <a:r>
              <a:rPr lang="zh-CN" altLang="en-US" sz="1335" b="1">
                <a:latin typeface="微软雅黑" panose="020B0503020204020204" pitchFamily="34" charset="-122"/>
                <a:ea typeface="微软雅黑" panose="020B0503020204020204" pitchFamily="34" charset="-122"/>
              </a:rPr>
              <a:t>局域能源互联网能源管理系统</a:t>
            </a:r>
          </a:p>
        </p:txBody>
      </p:sp>
      <p:sp>
        <p:nvSpPr>
          <p:cNvPr id="40" name="文本框 39"/>
          <p:cNvSpPr txBox="1"/>
          <p:nvPr/>
        </p:nvSpPr>
        <p:spPr>
          <a:xfrm>
            <a:off x="511175" y="4391660"/>
            <a:ext cx="5105400" cy="2353310"/>
          </a:xfrm>
          <a:prstGeom prst="rect">
            <a:avLst/>
          </a:prstGeom>
          <a:noFill/>
        </p:spPr>
        <p:txBody>
          <a:bodyPr wrap="square" rtlCol="0" anchor="t">
            <a:spAutoFit/>
          </a:bodyPr>
          <a:lstStyle/>
          <a:p>
            <a:pPr>
              <a:lnSpc>
                <a:spcPct val="150000"/>
              </a:lnSpc>
              <a:spcBef>
                <a:spcPts val="0"/>
              </a:spcBef>
              <a:spcAft>
                <a:spcPts val="0"/>
              </a:spcAft>
            </a:pPr>
            <a:r>
              <a:rPr lang="en-US" altLang="zh-CN" sz="1400">
                <a:latin typeface="微软雅黑" panose="020B0503020204020204" pitchFamily="34" charset="-122"/>
                <a:ea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sym typeface="+mn-ea"/>
              </a:rPr>
              <a:t>多能互补能量管理系统具备</a:t>
            </a:r>
            <a:r>
              <a:rPr lang="zh-CN" altLang="en-US" sz="1400" b="1">
                <a:latin typeface="微软雅黑" panose="020B0503020204020204" pitchFamily="34" charset="-122"/>
                <a:ea typeface="微软雅黑" panose="020B0503020204020204" pitchFamily="34" charset="-122"/>
                <a:sym typeface="+mn-ea"/>
              </a:rPr>
              <a:t>实时监控</a:t>
            </a:r>
            <a:r>
              <a:rPr lang="zh-CN" altLang="en-US" sz="1400">
                <a:latin typeface="微软雅黑" panose="020B0503020204020204" pitchFamily="34" charset="-122"/>
                <a:ea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sym typeface="+mn-ea"/>
              </a:rPr>
              <a:t>功率预测</a:t>
            </a:r>
            <a:r>
              <a:rPr lang="zh-CN" altLang="en-US" sz="1400">
                <a:latin typeface="微软雅黑" panose="020B0503020204020204" pitchFamily="34" charset="-122"/>
                <a:ea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sym typeface="+mn-ea"/>
              </a:rPr>
              <a:t>能量管理</a:t>
            </a:r>
            <a:r>
              <a:rPr lang="zh-CN" altLang="en-US" sz="1400">
                <a:latin typeface="微软雅黑" panose="020B0503020204020204" pitchFamily="34" charset="-122"/>
                <a:ea typeface="微软雅黑" panose="020B0503020204020204" pitchFamily="34" charset="-122"/>
                <a:sym typeface="+mn-ea"/>
              </a:rPr>
              <a:t>和</a:t>
            </a:r>
            <a:r>
              <a:rPr lang="zh-CN" altLang="en-US" sz="1400" b="1">
                <a:latin typeface="微软雅黑" panose="020B0503020204020204" pitchFamily="34" charset="-122"/>
                <a:ea typeface="微软雅黑" panose="020B0503020204020204" pitchFamily="34" charset="-122"/>
                <a:sym typeface="+mn-ea"/>
              </a:rPr>
              <a:t>数字营维</a:t>
            </a:r>
            <a:r>
              <a:rPr lang="zh-CN" altLang="en-US" sz="1400">
                <a:latin typeface="微软雅黑" panose="020B0503020204020204" pitchFamily="34" charset="-122"/>
                <a:ea typeface="微软雅黑" panose="020B0503020204020204" pitchFamily="34" charset="-122"/>
                <a:sym typeface="+mn-ea"/>
              </a:rPr>
              <a:t>四大功能。</a:t>
            </a:r>
          </a:p>
          <a:p>
            <a:pPr>
              <a:lnSpc>
                <a:spcPct val="150000"/>
              </a:lnSpc>
              <a:spcBef>
                <a:spcPts val="0"/>
              </a:spcBef>
              <a:spcAft>
                <a:spcPts val="0"/>
              </a:spcAft>
            </a:pPr>
            <a:r>
              <a:rPr lang="en-US" altLang="zh-CN" sz="1400">
                <a:latin typeface="微软雅黑" panose="020B0503020204020204" pitchFamily="34" charset="-122"/>
                <a:ea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sym typeface="+mn-ea"/>
              </a:rPr>
              <a:t>系统可实时监控各个能源路由器及接入的能源设备运行情况，辅助运行管理和运维；可根据短期负荷预测制定用能计划及多能融合方案，实时跟踪和修正；提供</a:t>
            </a:r>
            <a:r>
              <a:rPr lang="zh-CN" altLang="en-US" sz="1400" b="1">
                <a:latin typeface="微软雅黑" panose="020B0503020204020204" pitchFamily="34" charset="-122"/>
                <a:ea typeface="微软雅黑" panose="020B0503020204020204" pitchFamily="34" charset="-122"/>
                <a:sym typeface="+mn-ea"/>
              </a:rPr>
              <a:t>经济运行</a:t>
            </a:r>
            <a:r>
              <a:rPr lang="zh-CN" altLang="en-US" sz="1400">
                <a:latin typeface="微软雅黑" panose="020B0503020204020204" pitchFamily="34" charset="-122"/>
                <a:ea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sym typeface="+mn-ea"/>
              </a:rPr>
              <a:t>环境运行</a:t>
            </a:r>
            <a:r>
              <a:rPr lang="zh-CN" altLang="en-US" sz="1400">
                <a:latin typeface="微软雅黑" panose="020B0503020204020204" pitchFamily="34" charset="-122"/>
                <a:ea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sym typeface="+mn-ea"/>
              </a:rPr>
              <a:t>综合运行</a:t>
            </a:r>
            <a:r>
              <a:rPr lang="zh-CN" altLang="en-US" sz="1400">
                <a:latin typeface="微软雅黑" panose="020B0503020204020204" pitchFamily="34" charset="-122"/>
                <a:ea typeface="微软雅黑" panose="020B0503020204020204" pitchFamily="34" charset="-122"/>
                <a:sym typeface="+mn-ea"/>
              </a:rPr>
              <a:t>三种运行模式，可自由切换；同时系统还提供能量交易（内部交易</a:t>
            </a:r>
            <a:r>
              <a:rPr lang="en-US" altLang="zh-CN" sz="1400">
                <a:latin typeface="微软雅黑" panose="020B0503020204020204" pitchFamily="34" charset="-122"/>
                <a:ea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sym typeface="+mn-ea"/>
              </a:rPr>
              <a:t>外部交易）以及多场景的仿真运行。</a:t>
            </a:r>
          </a:p>
        </p:txBody>
      </p:sp>
      <p:cxnSp>
        <p:nvCxnSpPr>
          <p:cNvPr id="121" name="直接连接符 120"/>
          <p:cNvCxnSpPr/>
          <p:nvPr/>
        </p:nvCxnSpPr>
        <p:spPr>
          <a:xfrm flipH="1" flipV="1">
            <a:off x="0" y="1364615"/>
            <a:ext cx="5074920" cy="8255"/>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24" name="圆角矩形 10"/>
          <p:cNvSpPr>
            <a:spLocks noChangeArrowheads="1"/>
          </p:cNvSpPr>
          <p:nvPr/>
        </p:nvSpPr>
        <p:spPr bwMode="auto">
          <a:xfrm>
            <a:off x="107308" y="978399"/>
            <a:ext cx="298130" cy="316854"/>
          </a:xfrm>
          <a:prstGeom prst="roundRect">
            <a:avLst>
              <a:gd name="adj" fmla="val 16667"/>
            </a:avLst>
          </a:prstGeom>
          <a:solidFill>
            <a:srgbClr val="163896"/>
          </a:solidFill>
          <a:ln>
            <a:noFill/>
          </a:ln>
        </p:spPr>
        <p:txBody>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125" name="矩形 124"/>
          <p:cNvSpPr/>
          <p:nvPr/>
        </p:nvSpPr>
        <p:spPr>
          <a:xfrm>
            <a:off x="612898" y="896413"/>
            <a:ext cx="9610833" cy="398780"/>
          </a:xfrm>
          <a:prstGeom prst="rect">
            <a:avLst/>
          </a:prstGeom>
        </p:spPr>
        <p:txBody>
          <a:bodyPr wrap="square">
            <a:spAutoFit/>
          </a:bodyPr>
          <a:lstStyle/>
          <a:p>
            <a:pPr defTabSz="913765">
              <a:defRPr/>
            </a:pPr>
            <a:r>
              <a:rPr kumimoji="0" lang="zh-CN" altLang="en-US" sz="2000" b="1" i="0" u="none" strike="noStrike" kern="1200" cap="none" spc="0" normalizeH="0" baseline="0" noProof="0" dirty="0" smtClean="0">
                <a:ln>
                  <a:noFill/>
                </a:ln>
                <a:solidFill>
                  <a:srgbClr val="163896"/>
                </a:solidFill>
                <a:effectLst/>
                <a:uLnTx/>
                <a:uFillTx/>
                <a:latin typeface="Times New Roman" panose="02020603050405020304"/>
                <a:ea typeface="微软雅黑" panose="020B0503020204020204" pitchFamily="34" charset="-122"/>
                <a:cs typeface="+mn-ea"/>
                <a:sym typeface="+mn-lt"/>
              </a:rPr>
              <a:t>多</a:t>
            </a:r>
            <a:r>
              <a:rPr kumimoji="0" lang="zh-CN" altLang="en-US" sz="2000" b="1" i="0" u="none" strike="noStrike" kern="1200" cap="none" spc="0" normalizeH="0" baseline="0" noProof="0" dirty="0">
                <a:ln>
                  <a:noFill/>
                </a:ln>
                <a:solidFill>
                  <a:srgbClr val="163896"/>
                </a:solidFill>
                <a:effectLst/>
                <a:uLnTx/>
                <a:uFillTx/>
                <a:latin typeface="Times New Roman" panose="02020603050405020304"/>
                <a:ea typeface="微软雅黑" panose="020B0503020204020204" pitchFamily="34" charset="-122"/>
                <a:cs typeface="+mn-ea"/>
                <a:sym typeface="+mn-lt"/>
              </a:rPr>
              <a:t>能互补能量协同治理</a:t>
            </a:r>
          </a:p>
        </p:txBody>
      </p:sp>
      <p:sp>
        <p:nvSpPr>
          <p:cNvPr id="126" name="矩形 125"/>
          <p:cNvSpPr/>
          <p:nvPr/>
        </p:nvSpPr>
        <p:spPr>
          <a:xfrm>
            <a:off x="520798" y="175477"/>
            <a:ext cx="612539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三、信阳市碳达峰碳中和实施</a:t>
            </a:r>
            <a:r>
              <a:rPr lang="zh-CN" altLang="en-US" sz="2000" b="1" dirty="0" smtClean="0">
                <a:solidFill>
                  <a:srgbClr val="163896"/>
                </a:solidFill>
                <a:latin typeface="微软雅黑" panose="020B0503020204020204" pitchFamily="34" charset="-122"/>
              </a:rPr>
              <a:t>方案</a:t>
            </a:r>
            <a:r>
              <a:rPr lang="en-US" altLang="zh-CN" sz="2000" b="1" dirty="0">
                <a:solidFill>
                  <a:srgbClr val="163896"/>
                </a:solidFill>
                <a:latin typeface="+mn-ea"/>
              </a:rPr>
              <a:t>——</a:t>
            </a:r>
            <a:r>
              <a:rPr lang="zh-CN" altLang="en-US" sz="2000" b="1" dirty="0">
                <a:solidFill>
                  <a:srgbClr val="163896"/>
                </a:solidFill>
                <a:latin typeface="+mn-ea"/>
              </a:rPr>
              <a:t>城市能源大脑</a:t>
            </a:r>
            <a:endParaRPr lang="zh-CN" altLang="en-US" sz="2000" b="1" dirty="0">
              <a:solidFill>
                <a:srgbClr val="163896"/>
              </a:solidFill>
              <a:latin typeface="微软雅黑" panose="020B0503020204020204" pitchFamily="34" charset="-122"/>
            </a:endParaRPr>
          </a:p>
        </p:txBody>
      </p:sp>
      <p:sp>
        <p:nvSpPr>
          <p:cNvPr id="127" name="矩形 126"/>
          <p:cNvSpPr/>
          <p:nvPr/>
        </p:nvSpPr>
        <p:spPr>
          <a:xfrm>
            <a:off x="4517010" y="2106055"/>
            <a:ext cx="1007745" cy="395605"/>
          </a:xfrm>
          <a:prstGeom prst="rect">
            <a:avLst/>
          </a:prstGeom>
          <a:solidFill>
            <a:srgbClr val="FFFFFF"/>
          </a:solidFill>
          <a:ln>
            <a:solidFill>
              <a:srgbClr val="163896"/>
            </a:solidFill>
            <a:prstDash val="dash"/>
          </a:ln>
        </p:spPr>
        <p:style>
          <a:lnRef idx="2">
            <a:schemeClr val="accent1"/>
          </a:lnRef>
          <a:fillRef idx="1">
            <a:schemeClr val="lt1"/>
          </a:fillRef>
          <a:effectRef idx="0">
            <a:schemeClr val="accent1"/>
          </a:effectRef>
          <a:fontRef idx="minor">
            <a:schemeClr val="dk1"/>
          </a:fontRef>
        </p:style>
        <p:txBody>
          <a:bodyPr rtlCol="0" anchor="ctr" anchorCtr="0"/>
          <a:lstStyle/>
          <a:p>
            <a:pPr algn="ctr" fontAlgn="auto">
              <a:lnSpc>
                <a:spcPct val="100000"/>
              </a:lnSpc>
            </a:pPr>
            <a:r>
              <a:rPr lang="zh-CN" altLang="en-US" sz="1400" b="1">
                <a:solidFill>
                  <a:srgbClr val="163896"/>
                </a:solidFill>
                <a:sym typeface="+mn-ea"/>
              </a:rPr>
              <a:t>功率预测</a:t>
            </a:r>
          </a:p>
        </p:txBody>
      </p:sp>
      <p:sp>
        <p:nvSpPr>
          <p:cNvPr id="128" name="矩形 127"/>
          <p:cNvSpPr/>
          <p:nvPr/>
        </p:nvSpPr>
        <p:spPr>
          <a:xfrm>
            <a:off x="4517010" y="1655445"/>
            <a:ext cx="1008000" cy="396000"/>
          </a:xfrm>
          <a:prstGeom prst="rect">
            <a:avLst/>
          </a:prstGeom>
          <a:solidFill>
            <a:srgbClr val="FFFFFF"/>
          </a:solidFill>
          <a:ln>
            <a:solidFill>
              <a:srgbClr val="163896"/>
            </a:solidFill>
            <a:prstDash val="dash"/>
          </a:ln>
        </p:spPr>
        <p:style>
          <a:lnRef idx="2">
            <a:schemeClr val="accent1"/>
          </a:lnRef>
          <a:fillRef idx="1">
            <a:schemeClr val="lt1"/>
          </a:fillRef>
          <a:effectRef idx="0">
            <a:schemeClr val="accent1"/>
          </a:effectRef>
          <a:fontRef idx="minor">
            <a:schemeClr val="dk1"/>
          </a:fontRef>
        </p:style>
        <p:txBody>
          <a:bodyPr rtlCol="0" anchor="ctr" anchorCtr="0"/>
          <a:lstStyle/>
          <a:p>
            <a:pPr algn="ctr" fontAlgn="auto">
              <a:lnSpc>
                <a:spcPct val="100000"/>
              </a:lnSpc>
            </a:pPr>
            <a:r>
              <a:rPr lang="zh-CN" altLang="en-US" sz="1400" b="1">
                <a:solidFill>
                  <a:srgbClr val="163896"/>
                </a:solidFill>
              </a:rPr>
              <a:t>实时监控</a:t>
            </a:r>
          </a:p>
        </p:txBody>
      </p:sp>
      <p:sp>
        <p:nvSpPr>
          <p:cNvPr id="130" name="矩形 129"/>
          <p:cNvSpPr/>
          <p:nvPr/>
        </p:nvSpPr>
        <p:spPr>
          <a:xfrm>
            <a:off x="4518280" y="3006485"/>
            <a:ext cx="1007745" cy="395605"/>
          </a:xfrm>
          <a:prstGeom prst="rect">
            <a:avLst/>
          </a:prstGeom>
          <a:solidFill>
            <a:srgbClr val="FFFFFF"/>
          </a:solidFill>
          <a:ln>
            <a:solidFill>
              <a:srgbClr val="163896"/>
            </a:solidFill>
            <a:prstDash val="dash"/>
          </a:ln>
        </p:spPr>
        <p:style>
          <a:lnRef idx="2">
            <a:schemeClr val="accent1"/>
          </a:lnRef>
          <a:fillRef idx="1">
            <a:schemeClr val="lt1"/>
          </a:fillRef>
          <a:effectRef idx="0">
            <a:schemeClr val="accent1"/>
          </a:effectRef>
          <a:fontRef idx="minor">
            <a:schemeClr val="dk1"/>
          </a:fontRef>
        </p:style>
        <p:txBody>
          <a:bodyPr rtlCol="0" anchor="ctr" anchorCtr="0"/>
          <a:lstStyle/>
          <a:p>
            <a:pPr algn="ctr" fontAlgn="auto">
              <a:lnSpc>
                <a:spcPct val="100000"/>
              </a:lnSpc>
            </a:pPr>
            <a:r>
              <a:rPr lang="zh-CN" altLang="en-US" sz="1400" b="1">
                <a:solidFill>
                  <a:srgbClr val="163896"/>
                </a:solidFill>
                <a:sym typeface="+mn-ea"/>
              </a:rPr>
              <a:t>经济调度</a:t>
            </a:r>
          </a:p>
        </p:txBody>
      </p:sp>
      <p:sp>
        <p:nvSpPr>
          <p:cNvPr id="131" name="矩形 130"/>
          <p:cNvSpPr/>
          <p:nvPr/>
        </p:nvSpPr>
        <p:spPr>
          <a:xfrm>
            <a:off x="4517010" y="2556270"/>
            <a:ext cx="1007745" cy="395605"/>
          </a:xfrm>
          <a:prstGeom prst="rect">
            <a:avLst/>
          </a:prstGeom>
          <a:solidFill>
            <a:srgbClr val="FFFFFF"/>
          </a:solidFill>
          <a:ln>
            <a:solidFill>
              <a:srgbClr val="163896"/>
            </a:solidFill>
            <a:prstDash val="dash"/>
          </a:ln>
        </p:spPr>
        <p:style>
          <a:lnRef idx="2">
            <a:schemeClr val="accent1"/>
          </a:lnRef>
          <a:fillRef idx="1">
            <a:schemeClr val="lt1"/>
          </a:fillRef>
          <a:effectRef idx="0">
            <a:schemeClr val="accent1"/>
          </a:effectRef>
          <a:fontRef idx="minor">
            <a:schemeClr val="dk1"/>
          </a:fontRef>
        </p:style>
        <p:txBody>
          <a:bodyPr rtlCol="0" anchor="ctr" anchorCtr="0"/>
          <a:lstStyle/>
          <a:p>
            <a:pPr algn="ctr" fontAlgn="auto">
              <a:lnSpc>
                <a:spcPct val="100000"/>
              </a:lnSpc>
            </a:pPr>
            <a:r>
              <a:rPr lang="zh-CN" altLang="en-US" sz="1400" b="1">
                <a:solidFill>
                  <a:srgbClr val="163896"/>
                </a:solidFill>
              </a:rPr>
              <a:t>安全监管</a:t>
            </a:r>
          </a:p>
        </p:txBody>
      </p:sp>
      <p:sp>
        <p:nvSpPr>
          <p:cNvPr id="132" name="矩形 131"/>
          <p:cNvSpPr/>
          <p:nvPr/>
        </p:nvSpPr>
        <p:spPr>
          <a:xfrm>
            <a:off x="4518280" y="3456700"/>
            <a:ext cx="1007745" cy="395605"/>
          </a:xfrm>
          <a:prstGeom prst="rect">
            <a:avLst/>
          </a:prstGeom>
          <a:solidFill>
            <a:srgbClr val="FFFFFF"/>
          </a:solidFill>
          <a:ln>
            <a:solidFill>
              <a:srgbClr val="163896"/>
            </a:solidFill>
            <a:prstDash val="dash"/>
          </a:ln>
        </p:spPr>
        <p:style>
          <a:lnRef idx="2">
            <a:schemeClr val="accent1"/>
          </a:lnRef>
          <a:fillRef idx="1">
            <a:schemeClr val="lt1"/>
          </a:fillRef>
          <a:effectRef idx="0">
            <a:schemeClr val="accent1"/>
          </a:effectRef>
          <a:fontRef idx="minor">
            <a:schemeClr val="dk1"/>
          </a:fontRef>
        </p:style>
        <p:txBody>
          <a:bodyPr rtlCol="0" anchor="ctr" anchorCtr="0"/>
          <a:lstStyle/>
          <a:p>
            <a:pPr algn="ctr" fontAlgn="auto">
              <a:lnSpc>
                <a:spcPct val="100000"/>
              </a:lnSpc>
            </a:pPr>
            <a:r>
              <a:rPr lang="zh-CN" altLang="en-US" sz="1400" b="1">
                <a:solidFill>
                  <a:srgbClr val="163896"/>
                </a:solidFill>
                <a:sym typeface="+mn-ea"/>
              </a:rPr>
              <a:t>数字营维</a:t>
            </a:r>
          </a:p>
        </p:txBody>
      </p:sp>
    </p:spTree>
    <p:extLst>
      <p:ext uri="{BB962C8B-B14F-4D97-AF65-F5344CB8AC3E}">
        <p14:creationId xmlns:p14="http://schemas.microsoft.com/office/powerpoint/2010/main" val="240456807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custDataLst>
              <p:tags r:id="rId2"/>
            </p:custDataLst>
          </p:nvPr>
        </p:nvGrpSpPr>
        <p:grpSpPr>
          <a:xfrm>
            <a:off x="4233" y="3212254"/>
            <a:ext cx="12192000" cy="128905"/>
            <a:chOff x="0" y="3998260"/>
            <a:chExt cx="10023177" cy="128656"/>
          </a:xfrm>
          <a:gradFill>
            <a:gsLst>
              <a:gs pos="0">
                <a:srgbClr val="012D86"/>
              </a:gs>
              <a:gs pos="100000">
                <a:srgbClr val="0E2557"/>
              </a:gs>
            </a:gsLst>
            <a:lin scaled="0"/>
          </a:gradFill>
        </p:grpSpPr>
        <p:sp>
          <p:nvSpPr>
            <p:cNvPr id="77" name="Rectangle 7"/>
            <p:cNvSpPr/>
            <p:nvPr>
              <p:custDataLst>
                <p:tags r:id="rId11"/>
              </p:custDataLst>
            </p:nvPr>
          </p:nvSpPr>
          <p:spPr bwMode="auto">
            <a:xfrm>
              <a:off x="1848022" y="3998260"/>
              <a:ext cx="2098603" cy="128656"/>
            </a:xfrm>
            <a:prstGeom prst="rect">
              <a:avLst/>
            </a:prstGeom>
            <a:grpFill/>
            <a:ln w="6350" cap="flat" cmpd="sng" algn="ctr">
              <a:noFill/>
              <a:prstDash val="solid"/>
              <a:miter lim="800000"/>
            </a:ln>
            <a:effectLst/>
          </p:spPr>
          <p:txBody>
            <a:bodyPr anchor="ctr">
              <a:normAutofit fontScale="25000" lnSpcReduction="20000"/>
            </a:bodyPr>
            <a:lstStyle/>
            <a:p>
              <a:pPr algn="ctr" eaLnBrk="1" fontAlgn="auto" hangingPunct="1">
                <a:lnSpc>
                  <a:spcPct val="140000"/>
                </a:lnSpc>
                <a:spcBef>
                  <a:spcPts val="0"/>
                </a:spcBef>
                <a:spcAft>
                  <a:spcPts val="0"/>
                </a:spcAft>
              </a:pPr>
              <a:endParaRPr lang="en-US" sz="1200">
                <a:solidFill>
                  <a:sysClr val="window" lastClr="FFFFFF"/>
                </a:solidFill>
                <a:latin typeface="Arial" panose="020B0604020202020204" pitchFamily="34" charset="0"/>
                <a:ea typeface="微软雅黑" panose="020B0503020204020204" pitchFamily="34" charset="-122"/>
                <a:cs typeface="Helvetica Neue"/>
                <a:sym typeface="Arial" panose="020B0604020202020204" pitchFamily="34" charset="0"/>
              </a:endParaRPr>
            </a:p>
          </p:txBody>
        </p:sp>
        <p:sp>
          <p:nvSpPr>
            <p:cNvPr id="78" name="Rectangle 8"/>
            <p:cNvSpPr/>
            <p:nvPr>
              <p:custDataLst>
                <p:tags r:id="rId12"/>
              </p:custDataLst>
            </p:nvPr>
          </p:nvSpPr>
          <p:spPr bwMode="auto">
            <a:xfrm>
              <a:off x="3946626" y="3998260"/>
              <a:ext cx="2098603" cy="128656"/>
            </a:xfrm>
            <a:prstGeom prst="rect">
              <a:avLst/>
            </a:prstGeom>
            <a:grpFill/>
            <a:ln w="6350" cap="flat" cmpd="sng" algn="ctr">
              <a:noFill/>
              <a:prstDash val="solid"/>
              <a:miter lim="800000"/>
            </a:ln>
            <a:effectLst/>
          </p:spPr>
          <p:txBody>
            <a:bodyPr anchor="ctr">
              <a:normAutofit fontScale="25000" lnSpcReduction="20000"/>
            </a:bodyPr>
            <a:lstStyle/>
            <a:p>
              <a:pPr algn="ctr" eaLnBrk="1" fontAlgn="auto" hangingPunct="1">
                <a:lnSpc>
                  <a:spcPct val="140000"/>
                </a:lnSpc>
                <a:spcBef>
                  <a:spcPts val="0"/>
                </a:spcBef>
                <a:spcAft>
                  <a:spcPts val="0"/>
                </a:spcAft>
              </a:pPr>
              <a:endParaRPr lang="en-US" sz="1200">
                <a:solidFill>
                  <a:sysClr val="window" lastClr="FFFFFF"/>
                </a:solidFill>
                <a:latin typeface="Arial" panose="020B0604020202020204" pitchFamily="34" charset="0"/>
                <a:ea typeface="微软雅黑" panose="020B0503020204020204" pitchFamily="34" charset="-122"/>
                <a:cs typeface="Helvetica Neue"/>
                <a:sym typeface="Arial" panose="020B0604020202020204" pitchFamily="34" charset="0"/>
              </a:endParaRPr>
            </a:p>
          </p:txBody>
        </p:sp>
        <p:sp>
          <p:nvSpPr>
            <p:cNvPr id="79" name="Rectangle 9"/>
            <p:cNvSpPr/>
            <p:nvPr>
              <p:custDataLst>
                <p:tags r:id="rId13"/>
              </p:custDataLst>
            </p:nvPr>
          </p:nvSpPr>
          <p:spPr bwMode="auto">
            <a:xfrm>
              <a:off x="6045229" y="3998260"/>
              <a:ext cx="2051619" cy="128656"/>
            </a:xfrm>
            <a:prstGeom prst="rect">
              <a:avLst/>
            </a:prstGeom>
            <a:grpFill/>
            <a:ln w="6350" cap="flat" cmpd="sng" algn="ctr">
              <a:noFill/>
              <a:prstDash val="solid"/>
              <a:miter lim="800000"/>
            </a:ln>
            <a:effectLst/>
          </p:spPr>
          <p:txBody>
            <a:bodyPr anchor="ctr">
              <a:normAutofit fontScale="25000" lnSpcReduction="20000"/>
            </a:bodyPr>
            <a:lstStyle/>
            <a:p>
              <a:pPr algn="ctr" eaLnBrk="1" fontAlgn="auto" hangingPunct="1">
                <a:lnSpc>
                  <a:spcPct val="140000"/>
                </a:lnSpc>
                <a:spcBef>
                  <a:spcPts val="0"/>
                </a:spcBef>
                <a:spcAft>
                  <a:spcPts val="0"/>
                </a:spcAft>
              </a:pPr>
              <a:endParaRPr lang="en-US" sz="1200">
                <a:solidFill>
                  <a:sysClr val="window" lastClr="FFFFFF"/>
                </a:solidFill>
                <a:latin typeface="Arial" panose="020B0604020202020204" pitchFamily="34" charset="0"/>
                <a:ea typeface="微软雅黑" panose="020B0503020204020204" pitchFamily="34" charset="-122"/>
                <a:cs typeface="Helvetica Neue"/>
                <a:sym typeface="Arial" panose="020B0604020202020204" pitchFamily="34" charset="0"/>
              </a:endParaRPr>
            </a:p>
          </p:txBody>
        </p:sp>
        <p:sp>
          <p:nvSpPr>
            <p:cNvPr id="80" name="Rectangle 10"/>
            <p:cNvSpPr/>
            <p:nvPr>
              <p:custDataLst>
                <p:tags r:id="rId14"/>
              </p:custDataLst>
            </p:nvPr>
          </p:nvSpPr>
          <p:spPr bwMode="auto">
            <a:xfrm>
              <a:off x="8096848" y="3998260"/>
              <a:ext cx="1926329" cy="128656"/>
            </a:xfrm>
            <a:prstGeom prst="rect">
              <a:avLst/>
            </a:prstGeom>
            <a:grpFill/>
            <a:ln w="6350" cap="flat" cmpd="sng" algn="ctr">
              <a:noFill/>
              <a:prstDash val="solid"/>
              <a:miter lim="800000"/>
            </a:ln>
            <a:effectLst/>
          </p:spPr>
          <p:txBody>
            <a:bodyPr anchor="ctr">
              <a:normAutofit fontScale="25000" lnSpcReduction="20000"/>
            </a:bodyPr>
            <a:lstStyle/>
            <a:p>
              <a:pPr algn="ctr" eaLnBrk="1" fontAlgn="auto" hangingPunct="1">
                <a:lnSpc>
                  <a:spcPct val="140000"/>
                </a:lnSpc>
                <a:spcBef>
                  <a:spcPts val="0"/>
                </a:spcBef>
                <a:spcAft>
                  <a:spcPts val="0"/>
                </a:spcAft>
              </a:pPr>
              <a:endParaRPr lang="en-US" sz="1200" dirty="0">
                <a:solidFill>
                  <a:sysClr val="window" lastClr="FFFFFF"/>
                </a:solidFill>
                <a:latin typeface="Arial" panose="020B0604020202020204" pitchFamily="34" charset="0"/>
                <a:ea typeface="微软雅黑" panose="020B0503020204020204" pitchFamily="34" charset="-122"/>
                <a:cs typeface="Helvetica Neue"/>
                <a:sym typeface="Arial" panose="020B0604020202020204" pitchFamily="34" charset="0"/>
              </a:endParaRPr>
            </a:p>
          </p:txBody>
        </p:sp>
        <p:sp>
          <p:nvSpPr>
            <p:cNvPr id="81" name="Rectangle 11"/>
            <p:cNvSpPr/>
            <p:nvPr>
              <p:custDataLst>
                <p:tags r:id="rId15"/>
              </p:custDataLst>
            </p:nvPr>
          </p:nvSpPr>
          <p:spPr bwMode="auto">
            <a:xfrm>
              <a:off x="0" y="3998260"/>
              <a:ext cx="1848020" cy="128656"/>
            </a:xfrm>
            <a:prstGeom prst="rect">
              <a:avLst/>
            </a:prstGeom>
            <a:grpFill/>
            <a:ln w="6350" cap="flat" cmpd="sng" algn="ctr">
              <a:noFill/>
              <a:prstDash val="solid"/>
              <a:miter lim="800000"/>
            </a:ln>
            <a:effectLst/>
          </p:spPr>
          <p:txBody>
            <a:bodyPr anchor="ctr">
              <a:normAutofit fontScale="25000" lnSpcReduction="20000"/>
            </a:bodyPr>
            <a:lstStyle/>
            <a:p>
              <a:pPr algn="ctr" eaLnBrk="1" fontAlgn="auto" hangingPunct="1">
                <a:lnSpc>
                  <a:spcPct val="140000"/>
                </a:lnSpc>
                <a:spcBef>
                  <a:spcPts val="0"/>
                </a:spcBef>
                <a:spcAft>
                  <a:spcPts val="0"/>
                </a:spcAft>
              </a:pPr>
              <a:endParaRPr lang="en-US" sz="1200">
                <a:solidFill>
                  <a:sysClr val="window" lastClr="FFFFFF"/>
                </a:solidFill>
                <a:latin typeface="Arial" panose="020B0604020202020204" pitchFamily="34" charset="0"/>
                <a:ea typeface="微软雅黑" panose="020B0503020204020204" pitchFamily="34" charset="-122"/>
                <a:cs typeface="Helvetica Neue"/>
                <a:sym typeface="Arial" panose="020B0604020202020204" pitchFamily="34" charset="0"/>
              </a:endParaRPr>
            </a:p>
          </p:txBody>
        </p:sp>
      </p:grpSp>
      <p:pic>
        <p:nvPicPr>
          <p:cNvPr id="27" name="图片 26" descr="C:/Users/QC/AppData/Local/Temp/picturecompress_20210304143931/output_65.pngoutput_65"/>
          <p:cNvPicPr>
            <a:picLocks noChangeAspect="1"/>
          </p:cNvPicPr>
          <p:nvPr/>
        </p:nvPicPr>
        <p:blipFill>
          <a:blip r:embed="rId18"/>
          <a:stretch>
            <a:fillRect/>
          </a:stretch>
        </p:blipFill>
        <p:spPr>
          <a:xfrm>
            <a:off x="904240" y="1642957"/>
            <a:ext cx="2133333" cy="1200000"/>
          </a:xfrm>
          <a:prstGeom prst="rect">
            <a:avLst/>
          </a:prstGeom>
        </p:spPr>
      </p:pic>
      <p:grpSp>
        <p:nvGrpSpPr>
          <p:cNvPr id="37" name="组合 36"/>
          <p:cNvGrpSpPr/>
          <p:nvPr/>
        </p:nvGrpSpPr>
        <p:grpSpPr>
          <a:xfrm>
            <a:off x="3383915" y="1577975"/>
            <a:ext cx="7917180" cy="1412875"/>
            <a:chOff x="3608" y="971"/>
            <a:chExt cx="9367" cy="1999"/>
          </a:xfrm>
        </p:grpSpPr>
        <p:sp>
          <p:nvSpPr>
            <p:cNvPr id="35" name="TextBox 65"/>
            <p:cNvSpPr txBox="1"/>
            <p:nvPr/>
          </p:nvSpPr>
          <p:spPr>
            <a:xfrm>
              <a:off x="3608" y="971"/>
              <a:ext cx="2799" cy="521"/>
            </a:xfrm>
            <a:prstGeom prst="rect">
              <a:avLst/>
            </a:prstGeom>
            <a:noFill/>
            <a:effectLst/>
          </p:spPr>
          <p:txBody>
            <a:bodyPr wrap="square" rtlCol="0">
              <a:spAutoFit/>
            </a:bodyPr>
            <a:lstStyle/>
            <a:p>
              <a:pPr algn="l"/>
              <a:r>
                <a:rPr lang="zh-CN" altLang="en-US" sz="1800" b="1" dirty="0" smtClean="0">
                  <a:solidFill>
                    <a:schemeClr val="tx2"/>
                  </a:solidFill>
                  <a:latin typeface="微软雅黑" panose="020B0503020204020204" pitchFamily="34" charset="-122"/>
                  <a:ea typeface="微软雅黑" panose="020B0503020204020204" pitchFamily="34" charset="-122"/>
                </a:rPr>
                <a:t>能源大数据中心</a:t>
              </a:r>
            </a:p>
          </p:txBody>
        </p:sp>
        <p:sp>
          <p:nvSpPr>
            <p:cNvPr id="36" name="TextBox 65"/>
            <p:cNvSpPr txBox="1"/>
            <p:nvPr/>
          </p:nvSpPr>
          <p:spPr>
            <a:xfrm>
              <a:off x="3608" y="1468"/>
              <a:ext cx="9367" cy="1502"/>
            </a:xfrm>
            <a:prstGeom prst="rect">
              <a:avLst/>
            </a:prstGeom>
            <a:noFill/>
            <a:effectLst/>
          </p:spPr>
          <p:txBody>
            <a:bodyPr wrap="square" rtlCol="0">
              <a:noAutofit/>
            </a:bodyPr>
            <a:lstStyle/>
            <a:p>
              <a:pPr algn="l">
                <a:lnSpc>
                  <a:spcPct val="120000"/>
                </a:lnSpc>
                <a:spcBef>
                  <a:spcPts val="0"/>
                </a:spcBef>
                <a:spcAft>
                  <a:spcPts val="0"/>
                </a:spcAft>
              </a:pPr>
              <a:r>
                <a:rPr lang="zh-CN" altLang="en-US" sz="1400" dirty="0" smtClean="0">
                  <a:solidFill>
                    <a:schemeClr val="tx2"/>
                  </a:solidFill>
                  <a:latin typeface="微软雅黑" panose="020B0503020204020204" pitchFamily="34" charset="-122"/>
                  <a:ea typeface="微软雅黑" panose="020B0503020204020204" pitchFamily="34" charset="-122"/>
                </a:rPr>
                <a:t>构建以能源供应与消费数据为基础，以</a:t>
              </a:r>
              <a:r>
                <a:rPr lang="zh-CN" sz="1400" dirty="0" smtClean="0">
                  <a:solidFill>
                    <a:schemeClr val="tx2"/>
                  </a:solidFill>
                  <a:latin typeface="微软雅黑" panose="020B0503020204020204" pitchFamily="34" charset="-122"/>
                  <a:ea typeface="微软雅黑" panose="020B0503020204020204" pitchFamily="34" charset="-122"/>
                </a:rPr>
                <a:t>地区</a:t>
              </a:r>
              <a:r>
                <a:rPr lang="zh-CN" altLang="en-US" sz="1400" dirty="0" smtClean="0">
                  <a:solidFill>
                    <a:schemeClr val="tx2"/>
                  </a:solidFill>
                  <a:latin typeface="微软雅黑" panose="020B0503020204020204" pitchFamily="34" charset="-122"/>
                  <a:ea typeface="微软雅黑" panose="020B0503020204020204" pitchFamily="34" charset="-122"/>
                </a:rPr>
                <a:t>的工业、居民、交通、环境等行业数据为辅的能源大数据中心，结合商品产量、产值等特性构建能源消费强度、增长预测、能效质量、环境变化等数据模型，为科学指导运行、能源预测规划、节能减排决策等提供增值服务。</a:t>
              </a:r>
            </a:p>
          </p:txBody>
        </p:sp>
      </p:grpSp>
      <p:sp>
        <p:nvSpPr>
          <p:cNvPr id="44" name="TextBox 65"/>
          <p:cNvSpPr txBox="1"/>
          <p:nvPr/>
        </p:nvSpPr>
        <p:spPr>
          <a:xfrm>
            <a:off x="3577167" y="3571663"/>
            <a:ext cx="2207260" cy="368300"/>
          </a:xfrm>
          <a:prstGeom prst="rect">
            <a:avLst/>
          </a:prstGeom>
          <a:noFill/>
          <a:effectLst/>
        </p:spPr>
        <p:txBody>
          <a:bodyPr wrap="square" rtlCol="0">
            <a:spAutoFit/>
          </a:bodyPr>
          <a:lstStyle/>
          <a:p>
            <a:pPr algn="ctr"/>
            <a:r>
              <a:rPr lang="zh-CN" altLang="en-US" sz="1800" b="1" dirty="0" smtClean="0">
                <a:solidFill>
                  <a:schemeClr val="tx2"/>
                </a:solidFill>
                <a:latin typeface="微软雅黑" panose="020B0503020204020204" pitchFamily="34" charset="-122"/>
                <a:ea typeface="微软雅黑" panose="020B0503020204020204" pitchFamily="34" charset="-122"/>
                <a:sym typeface="+mn-ea"/>
              </a:rPr>
              <a:t>微网能量管理系统</a:t>
            </a:r>
          </a:p>
        </p:txBody>
      </p:sp>
      <p:sp>
        <p:nvSpPr>
          <p:cNvPr id="45" name="TextBox 65"/>
          <p:cNvSpPr txBox="1"/>
          <p:nvPr/>
        </p:nvSpPr>
        <p:spPr>
          <a:xfrm>
            <a:off x="3542877" y="5347123"/>
            <a:ext cx="2412000" cy="1404000"/>
          </a:xfrm>
          <a:prstGeom prst="rect">
            <a:avLst/>
          </a:prstGeom>
          <a:noFill/>
          <a:effectLst/>
        </p:spPr>
        <p:txBody>
          <a:bodyPr wrap="square" rtlCol="0">
            <a:noAutofit/>
          </a:bodyPr>
          <a:lstStyle/>
          <a:p>
            <a:pPr>
              <a:lnSpc>
                <a:spcPct val="120000"/>
              </a:lnSpc>
              <a:spcBef>
                <a:spcPts val="0"/>
              </a:spcBef>
              <a:spcAft>
                <a:spcPts val="0"/>
              </a:spcAft>
              <a:buClrTx/>
              <a:buSzTx/>
              <a:buFontTx/>
            </a:pPr>
            <a:r>
              <a:rPr lang="en-US" altLang="zh-CN" sz="1400" dirty="0" smtClean="0">
                <a:solidFill>
                  <a:schemeClr val="tx2"/>
                </a:solidFill>
                <a:latin typeface="微软雅黑" panose="020B0503020204020204" pitchFamily="34" charset="-122"/>
                <a:ea typeface="微软雅黑" panose="020B0503020204020204" pitchFamily="34" charset="-122"/>
                <a:sym typeface="+mn-ea"/>
              </a:rPr>
              <a:t>      </a:t>
            </a:r>
            <a:r>
              <a:rPr lang="zh-CN" altLang="en-US" sz="1400" dirty="0" smtClean="0">
                <a:solidFill>
                  <a:schemeClr val="tx2"/>
                </a:solidFill>
                <a:latin typeface="微软雅黑" panose="020B0503020204020204" pitchFamily="34" charset="-122"/>
                <a:ea typeface="微软雅黑" panose="020B0503020204020204" pitchFamily="34" charset="-122"/>
                <a:sym typeface="+mn-ea"/>
              </a:rPr>
              <a:t>实现风电、光伏、储能以及热泵、蓄冷(热)装等多元化能源的优化配置、协同高效供给和智能调度，有效降低区域用能成本</a:t>
            </a:r>
            <a:r>
              <a:rPr lang="en-US" altLang="zh-CN" sz="1400" dirty="0" smtClean="0">
                <a:solidFill>
                  <a:schemeClr val="tx2"/>
                </a:solidFill>
                <a:latin typeface="微软雅黑" panose="020B0503020204020204" pitchFamily="34" charset="-122"/>
                <a:ea typeface="微软雅黑" panose="020B0503020204020204" pitchFamily="34" charset="-122"/>
                <a:sym typeface="+mn-ea"/>
              </a:rPr>
              <a:t>.</a:t>
            </a:r>
          </a:p>
        </p:txBody>
      </p:sp>
      <p:sp>
        <p:nvSpPr>
          <p:cNvPr id="39" name="TextBox 65"/>
          <p:cNvSpPr txBox="1"/>
          <p:nvPr/>
        </p:nvSpPr>
        <p:spPr>
          <a:xfrm>
            <a:off x="834813" y="3571663"/>
            <a:ext cx="2192867" cy="368300"/>
          </a:xfrm>
          <a:prstGeom prst="rect">
            <a:avLst/>
          </a:prstGeom>
          <a:noFill/>
          <a:effectLst/>
        </p:spPr>
        <p:txBody>
          <a:bodyPr wrap="square" rtlCol="0">
            <a:spAutoFit/>
          </a:bodyPr>
          <a:lstStyle/>
          <a:p>
            <a:pPr algn="ctr"/>
            <a:r>
              <a:rPr lang="zh-CN" sz="1800" b="1" dirty="0" smtClean="0">
                <a:solidFill>
                  <a:schemeClr val="tx2"/>
                </a:solidFill>
                <a:latin typeface="微软雅黑" panose="020B0503020204020204" pitchFamily="34" charset="-122"/>
                <a:ea typeface="微软雅黑" panose="020B0503020204020204" pitchFamily="34" charset="-122"/>
                <a:sym typeface="+mn-ea"/>
              </a:rPr>
              <a:t>区域能源监控系统</a:t>
            </a:r>
            <a:endParaRPr lang="zh-CN" altLang="en-US" sz="1800" b="1" dirty="0" smtClean="0">
              <a:solidFill>
                <a:schemeClr val="tx2"/>
              </a:solidFill>
              <a:latin typeface="微软雅黑" panose="020B0503020204020204" pitchFamily="34" charset="-122"/>
              <a:ea typeface="微软雅黑" panose="020B0503020204020204" pitchFamily="34" charset="-122"/>
              <a:sym typeface="+mn-ea"/>
            </a:endParaRPr>
          </a:p>
        </p:txBody>
      </p:sp>
      <p:sp>
        <p:nvSpPr>
          <p:cNvPr id="40" name="TextBox 65"/>
          <p:cNvSpPr txBox="1"/>
          <p:nvPr/>
        </p:nvSpPr>
        <p:spPr>
          <a:xfrm>
            <a:off x="797137" y="5347123"/>
            <a:ext cx="2412000" cy="1404000"/>
          </a:xfrm>
          <a:prstGeom prst="rect">
            <a:avLst/>
          </a:prstGeom>
          <a:noFill/>
          <a:effectLst/>
        </p:spPr>
        <p:txBody>
          <a:bodyPr wrap="square" rtlCol="0">
            <a:noAutofit/>
          </a:bodyPr>
          <a:lstStyle/>
          <a:p>
            <a:pPr>
              <a:lnSpc>
                <a:spcPct val="120000"/>
              </a:lnSpc>
              <a:spcBef>
                <a:spcPts val="0"/>
              </a:spcBef>
              <a:spcAft>
                <a:spcPts val="0"/>
              </a:spcAft>
            </a:pPr>
            <a:r>
              <a:rPr lang="en-US" altLang="zh-CN" sz="1400" dirty="0" smtClean="0">
                <a:solidFill>
                  <a:schemeClr val="tx2"/>
                </a:solidFill>
                <a:latin typeface="微软雅黑" panose="020B0503020204020204" pitchFamily="34" charset="-122"/>
                <a:ea typeface="微软雅黑" panose="020B0503020204020204" pitchFamily="34" charset="-122"/>
              </a:rPr>
              <a:t>      </a:t>
            </a:r>
            <a:r>
              <a:rPr lang="zh-CN" altLang="en-US" sz="1400" dirty="0" smtClean="0">
                <a:solidFill>
                  <a:schemeClr val="tx2"/>
                </a:solidFill>
                <a:latin typeface="微软雅黑" panose="020B0503020204020204" pitchFamily="34" charset="-122"/>
                <a:ea typeface="微软雅黑" panose="020B0503020204020204" pitchFamily="34" charset="-122"/>
              </a:rPr>
              <a:t>实现区域能源供应、传输、使用的全过程监控，为可再生能源、及园区分布式能源的生产及管网提供实时安全监控和运维管理</a:t>
            </a:r>
            <a:r>
              <a:rPr lang="en-US" altLang="zh-CN" sz="1400" dirty="0" smtClean="0">
                <a:solidFill>
                  <a:schemeClr val="tx2"/>
                </a:solidFill>
                <a:latin typeface="微软雅黑" panose="020B0503020204020204" pitchFamily="34" charset="-122"/>
                <a:ea typeface="微软雅黑" panose="020B0503020204020204" pitchFamily="34" charset="-122"/>
              </a:rPr>
              <a:t>.</a:t>
            </a:r>
          </a:p>
        </p:txBody>
      </p:sp>
      <p:pic>
        <p:nvPicPr>
          <p:cNvPr id="2" name="图片 6" descr="C:/Users/QC/AppData/Local/Temp/picturecompress_20210304143931/output_67.pngoutput_67"/>
          <p:cNvPicPr>
            <a:picLocks noChangeAspect="1"/>
          </p:cNvPicPr>
          <p:nvPr/>
        </p:nvPicPr>
        <p:blipFill>
          <a:blip r:embed="rId19"/>
          <a:srcRect/>
          <a:stretch>
            <a:fillRect/>
          </a:stretch>
        </p:blipFill>
        <p:spPr>
          <a:xfrm>
            <a:off x="875453" y="4077970"/>
            <a:ext cx="2192020" cy="1199727"/>
          </a:xfrm>
          <a:prstGeom prst="rect">
            <a:avLst/>
          </a:prstGeom>
        </p:spPr>
      </p:pic>
      <p:graphicFrame>
        <p:nvGraphicFramePr>
          <p:cNvPr id="25" name="对象 24" descr="C:/Users/QC/AppData/Local/Temp/picturecompress_20210304143931/output_68.pngoutput_68"/>
          <p:cNvGraphicFramePr>
            <a:graphicFrameLocks noChangeAspect="1"/>
          </p:cNvGraphicFramePr>
          <p:nvPr/>
        </p:nvGraphicFramePr>
        <p:xfrm>
          <a:off x="6390640" y="4077970"/>
          <a:ext cx="2090420" cy="1199727"/>
        </p:xfrm>
        <a:graphic>
          <a:graphicData uri="http://schemas.openxmlformats.org/presentationml/2006/ole">
            <mc:AlternateContent xmlns:mc="http://schemas.openxmlformats.org/markup-compatibility/2006">
              <mc:Choice xmlns:v="urn:schemas-microsoft-com:vml" Requires="v">
                <p:oleObj spid="_x0000_s2065" r:id="rId20" imgW="6502400" imgH="3727450" progId="Paint.Picture">
                  <p:embed/>
                </p:oleObj>
              </mc:Choice>
              <mc:Fallback>
                <p:oleObj r:id="rId20" imgW="6502400" imgH="3727450" progId="Paint.Picture">
                  <p:embed/>
                  <p:pic>
                    <p:nvPicPr>
                      <p:cNvPr id="0" name=""/>
                      <p:cNvPicPr/>
                      <p:nvPr/>
                    </p:nvPicPr>
                    <p:blipFill>
                      <a:blip r:embed="rId21"/>
                      <a:srcRect/>
                      <a:stretch>
                        <a:fillRect/>
                      </a:stretch>
                    </p:blipFill>
                    <p:spPr>
                      <a:xfrm>
                        <a:off x="6390640" y="4077970"/>
                        <a:ext cx="2090420" cy="1199727"/>
                      </a:xfrm>
                      <a:prstGeom prst="rect">
                        <a:avLst/>
                      </a:prstGeom>
                    </p:spPr>
                  </p:pic>
                </p:oleObj>
              </mc:Fallback>
            </mc:AlternateContent>
          </a:graphicData>
        </a:graphic>
      </p:graphicFrame>
      <p:sp>
        <p:nvSpPr>
          <p:cNvPr id="10" name="TextBox 65"/>
          <p:cNvSpPr txBox="1"/>
          <p:nvPr/>
        </p:nvSpPr>
        <p:spPr>
          <a:xfrm>
            <a:off x="6333913" y="3571663"/>
            <a:ext cx="2204720" cy="368300"/>
          </a:xfrm>
          <a:prstGeom prst="rect">
            <a:avLst/>
          </a:prstGeom>
          <a:noFill/>
          <a:effectLst/>
        </p:spPr>
        <p:txBody>
          <a:bodyPr wrap="square" rtlCol="0">
            <a:spAutoFit/>
          </a:bodyPr>
          <a:lstStyle/>
          <a:p>
            <a:pPr algn="ctr"/>
            <a:r>
              <a:rPr lang="zh-CN" altLang="en-US" sz="1800" b="1" dirty="0" smtClean="0">
                <a:solidFill>
                  <a:schemeClr val="tx2"/>
                </a:solidFill>
                <a:latin typeface="微软雅黑" panose="020B0503020204020204" pitchFamily="34" charset="-122"/>
                <a:ea typeface="微软雅黑" panose="020B0503020204020204" pitchFamily="34" charset="-122"/>
                <a:sym typeface="+mn-ea"/>
              </a:rPr>
              <a:t>区域能源营运系统</a:t>
            </a:r>
          </a:p>
        </p:txBody>
      </p:sp>
      <p:sp>
        <p:nvSpPr>
          <p:cNvPr id="12" name="TextBox 65"/>
          <p:cNvSpPr txBox="1"/>
          <p:nvPr/>
        </p:nvSpPr>
        <p:spPr>
          <a:xfrm>
            <a:off x="6288617" y="5347123"/>
            <a:ext cx="2412000" cy="1404000"/>
          </a:xfrm>
          <a:prstGeom prst="rect">
            <a:avLst/>
          </a:prstGeom>
          <a:noFill/>
          <a:effectLst/>
        </p:spPr>
        <p:txBody>
          <a:bodyPr wrap="square" rtlCol="0">
            <a:noAutofit/>
          </a:bodyPr>
          <a:lstStyle/>
          <a:p>
            <a:pPr>
              <a:lnSpc>
                <a:spcPct val="120000"/>
              </a:lnSpc>
              <a:spcBef>
                <a:spcPts val="0"/>
              </a:spcBef>
              <a:spcAft>
                <a:spcPts val="0"/>
              </a:spcAft>
            </a:pPr>
            <a:r>
              <a:rPr lang="en-US" altLang="zh-CN" sz="1400" dirty="0" smtClean="0">
                <a:solidFill>
                  <a:schemeClr val="tx2"/>
                </a:solidFill>
                <a:latin typeface="微软雅黑" panose="020B0503020204020204" pitchFamily="34" charset="-122"/>
                <a:ea typeface="微软雅黑" panose="020B0503020204020204" pitchFamily="34" charset="-122"/>
              </a:rPr>
              <a:t>      </a:t>
            </a:r>
            <a:r>
              <a:rPr lang="zh-CN" altLang="en-US" sz="1400" dirty="0" smtClean="0">
                <a:solidFill>
                  <a:schemeClr val="tx2"/>
                </a:solidFill>
                <a:latin typeface="微软雅黑" panose="020B0503020204020204" pitchFamily="34" charset="-122"/>
                <a:ea typeface="微软雅黑" panose="020B0503020204020204" pitchFamily="34" charset="-122"/>
              </a:rPr>
              <a:t>构建区域能源的数字化运营平台，提供能源的计量采集、结算、成本的管理及评估，</a:t>
            </a:r>
            <a:r>
              <a:rPr lang="zh-CN" altLang="en-US" sz="1400" dirty="0" smtClean="0">
                <a:solidFill>
                  <a:schemeClr val="tx2"/>
                </a:solidFill>
                <a:latin typeface="微软雅黑" panose="020B0503020204020204" pitchFamily="34" charset="-122"/>
                <a:ea typeface="微软雅黑" panose="020B0503020204020204" pitchFamily="34" charset="-122"/>
                <a:sym typeface="+mn-ea"/>
              </a:rPr>
              <a:t>提高能源供应及消费的运营管理效率</a:t>
            </a:r>
            <a:r>
              <a:rPr lang="en-US" altLang="zh-CN" sz="1400" dirty="0" smtClean="0">
                <a:solidFill>
                  <a:schemeClr val="tx2"/>
                </a:solidFill>
                <a:latin typeface="微软雅黑" panose="020B0503020204020204" pitchFamily="34" charset="-122"/>
                <a:ea typeface="微软雅黑" panose="020B0503020204020204" pitchFamily="34" charset="-122"/>
                <a:sym typeface="+mn-ea"/>
              </a:rPr>
              <a:t>.</a:t>
            </a:r>
          </a:p>
        </p:txBody>
      </p:sp>
      <p:pic>
        <p:nvPicPr>
          <p:cNvPr id="21" name="图片 20" descr="C:/Users/QC/AppData/Local/Temp/picturecompress_20210304143931/output_69.pngoutput_69"/>
          <p:cNvPicPr>
            <a:picLocks noChangeAspect="1"/>
          </p:cNvPicPr>
          <p:nvPr/>
        </p:nvPicPr>
        <p:blipFill>
          <a:blip r:embed="rId22"/>
          <a:srcRect/>
          <a:stretch>
            <a:fillRect/>
          </a:stretch>
        </p:blipFill>
        <p:spPr>
          <a:xfrm>
            <a:off x="9038167" y="4077970"/>
            <a:ext cx="2263140" cy="1199727"/>
          </a:xfrm>
          <a:prstGeom prst="rect">
            <a:avLst/>
          </a:prstGeom>
        </p:spPr>
      </p:pic>
      <p:sp>
        <p:nvSpPr>
          <p:cNvPr id="16" name="TextBox 65"/>
          <p:cNvSpPr txBox="1"/>
          <p:nvPr/>
        </p:nvSpPr>
        <p:spPr>
          <a:xfrm>
            <a:off x="9088120" y="3571663"/>
            <a:ext cx="2163233" cy="368300"/>
          </a:xfrm>
          <a:prstGeom prst="rect">
            <a:avLst/>
          </a:prstGeom>
          <a:noFill/>
          <a:effectLst/>
        </p:spPr>
        <p:txBody>
          <a:bodyPr wrap="square" rtlCol="0">
            <a:spAutoFit/>
          </a:bodyPr>
          <a:lstStyle/>
          <a:p>
            <a:pPr algn="ctr"/>
            <a:r>
              <a:rPr lang="zh-CN" altLang="en-US" sz="1800" b="1" dirty="0" smtClean="0">
                <a:solidFill>
                  <a:schemeClr val="tx2"/>
                </a:solidFill>
                <a:latin typeface="微软雅黑" panose="020B0503020204020204" pitchFamily="34" charset="-122"/>
                <a:ea typeface="微软雅黑" panose="020B0503020204020204" pitchFamily="34" charset="-122"/>
                <a:sym typeface="+mn-ea"/>
              </a:rPr>
              <a:t>区域能效管理系统</a:t>
            </a:r>
          </a:p>
        </p:txBody>
      </p:sp>
      <p:sp>
        <p:nvSpPr>
          <p:cNvPr id="17" name="TextBox 65"/>
          <p:cNvSpPr txBox="1"/>
          <p:nvPr/>
        </p:nvSpPr>
        <p:spPr>
          <a:xfrm>
            <a:off x="9034357" y="5347123"/>
            <a:ext cx="2412000" cy="1404000"/>
          </a:xfrm>
          <a:prstGeom prst="rect">
            <a:avLst/>
          </a:prstGeom>
          <a:noFill/>
          <a:effectLst/>
        </p:spPr>
        <p:txBody>
          <a:bodyPr wrap="square" rtlCol="0">
            <a:noAutofit/>
          </a:bodyPr>
          <a:lstStyle/>
          <a:p>
            <a:r>
              <a:rPr lang="en-US" altLang="zh-CN" sz="1400" dirty="0" smtClean="0">
                <a:solidFill>
                  <a:schemeClr val="tx2"/>
                </a:solidFill>
                <a:latin typeface="微软雅黑" panose="020B0503020204020204" pitchFamily="34" charset="-122"/>
                <a:ea typeface="微软雅黑" panose="020B0503020204020204" pitchFamily="34" charset="-122"/>
              </a:rPr>
              <a:t>      </a:t>
            </a:r>
            <a:r>
              <a:rPr lang="zh-CN" altLang="en-US" sz="1400" dirty="0" smtClean="0">
                <a:solidFill>
                  <a:schemeClr val="tx2"/>
                </a:solidFill>
                <a:latin typeface="微软雅黑" panose="020B0503020204020204" pitchFamily="34" charset="-122"/>
                <a:ea typeface="微软雅黑" panose="020B0503020204020204" pitchFamily="34" charset="-122"/>
              </a:rPr>
              <a:t>构建区域能效的数字化管理平台，提供企业能耗监测、能耗分析、能效评估、成本优化及节能管理、为企业提质增效，节能减排提供数字化服务。</a:t>
            </a:r>
          </a:p>
        </p:txBody>
      </p:sp>
      <p:sp>
        <p:nvSpPr>
          <p:cNvPr id="61" name="Rounded Rectangle 27"/>
          <p:cNvSpPr>
            <a:spLocks noChangeAspect="1"/>
          </p:cNvSpPr>
          <p:nvPr>
            <p:custDataLst>
              <p:tags r:id="rId3"/>
            </p:custDataLst>
          </p:nvPr>
        </p:nvSpPr>
        <p:spPr>
          <a:xfrm>
            <a:off x="1666240" y="2981537"/>
            <a:ext cx="585893" cy="585893"/>
          </a:xfrm>
          <a:prstGeom prst="roundRect">
            <a:avLst/>
          </a:prstGeom>
          <a:solidFill>
            <a:schemeClr val="bg2"/>
          </a:solidFill>
          <a:effectLst>
            <a:outerShdw blurRad="57150" dist="19050" dir="5400000" algn="ctr" rotWithShape="0">
              <a:sysClr val="windowText" lastClr="000000">
                <a:lumMod val="95000"/>
                <a:lumOff val="5000"/>
                <a:alpha val="63000"/>
              </a:sysClr>
            </a:outerShdw>
          </a:effectLst>
        </p:spPr>
        <p:txBody>
          <a:bodyPr anchor="ctr">
            <a:normAutofit/>
          </a:bodyPr>
          <a:lstStyle/>
          <a:p>
            <a:pPr algn="ctr" eaLnBrk="1" fontAlgn="auto" hangingPunct="1">
              <a:lnSpc>
                <a:spcPct val="120000"/>
              </a:lnSpc>
              <a:spcBef>
                <a:spcPts val="0"/>
              </a:spcBef>
              <a:spcAft>
                <a:spcPts val="0"/>
              </a:spcAft>
            </a:pPr>
            <a:endParaRPr lang="id-ID" sz="18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Rounded Rectangle 41"/>
          <p:cNvSpPr>
            <a:spLocks noChangeAspect="1"/>
          </p:cNvSpPr>
          <p:nvPr>
            <p:custDataLst>
              <p:tags r:id="rId4"/>
            </p:custDataLst>
          </p:nvPr>
        </p:nvSpPr>
        <p:spPr>
          <a:xfrm>
            <a:off x="7122160" y="2981537"/>
            <a:ext cx="585893" cy="583353"/>
          </a:xfrm>
          <a:prstGeom prst="roundRect">
            <a:avLst/>
          </a:prstGeom>
          <a:solidFill>
            <a:schemeClr val="bg2"/>
          </a:solidFill>
          <a:effectLst>
            <a:outerShdw blurRad="57150" dist="19050" dir="5400000" algn="ctr" rotWithShape="0">
              <a:sysClr val="windowText" lastClr="000000">
                <a:lumMod val="95000"/>
                <a:lumOff val="5000"/>
                <a:alpha val="63000"/>
              </a:sysClr>
            </a:outerShdw>
          </a:effectLst>
        </p:spPr>
        <p:txBody>
          <a:bodyPr anchor="ctr">
            <a:normAutofit/>
          </a:bodyPr>
          <a:lstStyle/>
          <a:p>
            <a:pPr algn="ctr" eaLnBrk="1" fontAlgn="auto" hangingPunct="1">
              <a:lnSpc>
                <a:spcPct val="120000"/>
              </a:lnSpc>
              <a:spcBef>
                <a:spcPts val="0"/>
              </a:spcBef>
              <a:spcAft>
                <a:spcPts val="0"/>
              </a:spcAft>
            </a:pPr>
            <a:endParaRPr lang="id-ID" sz="18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Rounded Rectangle 34"/>
          <p:cNvSpPr>
            <a:spLocks noChangeAspect="1"/>
          </p:cNvSpPr>
          <p:nvPr>
            <p:custDataLst>
              <p:tags r:id="rId5"/>
            </p:custDataLst>
          </p:nvPr>
        </p:nvSpPr>
        <p:spPr>
          <a:xfrm>
            <a:off x="4394200" y="2981537"/>
            <a:ext cx="585893" cy="590127"/>
          </a:xfrm>
          <a:prstGeom prst="roundRect">
            <a:avLst/>
          </a:prstGeom>
          <a:solidFill>
            <a:schemeClr val="bg2"/>
          </a:solidFill>
          <a:effectLst>
            <a:outerShdw blurRad="57150" dist="19050" dir="5400000" algn="ctr" rotWithShape="0">
              <a:sysClr val="windowText" lastClr="000000">
                <a:lumMod val="95000"/>
                <a:lumOff val="5000"/>
                <a:alpha val="63000"/>
              </a:sysClr>
            </a:outerShdw>
          </a:effectLst>
        </p:spPr>
        <p:txBody>
          <a:bodyPr anchor="ctr">
            <a:normAutofit/>
          </a:bodyPr>
          <a:lstStyle/>
          <a:p>
            <a:pPr algn="ctr" eaLnBrk="1" fontAlgn="auto" hangingPunct="1">
              <a:lnSpc>
                <a:spcPct val="120000"/>
              </a:lnSpc>
              <a:spcBef>
                <a:spcPts val="0"/>
              </a:spcBef>
              <a:spcAft>
                <a:spcPts val="0"/>
              </a:spcAft>
            </a:pPr>
            <a:endParaRPr lang="id-ID" sz="18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Shape 2543"/>
          <p:cNvSpPr/>
          <p:nvPr>
            <p:custDataLst>
              <p:tags r:id="rId6"/>
            </p:custDataLst>
          </p:nvPr>
        </p:nvSpPr>
        <p:spPr>
          <a:xfrm>
            <a:off x="4547447" y="3137323"/>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accent2"/>
          </a:solidFill>
          <a:ln w="12700">
            <a:miter lim="400000"/>
          </a:ln>
        </p:spPr>
        <p:txBody>
          <a:bodyPr lIns="19044" tIns="19044" rIns="19044" bIns="19044" anchor="ctr">
            <a:normAutofit fontScale="925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000000"/>
              </a:solidFill>
              <a:latin typeface="Arial" panose="020B0604020202020204" pitchFamily="34" charset="0"/>
              <a:ea typeface="微软雅黑" panose="020B0503020204020204" pitchFamily="34" charset="-122"/>
              <a:cs typeface="Source Sans Pro Light" charset="0"/>
              <a:sym typeface="Arial" panose="020B0604020202020204" pitchFamily="34" charset="0"/>
            </a:endParaRPr>
          </a:p>
        </p:txBody>
      </p:sp>
      <p:sp>
        <p:nvSpPr>
          <p:cNvPr id="62" name="Shape 2778"/>
          <p:cNvSpPr/>
          <p:nvPr>
            <p:custDataLst>
              <p:tags r:id="rId7"/>
            </p:custDataLst>
          </p:nvPr>
        </p:nvSpPr>
        <p:spPr>
          <a:xfrm>
            <a:off x="7275407" y="3127163"/>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accent2"/>
          </a:solidFill>
          <a:ln w="12700">
            <a:miter lim="400000"/>
          </a:ln>
        </p:spPr>
        <p:txBody>
          <a:bodyPr lIns="19044" tIns="19044" rIns="19044" bIns="19044" anchor="ctr">
            <a:normAutofit fontScale="925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000000"/>
              </a:solidFill>
              <a:latin typeface="Arial" panose="020B0604020202020204" pitchFamily="34" charset="0"/>
              <a:ea typeface="微软雅黑" panose="020B0503020204020204" pitchFamily="34" charset="-122"/>
              <a:cs typeface="Source Sans Pro Light" charset="0"/>
              <a:sym typeface="Arial" panose="020B0604020202020204" pitchFamily="34" charset="0"/>
            </a:endParaRPr>
          </a:p>
        </p:txBody>
      </p:sp>
      <p:sp>
        <p:nvSpPr>
          <p:cNvPr id="65" name="Rounded Rectangle 48"/>
          <p:cNvSpPr>
            <a:spLocks noChangeAspect="1"/>
          </p:cNvSpPr>
          <p:nvPr>
            <p:custDataLst>
              <p:tags r:id="rId8"/>
            </p:custDataLst>
          </p:nvPr>
        </p:nvSpPr>
        <p:spPr>
          <a:xfrm>
            <a:off x="9850120" y="2981537"/>
            <a:ext cx="585893" cy="585893"/>
          </a:xfrm>
          <a:prstGeom prst="roundRect">
            <a:avLst/>
          </a:prstGeom>
          <a:solidFill>
            <a:schemeClr val="bg2"/>
          </a:solidFill>
          <a:effectLst>
            <a:outerShdw blurRad="57150" dist="19050" dir="5400000" algn="ctr" rotWithShape="0">
              <a:sysClr val="windowText" lastClr="000000">
                <a:lumMod val="95000"/>
                <a:lumOff val="5000"/>
                <a:alpha val="63000"/>
              </a:sysClr>
            </a:outerShdw>
          </a:effectLst>
        </p:spPr>
        <p:txBody>
          <a:bodyPr anchor="ctr">
            <a:normAutofit/>
          </a:bodyPr>
          <a:lstStyle/>
          <a:p>
            <a:pPr algn="ctr" eaLnBrk="1" fontAlgn="auto" hangingPunct="1">
              <a:lnSpc>
                <a:spcPct val="120000"/>
              </a:lnSpc>
              <a:spcBef>
                <a:spcPts val="0"/>
              </a:spcBef>
              <a:spcAft>
                <a:spcPts val="0"/>
              </a:spcAft>
            </a:pPr>
            <a:endParaRPr lang="id-ID" sz="18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Shape 2774"/>
          <p:cNvSpPr/>
          <p:nvPr>
            <p:custDataLst>
              <p:tags r:id="rId9"/>
            </p:custDataLst>
          </p:nvPr>
        </p:nvSpPr>
        <p:spPr>
          <a:xfrm>
            <a:off x="10010987" y="3134783"/>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accent2"/>
          </a:solidFill>
          <a:ln w="12700">
            <a:miter lim="400000"/>
          </a:ln>
        </p:spPr>
        <p:txBody>
          <a:bodyPr lIns="19044" tIns="19044" rIns="19044" bIns="19044" anchor="ctr">
            <a:normAutofit fontScale="925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000000"/>
              </a:solidFill>
              <a:latin typeface="Arial" panose="020B0604020202020204" pitchFamily="34" charset="0"/>
              <a:ea typeface="微软雅黑" panose="020B0503020204020204" pitchFamily="34" charset="-122"/>
              <a:cs typeface="Source Sans Pro Light" charset="0"/>
              <a:sym typeface="Arial" panose="020B0604020202020204" pitchFamily="34" charset="0"/>
            </a:endParaRPr>
          </a:p>
        </p:txBody>
      </p:sp>
      <p:sp>
        <p:nvSpPr>
          <p:cNvPr id="69" name="Shape 2748"/>
          <p:cNvSpPr/>
          <p:nvPr>
            <p:custDataLst>
              <p:tags r:id="rId10"/>
            </p:custDataLst>
          </p:nvPr>
        </p:nvSpPr>
        <p:spPr>
          <a:xfrm>
            <a:off x="1819487" y="3127163"/>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accent2"/>
          </a:solidFill>
          <a:ln w="12700">
            <a:miter lim="400000"/>
          </a:ln>
        </p:spPr>
        <p:txBody>
          <a:bodyPr lIns="19044" tIns="19044" rIns="19044" bIns="19044" anchor="ctr">
            <a:normAutofit fontScale="925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000000"/>
              </a:solidFill>
              <a:latin typeface="Arial" panose="020B0604020202020204" pitchFamily="34" charset="0"/>
              <a:ea typeface="微软雅黑" panose="020B0503020204020204" pitchFamily="34" charset="-122"/>
              <a:cs typeface="Source Sans Pro Light" charset="0"/>
              <a:sym typeface="Arial" panose="020B0604020202020204" pitchFamily="34" charset="0"/>
            </a:endParaRPr>
          </a:p>
        </p:txBody>
      </p:sp>
      <p:cxnSp>
        <p:nvCxnSpPr>
          <p:cNvPr id="4" name="直接连接符 3"/>
          <p:cNvCxnSpPr/>
          <p:nvPr/>
        </p:nvCxnSpPr>
        <p:spPr>
          <a:xfrm flipH="1" flipV="1">
            <a:off x="0" y="1374775"/>
            <a:ext cx="6159500" cy="2159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7" name="矩形 6"/>
          <p:cNvSpPr/>
          <p:nvPr/>
        </p:nvSpPr>
        <p:spPr>
          <a:xfrm>
            <a:off x="587498" y="944038"/>
            <a:ext cx="9610833" cy="398780"/>
          </a:xfrm>
          <a:prstGeom prst="rect">
            <a:avLst/>
          </a:prstGeom>
        </p:spPr>
        <p:txBody>
          <a:bodyPr wrap="square">
            <a:spAutoFit/>
          </a:bodyPr>
          <a:lstStyle/>
          <a:p>
            <a:pPr defTabSz="913765">
              <a:defRPr/>
            </a:pPr>
            <a:r>
              <a:rPr kumimoji="0" lang="zh-CN" altLang="en-US" sz="2000" b="1" i="0" u="none" strike="noStrike" kern="1200" cap="none" spc="0" normalizeH="0" baseline="0" noProof="0" dirty="0" smtClean="0">
                <a:ln>
                  <a:noFill/>
                </a:ln>
                <a:solidFill>
                  <a:srgbClr val="163896"/>
                </a:solidFill>
                <a:effectLst/>
                <a:uLnTx/>
                <a:uFillTx/>
                <a:latin typeface="Times New Roman" panose="02020603050405020304"/>
                <a:ea typeface="微软雅黑" panose="020B0503020204020204" pitchFamily="34" charset="-122"/>
                <a:cs typeface="+mn-ea"/>
                <a:sym typeface="+mn-lt"/>
              </a:rPr>
              <a:t>源</a:t>
            </a:r>
            <a:r>
              <a:rPr kumimoji="0" lang="zh-CN" altLang="en-US" sz="2000" b="1" i="0" u="none" strike="noStrike" kern="1200" cap="none" spc="0" normalizeH="0" baseline="0" noProof="0" dirty="0">
                <a:ln>
                  <a:noFill/>
                </a:ln>
                <a:solidFill>
                  <a:srgbClr val="163896"/>
                </a:solidFill>
                <a:effectLst/>
                <a:uLnTx/>
                <a:uFillTx/>
                <a:latin typeface="Times New Roman" panose="02020603050405020304"/>
                <a:ea typeface="微软雅黑" panose="020B0503020204020204" pitchFamily="34" charset="-122"/>
                <a:cs typeface="+mn-ea"/>
                <a:sym typeface="+mn-lt"/>
              </a:rPr>
              <a:t>网荷储一体化运营管理</a:t>
            </a:r>
          </a:p>
        </p:txBody>
      </p:sp>
      <p:sp>
        <p:nvSpPr>
          <p:cNvPr id="8" name="矩形 7"/>
          <p:cNvSpPr/>
          <p:nvPr/>
        </p:nvSpPr>
        <p:spPr>
          <a:xfrm>
            <a:off x="520798" y="185637"/>
            <a:ext cx="612539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三、信阳市碳达峰碳中和实施</a:t>
            </a:r>
            <a:r>
              <a:rPr lang="zh-CN" altLang="en-US" sz="2000" b="1" dirty="0" smtClean="0">
                <a:solidFill>
                  <a:srgbClr val="163896"/>
                </a:solidFill>
                <a:latin typeface="微软雅黑" panose="020B0503020204020204" pitchFamily="34" charset="-122"/>
              </a:rPr>
              <a:t>方案</a:t>
            </a:r>
            <a:r>
              <a:rPr lang="en-US" altLang="zh-CN" sz="2000" b="1" dirty="0">
                <a:solidFill>
                  <a:srgbClr val="163896"/>
                </a:solidFill>
                <a:latin typeface="+mn-ea"/>
              </a:rPr>
              <a:t>——</a:t>
            </a:r>
            <a:r>
              <a:rPr lang="zh-CN" altLang="en-US" sz="2000" b="1" dirty="0">
                <a:solidFill>
                  <a:srgbClr val="163896"/>
                </a:solidFill>
                <a:latin typeface="+mn-ea"/>
              </a:rPr>
              <a:t>城市能源大脑</a:t>
            </a:r>
            <a:endParaRPr lang="zh-CN" altLang="en-US" sz="2000" b="1" dirty="0">
              <a:solidFill>
                <a:srgbClr val="163896"/>
              </a:solidFill>
              <a:latin typeface="微软雅黑" panose="020B0503020204020204" pitchFamily="34" charset="-122"/>
            </a:endParaRPr>
          </a:p>
        </p:txBody>
      </p:sp>
      <p:pic>
        <p:nvPicPr>
          <p:cNvPr id="100" name="图片 99"/>
          <p:cNvPicPr/>
          <p:nvPr/>
        </p:nvPicPr>
        <p:blipFill>
          <a:blip r:embed="rId23" r:link="rId24"/>
          <a:stretch>
            <a:fillRect/>
          </a:stretch>
        </p:blipFill>
        <p:spPr>
          <a:xfrm>
            <a:off x="3589655" y="4095115"/>
            <a:ext cx="2192400" cy="1198800"/>
          </a:xfrm>
          <a:prstGeom prst="rect">
            <a:avLst/>
          </a:prstGeom>
          <a:noFill/>
          <a:ln w="9525">
            <a:noFill/>
          </a:ln>
        </p:spPr>
      </p:pic>
    </p:spTree>
    <p:extLst>
      <p:ext uri="{BB962C8B-B14F-4D97-AF65-F5344CB8AC3E}">
        <p14:creationId xmlns:p14="http://schemas.microsoft.com/office/powerpoint/2010/main" val="139290329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9635913" y="1445048"/>
            <a:ext cx="1930400" cy="5332307"/>
          </a:xfrm>
          <a:prstGeom prst="rect">
            <a:avLst/>
          </a:prstGeom>
          <a:ln w="19050">
            <a:solidFill>
              <a:schemeClr val="accent1"/>
            </a:solid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indent="0" algn="ctr" fontAlgn="auto">
              <a:lnSpc>
                <a:spcPct val="150000"/>
              </a:lnSpc>
              <a:buNone/>
            </a:pPr>
            <a:r>
              <a:rPr lang="zh-CN" altLang="en-US" sz="1600" b="1" dirty="0" smtClean="0">
                <a:solidFill>
                  <a:srgbClr val="C00000"/>
                </a:solidFill>
                <a:latin typeface="微软雅黑" panose="020B0503020204020204" pitchFamily="34" charset="-122"/>
                <a:ea typeface="微软雅黑" panose="020B0503020204020204" pitchFamily="34" charset="-122"/>
              </a:rPr>
              <a:t>实时监控</a:t>
            </a:r>
          </a:p>
          <a:p>
            <a:pPr indent="0" algn="ctr" fontAlgn="auto">
              <a:lnSpc>
                <a:spcPct val="150000"/>
              </a:lnSpc>
              <a:buNone/>
            </a:pPr>
            <a:r>
              <a:rPr lang="zh-CN" altLang="en-US" sz="1600" b="1" dirty="0" smtClean="0">
                <a:solidFill>
                  <a:srgbClr val="C00000"/>
                </a:solidFill>
                <a:latin typeface="微软雅黑" panose="020B0503020204020204" pitchFamily="34" charset="-122"/>
                <a:ea typeface="微软雅黑" panose="020B0503020204020204" pitchFamily="34" charset="-122"/>
              </a:rPr>
              <a:t>经济调度</a:t>
            </a:r>
          </a:p>
          <a:p>
            <a:pPr indent="0" algn="ctr" fontAlgn="auto">
              <a:lnSpc>
                <a:spcPct val="150000"/>
              </a:lnSpc>
              <a:buNone/>
            </a:pPr>
            <a:r>
              <a:rPr lang="zh-CN" altLang="en-US" sz="1600" b="1" dirty="0" smtClean="0">
                <a:solidFill>
                  <a:srgbClr val="C00000"/>
                </a:solidFill>
                <a:latin typeface="微软雅黑" panose="020B0503020204020204" pitchFamily="34" charset="-122"/>
                <a:ea typeface="微软雅黑" panose="020B0503020204020204" pitchFamily="34" charset="-122"/>
              </a:rPr>
              <a:t>状态感知</a:t>
            </a:r>
          </a:p>
          <a:p>
            <a:pPr indent="0" algn="ctr" fontAlgn="auto">
              <a:lnSpc>
                <a:spcPct val="150000"/>
              </a:lnSpc>
              <a:buNone/>
            </a:pP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预测仿真</a:t>
            </a:r>
            <a:endParaRPr lang="zh-CN" altLang="en-US" sz="1600" b="1" dirty="0" smtClean="0">
              <a:solidFill>
                <a:srgbClr val="C00000"/>
              </a:solidFill>
              <a:latin typeface="微软雅黑" panose="020B0503020204020204" pitchFamily="34" charset="-122"/>
              <a:ea typeface="微软雅黑" panose="020B0503020204020204" pitchFamily="34" charset="-122"/>
            </a:endParaRPr>
          </a:p>
          <a:p>
            <a:pPr indent="0" algn="ctr" fontAlgn="auto">
              <a:lnSpc>
                <a:spcPct val="150000"/>
              </a:lnSpc>
              <a:buNone/>
            </a:pPr>
            <a:endParaRPr lang="zh-CN" altLang="en-US" sz="1600" b="1" dirty="0" smtClean="0">
              <a:solidFill>
                <a:srgbClr val="00B050"/>
              </a:solidFill>
              <a:latin typeface="微软雅黑" panose="020B0503020204020204" pitchFamily="34" charset="-122"/>
              <a:ea typeface="微软雅黑" panose="020B0503020204020204" pitchFamily="34" charset="-122"/>
              <a:sym typeface="+mn-ea"/>
            </a:endParaRPr>
          </a:p>
          <a:p>
            <a:pPr indent="0" algn="ctr" fontAlgn="auto">
              <a:lnSpc>
                <a:spcPct val="150000"/>
              </a:lnSpc>
              <a:buNone/>
            </a:pPr>
            <a:r>
              <a:rPr lang="zh-CN" altLang="en-US" sz="1600" b="1" dirty="0" smtClean="0">
                <a:solidFill>
                  <a:srgbClr val="00B050"/>
                </a:solidFill>
                <a:latin typeface="微软雅黑" panose="020B0503020204020204" pitchFamily="34" charset="-122"/>
                <a:ea typeface="微软雅黑" panose="020B0503020204020204" pitchFamily="34" charset="-122"/>
                <a:sym typeface="+mn-ea"/>
              </a:rPr>
              <a:t>智慧</a:t>
            </a:r>
            <a:r>
              <a:rPr lang="zh-CN" altLang="en-US" sz="1600" b="1" dirty="0">
                <a:solidFill>
                  <a:srgbClr val="00B050"/>
                </a:solidFill>
                <a:latin typeface="微软雅黑" panose="020B0503020204020204" pitchFamily="34" charset="-122"/>
                <a:ea typeface="微软雅黑" panose="020B0503020204020204" pitchFamily="34" charset="-122"/>
                <a:sym typeface="+mn-ea"/>
              </a:rPr>
              <a:t>用</a:t>
            </a:r>
            <a:r>
              <a:rPr lang="zh-CN" altLang="en-US" sz="1600" b="1" dirty="0" smtClean="0">
                <a:solidFill>
                  <a:srgbClr val="00B050"/>
                </a:solidFill>
                <a:latin typeface="微软雅黑" panose="020B0503020204020204" pitchFamily="34" charset="-122"/>
                <a:ea typeface="微软雅黑" panose="020B0503020204020204" pitchFamily="34" charset="-122"/>
                <a:sym typeface="+mn-ea"/>
              </a:rPr>
              <a:t>能</a:t>
            </a:r>
            <a:endParaRPr lang="en-US" altLang="zh-CN" sz="1600" b="1" dirty="0" smtClean="0">
              <a:solidFill>
                <a:srgbClr val="00B050"/>
              </a:solidFill>
              <a:latin typeface="微软雅黑" panose="020B0503020204020204" pitchFamily="34" charset="-122"/>
              <a:ea typeface="微软雅黑" panose="020B0503020204020204" pitchFamily="34" charset="-122"/>
            </a:endParaRPr>
          </a:p>
          <a:p>
            <a:pPr indent="0" algn="ctr" fontAlgn="auto">
              <a:lnSpc>
                <a:spcPct val="150000"/>
              </a:lnSpc>
              <a:buNone/>
            </a:pPr>
            <a:r>
              <a:rPr lang="zh-CN" altLang="en-US" sz="1600" b="1" dirty="0" smtClean="0">
                <a:solidFill>
                  <a:srgbClr val="00B050"/>
                </a:solidFill>
                <a:latin typeface="微软雅黑" panose="020B0503020204020204" pitchFamily="34" charset="-122"/>
                <a:ea typeface="微软雅黑" panose="020B0503020204020204" pitchFamily="34" charset="-122"/>
                <a:sym typeface="+mn-ea"/>
              </a:rPr>
              <a:t>碳排监管</a:t>
            </a:r>
          </a:p>
          <a:p>
            <a:pPr indent="0" algn="ctr" fontAlgn="auto">
              <a:lnSpc>
                <a:spcPct val="150000"/>
              </a:lnSpc>
              <a:buNone/>
            </a:pPr>
            <a:r>
              <a:rPr lang="zh-CN" altLang="en-US" sz="1600" b="1" dirty="0" smtClean="0">
                <a:solidFill>
                  <a:srgbClr val="00B050"/>
                </a:solidFill>
                <a:latin typeface="微软雅黑" panose="020B0503020204020204" pitchFamily="34" charset="-122"/>
                <a:ea typeface="微软雅黑" panose="020B0503020204020204" pitchFamily="34" charset="-122"/>
                <a:sym typeface="+mn-ea"/>
              </a:rPr>
              <a:t>节能减排</a:t>
            </a:r>
          </a:p>
          <a:p>
            <a:pPr indent="0" algn="ctr" fontAlgn="auto">
              <a:lnSpc>
                <a:spcPct val="150000"/>
              </a:lnSpc>
              <a:buNone/>
            </a:pPr>
            <a:r>
              <a:rPr lang="zh-CN" altLang="en-US" sz="1600" b="1" dirty="0" smtClean="0">
                <a:solidFill>
                  <a:srgbClr val="00B050"/>
                </a:solidFill>
                <a:latin typeface="微软雅黑" panose="020B0503020204020204" pitchFamily="34" charset="-122"/>
                <a:ea typeface="微软雅黑" panose="020B0503020204020204" pitchFamily="34" charset="-122"/>
                <a:sym typeface="+mn-ea"/>
              </a:rPr>
              <a:t>综能服务</a:t>
            </a:r>
          </a:p>
          <a:p>
            <a:pPr indent="0" algn="ctr" fontAlgn="auto">
              <a:lnSpc>
                <a:spcPct val="150000"/>
              </a:lnSpc>
              <a:buNone/>
            </a:pPr>
            <a:endParaRPr lang="en-US" altLang="zh-CN" sz="1600" b="1" dirty="0">
              <a:solidFill>
                <a:srgbClr val="00B050"/>
              </a:solidFill>
              <a:latin typeface="微软雅黑" panose="020B0503020204020204" pitchFamily="34" charset="-122"/>
              <a:ea typeface="微软雅黑" panose="020B0503020204020204" pitchFamily="34" charset="-122"/>
            </a:endParaRPr>
          </a:p>
          <a:p>
            <a:pPr indent="0" algn="ctr" fontAlgn="auto">
              <a:lnSpc>
                <a:spcPct val="150000"/>
              </a:lnSpc>
              <a:buNone/>
            </a:pPr>
            <a:r>
              <a:rPr lang="zh-CN" altLang="en-US" sz="1600" b="1" dirty="0" smtClean="0">
                <a:solidFill>
                  <a:schemeClr val="tx2"/>
                </a:solidFill>
                <a:latin typeface="微软雅黑" panose="020B0503020204020204" pitchFamily="34" charset="-122"/>
                <a:ea typeface="微软雅黑" panose="020B0503020204020204" pitchFamily="34" charset="-122"/>
              </a:rPr>
              <a:t>能源</a:t>
            </a:r>
            <a:r>
              <a:rPr lang="zh-CN" altLang="en-US" sz="1600" b="1" dirty="0">
                <a:solidFill>
                  <a:schemeClr val="tx2"/>
                </a:solidFill>
                <a:latin typeface="微软雅黑" panose="020B0503020204020204" pitchFamily="34" charset="-122"/>
                <a:ea typeface="微软雅黑" panose="020B0503020204020204" pitchFamily="34" charset="-122"/>
              </a:rPr>
              <a:t>规划</a:t>
            </a:r>
          </a:p>
          <a:p>
            <a:pPr indent="0" algn="ctr" fontAlgn="auto">
              <a:lnSpc>
                <a:spcPct val="150000"/>
              </a:lnSpc>
              <a:buNone/>
            </a:pPr>
            <a:r>
              <a:rPr lang="zh-CN" altLang="en-US" sz="1600" b="1" dirty="0">
                <a:solidFill>
                  <a:schemeClr val="tx2"/>
                </a:solidFill>
                <a:latin typeface="微软雅黑" panose="020B0503020204020204" pitchFamily="34" charset="-122"/>
                <a:ea typeface="微软雅黑" panose="020B0503020204020204" pitchFamily="34" charset="-122"/>
              </a:rPr>
              <a:t>项目监管</a:t>
            </a:r>
            <a:endParaRPr lang="en-US" altLang="zh-CN" sz="1600" b="1" dirty="0">
              <a:solidFill>
                <a:schemeClr val="tx2"/>
              </a:solidFill>
              <a:latin typeface="微软雅黑" panose="020B0503020204020204" pitchFamily="34" charset="-122"/>
              <a:ea typeface="微软雅黑" panose="020B0503020204020204" pitchFamily="34" charset="-122"/>
            </a:endParaRPr>
          </a:p>
          <a:p>
            <a:pPr indent="0" algn="ctr" fontAlgn="auto">
              <a:lnSpc>
                <a:spcPct val="150000"/>
              </a:lnSpc>
              <a:buNone/>
            </a:pPr>
            <a:r>
              <a:rPr lang="zh-CN" altLang="en-US" sz="1600" b="1" dirty="0" smtClean="0">
                <a:solidFill>
                  <a:schemeClr val="tx2"/>
                </a:solidFill>
                <a:latin typeface="微软雅黑" panose="020B0503020204020204" pitchFamily="34" charset="-122"/>
                <a:ea typeface="微软雅黑" panose="020B0503020204020204" pitchFamily="34" charset="-122"/>
              </a:rPr>
              <a:t>辅助决策</a:t>
            </a:r>
            <a:endParaRPr lang="en-US" altLang="zh-CN" sz="1600" b="1" dirty="0" smtClean="0">
              <a:solidFill>
                <a:schemeClr val="tx2"/>
              </a:solidFill>
              <a:latin typeface="微软雅黑" panose="020B0503020204020204" pitchFamily="34" charset="-122"/>
              <a:ea typeface="微软雅黑" panose="020B0503020204020204" pitchFamily="34" charset="-122"/>
            </a:endParaRPr>
          </a:p>
          <a:p>
            <a:pPr indent="0" algn="ctr" fontAlgn="auto">
              <a:lnSpc>
                <a:spcPct val="150000"/>
              </a:lnSpc>
              <a:buNone/>
            </a:pPr>
            <a:r>
              <a:rPr lang="zh-CN" altLang="en-US" sz="1600" b="1" dirty="0" smtClean="0">
                <a:solidFill>
                  <a:schemeClr val="tx2"/>
                </a:solidFill>
                <a:latin typeface="微软雅黑" panose="020B0503020204020204" pitchFamily="34" charset="-122"/>
                <a:ea typeface="微软雅黑" panose="020B0503020204020204" pitchFamily="34" charset="-122"/>
              </a:rPr>
              <a:t>政策管理</a:t>
            </a:r>
          </a:p>
        </p:txBody>
      </p:sp>
      <p:cxnSp>
        <p:nvCxnSpPr>
          <p:cNvPr id="4" name="直接连接符 3"/>
          <p:cNvCxnSpPr/>
          <p:nvPr/>
        </p:nvCxnSpPr>
        <p:spPr>
          <a:xfrm flipH="1">
            <a:off x="0" y="1374985"/>
            <a:ext cx="432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5"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9" name="矩形 8"/>
          <p:cNvSpPr/>
          <p:nvPr/>
        </p:nvSpPr>
        <p:spPr>
          <a:xfrm>
            <a:off x="572258" y="905303"/>
            <a:ext cx="9610833" cy="398780"/>
          </a:xfrm>
          <a:prstGeom prst="rect">
            <a:avLst/>
          </a:prstGeom>
        </p:spPr>
        <p:txBody>
          <a:bodyPr wrap="square">
            <a:spAutoFit/>
          </a:bodyPr>
          <a:lstStyle/>
          <a:p>
            <a:pPr defTabSz="913765">
              <a:defRPr/>
            </a:pPr>
            <a:r>
              <a:rPr kumimoji="0" lang="zh-CN" altLang="en-US" sz="2000" b="1" i="0" u="none" strike="noStrike" kern="1200" cap="none" spc="0" normalizeH="0" baseline="0" noProof="0" dirty="0" smtClean="0">
                <a:ln>
                  <a:noFill/>
                </a:ln>
                <a:solidFill>
                  <a:srgbClr val="163896"/>
                </a:solidFill>
                <a:effectLst/>
                <a:uLnTx/>
                <a:uFillTx/>
                <a:latin typeface="Times New Roman" panose="02020603050405020304"/>
                <a:ea typeface="微软雅黑" panose="020B0503020204020204" pitchFamily="34" charset="-122"/>
                <a:cs typeface="+mn-ea"/>
                <a:sym typeface="+mn-lt"/>
              </a:rPr>
              <a:t>示范</a:t>
            </a:r>
            <a:r>
              <a:rPr kumimoji="0" lang="zh-CN" altLang="en-US" sz="2000" b="1" i="0" u="none" strike="noStrike" kern="1200" cap="none" spc="0" normalizeH="0" baseline="0" noProof="0" dirty="0">
                <a:ln>
                  <a:noFill/>
                </a:ln>
                <a:solidFill>
                  <a:srgbClr val="163896"/>
                </a:solidFill>
                <a:effectLst/>
                <a:uLnTx/>
                <a:uFillTx/>
                <a:latin typeface="Times New Roman" panose="02020603050405020304"/>
                <a:ea typeface="微软雅黑" panose="020B0503020204020204" pitchFamily="34" charset="-122"/>
                <a:cs typeface="+mn-ea"/>
                <a:sym typeface="+mn-lt"/>
              </a:rPr>
              <a:t>工程</a:t>
            </a:r>
          </a:p>
        </p:txBody>
      </p:sp>
      <p:sp>
        <p:nvSpPr>
          <p:cNvPr id="6" name="矩形 5"/>
          <p:cNvSpPr/>
          <p:nvPr/>
        </p:nvSpPr>
        <p:spPr>
          <a:xfrm>
            <a:off x="520798" y="185637"/>
            <a:ext cx="612539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三、信阳市碳达峰碳中和实施</a:t>
            </a:r>
            <a:r>
              <a:rPr lang="zh-CN" altLang="en-US" sz="2000" b="1" dirty="0" smtClean="0">
                <a:solidFill>
                  <a:srgbClr val="163896"/>
                </a:solidFill>
                <a:latin typeface="微软雅黑" panose="020B0503020204020204" pitchFamily="34" charset="-122"/>
              </a:rPr>
              <a:t>方案</a:t>
            </a:r>
            <a:r>
              <a:rPr lang="en-US" altLang="zh-CN" sz="2000" b="1" dirty="0">
                <a:solidFill>
                  <a:srgbClr val="163896"/>
                </a:solidFill>
                <a:latin typeface="+mn-ea"/>
              </a:rPr>
              <a:t>——</a:t>
            </a:r>
            <a:r>
              <a:rPr lang="zh-CN" altLang="en-US" sz="2000" b="1" dirty="0">
                <a:solidFill>
                  <a:srgbClr val="163896"/>
                </a:solidFill>
                <a:latin typeface="+mn-ea"/>
              </a:rPr>
              <a:t>城市能源大脑</a:t>
            </a:r>
            <a:endParaRPr lang="zh-CN" altLang="en-US" sz="2000" b="1" dirty="0">
              <a:solidFill>
                <a:srgbClr val="163896"/>
              </a:solidFill>
              <a:latin typeface="微软雅黑" panose="020B0503020204020204" pitchFamily="34" charset="-122"/>
            </a:endParaRPr>
          </a:p>
        </p:txBody>
      </p:sp>
      <p:pic>
        <p:nvPicPr>
          <p:cNvPr id="13" name="图片 12" descr="图片1"/>
          <p:cNvPicPr>
            <a:picLocks noChangeAspect="1"/>
          </p:cNvPicPr>
          <p:nvPr/>
        </p:nvPicPr>
        <p:blipFill>
          <a:blip r:embed="rId3"/>
          <a:stretch>
            <a:fillRect/>
          </a:stretch>
        </p:blipFill>
        <p:spPr>
          <a:xfrm>
            <a:off x="828675" y="1445260"/>
            <a:ext cx="8397875" cy="5341620"/>
          </a:xfrm>
          <a:prstGeom prst="rect">
            <a:avLst/>
          </a:prstGeom>
        </p:spPr>
      </p:pic>
    </p:spTree>
    <p:extLst>
      <p:ext uri="{BB962C8B-B14F-4D97-AF65-F5344CB8AC3E}">
        <p14:creationId xmlns:p14="http://schemas.microsoft.com/office/powerpoint/2010/main" val="357410758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表格 95"/>
          <p:cNvGraphicFramePr>
            <a:graphicFrameLocks noGrp="1"/>
          </p:cNvGraphicFramePr>
          <p:nvPr/>
        </p:nvGraphicFramePr>
        <p:xfrm>
          <a:off x="7644673" y="2546197"/>
          <a:ext cx="4061860" cy="4112502"/>
        </p:xfrm>
        <a:graphic>
          <a:graphicData uri="http://schemas.openxmlformats.org/drawingml/2006/table">
            <a:tbl>
              <a:tblPr firstRow="1" firstCol="1" bandRow="1">
                <a:tableStyleId>{5C22544A-7EE6-4342-B048-85BDC9FD1C3A}</a:tableStyleId>
              </a:tblPr>
              <a:tblGrid>
                <a:gridCol w="545117">
                  <a:extLst>
                    <a:ext uri="{9D8B030D-6E8A-4147-A177-3AD203B41FA5}">
                      <a16:colId xmlns="" xmlns:a16="http://schemas.microsoft.com/office/drawing/2014/main" val="20000"/>
                    </a:ext>
                  </a:extLst>
                </a:gridCol>
                <a:gridCol w="1225932">
                  <a:extLst>
                    <a:ext uri="{9D8B030D-6E8A-4147-A177-3AD203B41FA5}">
                      <a16:colId xmlns="" xmlns:a16="http://schemas.microsoft.com/office/drawing/2014/main" val="20001"/>
                    </a:ext>
                  </a:extLst>
                </a:gridCol>
                <a:gridCol w="1132958">
                  <a:extLst>
                    <a:ext uri="{9D8B030D-6E8A-4147-A177-3AD203B41FA5}">
                      <a16:colId xmlns="" xmlns:a16="http://schemas.microsoft.com/office/drawing/2014/main" val="20002"/>
                    </a:ext>
                  </a:extLst>
                </a:gridCol>
                <a:gridCol w="1157853">
                  <a:extLst>
                    <a:ext uri="{9D8B030D-6E8A-4147-A177-3AD203B41FA5}">
                      <a16:colId xmlns="" xmlns:a16="http://schemas.microsoft.com/office/drawing/2014/main" val="20003"/>
                    </a:ext>
                  </a:extLst>
                </a:gridCol>
              </a:tblGrid>
              <a:tr h="546118">
                <a:tc>
                  <a:txBody>
                    <a:bodyPr/>
                    <a:lstStyle/>
                    <a:p>
                      <a:pPr algn="ctr">
                        <a:lnSpc>
                          <a:spcPct val="125000"/>
                        </a:lnSpc>
                        <a:spcAft>
                          <a:spcPts val="0"/>
                        </a:spcAft>
                      </a:pPr>
                      <a:r>
                        <a:rPr lang="zh-CN" sz="1200" b="1" kern="0" dirty="0">
                          <a:solidFill>
                            <a:schemeClr val="bg1"/>
                          </a:solidFill>
                          <a:effectLst/>
                          <a:latin typeface="微软雅黑" panose="020B0503020204020204" pitchFamily="34" charset="-122"/>
                          <a:ea typeface="微软雅黑" panose="020B0503020204020204" pitchFamily="34" charset="-122"/>
                        </a:rPr>
                        <a:t>类型</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B w="12700" cap="flat" cmpd="sng" algn="ctr">
                      <a:solidFill>
                        <a:schemeClr val="bg1"/>
                      </a:solidFill>
                      <a:prstDash val="solid"/>
                      <a:round/>
                      <a:headEnd type="none" w="med" len="med"/>
                      <a:tailEnd type="none" w="med" len="med"/>
                    </a:lnB>
                    <a:solidFill>
                      <a:srgbClr val="163896"/>
                    </a:solidFill>
                  </a:tcPr>
                </a:tc>
                <a:tc>
                  <a:txBody>
                    <a:bodyPr/>
                    <a:lstStyle/>
                    <a:p>
                      <a:pPr algn="ctr">
                        <a:lnSpc>
                          <a:spcPct val="125000"/>
                        </a:lnSpc>
                        <a:spcAft>
                          <a:spcPts val="0"/>
                        </a:spcAft>
                      </a:pPr>
                      <a:r>
                        <a:rPr lang="zh-CN" sz="1200" b="1" kern="0" dirty="0">
                          <a:solidFill>
                            <a:schemeClr val="bg1"/>
                          </a:solidFill>
                          <a:effectLst/>
                          <a:latin typeface="微软雅黑" panose="020B0503020204020204" pitchFamily="34" charset="-122"/>
                          <a:ea typeface="微软雅黑" panose="020B0503020204020204" pitchFamily="34" charset="-122"/>
                        </a:rPr>
                        <a:t>类型</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B w="12700" cap="flat" cmpd="sng" algn="ctr">
                      <a:solidFill>
                        <a:schemeClr val="bg1"/>
                      </a:solidFill>
                      <a:prstDash val="solid"/>
                      <a:round/>
                      <a:headEnd type="none" w="med" len="med"/>
                      <a:tailEnd type="none" w="med" len="med"/>
                    </a:lnB>
                    <a:solidFill>
                      <a:srgbClr val="163896"/>
                    </a:solidFill>
                  </a:tcPr>
                </a:tc>
                <a:tc>
                  <a:txBody>
                    <a:bodyPr/>
                    <a:lstStyle/>
                    <a:p>
                      <a:pPr algn="ctr">
                        <a:lnSpc>
                          <a:spcPct val="125000"/>
                        </a:lnSpc>
                        <a:spcAft>
                          <a:spcPts val="0"/>
                        </a:spcAft>
                      </a:pPr>
                      <a:r>
                        <a:rPr lang="zh-CN" sz="1200" b="1" kern="0" dirty="0">
                          <a:solidFill>
                            <a:schemeClr val="bg1"/>
                          </a:solidFill>
                          <a:effectLst/>
                          <a:latin typeface="微软雅黑" panose="020B0503020204020204" pitchFamily="34" charset="-122"/>
                          <a:ea typeface="微软雅黑" panose="020B0503020204020204" pitchFamily="34" charset="-122"/>
                        </a:rPr>
                        <a:t>装机容量</a:t>
                      </a:r>
                      <a:endParaRPr lang="en-US" altLang="zh-CN" sz="1200" b="1" kern="0" dirty="0">
                        <a:solidFill>
                          <a:schemeClr val="bg1"/>
                        </a:solidFill>
                        <a:effectLst/>
                        <a:latin typeface="微软雅黑" panose="020B0503020204020204" pitchFamily="34" charset="-122"/>
                        <a:ea typeface="微软雅黑" panose="020B0503020204020204" pitchFamily="34" charset="-122"/>
                      </a:endParaRPr>
                    </a:p>
                    <a:p>
                      <a:pPr algn="ctr">
                        <a:lnSpc>
                          <a:spcPct val="125000"/>
                        </a:lnSpc>
                        <a:spcAft>
                          <a:spcPts val="0"/>
                        </a:spcAft>
                      </a:pPr>
                      <a:r>
                        <a:rPr lang="zh-CN" sz="1200" b="1" kern="0" dirty="0">
                          <a:solidFill>
                            <a:schemeClr val="bg1"/>
                          </a:solidFill>
                          <a:effectLst/>
                          <a:latin typeface="微软雅黑" panose="020B0503020204020204" pitchFamily="34" charset="-122"/>
                          <a:ea typeface="微软雅黑" panose="020B0503020204020204" pitchFamily="34" charset="-122"/>
                        </a:rPr>
                        <a:t>（万</a:t>
                      </a:r>
                      <a:r>
                        <a:rPr lang="en-US" sz="1200" b="1" kern="0" dirty="0">
                          <a:solidFill>
                            <a:schemeClr val="bg1"/>
                          </a:solidFill>
                          <a:effectLst/>
                          <a:latin typeface="微软雅黑" panose="020B0503020204020204" pitchFamily="34" charset="-122"/>
                          <a:ea typeface="微软雅黑" panose="020B0503020204020204" pitchFamily="34" charset="-122"/>
                        </a:rPr>
                        <a:t>kW</a:t>
                      </a:r>
                      <a:r>
                        <a:rPr lang="zh-CN" sz="1200" b="1" kern="0" dirty="0">
                          <a:solidFill>
                            <a:schemeClr val="bg1"/>
                          </a:solidFill>
                          <a:effectLst/>
                          <a:latin typeface="微软雅黑" panose="020B0503020204020204" pitchFamily="34" charset="-122"/>
                          <a:ea typeface="微软雅黑" panose="020B0503020204020204" pitchFamily="34" charset="-122"/>
                        </a:rPr>
                        <a:t>）</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B w="12700" cap="flat" cmpd="sng" algn="ctr">
                      <a:solidFill>
                        <a:schemeClr val="bg1"/>
                      </a:solidFill>
                      <a:prstDash val="solid"/>
                      <a:round/>
                      <a:headEnd type="none" w="med" len="med"/>
                      <a:tailEnd type="none" w="med" len="med"/>
                    </a:lnB>
                    <a:solidFill>
                      <a:srgbClr val="163896"/>
                    </a:solidFill>
                  </a:tcPr>
                </a:tc>
                <a:tc>
                  <a:txBody>
                    <a:bodyPr/>
                    <a:lstStyle/>
                    <a:p>
                      <a:pPr algn="ctr">
                        <a:lnSpc>
                          <a:spcPct val="125000"/>
                        </a:lnSpc>
                        <a:spcAft>
                          <a:spcPts val="0"/>
                        </a:spcAft>
                      </a:pPr>
                      <a:r>
                        <a:rPr lang="en-US" alt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2020</a:t>
                      </a:r>
                      <a:r>
                        <a:rPr lang="zh-CN" altLang="en-US"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年发电量</a:t>
                      </a:r>
                      <a:endParaRPr lang="en-US" alt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p>
                      <a:pPr algn="ctr">
                        <a:lnSpc>
                          <a:spcPct val="125000"/>
                        </a:lnSpc>
                        <a:spcAft>
                          <a:spcPts val="0"/>
                        </a:spcAft>
                      </a:pPr>
                      <a:r>
                        <a:rPr lang="zh-CN" altLang="en-US"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（亿</a:t>
                      </a:r>
                      <a:r>
                        <a:rPr lang="en-US" alt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kWh</a:t>
                      </a:r>
                      <a:r>
                        <a:rPr lang="zh-CN" altLang="en-US"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B w="12700" cap="flat" cmpd="sng" algn="ctr">
                      <a:solidFill>
                        <a:schemeClr val="bg1"/>
                      </a:solidFill>
                      <a:prstDash val="solid"/>
                      <a:round/>
                      <a:headEnd type="none" w="med" len="med"/>
                      <a:tailEnd type="none" w="med" len="med"/>
                    </a:lnB>
                    <a:solidFill>
                      <a:srgbClr val="163896"/>
                    </a:solidFill>
                  </a:tcPr>
                </a:tc>
                <a:extLst>
                  <a:ext uri="{0D108BD9-81ED-4DB2-BD59-A6C34878D82A}">
                    <a16:rowId xmlns="" xmlns:a16="http://schemas.microsoft.com/office/drawing/2014/main" val="10000"/>
                  </a:ext>
                </a:extLst>
              </a:tr>
              <a:tr h="385853">
                <a:tc rowSpan="2">
                  <a:txBody>
                    <a:bodyPr/>
                    <a:lstStyle/>
                    <a:p>
                      <a:pPr marL="0" algn="ctr" defTabSz="1218565" rtl="0" eaLnBrk="1" latinLnBrk="0" hangingPunct="1">
                        <a:lnSpc>
                          <a:spcPct val="125000"/>
                        </a:lnSpc>
                        <a:spcAft>
                          <a:spcPts val="0"/>
                        </a:spcAft>
                      </a:pPr>
                      <a:r>
                        <a:rPr lang="zh-CN" sz="1100" b="1" kern="0" dirty="0">
                          <a:solidFill>
                            <a:schemeClr val="bg1"/>
                          </a:solidFill>
                          <a:effectLst/>
                          <a:latin typeface="微软雅黑" panose="020B0503020204020204" pitchFamily="34" charset="-122"/>
                          <a:ea typeface="微软雅黑" panose="020B0503020204020204" pitchFamily="34" charset="-122"/>
                          <a:cs typeface="+mn-cs"/>
                        </a:rPr>
                        <a:t>火电</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63896"/>
                    </a:solidFill>
                  </a:tcPr>
                </a:tc>
                <a:tc>
                  <a:txBody>
                    <a:bodyPr/>
                    <a:lstStyle/>
                    <a:p>
                      <a:pPr marL="0" algn="ctr" defTabSz="1218565" rtl="0" eaLnBrk="1" latinLnBrk="0" hangingPunct="1">
                        <a:lnSpc>
                          <a:spcPct val="125000"/>
                        </a:lnSpc>
                        <a:spcAft>
                          <a:spcPts val="0"/>
                        </a:spcAft>
                      </a:pPr>
                      <a:r>
                        <a:rPr lang="zh-CN" altLang="en-US" sz="1100" b="1" kern="0" dirty="0">
                          <a:solidFill>
                            <a:schemeClr val="bg1"/>
                          </a:solidFill>
                          <a:effectLst/>
                          <a:latin typeface="微软雅黑" panose="020B0503020204020204" pitchFamily="34" charset="-122"/>
                          <a:ea typeface="微软雅黑" panose="020B0503020204020204" pitchFamily="34" charset="-122"/>
                          <a:cs typeface="+mn-cs"/>
                        </a:rPr>
                        <a:t>大型火电</a:t>
                      </a:r>
                      <a:endParaRPr lang="zh-CN" sz="11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3896"/>
                    </a:solidFill>
                  </a:tcPr>
                </a:tc>
                <a:tc>
                  <a:txBody>
                    <a:bodyPr/>
                    <a:lstStyle/>
                    <a:p>
                      <a:pPr algn="ctr">
                        <a:lnSpc>
                          <a:spcPct val="150000"/>
                        </a:lnSpc>
                        <a:spcAft>
                          <a:spcPts val="0"/>
                        </a:spcAft>
                      </a:pPr>
                      <a:r>
                        <a:rPr lang="en-US" sz="1400" kern="0" dirty="0">
                          <a:solidFill>
                            <a:srgbClr val="163896"/>
                          </a:solidFill>
                          <a:effectLst/>
                          <a:latin typeface="微软雅黑" panose="020B0503020204020204" pitchFamily="34" charset="-122"/>
                          <a:ea typeface="微软雅黑" panose="020B0503020204020204" pitchFamily="34" charset="-122"/>
                        </a:rPr>
                        <a:t>196.</a:t>
                      </a:r>
                      <a:r>
                        <a:rPr lang="en-US" altLang="zh-CN" sz="1400" kern="0" dirty="0">
                          <a:solidFill>
                            <a:srgbClr val="163896"/>
                          </a:solidFill>
                          <a:effectLst/>
                          <a:latin typeface="微软雅黑" panose="020B0503020204020204" pitchFamily="34" charset="-122"/>
                          <a:ea typeface="微软雅黑" panose="020B0503020204020204" pitchFamily="34" charset="-122"/>
                        </a:rPr>
                        <a:t>25</a:t>
                      </a:r>
                      <a:endParaRPr lang="zh-CN" sz="1200" kern="100" dirty="0">
                        <a:solidFill>
                          <a:srgbClr val="163896"/>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a:lnSpc>
                          <a:spcPct val="150000"/>
                        </a:lnSpc>
                        <a:spcAft>
                          <a:spcPts val="0"/>
                        </a:spcAft>
                      </a:pPr>
                      <a:r>
                        <a:rPr lang="en-US" altLang="zh-CN" sz="1600" b="1" kern="100" dirty="0">
                          <a:solidFill>
                            <a:srgbClr val="163896"/>
                          </a:solidFill>
                          <a:effectLst/>
                          <a:latin typeface="+mj-ea"/>
                          <a:ea typeface="+mj-ea"/>
                          <a:cs typeface="Times New Roman" panose="02020603050405020304"/>
                        </a:rPr>
                        <a:t>64. 79</a:t>
                      </a:r>
                      <a:endParaRPr lang="zh-CN" sz="1600" b="1" kern="100" dirty="0">
                        <a:solidFill>
                          <a:srgbClr val="163896"/>
                        </a:solidFill>
                        <a:effectLst/>
                        <a:latin typeface="+mj-ea"/>
                        <a:ea typeface="+mj-ea"/>
                        <a:cs typeface="Times New Roman" panose="02020603050405020304"/>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385853">
                <a:tc vMerge="1">
                  <a:txBody>
                    <a:bodyPr/>
                    <a:lstStyle/>
                    <a:p>
                      <a:endParaRPr lang="zh-CN"/>
                    </a:p>
                  </a:txBody>
                  <a:tcPr marL="68580" marR="68580" marT="0" marB="0" anchor="ctr">
                    <a:solidFill>
                      <a:srgbClr val="163896"/>
                    </a:solidFill>
                  </a:tcPr>
                </a:tc>
                <a:tc>
                  <a:txBody>
                    <a:bodyPr/>
                    <a:lstStyle/>
                    <a:p>
                      <a:pPr marL="0" algn="ctr" defTabSz="1218565" rtl="0" eaLnBrk="1" latinLnBrk="0" hangingPunct="1">
                        <a:lnSpc>
                          <a:spcPct val="125000"/>
                        </a:lnSpc>
                        <a:spcAft>
                          <a:spcPts val="0"/>
                        </a:spcAft>
                      </a:pPr>
                      <a:r>
                        <a:rPr lang="zh-CN" altLang="en-US" sz="1100" b="1" kern="0" dirty="0">
                          <a:solidFill>
                            <a:schemeClr val="bg1"/>
                          </a:solidFill>
                          <a:effectLst/>
                          <a:latin typeface="微软雅黑" panose="020B0503020204020204" pitchFamily="34" charset="-122"/>
                          <a:ea typeface="微软雅黑" panose="020B0503020204020204" pitchFamily="34" charset="-122"/>
                          <a:cs typeface="+mn-cs"/>
                        </a:rPr>
                        <a:t>自备电厂</a:t>
                      </a:r>
                      <a:endParaRPr lang="zh-CN" sz="11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63896"/>
                    </a:solidFill>
                  </a:tcPr>
                </a:tc>
                <a:tc>
                  <a:txBody>
                    <a:bodyPr/>
                    <a:lstStyle/>
                    <a:p>
                      <a:pPr marL="0" algn="ctr" defTabSz="1218565" rtl="0" eaLnBrk="1" latinLnBrk="0" hangingPunct="1">
                        <a:lnSpc>
                          <a:spcPct val="150000"/>
                        </a:lnSpc>
                        <a:spcAft>
                          <a:spcPts val="0"/>
                        </a:spcAft>
                      </a:pPr>
                      <a:r>
                        <a:rPr lang="en-US" altLang="zh-CN" sz="1400" kern="0" dirty="0">
                          <a:solidFill>
                            <a:srgbClr val="163896"/>
                          </a:solidFill>
                          <a:effectLst/>
                          <a:latin typeface="微软雅黑" panose="020B0503020204020204" pitchFamily="34" charset="-122"/>
                          <a:ea typeface="微软雅黑" panose="020B0503020204020204" pitchFamily="34" charset="-122"/>
                          <a:cs typeface="+mn-cs"/>
                        </a:rPr>
                        <a:t>6.6</a:t>
                      </a:r>
                      <a:endParaRPr lang="zh-CN" sz="1400"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CN"/>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409599">
                <a:tc rowSpan="2">
                  <a:txBody>
                    <a:bodyPr/>
                    <a:lstStyle/>
                    <a:p>
                      <a:pPr marL="0" algn="ctr" defTabSz="1218565" rtl="0" eaLnBrk="1" latinLnBrk="0" hangingPunct="1">
                        <a:lnSpc>
                          <a:spcPct val="150000"/>
                        </a:lnSpc>
                        <a:spcAft>
                          <a:spcPts val="0"/>
                        </a:spcAft>
                      </a:pPr>
                      <a:r>
                        <a:rPr lang="zh-CN" altLang="en-US" sz="1400" b="1" kern="0" dirty="0">
                          <a:solidFill>
                            <a:schemeClr val="bg1"/>
                          </a:solidFill>
                          <a:effectLst/>
                          <a:latin typeface="微软雅黑" panose="020B0503020204020204" pitchFamily="34" charset="-122"/>
                          <a:ea typeface="微软雅黑" panose="020B0503020204020204" pitchFamily="34" charset="-122"/>
                          <a:cs typeface="+mn-cs"/>
                        </a:rPr>
                        <a:t>风电</a:t>
                      </a:r>
                      <a:endParaRPr lang="zh-CN" sz="14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63896"/>
                    </a:solidFill>
                  </a:tcPr>
                </a:tc>
                <a:tc>
                  <a:txBody>
                    <a:bodyPr/>
                    <a:lstStyle/>
                    <a:p>
                      <a:pPr marL="0" algn="ctr" defTabSz="1218565" rtl="0" eaLnBrk="1" latinLnBrk="0" hangingPunct="1">
                        <a:lnSpc>
                          <a:spcPct val="125000"/>
                        </a:lnSpc>
                        <a:spcAft>
                          <a:spcPts val="0"/>
                        </a:spcAft>
                      </a:pPr>
                      <a:r>
                        <a:rPr lang="zh-CN" altLang="en-US" sz="1400" b="1" kern="0" dirty="0">
                          <a:solidFill>
                            <a:schemeClr val="bg1"/>
                          </a:solidFill>
                          <a:effectLst/>
                          <a:latin typeface="微软雅黑" panose="020B0503020204020204" pitchFamily="34" charset="-122"/>
                          <a:ea typeface="微软雅黑" panose="020B0503020204020204" pitchFamily="34" charset="-122"/>
                          <a:cs typeface="+mn-cs"/>
                        </a:rPr>
                        <a:t>集中式风场</a:t>
                      </a:r>
                      <a:endParaRPr lang="zh-CN" sz="14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rgbClr val="163896"/>
                    </a:solidFill>
                  </a:tcPr>
                </a:tc>
                <a:tc>
                  <a:txBody>
                    <a:bodyPr/>
                    <a:lstStyle/>
                    <a:p>
                      <a:pPr marL="0" algn="ctr" defTabSz="1218565" rtl="0" eaLnBrk="1" latinLnBrk="0" hangingPunct="1">
                        <a:lnSpc>
                          <a:spcPct val="150000"/>
                        </a:lnSpc>
                        <a:spcAft>
                          <a:spcPts val="0"/>
                        </a:spcAft>
                      </a:pPr>
                      <a:r>
                        <a:rPr lang="en-US" sz="1600" b="1" kern="0" dirty="0">
                          <a:solidFill>
                            <a:srgbClr val="163896"/>
                          </a:solidFill>
                          <a:effectLst/>
                          <a:latin typeface="微软雅黑" panose="020B0503020204020204" pitchFamily="34" charset="-122"/>
                          <a:ea typeface="微软雅黑" panose="020B0503020204020204" pitchFamily="34" charset="-122"/>
                          <a:cs typeface="+mn-cs"/>
                        </a:rPr>
                        <a:t>69.33</a:t>
                      </a:r>
                      <a:endParaRPr lang="zh-CN" sz="1600" b="1"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chemeClr val="bg1">
                        <a:lumMod val="95000"/>
                      </a:schemeClr>
                    </a:solidFill>
                  </a:tcPr>
                </a:tc>
                <a:tc rowSpan="2">
                  <a:txBody>
                    <a:bodyPr/>
                    <a:lstStyle/>
                    <a:p>
                      <a:pPr algn="ctr"/>
                      <a:r>
                        <a:rPr lang="en-US" altLang="zh-CN" sz="1400" kern="0" dirty="0">
                          <a:solidFill>
                            <a:srgbClr val="163896"/>
                          </a:solidFill>
                          <a:effectLst/>
                          <a:latin typeface="+mj-ea"/>
                          <a:ea typeface="+mj-ea"/>
                          <a:cs typeface="+mn-cs"/>
                        </a:rPr>
                        <a:t>5.41</a:t>
                      </a:r>
                      <a:endParaRPr lang="zh-CN" altLang="en-US" sz="1400" kern="0" dirty="0">
                        <a:solidFill>
                          <a:srgbClr val="163896"/>
                        </a:solidFill>
                        <a:effectLst/>
                        <a:latin typeface="+mj-ea"/>
                        <a:ea typeface="+mj-ea"/>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385853">
                <a:tc vMerge="1">
                  <a:txBody>
                    <a:bodyPr/>
                    <a:lstStyle/>
                    <a:p>
                      <a:endParaRPr lang="zh-CN"/>
                    </a:p>
                  </a:txBody>
                  <a:tcPr marL="68580" marR="68580" marT="0" marB="0" anchor="ctr">
                    <a:solidFill>
                      <a:srgbClr val="163896"/>
                    </a:solidFill>
                  </a:tcPr>
                </a:tc>
                <a:tc>
                  <a:txBody>
                    <a:bodyPr/>
                    <a:lstStyle/>
                    <a:p>
                      <a:pPr marL="0" algn="ctr" defTabSz="1218565" rtl="0" eaLnBrk="1" latinLnBrk="0" hangingPunct="1">
                        <a:lnSpc>
                          <a:spcPct val="125000"/>
                        </a:lnSpc>
                        <a:spcAft>
                          <a:spcPts val="0"/>
                        </a:spcAft>
                      </a:pPr>
                      <a:r>
                        <a:rPr lang="zh-CN" altLang="en-US" sz="1100" b="1" kern="0" dirty="0">
                          <a:solidFill>
                            <a:schemeClr val="bg1"/>
                          </a:solidFill>
                          <a:effectLst/>
                          <a:latin typeface="微软雅黑" panose="020B0503020204020204" pitchFamily="34" charset="-122"/>
                          <a:ea typeface="微软雅黑" panose="020B0503020204020204" pitchFamily="34" charset="-122"/>
                          <a:cs typeface="+mn-cs"/>
                        </a:rPr>
                        <a:t>分散式</a:t>
                      </a:r>
                      <a:endParaRPr lang="zh-CN" sz="11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rgbClr val="163896"/>
                    </a:solidFill>
                  </a:tcPr>
                </a:tc>
                <a:tc>
                  <a:txBody>
                    <a:bodyPr/>
                    <a:lstStyle/>
                    <a:p>
                      <a:pPr marL="0" algn="ctr" defTabSz="1218565" rtl="0" eaLnBrk="1" latinLnBrk="0" hangingPunct="1">
                        <a:lnSpc>
                          <a:spcPct val="150000"/>
                        </a:lnSpc>
                        <a:spcAft>
                          <a:spcPts val="0"/>
                        </a:spcAft>
                      </a:pPr>
                      <a:r>
                        <a:rPr lang="en-US" altLang="zh-CN" sz="1400" kern="0" dirty="0">
                          <a:solidFill>
                            <a:srgbClr val="163896"/>
                          </a:solidFill>
                          <a:effectLst/>
                          <a:latin typeface="微软雅黑" panose="020B0503020204020204" pitchFamily="34" charset="-122"/>
                          <a:ea typeface="微软雅黑" panose="020B0503020204020204" pitchFamily="34" charset="-122"/>
                          <a:cs typeface="+mn-cs"/>
                        </a:rPr>
                        <a:t>0</a:t>
                      </a:r>
                      <a:endParaRPr lang="zh-CN" sz="1400"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CN"/>
                    </a:p>
                  </a:txBody>
                  <a:tcPr marL="68580" marR="68580" marT="0" marB="0" anchor="ctr"/>
                </a:tc>
                <a:extLst>
                  <a:ext uri="{0D108BD9-81ED-4DB2-BD59-A6C34878D82A}">
                    <a16:rowId xmlns="" xmlns:a16="http://schemas.microsoft.com/office/drawing/2014/main" val="10004"/>
                  </a:ext>
                </a:extLst>
              </a:tr>
              <a:tr h="385853">
                <a:tc rowSpan="2">
                  <a:txBody>
                    <a:bodyPr/>
                    <a:lstStyle/>
                    <a:p>
                      <a:pPr marL="0" algn="ctr" defTabSz="1218565" rtl="0" eaLnBrk="1" latinLnBrk="0" hangingPunct="1">
                        <a:lnSpc>
                          <a:spcPct val="125000"/>
                        </a:lnSpc>
                        <a:spcAft>
                          <a:spcPts val="0"/>
                        </a:spcAft>
                      </a:pPr>
                      <a:r>
                        <a:rPr lang="zh-CN" sz="1400" b="1" kern="0" dirty="0">
                          <a:solidFill>
                            <a:schemeClr val="bg1"/>
                          </a:solidFill>
                          <a:effectLst/>
                          <a:latin typeface="微软雅黑" panose="020B0503020204020204" pitchFamily="34" charset="-122"/>
                          <a:ea typeface="微软雅黑" panose="020B0503020204020204" pitchFamily="34" charset="-122"/>
                          <a:cs typeface="+mn-cs"/>
                        </a:rPr>
                        <a:t>光伏</a:t>
                      </a: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63896"/>
                    </a:solidFill>
                  </a:tcPr>
                </a:tc>
                <a:tc>
                  <a:txBody>
                    <a:bodyPr/>
                    <a:lstStyle/>
                    <a:p>
                      <a:pPr marL="0" algn="ctr" defTabSz="1218565" rtl="0" eaLnBrk="1" latinLnBrk="0" hangingPunct="1">
                        <a:lnSpc>
                          <a:spcPct val="125000"/>
                        </a:lnSpc>
                        <a:spcAft>
                          <a:spcPts val="0"/>
                        </a:spcAft>
                      </a:pPr>
                      <a:r>
                        <a:rPr lang="zh-CN" altLang="en-US" sz="1100" b="1" kern="0" dirty="0">
                          <a:solidFill>
                            <a:schemeClr val="bg1"/>
                          </a:solidFill>
                          <a:effectLst/>
                          <a:latin typeface="微软雅黑" panose="020B0503020204020204" pitchFamily="34" charset="-122"/>
                          <a:ea typeface="微软雅黑" panose="020B0503020204020204" pitchFamily="34" charset="-122"/>
                          <a:cs typeface="+mn-cs"/>
                        </a:rPr>
                        <a:t>集中式电站</a:t>
                      </a:r>
                      <a:endParaRPr lang="zh-CN" sz="11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rgbClr val="163896"/>
                    </a:solidFill>
                  </a:tcPr>
                </a:tc>
                <a:tc>
                  <a:txBody>
                    <a:bodyPr/>
                    <a:lstStyle/>
                    <a:p>
                      <a:pPr marL="0" algn="ctr" defTabSz="1218565" rtl="0" eaLnBrk="1" latinLnBrk="0" hangingPunct="1">
                        <a:lnSpc>
                          <a:spcPct val="150000"/>
                        </a:lnSpc>
                        <a:spcAft>
                          <a:spcPts val="0"/>
                        </a:spcAft>
                      </a:pPr>
                      <a:r>
                        <a:rPr lang="en-US" sz="1400" kern="0" dirty="0">
                          <a:solidFill>
                            <a:srgbClr val="163896"/>
                          </a:solidFill>
                          <a:effectLst/>
                          <a:latin typeface="微软雅黑" panose="020B0503020204020204" pitchFamily="34" charset="-122"/>
                          <a:ea typeface="微软雅黑" panose="020B0503020204020204" pitchFamily="34" charset="-122"/>
                          <a:cs typeface="+mn-cs"/>
                        </a:rPr>
                        <a:t>5</a:t>
                      </a:r>
                      <a:endParaRPr lang="zh-CN" sz="1400"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chemeClr val="bg1">
                        <a:lumMod val="95000"/>
                      </a:schemeClr>
                    </a:solidFill>
                  </a:tcPr>
                </a:tc>
                <a:tc rowSpan="2">
                  <a:txBody>
                    <a:bodyPr/>
                    <a:lstStyle/>
                    <a:p>
                      <a:pPr marL="0" algn="ctr" defTabSz="1218565" rtl="0" eaLnBrk="1" latinLnBrk="0" hangingPunct="1">
                        <a:lnSpc>
                          <a:spcPct val="150000"/>
                        </a:lnSpc>
                        <a:spcAft>
                          <a:spcPts val="0"/>
                        </a:spcAft>
                      </a:pPr>
                      <a:r>
                        <a:rPr lang="en-US" altLang="zh-CN" sz="1400" kern="0" dirty="0">
                          <a:solidFill>
                            <a:srgbClr val="163896"/>
                          </a:solidFill>
                          <a:effectLst/>
                          <a:latin typeface="+mj-ea"/>
                          <a:ea typeface="+mj-ea"/>
                          <a:cs typeface="+mn-cs"/>
                        </a:rPr>
                        <a:t>3.35</a:t>
                      </a:r>
                      <a:endParaRPr lang="zh-CN" sz="1400" kern="0" dirty="0">
                        <a:solidFill>
                          <a:srgbClr val="163896"/>
                        </a:solidFill>
                        <a:effectLst/>
                        <a:latin typeface="+mj-ea"/>
                        <a:ea typeface="+mj-ea"/>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r h="409599">
                <a:tc vMerge="1">
                  <a:txBody>
                    <a:bodyPr/>
                    <a:lstStyle/>
                    <a:p>
                      <a:endParaRPr lang="zh-CN"/>
                    </a:p>
                  </a:txBody>
                  <a:tcPr marL="68580" marR="68580" marT="0" marB="0" anchor="ctr">
                    <a:solidFill>
                      <a:srgbClr val="163896"/>
                    </a:solidFill>
                  </a:tcPr>
                </a:tc>
                <a:tc>
                  <a:txBody>
                    <a:bodyPr/>
                    <a:lstStyle/>
                    <a:p>
                      <a:pPr marL="0" algn="ctr" defTabSz="1218565" rtl="0" eaLnBrk="1" latinLnBrk="0" hangingPunct="1">
                        <a:lnSpc>
                          <a:spcPct val="125000"/>
                        </a:lnSpc>
                        <a:spcAft>
                          <a:spcPts val="0"/>
                        </a:spcAft>
                      </a:pPr>
                      <a:r>
                        <a:rPr lang="zh-CN" altLang="en-US" sz="1400" b="1" kern="0" dirty="0">
                          <a:solidFill>
                            <a:schemeClr val="bg1"/>
                          </a:solidFill>
                          <a:effectLst/>
                          <a:latin typeface="微软雅黑" panose="020B0503020204020204" pitchFamily="34" charset="-122"/>
                          <a:ea typeface="微软雅黑" panose="020B0503020204020204" pitchFamily="34" charset="-122"/>
                          <a:cs typeface="+mn-cs"/>
                        </a:rPr>
                        <a:t>分散式</a:t>
                      </a:r>
                      <a:endParaRPr lang="zh-CN" sz="14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rgbClr val="163896"/>
                    </a:solidFill>
                  </a:tcPr>
                </a:tc>
                <a:tc>
                  <a:txBody>
                    <a:bodyPr/>
                    <a:lstStyle/>
                    <a:p>
                      <a:pPr marL="0" algn="ctr" defTabSz="1218565" rtl="0" eaLnBrk="1" latinLnBrk="0" hangingPunct="1">
                        <a:lnSpc>
                          <a:spcPct val="150000"/>
                        </a:lnSpc>
                        <a:spcAft>
                          <a:spcPts val="0"/>
                        </a:spcAft>
                      </a:pPr>
                      <a:r>
                        <a:rPr lang="en-US" altLang="zh-CN" sz="1600" b="1" kern="0" dirty="0">
                          <a:solidFill>
                            <a:srgbClr val="163896"/>
                          </a:solidFill>
                          <a:effectLst/>
                          <a:latin typeface="微软雅黑" panose="020B0503020204020204" pitchFamily="34" charset="-122"/>
                          <a:ea typeface="微软雅黑" panose="020B0503020204020204" pitchFamily="34" charset="-122"/>
                          <a:cs typeface="+mn-cs"/>
                        </a:rPr>
                        <a:t>36.11</a:t>
                      </a:r>
                      <a:endParaRPr lang="zh-CN" sz="1600" b="1"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CN"/>
                    </a:p>
                  </a:txBody>
                  <a:tcPr marL="68580" marR="68580" marT="0" marB="0" anchor="ctr"/>
                </a:tc>
                <a:extLst>
                  <a:ext uri="{0D108BD9-81ED-4DB2-BD59-A6C34878D82A}">
                    <a16:rowId xmlns="" xmlns:a16="http://schemas.microsoft.com/office/drawing/2014/main" val="10006"/>
                  </a:ext>
                </a:extLst>
              </a:tr>
              <a:tr h="385853">
                <a:tc gridSpan="2">
                  <a:txBody>
                    <a:bodyPr/>
                    <a:lstStyle/>
                    <a:p>
                      <a:pPr marL="0" algn="ctr" defTabSz="1218565" rtl="0" eaLnBrk="1" latinLnBrk="0" hangingPunct="1">
                        <a:lnSpc>
                          <a:spcPct val="125000"/>
                        </a:lnSpc>
                        <a:spcAft>
                          <a:spcPts val="0"/>
                        </a:spcAft>
                      </a:pPr>
                      <a:r>
                        <a:rPr lang="zh-CN" altLang="en-US" sz="1100" b="1" kern="0" dirty="0">
                          <a:solidFill>
                            <a:schemeClr val="bg1"/>
                          </a:solidFill>
                          <a:effectLst/>
                          <a:latin typeface="微软雅黑" panose="020B0503020204020204" pitchFamily="34" charset="-122"/>
                          <a:ea typeface="微软雅黑" panose="020B0503020204020204" pitchFamily="34" charset="-122"/>
                          <a:cs typeface="+mn-cs"/>
                        </a:rPr>
                        <a:t>生物质垃圾电厂</a:t>
                      </a:r>
                      <a:endParaRPr lang="zh-CN" sz="11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63896"/>
                    </a:solidFill>
                  </a:tcPr>
                </a:tc>
                <a:tc hMerge="1">
                  <a:txBody>
                    <a:bodyPr/>
                    <a:lstStyle/>
                    <a:p>
                      <a:endParaRPr lang="zh-CN"/>
                    </a:p>
                  </a:txBody>
                  <a:tcPr/>
                </a:tc>
                <a:tc>
                  <a:txBody>
                    <a:bodyPr/>
                    <a:lstStyle/>
                    <a:p>
                      <a:pPr marL="0" algn="ctr" defTabSz="1218565" rtl="0" eaLnBrk="1" latinLnBrk="0" hangingPunct="1">
                        <a:lnSpc>
                          <a:spcPct val="150000"/>
                        </a:lnSpc>
                        <a:spcAft>
                          <a:spcPts val="0"/>
                        </a:spcAft>
                      </a:pPr>
                      <a:r>
                        <a:rPr lang="en-US" sz="1400" kern="0" dirty="0">
                          <a:solidFill>
                            <a:srgbClr val="163896"/>
                          </a:solidFill>
                          <a:effectLst/>
                          <a:latin typeface="微软雅黑" panose="020B0503020204020204" pitchFamily="34" charset="-122"/>
                          <a:ea typeface="微软雅黑" panose="020B0503020204020204" pitchFamily="34" charset="-122"/>
                          <a:cs typeface="+mn-cs"/>
                        </a:rPr>
                        <a:t>6</a:t>
                      </a:r>
                      <a:endParaRPr lang="zh-CN" sz="1400"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marL="0" algn="ctr" defTabSz="1218565" rtl="0" eaLnBrk="1" latinLnBrk="0" hangingPunct="1">
                        <a:lnSpc>
                          <a:spcPct val="150000"/>
                        </a:lnSpc>
                        <a:spcAft>
                          <a:spcPts val="0"/>
                        </a:spcAft>
                      </a:pPr>
                      <a:r>
                        <a:rPr lang="en-US" altLang="zh-CN" sz="1400" kern="0" dirty="0">
                          <a:solidFill>
                            <a:srgbClr val="163896"/>
                          </a:solidFill>
                          <a:effectLst/>
                          <a:latin typeface="+mj-ea"/>
                          <a:ea typeface="+mj-ea"/>
                          <a:cs typeface="+mn-cs"/>
                        </a:rPr>
                        <a:t>4. 92</a:t>
                      </a:r>
                      <a:endParaRPr lang="zh-CN" sz="1400" kern="0" dirty="0">
                        <a:solidFill>
                          <a:srgbClr val="163896"/>
                        </a:solidFill>
                        <a:effectLst/>
                        <a:latin typeface="+mj-ea"/>
                        <a:ea typeface="+mj-ea"/>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7"/>
                  </a:ext>
                </a:extLst>
              </a:tr>
              <a:tr h="385853">
                <a:tc gridSpan="2">
                  <a:txBody>
                    <a:bodyPr/>
                    <a:lstStyle/>
                    <a:p>
                      <a:pPr marL="0" algn="ctr" defTabSz="1218565" rtl="0" eaLnBrk="1" latinLnBrk="0" hangingPunct="1">
                        <a:lnSpc>
                          <a:spcPct val="125000"/>
                        </a:lnSpc>
                        <a:spcAft>
                          <a:spcPts val="0"/>
                        </a:spcAft>
                      </a:pPr>
                      <a:r>
                        <a:rPr lang="zh-CN" altLang="en-US" sz="1100" b="1" kern="0" dirty="0">
                          <a:solidFill>
                            <a:schemeClr val="bg1"/>
                          </a:solidFill>
                          <a:effectLst/>
                          <a:latin typeface="微软雅黑" panose="020B0503020204020204" pitchFamily="34" charset="-122"/>
                          <a:ea typeface="微软雅黑" panose="020B0503020204020204" pitchFamily="34" charset="-122"/>
                          <a:cs typeface="+mn-cs"/>
                        </a:rPr>
                        <a:t>其他</a:t>
                      </a:r>
                      <a:endParaRPr lang="zh-CN" sz="1100" b="1" kern="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63896"/>
                    </a:solidFill>
                  </a:tcPr>
                </a:tc>
                <a:tc hMerge="1">
                  <a:txBody>
                    <a:bodyPr/>
                    <a:lstStyle/>
                    <a:p>
                      <a:endParaRPr lang="zh-CN"/>
                    </a:p>
                  </a:txBody>
                  <a:tcPr/>
                </a:tc>
                <a:tc>
                  <a:txBody>
                    <a:bodyPr/>
                    <a:lstStyle/>
                    <a:p>
                      <a:pPr marL="0" algn="ctr" defTabSz="1218565" rtl="0" eaLnBrk="1" latinLnBrk="0" hangingPunct="1">
                        <a:lnSpc>
                          <a:spcPct val="150000"/>
                        </a:lnSpc>
                        <a:spcAft>
                          <a:spcPts val="0"/>
                        </a:spcAft>
                      </a:pPr>
                      <a:r>
                        <a:rPr lang="en-US" altLang="zh-CN" sz="1400" kern="0" dirty="0">
                          <a:solidFill>
                            <a:srgbClr val="163896"/>
                          </a:solidFill>
                          <a:effectLst/>
                          <a:latin typeface="微软雅黑" panose="020B0503020204020204" pitchFamily="34" charset="-122"/>
                          <a:ea typeface="微软雅黑" panose="020B0503020204020204" pitchFamily="34" charset="-122"/>
                          <a:cs typeface="+mn-cs"/>
                        </a:rPr>
                        <a:t>5.5</a:t>
                      </a:r>
                      <a:endParaRPr lang="zh-CN" sz="1400" kern="0" dirty="0">
                        <a:solidFill>
                          <a:srgbClr val="163896"/>
                        </a:solidFill>
                        <a:effectLst/>
                        <a:latin typeface="微软雅黑" panose="020B0503020204020204" pitchFamily="34" charset="-122"/>
                        <a:ea typeface="微软雅黑" panose="020B0503020204020204" pitchFamily="34" charset="-122"/>
                        <a:cs typeface="+mn-cs"/>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CN"/>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8"/>
                  </a:ext>
                </a:extLst>
              </a:tr>
              <a:tr h="432068">
                <a:tc gridSpan="2">
                  <a:txBody>
                    <a:bodyPr/>
                    <a:lstStyle/>
                    <a:p>
                      <a:pPr marL="0" algn="ctr" defTabSz="1218565" rtl="0" eaLnBrk="1" latinLnBrk="0" hangingPunct="1">
                        <a:lnSpc>
                          <a:spcPct val="125000"/>
                        </a:lnSpc>
                        <a:spcAft>
                          <a:spcPts val="0"/>
                        </a:spcAft>
                      </a:pPr>
                      <a:r>
                        <a:rPr lang="zh-CN" sz="1100" b="1" kern="0" dirty="0">
                          <a:solidFill>
                            <a:schemeClr val="bg1"/>
                          </a:solidFill>
                          <a:effectLst/>
                          <a:latin typeface="微软雅黑" panose="020B0503020204020204" pitchFamily="34" charset="-122"/>
                          <a:ea typeface="微软雅黑" panose="020B0503020204020204" pitchFamily="34" charset="-122"/>
                          <a:cs typeface="+mn-cs"/>
                        </a:rPr>
                        <a:t>合计</a:t>
                      </a: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rgbClr val="163896"/>
                    </a:solidFill>
                  </a:tcPr>
                </a:tc>
                <a:tc hMerge="1">
                  <a:txBody>
                    <a:bodyPr/>
                    <a:lstStyle/>
                    <a:p>
                      <a:endParaRPr lang="zh-CN"/>
                    </a:p>
                  </a:txBody>
                  <a:tcPr/>
                </a:tc>
                <a:tc>
                  <a:txBody>
                    <a:bodyPr/>
                    <a:lstStyle/>
                    <a:p>
                      <a:pPr algn="ctr">
                        <a:lnSpc>
                          <a:spcPct val="150000"/>
                        </a:lnSpc>
                        <a:spcAft>
                          <a:spcPts val="0"/>
                        </a:spcAft>
                      </a:pPr>
                      <a:r>
                        <a:rPr lang="en-US" sz="1600" b="1" kern="0" dirty="0">
                          <a:solidFill>
                            <a:srgbClr val="163896"/>
                          </a:solidFill>
                          <a:effectLst/>
                          <a:latin typeface="微软雅黑" panose="020B0503020204020204" pitchFamily="34" charset="-122"/>
                          <a:ea typeface="微软雅黑" panose="020B0503020204020204" pitchFamily="34" charset="-122"/>
                        </a:rPr>
                        <a:t>324.</a:t>
                      </a:r>
                      <a:r>
                        <a:rPr lang="en-US" altLang="zh-CN" sz="1600" b="1" kern="0" dirty="0">
                          <a:solidFill>
                            <a:srgbClr val="163896"/>
                          </a:solidFill>
                          <a:effectLst/>
                          <a:latin typeface="微软雅黑" panose="020B0503020204020204" pitchFamily="34" charset="-122"/>
                          <a:ea typeface="微软雅黑" panose="020B0503020204020204" pitchFamily="34" charset="-122"/>
                        </a:rPr>
                        <a:t>79</a:t>
                      </a:r>
                      <a:endParaRPr lang="zh-CN" sz="1400" b="1" kern="100" dirty="0">
                        <a:solidFill>
                          <a:srgbClr val="163896"/>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altLang="zh-CN" sz="1600" b="1" kern="100" dirty="0">
                          <a:solidFill>
                            <a:srgbClr val="163896"/>
                          </a:solidFill>
                          <a:effectLst/>
                          <a:latin typeface="+mj-ea"/>
                          <a:ea typeface="+mj-ea"/>
                          <a:cs typeface="Times New Roman" panose="02020603050405020304"/>
                        </a:rPr>
                        <a:t>78.47</a:t>
                      </a:r>
                      <a:endParaRPr lang="zh-CN" sz="1600" b="1" kern="100" dirty="0">
                        <a:solidFill>
                          <a:srgbClr val="163896"/>
                        </a:solidFill>
                        <a:effectLst/>
                        <a:latin typeface="+mj-ea"/>
                        <a:ea typeface="+mj-ea"/>
                        <a:cs typeface="Times New Roman" panose="02020603050405020304"/>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9"/>
                  </a:ext>
                </a:extLst>
              </a:tr>
            </a:tbl>
          </a:graphicData>
        </a:graphic>
      </p:graphicFrame>
      <p:grpSp>
        <p:nvGrpSpPr>
          <p:cNvPr id="5" name="组合 4"/>
          <p:cNvGrpSpPr/>
          <p:nvPr/>
        </p:nvGrpSpPr>
        <p:grpSpPr>
          <a:xfrm>
            <a:off x="386661" y="2732818"/>
            <a:ext cx="6840705" cy="3984420"/>
            <a:chOff x="295398" y="2695964"/>
            <a:chExt cx="6840705" cy="3984420"/>
          </a:xfrm>
        </p:grpSpPr>
        <p:grpSp>
          <p:nvGrpSpPr>
            <p:cNvPr id="7" name="组合 6"/>
            <p:cNvGrpSpPr/>
            <p:nvPr/>
          </p:nvGrpSpPr>
          <p:grpSpPr>
            <a:xfrm>
              <a:off x="295398" y="2695964"/>
              <a:ext cx="6750295" cy="3891388"/>
              <a:chOff x="667761" y="3261913"/>
              <a:chExt cx="4901361" cy="2900224"/>
            </a:xfrm>
          </p:grpSpPr>
          <p:grpSp>
            <p:nvGrpSpPr>
              <p:cNvPr id="8" name="组合 7"/>
              <p:cNvGrpSpPr/>
              <p:nvPr/>
            </p:nvGrpSpPr>
            <p:grpSpPr>
              <a:xfrm>
                <a:off x="667761" y="3418095"/>
                <a:ext cx="4901361" cy="2744042"/>
                <a:chOff x="660568" y="1489689"/>
                <a:chExt cx="7821204" cy="4708684"/>
              </a:xfrm>
            </p:grpSpPr>
            <p:grpSp>
              <p:nvGrpSpPr>
                <p:cNvPr id="38" name="组合 37"/>
                <p:cNvGrpSpPr/>
                <p:nvPr/>
              </p:nvGrpSpPr>
              <p:grpSpPr>
                <a:xfrm>
                  <a:off x="660568" y="1489689"/>
                  <a:ext cx="7821204" cy="4708684"/>
                  <a:chOff x="660568" y="1489689"/>
                  <a:chExt cx="7821204" cy="4708684"/>
                </a:xfrm>
              </p:grpSpPr>
              <p:sp>
                <p:nvSpPr>
                  <p:cNvPr id="49" name="未知"/>
                  <p:cNvSpPr>
                    <a:spLocks noChangeArrowheads="1"/>
                  </p:cNvSpPr>
                  <p:nvPr/>
                </p:nvSpPr>
                <p:spPr bwMode="auto">
                  <a:xfrm>
                    <a:off x="660568" y="1489689"/>
                    <a:ext cx="7821204" cy="4708684"/>
                  </a:xfrm>
                  <a:custGeom>
                    <a:avLst/>
                    <a:gdLst>
                      <a:gd name="T0" fmla="*/ 2147483647 w 6304"/>
                      <a:gd name="T1" fmla="*/ 2147483647 h 4629"/>
                      <a:gd name="T2" fmla="*/ 2147483647 w 6304"/>
                      <a:gd name="T3" fmla="*/ 2147483647 h 4629"/>
                      <a:gd name="T4" fmla="*/ 2147483647 w 6304"/>
                      <a:gd name="T5" fmla="*/ 2147483647 h 4629"/>
                      <a:gd name="T6" fmla="*/ 2147483647 w 6304"/>
                      <a:gd name="T7" fmla="*/ 2147483647 h 4629"/>
                      <a:gd name="T8" fmla="*/ 2147483647 w 6304"/>
                      <a:gd name="T9" fmla="*/ 2147483647 h 4629"/>
                      <a:gd name="T10" fmla="*/ 2147483647 w 6304"/>
                      <a:gd name="T11" fmla="*/ 2147483647 h 4629"/>
                      <a:gd name="T12" fmla="*/ 2147483647 w 6304"/>
                      <a:gd name="T13" fmla="*/ 2147483647 h 4629"/>
                      <a:gd name="T14" fmla="*/ 2147483647 w 6304"/>
                      <a:gd name="T15" fmla="*/ 2147483647 h 4629"/>
                      <a:gd name="T16" fmla="*/ 2147483647 w 6304"/>
                      <a:gd name="T17" fmla="*/ 2147483647 h 4629"/>
                      <a:gd name="T18" fmla="*/ 2147483647 w 6304"/>
                      <a:gd name="T19" fmla="*/ 2147483647 h 4629"/>
                      <a:gd name="T20" fmla="*/ 2147483647 w 6304"/>
                      <a:gd name="T21" fmla="*/ 2147483647 h 4629"/>
                      <a:gd name="T22" fmla="*/ 2147483647 w 6304"/>
                      <a:gd name="T23" fmla="*/ 2147483647 h 4629"/>
                      <a:gd name="T24" fmla="*/ 2147483647 w 6304"/>
                      <a:gd name="T25" fmla="*/ 2147483647 h 4629"/>
                      <a:gd name="T26" fmla="*/ 2147483647 w 6304"/>
                      <a:gd name="T27" fmla="*/ 2147483647 h 4629"/>
                      <a:gd name="T28" fmla="*/ 2147483647 w 6304"/>
                      <a:gd name="T29" fmla="*/ 2147483647 h 4629"/>
                      <a:gd name="T30" fmla="*/ 2147483647 w 6304"/>
                      <a:gd name="T31" fmla="*/ 2147483647 h 4629"/>
                      <a:gd name="T32" fmla="*/ 2147483647 w 6304"/>
                      <a:gd name="T33" fmla="*/ 2147483647 h 4629"/>
                      <a:gd name="T34" fmla="*/ 2147483647 w 6304"/>
                      <a:gd name="T35" fmla="*/ 2147483647 h 4629"/>
                      <a:gd name="T36" fmla="*/ 2147483647 w 6304"/>
                      <a:gd name="T37" fmla="*/ 2147483647 h 4629"/>
                      <a:gd name="T38" fmla="*/ 2147483647 w 6304"/>
                      <a:gd name="T39" fmla="*/ 2147483647 h 4629"/>
                      <a:gd name="T40" fmla="*/ 2147483647 w 6304"/>
                      <a:gd name="T41" fmla="*/ 2147483647 h 4629"/>
                      <a:gd name="T42" fmla="*/ 2147483647 w 6304"/>
                      <a:gd name="T43" fmla="*/ 2147483647 h 4629"/>
                      <a:gd name="T44" fmla="*/ 2147483647 w 6304"/>
                      <a:gd name="T45" fmla="*/ 2147483647 h 4629"/>
                      <a:gd name="T46" fmla="*/ 2147483647 w 6304"/>
                      <a:gd name="T47" fmla="*/ 2147483647 h 4629"/>
                      <a:gd name="T48" fmla="*/ 2147483647 w 6304"/>
                      <a:gd name="T49" fmla="*/ 2147483647 h 4629"/>
                      <a:gd name="T50" fmla="*/ 2147483647 w 6304"/>
                      <a:gd name="T51" fmla="*/ 2147483647 h 4629"/>
                      <a:gd name="T52" fmla="*/ 2147483647 w 6304"/>
                      <a:gd name="T53" fmla="*/ 2147483647 h 4629"/>
                      <a:gd name="T54" fmla="*/ 2147483647 w 6304"/>
                      <a:gd name="T55" fmla="*/ 2147483647 h 4629"/>
                      <a:gd name="T56" fmla="*/ 2147483647 w 6304"/>
                      <a:gd name="T57" fmla="*/ 2147483647 h 4629"/>
                      <a:gd name="T58" fmla="*/ 2147483647 w 6304"/>
                      <a:gd name="T59" fmla="*/ 2147483647 h 4629"/>
                      <a:gd name="T60" fmla="*/ 2147483647 w 6304"/>
                      <a:gd name="T61" fmla="*/ 2147483647 h 4629"/>
                      <a:gd name="T62" fmla="*/ 2147483647 w 6304"/>
                      <a:gd name="T63" fmla="*/ 2147483647 h 4629"/>
                      <a:gd name="T64" fmla="*/ 2147483647 w 6304"/>
                      <a:gd name="T65" fmla="*/ 2147483647 h 4629"/>
                      <a:gd name="T66" fmla="*/ 2147483647 w 6304"/>
                      <a:gd name="T67" fmla="*/ 0 h 4629"/>
                      <a:gd name="T68" fmla="*/ 2147483647 w 6304"/>
                      <a:gd name="T69" fmla="*/ 2147483647 h 4629"/>
                      <a:gd name="T70" fmla="*/ 2147483647 w 6304"/>
                      <a:gd name="T71" fmla="*/ 2147483647 h 4629"/>
                      <a:gd name="T72" fmla="*/ 2147483647 w 6304"/>
                      <a:gd name="T73" fmla="*/ 2147483647 h 4629"/>
                      <a:gd name="T74" fmla="*/ 2147483647 w 6304"/>
                      <a:gd name="T75" fmla="*/ 2147483647 h 4629"/>
                      <a:gd name="T76" fmla="*/ 2147483647 w 6304"/>
                      <a:gd name="T77" fmla="*/ 2147483647 h 4629"/>
                      <a:gd name="T78" fmla="*/ 2147483647 w 6304"/>
                      <a:gd name="T79" fmla="*/ 2147483647 h 4629"/>
                      <a:gd name="T80" fmla="*/ 2147483647 w 6304"/>
                      <a:gd name="T81" fmla="*/ 2147483647 h 4629"/>
                      <a:gd name="T82" fmla="*/ 2147483647 w 6304"/>
                      <a:gd name="T83" fmla="*/ 2147483647 h 4629"/>
                      <a:gd name="T84" fmla="*/ 2147483647 w 6304"/>
                      <a:gd name="T85" fmla="*/ 2147483647 h 4629"/>
                      <a:gd name="T86" fmla="*/ 2147483647 w 6304"/>
                      <a:gd name="T87" fmla="*/ 2147483647 h 4629"/>
                      <a:gd name="T88" fmla="*/ 2147483647 w 6304"/>
                      <a:gd name="T89" fmla="*/ 2147483647 h 4629"/>
                      <a:gd name="T90" fmla="*/ 2147483647 w 6304"/>
                      <a:gd name="T91" fmla="*/ 2147483647 h 4629"/>
                      <a:gd name="T92" fmla="*/ 2147483647 w 6304"/>
                      <a:gd name="T93" fmla="*/ 2147483647 h 4629"/>
                      <a:gd name="T94" fmla="*/ 2147483647 w 6304"/>
                      <a:gd name="T95" fmla="*/ 2147483647 h 4629"/>
                      <a:gd name="T96" fmla="*/ 2147483647 w 6304"/>
                      <a:gd name="T97" fmla="*/ 2147483647 h 4629"/>
                      <a:gd name="T98" fmla="*/ 2147483647 w 6304"/>
                      <a:gd name="T99" fmla="*/ 2147483647 h 4629"/>
                      <a:gd name="T100" fmla="*/ 2147483647 w 6304"/>
                      <a:gd name="T101" fmla="*/ 2147483647 h 4629"/>
                      <a:gd name="T102" fmla="*/ 2147483647 w 6304"/>
                      <a:gd name="T103" fmla="*/ 2147483647 h 4629"/>
                      <a:gd name="T104" fmla="*/ 2147483647 w 6304"/>
                      <a:gd name="T105" fmla="*/ 2147483647 h 4629"/>
                      <a:gd name="T106" fmla="*/ 2147483647 w 6304"/>
                      <a:gd name="T107" fmla="*/ 2147483647 h 4629"/>
                      <a:gd name="T108" fmla="*/ 2147483647 w 6304"/>
                      <a:gd name="T109" fmla="*/ 2147483647 h 4629"/>
                      <a:gd name="T110" fmla="*/ 2147483647 w 6304"/>
                      <a:gd name="T111" fmla="*/ 2147483647 h 4629"/>
                      <a:gd name="T112" fmla="*/ 2147483647 w 6304"/>
                      <a:gd name="T113" fmla="*/ 2147483647 h 4629"/>
                      <a:gd name="T114" fmla="*/ 2147483647 w 6304"/>
                      <a:gd name="T115" fmla="*/ 2147483647 h 46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304"/>
                      <a:gd name="T175" fmla="*/ 0 h 4629"/>
                      <a:gd name="T176" fmla="*/ 6304 w 6304"/>
                      <a:gd name="T177" fmla="*/ 4629 h 46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304" h="4629">
                        <a:moveTo>
                          <a:pt x="3524" y="4233"/>
                        </a:moveTo>
                        <a:cubicBezTo>
                          <a:pt x="3443" y="4246"/>
                          <a:pt x="3404" y="4254"/>
                          <a:pt x="3339" y="4300"/>
                        </a:cubicBezTo>
                        <a:cubicBezTo>
                          <a:pt x="3266" y="4292"/>
                          <a:pt x="3181" y="4317"/>
                          <a:pt x="3124" y="4267"/>
                        </a:cubicBezTo>
                        <a:cubicBezTo>
                          <a:pt x="3050" y="4204"/>
                          <a:pt x="3127" y="4233"/>
                          <a:pt x="3077" y="4167"/>
                        </a:cubicBezTo>
                        <a:cubicBezTo>
                          <a:pt x="3020" y="4088"/>
                          <a:pt x="2889" y="4033"/>
                          <a:pt x="2800" y="4000"/>
                        </a:cubicBezTo>
                        <a:cubicBezTo>
                          <a:pt x="2750" y="3917"/>
                          <a:pt x="2724" y="3933"/>
                          <a:pt x="2631" y="3950"/>
                        </a:cubicBezTo>
                        <a:cubicBezTo>
                          <a:pt x="2531" y="4021"/>
                          <a:pt x="2466" y="3975"/>
                          <a:pt x="2431" y="3867"/>
                        </a:cubicBezTo>
                        <a:cubicBezTo>
                          <a:pt x="2431" y="3854"/>
                          <a:pt x="2431" y="3675"/>
                          <a:pt x="2462" y="3617"/>
                        </a:cubicBezTo>
                        <a:cubicBezTo>
                          <a:pt x="2481" y="3583"/>
                          <a:pt x="2512" y="3554"/>
                          <a:pt x="2524" y="3517"/>
                        </a:cubicBezTo>
                        <a:cubicBezTo>
                          <a:pt x="2539" y="3467"/>
                          <a:pt x="2570" y="3367"/>
                          <a:pt x="2570" y="3367"/>
                        </a:cubicBezTo>
                        <a:cubicBezTo>
                          <a:pt x="2535" y="3250"/>
                          <a:pt x="2481" y="3288"/>
                          <a:pt x="2370" y="3300"/>
                        </a:cubicBezTo>
                        <a:cubicBezTo>
                          <a:pt x="2300" y="3350"/>
                          <a:pt x="2258" y="3354"/>
                          <a:pt x="2170" y="3367"/>
                        </a:cubicBezTo>
                        <a:cubicBezTo>
                          <a:pt x="2050" y="3408"/>
                          <a:pt x="2089" y="3404"/>
                          <a:pt x="1862" y="3367"/>
                        </a:cubicBezTo>
                        <a:cubicBezTo>
                          <a:pt x="1812" y="3358"/>
                          <a:pt x="1723" y="3300"/>
                          <a:pt x="1723" y="3300"/>
                        </a:cubicBezTo>
                        <a:cubicBezTo>
                          <a:pt x="1677" y="3250"/>
                          <a:pt x="1654" y="3204"/>
                          <a:pt x="1600" y="3167"/>
                        </a:cubicBezTo>
                        <a:cubicBezTo>
                          <a:pt x="1581" y="3079"/>
                          <a:pt x="1558" y="3013"/>
                          <a:pt x="1477" y="2983"/>
                        </a:cubicBezTo>
                        <a:cubicBezTo>
                          <a:pt x="1443" y="2988"/>
                          <a:pt x="1404" y="2992"/>
                          <a:pt x="1370" y="3000"/>
                        </a:cubicBezTo>
                        <a:cubicBezTo>
                          <a:pt x="1339" y="3008"/>
                          <a:pt x="1277" y="3033"/>
                          <a:pt x="1277" y="3033"/>
                        </a:cubicBezTo>
                        <a:cubicBezTo>
                          <a:pt x="1231" y="3083"/>
                          <a:pt x="1223" y="3125"/>
                          <a:pt x="1170" y="3167"/>
                        </a:cubicBezTo>
                        <a:cubicBezTo>
                          <a:pt x="1120" y="3246"/>
                          <a:pt x="1027" y="3246"/>
                          <a:pt x="954" y="3300"/>
                        </a:cubicBezTo>
                        <a:cubicBezTo>
                          <a:pt x="862" y="3283"/>
                          <a:pt x="835" y="3288"/>
                          <a:pt x="770" y="3217"/>
                        </a:cubicBezTo>
                        <a:cubicBezTo>
                          <a:pt x="758" y="3113"/>
                          <a:pt x="781" y="2963"/>
                          <a:pt x="693" y="2900"/>
                        </a:cubicBezTo>
                        <a:cubicBezTo>
                          <a:pt x="623" y="2921"/>
                          <a:pt x="596" y="2917"/>
                          <a:pt x="554" y="2983"/>
                        </a:cubicBezTo>
                        <a:cubicBezTo>
                          <a:pt x="462" y="2967"/>
                          <a:pt x="431" y="2963"/>
                          <a:pt x="400" y="2867"/>
                        </a:cubicBezTo>
                        <a:cubicBezTo>
                          <a:pt x="385" y="2642"/>
                          <a:pt x="427" y="2629"/>
                          <a:pt x="293" y="2533"/>
                        </a:cubicBezTo>
                        <a:cubicBezTo>
                          <a:pt x="266" y="2446"/>
                          <a:pt x="331" y="2325"/>
                          <a:pt x="277" y="2250"/>
                        </a:cubicBezTo>
                        <a:cubicBezTo>
                          <a:pt x="254" y="2217"/>
                          <a:pt x="185" y="2183"/>
                          <a:pt x="185" y="2183"/>
                        </a:cubicBezTo>
                        <a:cubicBezTo>
                          <a:pt x="150" y="2129"/>
                          <a:pt x="112" y="2104"/>
                          <a:pt x="77" y="2050"/>
                        </a:cubicBezTo>
                        <a:cubicBezTo>
                          <a:pt x="81" y="2004"/>
                          <a:pt x="62" y="1946"/>
                          <a:pt x="93" y="1917"/>
                        </a:cubicBezTo>
                        <a:cubicBezTo>
                          <a:pt x="304" y="1708"/>
                          <a:pt x="196" y="2013"/>
                          <a:pt x="246" y="1850"/>
                        </a:cubicBezTo>
                        <a:cubicBezTo>
                          <a:pt x="243" y="1788"/>
                          <a:pt x="254" y="1725"/>
                          <a:pt x="231" y="1667"/>
                        </a:cubicBezTo>
                        <a:cubicBezTo>
                          <a:pt x="216" y="1625"/>
                          <a:pt x="139" y="1567"/>
                          <a:pt x="139" y="1567"/>
                        </a:cubicBezTo>
                        <a:cubicBezTo>
                          <a:pt x="158" y="1433"/>
                          <a:pt x="143" y="1500"/>
                          <a:pt x="185" y="1367"/>
                        </a:cubicBezTo>
                        <a:cubicBezTo>
                          <a:pt x="189" y="1350"/>
                          <a:pt x="200" y="1317"/>
                          <a:pt x="200" y="1317"/>
                        </a:cubicBezTo>
                        <a:cubicBezTo>
                          <a:pt x="177" y="1050"/>
                          <a:pt x="200" y="1158"/>
                          <a:pt x="46" y="1050"/>
                        </a:cubicBezTo>
                        <a:cubicBezTo>
                          <a:pt x="23" y="979"/>
                          <a:pt x="0" y="921"/>
                          <a:pt x="46" y="833"/>
                        </a:cubicBezTo>
                        <a:cubicBezTo>
                          <a:pt x="62" y="804"/>
                          <a:pt x="139" y="800"/>
                          <a:pt x="139" y="800"/>
                        </a:cubicBezTo>
                        <a:cubicBezTo>
                          <a:pt x="143" y="750"/>
                          <a:pt x="143" y="700"/>
                          <a:pt x="154" y="650"/>
                        </a:cubicBezTo>
                        <a:cubicBezTo>
                          <a:pt x="158" y="629"/>
                          <a:pt x="185" y="621"/>
                          <a:pt x="185" y="600"/>
                        </a:cubicBezTo>
                        <a:cubicBezTo>
                          <a:pt x="185" y="567"/>
                          <a:pt x="154" y="500"/>
                          <a:pt x="154" y="500"/>
                        </a:cubicBezTo>
                        <a:cubicBezTo>
                          <a:pt x="246" y="467"/>
                          <a:pt x="189" y="421"/>
                          <a:pt x="231" y="333"/>
                        </a:cubicBezTo>
                        <a:cubicBezTo>
                          <a:pt x="246" y="300"/>
                          <a:pt x="343" y="271"/>
                          <a:pt x="370" y="250"/>
                        </a:cubicBezTo>
                        <a:cubicBezTo>
                          <a:pt x="593" y="267"/>
                          <a:pt x="535" y="267"/>
                          <a:pt x="677" y="317"/>
                        </a:cubicBezTo>
                        <a:cubicBezTo>
                          <a:pt x="681" y="338"/>
                          <a:pt x="681" y="367"/>
                          <a:pt x="693" y="383"/>
                        </a:cubicBezTo>
                        <a:cubicBezTo>
                          <a:pt x="704" y="396"/>
                          <a:pt x="731" y="383"/>
                          <a:pt x="739" y="400"/>
                        </a:cubicBezTo>
                        <a:cubicBezTo>
                          <a:pt x="808" y="554"/>
                          <a:pt x="696" y="496"/>
                          <a:pt x="800" y="533"/>
                        </a:cubicBezTo>
                        <a:cubicBezTo>
                          <a:pt x="839" y="658"/>
                          <a:pt x="1000" y="592"/>
                          <a:pt x="1093" y="567"/>
                        </a:cubicBezTo>
                        <a:cubicBezTo>
                          <a:pt x="1170" y="596"/>
                          <a:pt x="1131" y="629"/>
                          <a:pt x="1185" y="683"/>
                        </a:cubicBezTo>
                        <a:cubicBezTo>
                          <a:pt x="1212" y="708"/>
                          <a:pt x="1277" y="750"/>
                          <a:pt x="1277" y="750"/>
                        </a:cubicBezTo>
                        <a:cubicBezTo>
                          <a:pt x="1323" y="596"/>
                          <a:pt x="1277" y="646"/>
                          <a:pt x="1462" y="667"/>
                        </a:cubicBezTo>
                        <a:cubicBezTo>
                          <a:pt x="1466" y="679"/>
                          <a:pt x="1520" y="813"/>
                          <a:pt x="1523" y="817"/>
                        </a:cubicBezTo>
                        <a:cubicBezTo>
                          <a:pt x="1550" y="838"/>
                          <a:pt x="1616" y="850"/>
                          <a:pt x="1616" y="850"/>
                        </a:cubicBezTo>
                        <a:cubicBezTo>
                          <a:pt x="1712" y="1004"/>
                          <a:pt x="1620" y="988"/>
                          <a:pt x="1785" y="1033"/>
                        </a:cubicBezTo>
                        <a:cubicBezTo>
                          <a:pt x="1804" y="1100"/>
                          <a:pt x="1850" y="1104"/>
                          <a:pt x="1877" y="1167"/>
                        </a:cubicBezTo>
                        <a:cubicBezTo>
                          <a:pt x="1900" y="1225"/>
                          <a:pt x="1916" y="1379"/>
                          <a:pt x="1954" y="1433"/>
                        </a:cubicBezTo>
                        <a:cubicBezTo>
                          <a:pt x="1985" y="1479"/>
                          <a:pt x="2062" y="1488"/>
                          <a:pt x="2108" y="1500"/>
                        </a:cubicBezTo>
                        <a:cubicBezTo>
                          <a:pt x="2220" y="1471"/>
                          <a:pt x="2235" y="1450"/>
                          <a:pt x="2370" y="1433"/>
                        </a:cubicBezTo>
                        <a:cubicBezTo>
                          <a:pt x="2458" y="1400"/>
                          <a:pt x="2404" y="1317"/>
                          <a:pt x="2493" y="1283"/>
                        </a:cubicBezTo>
                        <a:cubicBezTo>
                          <a:pt x="2512" y="1158"/>
                          <a:pt x="2539" y="1133"/>
                          <a:pt x="2600" y="1033"/>
                        </a:cubicBezTo>
                        <a:cubicBezTo>
                          <a:pt x="2539" y="967"/>
                          <a:pt x="2493" y="900"/>
                          <a:pt x="2431" y="833"/>
                        </a:cubicBezTo>
                        <a:cubicBezTo>
                          <a:pt x="2435" y="771"/>
                          <a:pt x="2424" y="704"/>
                          <a:pt x="2447" y="650"/>
                        </a:cubicBezTo>
                        <a:cubicBezTo>
                          <a:pt x="2462" y="613"/>
                          <a:pt x="2539" y="583"/>
                          <a:pt x="2539" y="583"/>
                        </a:cubicBezTo>
                        <a:cubicBezTo>
                          <a:pt x="2566" y="500"/>
                          <a:pt x="2600" y="546"/>
                          <a:pt x="2662" y="567"/>
                        </a:cubicBezTo>
                        <a:cubicBezTo>
                          <a:pt x="2908" y="533"/>
                          <a:pt x="2689" y="483"/>
                          <a:pt x="2908" y="517"/>
                        </a:cubicBezTo>
                        <a:cubicBezTo>
                          <a:pt x="3170" y="800"/>
                          <a:pt x="3066" y="308"/>
                          <a:pt x="3062" y="250"/>
                        </a:cubicBezTo>
                        <a:cubicBezTo>
                          <a:pt x="3085" y="67"/>
                          <a:pt x="3116" y="117"/>
                          <a:pt x="3308" y="100"/>
                        </a:cubicBezTo>
                        <a:cubicBezTo>
                          <a:pt x="3335" y="17"/>
                          <a:pt x="3308" y="54"/>
                          <a:pt x="3416" y="17"/>
                        </a:cubicBezTo>
                        <a:cubicBezTo>
                          <a:pt x="3431" y="13"/>
                          <a:pt x="3462" y="0"/>
                          <a:pt x="3462" y="0"/>
                        </a:cubicBezTo>
                        <a:cubicBezTo>
                          <a:pt x="3647" y="13"/>
                          <a:pt x="3658" y="4"/>
                          <a:pt x="3785" y="67"/>
                        </a:cubicBezTo>
                        <a:cubicBezTo>
                          <a:pt x="3831" y="88"/>
                          <a:pt x="3924" y="117"/>
                          <a:pt x="3924" y="117"/>
                        </a:cubicBezTo>
                        <a:cubicBezTo>
                          <a:pt x="3943" y="204"/>
                          <a:pt x="3997" y="221"/>
                          <a:pt x="4077" y="250"/>
                        </a:cubicBezTo>
                        <a:cubicBezTo>
                          <a:pt x="4174" y="404"/>
                          <a:pt x="4204" y="242"/>
                          <a:pt x="4277" y="217"/>
                        </a:cubicBezTo>
                        <a:cubicBezTo>
                          <a:pt x="4327" y="233"/>
                          <a:pt x="4385" y="225"/>
                          <a:pt x="4431" y="250"/>
                        </a:cubicBezTo>
                        <a:cubicBezTo>
                          <a:pt x="4447" y="258"/>
                          <a:pt x="4435" y="288"/>
                          <a:pt x="4447" y="300"/>
                        </a:cubicBezTo>
                        <a:cubicBezTo>
                          <a:pt x="4458" y="313"/>
                          <a:pt x="4477" y="313"/>
                          <a:pt x="4493" y="317"/>
                        </a:cubicBezTo>
                        <a:cubicBezTo>
                          <a:pt x="4577" y="454"/>
                          <a:pt x="4693" y="421"/>
                          <a:pt x="4847" y="433"/>
                        </a:cubicBezTo>
                        <a:cubicBezTo>
                          <a:pt x="4924" y="463"/>
                          <a:pt x="4870" y="429"/>
                          <a:pt x="4908" y="500"/>
                        </a:cubicBezTo>
                        <a:cubicBezTo>
                          <a:pt x="4927" y="533"/>
                          <a:pt x="4970" y="600"/>
                          <a:pt x="4970" y="600"/>
                        </a:cubicBezTo>
                        <a:cubicBezTo>
                          <a:pt x="4997" y="883"/>
                          <a:pt x="4927" y="704"/>
                          <a:pt x="5185" y="783"/>
                        </a:cubicBezTo>
                        <a:cubicBezTo>
                          <a:pt x="5201" y="788"/>
                          <a:pt x="5189" y="821"/>
                          <a:pt x="5201" y="833"/>
                        </a:cubicBezTo>
                        <a:cubicBezTo>
                          <a:pt x="5212" y="850"/>
                          <a:pt x="5231" y="854"/>
                          <a:pt x="5247" y="867"/>
                        </a:cubicBezTo>
                        <a:cubicBezTo>
                          <a:pt x="5366" y="842"/>
                          <a:pt x="5354" y="804"/>
                          <a:pt x="5478" y="850"/>
                        </a:cubicBezTo>
                        <a:cubicBezTo>
                          <a:pt x="5585" y="813"/>
                          <a:pt x="5520" y="700"/>
                          <a:pt x="5616" y="667"/>
                        </a:cubicBezTo>
                        <a:cubicBezTo>
                          <a:pt x="5654" y="467"/>
                          <a:pt x="5597" y="633"/>
                          <a:pt x="5924" y="567"/>
                        </a:cubicBezTo>
                        <a:cubicBezTo>
                          <a:pt x="5958" y="558"/>
                          <a:pt x="5954" y="483"/>
                          <a:pt x="5970" y="467"/>
                        </a:cubicBezTo>
                        <a:cubicBezTo>
                          <a:pt x="6024" y="408"/>
                          <a:pt x="6051" y="404"/>
                          <a:pt x="6108" y="383"/>
                        </a:cubicBezTo>
                        <a:cubicBezTo>
                          <a:pt x="6120" y="400"/>
                          <a:pt x="6124" y="421"/>
                          <a:pt x="6139" y="433"/>
                        </a:cubicBezTo>
                        <a:cubicBezTo>
                          <a:pt x="6158" y="446"/>
                          <a:pt x="6208" y="429"/>
                          <a:pt x="6201" y="450"/>
                        </a:cubicBezTo>
                        <a:cubicBezTo>
                          <a:pt x="6189" y="496"/>
                          <a:pt x="6108" y="550"/>
                          <a:pt x="6108" y="550"/>
                        </a:cubicBezTo>
                        <a:cubicBezTo>
                          <a:pt x="6112" y="683"/>
                          <a:pt x="6108" y="1342"/>
                          <a:pt x="6185" y="1467"/>
                        </a:cubicBezTo>
                        <a:cubicBezTo>
                          <a:pt x="6193" y="1508"/>
                          <a:pt x="6224" y="1542"/>
                          <a:pt x="6231" y="1583"/>
                        </a:cubicBezTo>
                        <a:cubicBezTo>
                          <a:pt x="6243" y="1642"/>
                          <a:pt x="6239" y="1704"/>
                          <a:pt x="6247" y="1767"/>
                        </a:cubicBezTo>
                        <a:cubicBezTo>
                          <a:pt x="6251" y="1783"/>
                          <a:pt x="6258" y="1800"/>
                          <a:pt x="6262" y="1817"/>
                        </a:cubicBezTo>
                        <a:cubicBezTo>
                          <a:pt x="6254" y="1996"/>
                          <a:pt x="6304" y="2625"/>
                          <a:pt x="6216" y="2767"/>
                        </a:cubicBezTo>
                        <a:cubicBezTo>
                          <a:pt x="6243" y="2850"/>
                          <a:pt x="6231" y="2925"/>
                          <a:pt x="6185" y="3000"/>
                        </a:cubicBezTo>
                        <a:cubicBezTo>
                          <a:pt x="6212" y="3146"/>
                          <a:pt x="6154" y="3113"/>
                          <a:pt x="6031" y="3133"/>
                        </a:cubicBezTo>
                        <a:cubicBezTo>
                          <a:pt x="5924" y="3213"/>
                          <a:pt x="5885" y="3158"/>
                          <a:pt x="5785" y="3083"/>
                        </a:cubicBezTo>
                        <a:cubicBezTo>
                          <a:pt x="5697" y="3146"/>
                          <a:pt x="5654" y="3138"/>
                          <a:pt x="5539" y="3150"/>
                        </a:cubicBezTo>
                        <a:cubicBezTo>
                          <a:pt x="5520" y="3179"/>
                          <a:pt x="5493" y="3229"/>
                          <a:pt x="5462" y="3250"/>
                        </a:cubicBezTo>
                        <a:cubicBezTo>
                          <a:pt x="5435" y="3267"/>
                          <a:pt x="5370" y="3283"/>
                          <a:pt x="5370" y="3283"/>
                        </a:cubicBezTo>
                        <a:cubicBezTo>
                          <a:pt x="5343" y="3367"/>
                          <a:pt x="5289" y="3408"/>
                          <a:pt x="5216" y="3433"/>
                        </a:cubicBezTo>
                        <a:cubicBezTo>
                          <a:pt x="5189" y="3479"/>
                          <a:pt x="5170" y="3596"/>
                          <a:pt x="5154" y="3617"/>
                        </a:cubicBezTo>
                        <a:cubicBezTo>
                          <a:pt x="5131" y="3650"/>
                          <a:pt x="5062" y="3683"/>
                          <a:pt x="5062" y="3683"/>
                        </a:cubicBezTo>
                        <a:cubicBezTo>
                          <a:pt x="5035" y="3771"/>
                          <a:pt x="5077" y="3867"/>
                          <a:pt x="4985" y="3900"/>
                        </a:cubicBezTo>
                        <a:cubicBezTo>
                          <a:pt x="4954" y="3996"/>
                          <a:pt x="4954" y="4033"/>
                          <a:pt x="4862" y="4067"/>
                        </a:cubicBezTo>
                        <a:cubicBezTo>
                          <a:pt x="4781" y="4333"/>
                          <a:pt x="5008" y="4504"/>
                          <a:pt x="4724" y="4550"/>
                        </a:cubicBezTo>
                        <a:cubicBezTo>
                          <a:pt x="4612" y="4629"/>
                          <a:pt x="4666" y="4625"/>
                          <a:pt x="4570" y="4600"/>
                        </a:cubicBezTo>
                        <a:cubicBezTo>
                          <a:pt x="4512" y="4504"/>
                          <a:pt x="4435" y="4500"/>
                          <a:pt x="4339" y="4467"/>
                        </a:cubicBezTo>
                        <a:cubicBezTo>
                          <a:pt x="4327" y="4433"/>
                          <a:pt x="4320" y="4400"/>
                          <a:pt x="4308" y="4367"/>
                        </a:cubicBezTo>
                        <a:cubicBezTo>
                          <a:pt x="4304" y="4350"/>
                          <a:pt x="4293" y="4317"/>
                          <a:pt x="4293" y="4317"/>
                        </a:cubicBezTo>
                        <a:cubicBezTo>
                          <a:pt x="4304" y="4154"/>
                          <a:pt x="4377" y="3913"/>
                          <a:pt x="4201" y="3850"/>
                        </a:cubicBezTo>
                        <a:cubicBezTo>
                          <a:pt x="4139" y="3854"/>
                          <a:pt x="4074" y="3850"/>
                          <a:pt x="4016" y="3867"/>
                        </a:cubicBezTo>
                        <a:cubicBezTo>
                          <a:pt x="3951" y="3888"/>
                          <a:pt x="4020" y="4033"/>
                          <a:pt x="3970" y="4083"/>
                        </a:cubicBezTo>
                        <a:cubicBezTo>
                          <a:pt x="3927" y="4125"/>
                          <a:pt x="3858" y="4096"/>
                          <a:pt x="3800" y="4100"/>
                        </a:cubicBezTo>
                        <a:cubicBezTo>
                          <a:pt x="3743" y="4163"/>
                          <a:pt x="3700" y="4233"/>
                          <a:pt x="3631" y="4283"/>
                        </a:cubicBezTo>
                        <a:cubicBezTo>
                          <a:pt x="3562" y="4233"/>
                          <a:pt x="3581" y="4192"/>
                          <a:pt x="3493" y="4217"/>
                        </a:cubicBezTo>
                        <a:cubicBezTo>
                          <a:pt x="3470" y="4288"/>
                          <a:pt x="3462" y="4275"/>
                          <a:pt x="3524" y="4233"/>
                        </a:cubicBezTo>
                      </a:path>
                    </a:pathLst>
                  </a:cu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w="3175" cmpd="sng">
                    <a:solidFill>
                      <a:srgbClr val="000000"/>
                    </a:solidFill>
                    <a:miter lim="800000"/>
                  </a:ln>
                </p:spPr>
                <p:txBody>
                  <a:bodyPr/>
                  <a:lstStyle/>
                  <a:p>
                    <a:endParaRPr lang="zh-CN" altLang="en-US" sz="900">
                      <a:solidFill>
                        <a:prstClr val="black"/>
                      </a:solidFill>
                      <a:latin typeface="+mn-ea"/>
                    </a:endParaRPr>
                  </a:p>
                </p:txBody>
              </p:sp>
              <p:sp>
                <p:nvSpPr>
                  <p:cNvPr id="50" name="任意多边形 49"/>
                  <p:cNvSpPr/>
                  <p:nvPr/>
                </p:nvSpPr>
                <p:spPr bwMode="auto">
                  <a:xfrm>
                    <a:off x="6377208" y="2537717"/>
                    <a:ext cx="978729" cy="2180807"/>
                  </a:xfrm>
                  <a:custGeom>
                    <a:avLst/>
                    <a:gdLst>
                      <a:gd name="connsiteX0" fmla="*/ 814702 w 978729"/>
                      <a:gd name="connsiteY0" fmla="*/ 0 h 2180807"/>
                      <a:gd name="connsiteX1" fmla="*/ 742783 w 978729"/>
                      <a:gd name="connsiteY1" fmla="*/ 61645 h 2180807"/>
                      <a:gd name="connsiteX2" fmla="*/ 753057 w 978729"/>
                      <a:gd name="connsiteY2" fmla="*/ 102741 h 2180807"/>
                      <a:gd name="connsiteX3" fmla="*/ 742783 w 978729"/>
                      <a:gd name="connsiteY3" fmla="*/ 184935 h 2180807"/>
                      <a:gd name="connsiteX4" fmla="*/ 660590 w 978729"/>
                      <a:gd name="connsiteY4" fmla="*/ 226031 h 2180807"/>
                      <a:gd name="connsiteX5" fmla="*/ 650316 w 978729"/>
                      <a:gd name="connsiteY5" fmla="*/ 328773 h 2180807"/>
                      <a:gd name="connsiteX6" fmla="*/ 598945 w 978729"/>
                      <a:gd name="connsiteY6" fmla="*/ 328773 h 2180807"/>
                      <a:gd name="connsiteX7" fmla="*/ 557848 w 978729"/>
                      <a:gd name="connsiteY7" fmla="*/ 380144 h 2180807"/>
                      <a:gd name="connsiteX8" fmla="*/ 485929 w 978729"/>
                      <a:gd name="connsiteY8" fmla="*/ 421240 h 2180807"/>
                      <a:gd name="connsiteX9" fmla="*/ 475655 w 978729"/>
                      <a:gd name="connsiteY9" fmla="*/ 452063 h 2180807"/>
                      <a:gd name="connsiteX10" fmla="*/ 342091 w 978729"/>
                      <a:gd name="connsiteY10" fmla="*/ 482885 h 2180807"/>
                      <a:gd name="connsiteX11" fmla="*/ 146882 w 978729"/>
                      <a:gd name="connsiteY11" fmla="*/ 493159 h 2180807"/>
                      <a:gd name="connsiteX12" fmla="*/ 116059 w 978729"/>
                      <a:gd name="connsiteY12" fmla="*/ 534256 h 2180807"/>
                      <a:gd name="connsiteX13" fmla="*/ 74963 w 978729"/>
                      <a:gd name="connsiteY13" fmla="*/ 565079 h 2180807"/>
                      <a:gd name="connsiteX14" fmla="*/ 44140 w 978729"/>
                      <a:gd name="connsiteY14" fmla="*/ 647272 h 2180807"/>
                      <a:gd name="connsiteX15" fmla="*/ 44140 w 978729"/>
                      <a:gd name="connsiteY15" fmla="*/ 760287 h 2180807"/>
                      <a:gd name="connsiteX16" fmla="*/ 3044 w 978729"/>
                      <a:gd name="connsiteY16" fmla="*/ 842481 h 2180807"/>
                      <a:gd name="connsiteX17" fmla="*/ 3044 w 978729"/>
                      <a:gd name="connsiteY17" fmla="*/ 893852 h 2180807"/>
                      <a:gd name="connsiteX18" fmla="*/ 3044 w 978729"/>
                      <a:gd name="connsiteY18" fmla="*/ 976045 h 2180807"/>
                      <a:gd name="connsiteX19" fmla="*/ 33866 w 978729"/>
                      <a:gd name="connsiteY19" fmla="*/ 1078786 h 2180807"/>
                      <a:gd name="connsiteX20" fmla="*/ 54414 w 978729"/>
                      <a:gd name="connsiteY20" fmla="*/ 1160980 h 2180807"/>
                      <a:gd name="connsiteX21" fmla="*/ 95511 w 978729"/>
                      <a:gd name="connsiteY21" fmla="*/ 1253447 h 2180807"/>
                      <a:gd name="connsiteX22" fmla="*/ 167430 w 978729"/>
                      <a:gd name="connsiteY22" fmla="*/ 1263721 h 2180807"/>
                      <a:gd name="connsiteX23" fmla="*/ 229075 w 978729"/>
                      <a:gd name="connsiteY23" fmla="*/ 1284270 h 2180807"/>
                      <a:gd name="connsiteX24" fmla="*/ 229075 w 978729"/>
                      <a:gd name="connsiteY24" fmla="*/ 1171254 h 2180807"/>
                      <a:gd name="connsiteX25" fmla="*/ 280446 w 978729"/>
                      <a:gd name="connsiteY25" fmla="*/ 1109609 h 2180807"/>
                      <a:gd name="connsiteX26" fmla="*/ 372913 w 978729"/>
                      <a:gd name="connsiteY26" fmla="*/ 1099335 h 2180807"/>
                      <a:gd name="connsiteX27" fmla="*/ 455107 w 978729"/>
                      <a:gd name="connsiteY27" fmla="*/ 1109609 h 2180807"/>
                      <a:gd name="connsiteX28" fmla="*/ 496203 w 978729"/>
                      <a:gd name="connsiteY28" fmla="*/ 1140431 h 2180807"/>
                      <a:gd name="connsiteX29" fmla="*/ 455107 w 978729"/>
                      <a:gd name="connsiteY29" fmla="*/ 1202076 h 2180807"/>
                      <a:gd name="connsiteX30" fmla="*/ 506477 w 978729"/>
                      <a:gd name="connsiteY30" fmla="*/ 1243173 h 2180807"/>
                      <a:gd name="connsiteX31" fmla="*/ 578396 w 978729"/>
                      <a:gd name="connsiteY31" fmla="*/ 1273995 h 2180807"/>
                      <a:gd name="connsiteX32" fmla="*/ 629767 w 978729"/>
                      <a:gd name="connsiteY32" fmla="*/ 1284270 h 2180807"/>
                      <a:gd name="connsiteX33" fmla="*/ 660590 w 978729"/>
                      <a:gd name="connsiteY33" fmla="*/ 1356189 h 2180807"/>
                      <a:gd name="connsiteX34" fmla="*/ 691412 w 978729"/>
                      <a:gd name="connsiteY34" fmla="*/ 1417834 h 2180807"/>
                      <a:gd name="connsiteX35" fmla="*/ 742783 w 978729"/>
                      <a:gd name="connsiteY35" fmla="*/ 1520575 h 2180807"/>
                      <a:gd name="connsiteX36" fmla="*/ 814702 w 978729"/>
                      <a:gd name="connsiteY36" fmla="*/ 1623317 h 2180807"/>
                      <a:gd name="connsiteX37" fmla="*/ 804428 w 978729"/>
                      <a:gd name="connsiteY37" fmla="*/ 1746607 h 2180807"/>
                      <a:gd name="connsiteX38" fmla="*/ 773605 w 978729"/>
                      <a:gd name="connsiteY38" fmla="*/ 1849348 h 2180807"/>
                      <a:gd name="connsiteX39" fmla="*/ 753057 w 978729"/>
                      <a:gd name="connsiteY39" fmla="*/ 1921267 h 2180807"/>
                      <a:gd name="connsiteX40" fmla="*/ 742783 w 978729"/>
                      <a:gd name="connsiteY40" fmla="*/ 1982912 h 2180807"/>
                      <a:gd name="connsiteX41" fmla="*/ 794154 w 978729"/>
                      <a:gd name="connsiteY41" fmla="*/ 2054831 h 2180807"/>
                      <a:gd name="connsiteX42" fmla="*/ 855799 w 978729"/>
                      <a:gd name="connsiteY42" fmla="*/ 2054831 h 2180807"/>
                      <a:gd name="connsiteX43" fmla="*/ 896895 w 978729"/>
                      <a:gd name="connsiteY43" fmla="*/ 2137025 h 2180807"/>
                      <a:gd name="connsiteX44" fmla="*/ 937992 w 978729"/>
                      <a:gd name="connsiteY44" fmla="*/ 2178121 h 2180807"/>
                      <a:gd name="connsiteX45" fmla="*/ 958540 w 978729"/>
                      <a:gd name="connsiteY45" fmla="*/ 2157573 h 218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78729" h="2180807">
                        <a:moveTo>
                          <a:pt x="814702" y="0"/>
                        </a:moveTo>
                        <a:cubicBezTo>
                          <a:pt x="783879" y="22261"/>
                          <a:pt x="753057" y="44522"/>
                          <a:pt x="742783" y="61645"/>
                        </a:cubicBezTo>
                        <a:cubicBezTo>
                          <a:pt x="732509" y="78768"/>
                          <a:pt x="753057" y="82193"/>
                          <a:pt x="753057" y="102741"/>
                        </a:cubicBezTo>
                        <a:cubicBezTo>
                          <a:pt x="753057" y="123289"/>
                          <a:pt x="758194" y="164387"/>
                          <a:pt x="742783" y="184935"/>
                        </a:cubicBezTo>
                        <a:cubicBezTo>
                          <a:pt x="727372" y="205483"/>
                          <a:pt x="676001" y="202058"/>
                          <a:pt x="660590" y="226031"/>
                        </a:cubicBezTo>
                        <a:cubicBezTo>
                          <a:pt x="645179" y="250004"/>
                          <a:pt x="660590" y="311649"/>
                          <a:pt x="650316" y="328773"/>
                        </a:cubicBezTo>
                        <a:cubicBezTo>
                          <a:pt x="640042" y="345897"/>
                          <a:pt x="614356" y="320211"/>
                          <a:pt x="598945" y="328773"/>
                        </a:cubicBezTo>
                        <a:cubicBezTo>
                          <a:pt x="583534" y="337335"/>
                          <a:pt x="576684" y="364733"/>
                          <a:pt x="557848" y="380144"/>
                        </a:cubicBezTo>
                        <a:cubicBezTo>
                          <a:pt x="539012" y="395555"/>
                          <a:pt x="499628" y="409254"/>
                          <a:pt x="485929" y="421240"/>
                        </a:cubicBezTo>
                        <a:cubicBezTo>
                          <a:pt x="472230" y="433227"/>
                          <a:pt x="499628" y="441789"/>
                          <a:pt x="475655" y="452063"/>
                        </a:cubicBezTo>
                        <a:cubicBezTo>
                          <a:pt x="451682" y="462337"/>
                          <a:pt x="396886" y="476036"/>
                          <a:pt x="342091" y="482885"/>
                        </a:cubicBezTo>
                        <a:cubicBezTo>
                          <a:pt x="287295" y="489734"/>
                          <a:pt x="184554" y="484597"/>
                          <a:pt x="146882" y="493159"/>
                        </a:cubicBezTo>
                        <a:cubicBezTo>
                          <a:pt x="109210" y="501721"/>
                          <a:pt x="128045" y="522269"/>
                          <a:pt x="116059" y="534256"/>
                        </a:cubicBezTo>
                        <a:cubicBezTo>
                          <a:pt x="104073" y="546243"/>
                          <a:pt x="86949" y="546243"/>
                          <a:pt x="74963" y="565079"/>
                        </a:cubicBezTo>
                        <a:cubicBezTo>
                          <a:pt x="62977" y="583915"/>
                          <a:pt x="49277" y="614737"/>
                          <a:pt x="44140" y="647272"/>
                        </a:cubicBezTo>
                        <a:cubicBezTo>
                          <a:pt x="39003" y="679807"/>
                          <a:pt x="50989" y="727752"/>
                          <a:pt x="44140" y="760287"/>
                        </a:cubicBezTo>
                        <a:cubicBezTo>
                          <a:pt x="37291" y="792822"/>
                          <a:pt x="9893" y="820220"/>
                          <a:pt x="3044" y="842481"/>
                        </a:cubicBezTo>
                        <a:cubicBezTo>
                          <a:pt x="-3805" y="864742"/>
                          <a:pt x="3044" y="893852"/>
                          <a:pt x="3044" y="893852"/>
                        </a:cubicBezTo>
                        <a:cubicBezTo>
                          <a:pt x="3044" y="916113"/>
                          <a:pt x="-2093" y="945223"/>
                          <a:pt x="3044" y="976045"/>
                        </a:cubicBezTo>
                        <a:cubicBezTo>
                          <a:pt x="8181" y="1006867"/>
                          <a:pt x="25304" y="1047964"/>
                          <a:pt x="33866" y="1078786"/>
                        </a:cubicBezTo>
                        <a:cubicBezTo>
                          <a:pt x="42428" y="1109608"/>
                          <a:pt x="44140" y="1131870"/>
                          <a:pt x="54414" y="1160980"/>
                        </a:cubicBezTo>
                        <a:cubicBezTo>
                          <a:pt x="64688" y="1190090"/>
                          <a:pt x="76675" y="1236324"/>
                          <a:pt x="95511" y="1253447"/>
                        </a:cubicBezTo>
                        <a:cubicBezTo>
                          <a:pt x="114347" y="1270570"/>
                          <a:pt x="145169" y="1258584"/>
                          <a:pt x="167430" y="1263721"/>
                        </a:cubicBezTo>
                        <a:cubicBezTo>
                          <a:pt x="189691" y="1268858"/>
                          <a:pt x="218801" y="1299681"/>
                          <a:pt x="229075" y="1284270"/>
                        </a:cubicBezTo>
                        <a:cubicBezTo>
                          <a:pt x="239349" y="1268859"/>
                          <a:pt x="220513" y="1200364"/>
                          <a:pt x="229075" y="1171254"/>
                        </a:cubicBezTo>
                        <a:cubicBezTo>
                          <a:pt x="237637" y="1142144"/>
                          <a:pt x="256473" y="1121596"/>
                          <a:pt x="280446" y="1109609"/>
                        </a:cubicBezTo>
                        <a:cubicBezTo>
                          <a:pt x="304419" y="1097622"/>
                          <a:pt x="343803" y="1099335"/>
                          <a:pt x="372913" y="1099335"/>
                        </a:cubicBezTo>
                        <a:cubicBezTo>
                          <a:pt x="402023" y="1099335"/>
                          <a:pt x="434559" y="1102760"/>
                          <a:pt x="455107" y="1109609"/>
                        </a:cubicBezTo>
                        <a:cubicBezTo>
                          <a:pt x="475655" y="1116458"/>
                          <a:pt x="496203" y="1125020"/>
                          <a:pt x="496203" y="1140431"/>
                        </a:cubicBezTo>
                        <a:cubicBezTo>
                          <a:pt x="496203" y="1155842"/>
                          <a:pt x="453395" y="1184952"/>
                          <a:pt x="455107" y="1202076"/>
                        </a:cubicBezTo>
                        <a:cubicBezTo>
                          <a:pt x="456819" y="1219200"/>
                          <a:pt x="485929" y="1231187"/>
                          <a:pt x="506477" y="1243173"/>
                        </a:cubicBezTo>
                        <a:cubicBezTo>
                          <a:pt x="527025" y="1255160"/>
                          <a:pt x="557848" y="1267146"/>
                          <a:pt x="578396" y="1273995"/>
                        </a:cubicBezTo>
                        <a:cubicBezTo>
                          <a:pt x="598944" y="1280844"/>
                          <a:pt x="616068" y="1270571"/>
                          <a:pt x="629767" y="1284270"/>
                        </a:cubicBezTo>
                        <a:cubicBezTo>
                          <a:pt x="643466" y="1297969"/>
                          <a:pt x="650316" y="1333928"/>
                          <a:pt x="660590" y="1356189"/>
                        </a:cubicBezTo>
                        <a:cubicBezTo>
                          <a:pt x="670864" y="1378450"/>
                          <a:pt x="691412" y="1417834"/>
                          <a:pt x="691412" y="1417834"/>
                        </a:cubicBezTo>
                        <a:cubicBezTo>
                          <a:pt x="705111" y="1445232"/>
                          <a:pt x="722235" y="1486328"/>
                          <a:pt x="742783" y="1520575"/>
                        </a:cubicBezTo>
                        <a:cubicBezTo>
                          <a:pt x="763331" y="1554822"/>
                          <a:pt x="804428" y="1585645"/>
                          <a:pt x="814702" y="1623317"/>
                        </a:cubicBezTo>
                        <a:cubicBezTo>
                          <a:pt x="824976" y="1660989"/>
                          <a:pt x="811277" y="1708935"/>
                          <a:pt x="804428" y="1746607"/>
                        </a:cubicBezTo>
                        <a:cubicBezTo>
                          <a:pt x="797579" y="1784279"/>
                          <a:pt x="782167" y="1820238"/>
                          <a:pt x="773605" y="1849348"/>
                        </a:cubicBezTo>
                        <a:cubicBezTo>
                          <a:pt x="765043" y="1878458"/>
                          <a:pt x="758194" y="1899006"/>
                          <a:pt x="753057" y="1921267"/>
                        </a:cubicBezTo>
                        <a:cubicBezTo>
                          <a:pt x="747920" y="1943528"/>
                          <a:pt x="735933" y="1960651"/>
                          <a:pt x="742783" y="1982912"/>
                        </a:cubicBezTo>
                        <a:cubicBezTo>
                          <a:pt x="749633" y="2005173"/>
                          <a:pt x="775318" y="2042845"/>
                          <a:pt x="794154" y="2054831"/>
                        </a:cubicBezTo>
                        <a:cubicBezTo>
                          <a:pt x="812990" y="2066817"/>
                          <a:pt x="838676" y="2041132"/>
                          <a:pt x="855799" y="2054831"/>
                        </a:cubicBezTo>
                        <a:cubicBezTo>
                          <a:pt x="872922" y="2068530"/>
                          <a:pt x="883196" y="2116477"/>
                          <a:pt x="896895" y="2137025"/>
                        </a:cubicBezTo>
                        <a:cubicBezTo>
                          <a:pt x="910594" y="2157573"/>
                          <a:pt x="927718" y="2174696"/>
                          <a:pt x="937992" y="2178121"/>
                        </a:cubicBezTo>
                        <a:cubicBezTo>
                          <a:pt x="948266" y="2181546"/>
                          <a:pt x="1009911" y="2186683"/>
                          <a:pt x="958540" y="2157573"/>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1" name="任意多边形 50"/>
                  <p:cNvSpPr/>
                  <p:nvPr/>
                </p:nvSpPr>
                <p:spPr bwMode="auto">
                  <a:xfrm>
                    <a:off x="5275121" y="1808252"/>
                    <a:ext cx="1177050" cy="1315092"/>
                  </a:xfrm>
                  <a:custGeom>
                    <a:avLst/>
                    <a:gdLst>
                      <a:gd name="connsiteX0" fmla="*/ 1177050 w 1177050"/>
                      <a:gd name="connsiteY0" fmla="*/ 1315092 h 1315092"/>
                      <a:gd name="connsiteX1" fmla="*/ 1064034 w 1177050"/>
                      <a:gd name="connsiteY1" fmla="*/ 1263721 h 1315092"/>
                      <a:gd name="connsiteX2" fmla="*/ 981841 w 1177050"/>
                      <a:gd name="connsiteY2" fmla="*/ 1263721 h 1315092"/>
                      <a:gd name="connsiteX3" fmla="*/ 930470 w 1177050"/>
                      <a:gd name="connsiteY3" fmla="*/ 1212350 h 1315092"/>
                      <a:gd name="connsiteX4" fmla="*/ 940744 w 1177050"/>
                      <a:gd name="connsiteY4" fmla="*/ 1099335 h 1315092"/>
                      <a:gd name="connsiteX5" fmla="*/ 971567 w 1177050"/>
                      <a:gd name="connsiteY5" fmla="*/ 1027415 h 1315092"/>
                      <a:gd name="connsiteX6" fmla="*/ 940744 w 1177050"/>
                      <a:gd name="connsiteY6" fmla="*/ 1006867 h 1315092"/>
                      <a:gd name="connsiteX7" fmla="*/ 889373 w 1177050"/>
                      <a:gd name="connsiteY7" fmla="*/ 955496 h 1315092"/>
                      <a:gd name="connsiteX8" fmla="*/ 827728 w 1177050"/>
                      <a:gd name="connsiteY8" fmla="*/ 893851 h 1315092"/>
                      <a:gd name="connsiteX9" fmla="*/ 724987 w 1177050"/>
                      <a:gd name="connsiteY9" fmla="*/ 924674 h 1315092"/>
                      <a:gd name="connsiteX10" fmla="*/ 653068 w 1177050"/>
                      <a:gd name="connsiteY10" fmla="*/ 965770 h 1315092"/>
                      <a:gd name="connsiteX11" fmla="*/ 540052 w 1177050"/>
                      <a:gd name="connsiteY11" fmla="*/ 965770 h 1315092"/>
                      <a:gd name="connsiteX12" fmla="*/ 488681 w 1177050"/>
                      <a:gd name="connsiteY12" fmla="*/ 893851 h 1315092"/>
                      <a:gd name="connsiteX13" fmla="*/ 385940 w 1177050"/>
                      <a:gd name="connsiteY13" fmla="*/ 924674 h 1315092"/>
                      <a:gd name="connsiteX14" fmla="*/ 334569 w 1177050"/>
                      <a:gd name="connsiteY14" fmla="*/ 893851 h 1315092"/>
                      <a:gd name="connsiteX15" fmla="*/ 314021 w 1177050"/>
                      <a:gd name="connsiteY15" fmla="*/ 842481 h 1315092"/>
                      <a:gd name="connsiteX16" fmla="*/ 314021 w 1177050"/>
                      <a:gd name="connsiteY16" fmla="*/ 760287 h 1315092"/>
                      <a:gd name="connsiteX17" fmla="*/ 262650 w 1177050"/>
                      <a:gd name="connsiteY17" fmla="*/ 667820 h 1315092"/>
                      <a:gd name="connsiteX18" fmla="*/ 314021 w 1177050"/>
                      <a:gd name="connsiteY18" fmla="*/ 616449 h 1315092"/>
                      <a:gd name="connsiteX19" fmla="*/ 283198 w 1177050"/>
                      <a:gd name="connsiteY19" fmla="*/ 554804 h 1315092"/>
                      <a:gd name="connsiteX20" fmla="*/ 252376 w 1177050"/>
                      <a:gd name="connsiteY20" fmla="*/ 462337 h 1315092"/>
                      <a:gd name="connsiteX21" fmla="*/ 201005 w 1177050"/>
                      <a:gd name="connsiteY21" fmla="*/ 410966 h 1315092"/>
                      <a:gd name="connsiteX22" fmla="*/ 108537 w 1177050"/>
                      <a:gd name="connsiteY22" fmla="*/ 339047 h 1315092"/>
                      <a:gd name="connsiteX23" fmla="*/ 57167 w 1177050"/>
                      <a:gd name="connsiteY23" fmla="*/ 339047 h 1315092"/>
                      <a:gd name="connsiteX24" fmla="*/ 77715 w 1177050"/>
                      <a:gd name="connsiteY24" fmla="*/ 256854 h 1315092"/>
                      <a:gd name="connsiteX25" fmla="*/ 98263 w 1177050"/>
                      <a:gd name="connsiteY25" fmla="*/ 195209 h 1315092"/>
                      <a:gd name="connsiteX26" fmla="*/ 46892 w 1177050"/>
                      <a:gd name="connsiteY26" fmla="*/ 174660 h 1315092"/>
                      <a:gd name="connsiteX27" fmla="*/ 5796 w 1177050"/>
                      <a:gd name="connsiteY27" fmla="*/ 174660 h 1315092"/>
                      <a:gd name="connsiteX28" fmla="*/ 5796 w 1177050"/>
                      <a:gd name="connsiteY28" fmla="*/ 102741 h 1315092"/>
                      <a:gd name="connsiteX29" fmla="*/ 57167 w 1177050"/>
                      <a:gd name="connsiteY29" fmla="*/ 71919 h 1315092"/>
                      <a:gd name="connsiteX30" fmla="*/ 129086 w 1177050"/>
                      <a:gd name="connsiteY30" fmla="*/ 20548 h 1315092"/>
                      <a:gd name="connsiteX31" fmla="*/ 190731 w 1177050"/>
                      <a:gd name="connsiteY31" fmla="*/ 0 h 13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77050" h="1315092">
                        <a:moveTo>
                          <a:pt x="1177050" y="1315092"/>
                        </a:moveTo>
                        <a:cubicBezTo>
                          <a:pt x="1136809" y="1293687"/>
                          <a:pt x="1096569" y="1272283"/>
                          <a:pt x="1064034" y="1263721"/>
                        </a:cubicBezTo>
                        <a:cubicBezTo>
                          <a:pt x="1031499" y="1255159"/>
                          <a:pt x="1004101" y="1272283"/>
                          <a:pt x="981841" y="1263721"/>
                        </a:cubicBezTo>
                        <a:cubicBezTo>
                          <a:pt x="959581" y="1255159"/>
                          <a:pt x="937319" y="1239748"/>
                          <a:pt x="930470" y="1212350"/>
                        </a:cubicBezTo>
                        <a:cubicBezTo>
                          <a:pt x="923621" y="1184952"/>
                          <a:pt x="933894" y="1130157"/>
                          <a:pt x="940744" y="1099335"/>
                        </a:cubicBezTo>
                        <a:cubicBezTo>
                          <a:pt x="947593" y="1068512"/>
                          <a:pt x="971567" y="1042826"/>
                          <a:pt x="971567" y="1027415"/>
                        </a:cubicBezTo>
                        <a:cubicBezTo>
                          <a:pt x="971567" y="1012004"/>
                          <a:pt x="954443" y="1018853"/>
                          <a:pt x="940744" y="1006867"/>
                        </a:cubicBezTo>
                        <a:cubicBezTo>
                          <a:pt x="927045" y="994880"/>
                          <a:pt x="889373" y="955496"/>
                          <a:pt x="889373" y="955496"/>
                        </a:cubicBezTo>
                        <a:cubicBezTo>
                          <a:pt x="870537" y="936660"/>
                          <a:pt x="855126" y="898988"/>
                          <a:pt x="827728" y="893851"/>
                        </a:cubicBezTo>
                        <a:cubicBezTo>
                          <a:pt x="800330" y="888714"/>
                          <a:pt x="754097" y="912688"/>
                          <a:pt x="724987" y="924674"/>
                        </a:cubicBezTo>
                        <a:cubicBezTo>
                          <a:pt x="695877" y="936660"/>
                          <a:pt x="683890" y="958921"/>
                          <a:pt x="653068" y="965770"/>
                        </a:cubicBezTo>
                        <a:cubicBezTo>
                          <a:pt x="622245" y="972619"/>
                          <a:pt x="567450" y="977756"/>
                          <a:pt x="540052" y="965770"/>
                        </a:cubicBezTo>
                        <a:cubicBezTo>
                          <a:pt x="512654" y="953783"/>
                          <a:pt x="514366" y="900700"/>
                          <a:pt x="488681" y="893851"/>
                        </a:cubicBezTo>
                        <a:cubicBezTo>
                          <a:pt x="462996" y="887002"/>
                          <a:pt x="411625" y="924674"/>
                          <a:pt x="385940" y="924674"/>
                        </a:cubicBezTo>
                        <a:cubicBezTo>
                          <a:pt x="360255" y="924674"/>
                          <a:pt x="346555" y="907550"/>
                          <a:pt x="334569" y="893851"/>
                        </a:cubicBezTo>
                        <a:cubicBezTo>
                          <a:pt x="322582" y="880152"/>
                          <a:pt x="317446" y="864742"/>
                          <a:pt x="314021" y="842481"/>
                        </a:cubicBezTo>
                        <a:cubicBezTo>
                          <a:pt x="310596" y="820220"/>
                          <a:pt x="322583" y="789397"/>
                          <a:pt x="314021" y="760287"/>
                        </a:cubicBezTo>
                        <a:cubicBezTo>
                          <a:pt x="305459" y="731177"/>
                          <a:pt x="262650" y="691793"/>
                          <a:pt x="262650" y="667820"/>
                        </a:cubicBezTo>
                        <a:cubicBezTo>
                          <a:pt x="262650" y="643847"/>
                          <a:pt x="310596" y="635285"/>
                          <a:pt x="314021" y="616449"/>
                        </a:cubicBezTo>
                        <a:cubicBezTo>
                          <a:pt x="317446" y="597613"/>
                          <a:pt x="293472" y="580489"/>
                          <a:pt x="283198" y="554804"/>
                        </a:cubicBezTo>
                        <a:cubicBezTo>
                          <a:pt x="272924" y="529119"/>
                          <a:pt x="266075" y="486310"/>
                          <a:pt x="252376" y="462337"/>
                        </a:cubicBezTo>
                        <a:cubicBezTo>
                          <a:pt x="238677" y="438364"/>
                          <a:pt x="224978" y="431514"/>
                          <a:pt x="201005" y="410966"/>
                        </a:cubicBezTo>
                        <a:cubicBezTo>
                          <a:pt x="177032" y="390418"/>
                          <a:pt x="132510" y="351034"/>
                          <a:pt x="108537" y="339047"/>
                        </a:cubicBezTo>
                        <a:cubicBezTo>
                          <a:pt x="84564" y="327060"/>
                          <a:pt x="62304" y="352746"/>
                          <a:pt x="57167" y="339047"/>
                        </a:cubicBezTo>
                        <a:cubicBezTo>
                          <a:pt x="52030" y="325348"/>
                          <a:pt x="70866" y="280827"/>
                          <a:pt x="77715" y="256854"/>
                        </a:cubicBezTo>
                        <a:cubicBezTo>
                          <a:pt x="84564" y="232881"/>
                          <a:pt x="103400" y="208908"/>
                          <a:pt x="98263" y="195209"/>
                        </a:cubicBezTo>
                        <a:cubicBezTo>
                          <a:pt x="93126" y="181510"/>
                          <a:pt x="62303" y="178085"/>
                          <a:pt x="46892" y="174660"/>
                        </a:cubicBezTo>
                        <a:cubicBezTo>
                          <a:pt x="31481" y="171235"/>
                          <a:pt x="12645" y="186646"/>
                          <a:pt x="5796" y="174660"/>
                        </a:cubicBezTo>
                        <a:cubicBezTo>
                          <a:pt x="-1053" y="162673"/>
                          <a:pt x="-2766" y="119864"/>
                          <a:pt x="5796" y="102741"/>
                        </a:cubicBezTo>
                        <a:cubicBezTo>
                          <a:pt x="14358" y="85617"/>
                          <a:pt x="36619" y="85618"/>
                          <a:pt x="57167" y="71919"/>
                        </a:cubicBezTo>
                        <a:cubicBezTo>
                          <a:pt x="77715" y="58220"/>
                          <a:pt x="106825" y="32534"/>
                          <a:pt x="129086" y="20548"/>
                        </a:cubicBezTo>
                        <a:cubicBezTo>
                          <a:pt x="151347" y="8562"/>
                          <a:pt x="171039" y="4281"/>
                          <a:pt x="190731" y="0"/>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2" name="任意多边形 51"/>
                  <p:cNvSpPr/>
                  <p:nvPr/>
                </p:nvSpPr>
                <p:spPr bwMode="auto">
                  <a:xfrm>
                    <a:off x="5553311" y="3719245"/>
                    <a:ext cx="898860" cy="1489753"/>
                  </a:xfrm>
                  <a:custGeom>
                    <a:avLst/>
                    <a:gdLst>
                      <a:gd name="connsiteX0" fmla="*/ 898860 w 898860"/>
                      <a:gd name="connsiteY0" fmla="*/ 0 h 1489753"/>
                      <a:gd name="connsiteX1" fmla="*/ 816667 w 898860"/>
                      <a:gd name="connsiteY1" fmla="*/ 51371 h 1489753"/>
                      <a:gd name="connsiteX2" fmla="*/ 744747 w 898860"/>
                      <a:gd name="connsiteY2" fmla="*/ 41097 h 1489753"/>
                      <a:gd name="connsiteX3" fmla="*/ 642006 w 898860"/>
                      <a:gd name="connsiteY3" fmla="*/ 92467 h 1489753"/>
                      <a:gd name="connsiteX4" fmla="*/ 652280 w 898860"/>
                      <a:gd name="connsiteY4" fmla="*/ 123290 h 1489753"/>
                      <a:gd name="connsiteX5" fmla="*/ 652280 w 898860"/>
                      <a:gd name="connsiteY5" fmla="*/ 205483 h 1489753"/>
                      <a:gd name="connsiteX6" fmla="*/ 611183 w 898860"/>
                      <a:gd name="connsiteY6" fmla="*/ 226031 h 1489753"/>
                      <a:gd name="connsiteX7" fmla="*/ 611183 w 898860"/>
                      <a:gd name="connsiteY7" fmla="*/ 328773 h 1489753"/>
                      <a:gd name="connsiteX8" fmla="*/ 611183 w 898860"/>
                      <a:gd name="connsiteY8" fmla="*/ 380144 h 1489753"/>
                      <a:gd name="connsiteX9" fmla="*/ 600909 w 898860"/>
                      <a:gd name="connsiteY9" fmla="*/ 410966 h 1489753"/>
                      <a:gd name="connsiteX10" fmla="*/ 600909 w 898860"/>
                      <a:gd name="connsiteY10" fmla="*/ 431515 h 1489753"/>
                      <a:gd name="connsiteX11" fmla="*/ 600909 w 898860"/>
                      <a:gd name="connsiteY11" fmla="*/ 482885 h 1489753"/>
                      <a:gd name="connsiteX12" fmla="*/ 508442 w 898860"/>
                      <a:gd name="connsiteY12" fmla="*/ 482885 h 1489753"/>
                      <a:gd name="connsiteX13" fmla="*/ 467345 w 898860"/>
                      <a:gd name="connsiteY13" fmla="*/ 503434 h 1489753"/>
                      <a:gd name="connsiteX14" fmla="*/ 405700 w 898860"/>
                      <a:gd name="connsiteY14" fmla="*/ 595901 h 1489753"/>
                      <a:gd name="connsiteX15" fmla="*/ 323507 w 898860"/>
                      <a:gd name="connsiteY15" fmla="*/ 544530 h 1489753"/>
                      <a:gd name="connsiteX16" fmla="*/ 282410 w 898860"/>
                      <a:gd name="connsiteY16" fmla="*/ 523982 h 1489753"/>
                      <a:gd name="connsiteX17" fmla="*/ 189943 w 898860"/>
                      <a:gd name="connsiteY17" fmla="*/ 462337 h 1489753"/>
                      <a:gd name="connsiteX18" fmla="*/ 148846 w 898860"/>
                      <a:gd name="connsiteY18" fmla="*/ 472611 h 1489753"/>
                      <a:gd name="connsiteX19" fmla="*/ 107750 w 898860"/>
                      <a:gd name="connsiteY19" fmla="*/ 523982 h 1489753"/>
                      <a:gd name="connsiteX20" fmla="*/ 97476 w 898860"/>
                      <a:gd name="connsiteY20" fmla="*/ 575353 h 1489753"/>
                      <a:gd name="connsiteX21" fmla="*/ 76927 w 898860"/>
                      <a:gd name="connsiteY21" fmla="*/ 647272 h 1489753"/>
                      <a:gd name="connsiteX22" fmla="*/ 66653 w 898860"/>
                      <a:gd name="connsiteY22" fmla="*/ 729465 h 1489753"/>
                      <a:gd name="connsiteX23" fmla="*/ 15282 w 898860"/>
                      <a:gd name="connsiteY23" fmla="*/ 770562 h 1489753"/>
                      <a:gd name="connsiteX24" fmla="*/ 5008 w 898860"/>
                      <a:gd name="connsiteY24" fmla="*/ 883577 h 1489753"/>
                      <a:gd name="connsiteX25" fmla="*/ 87201 w 898860"/>
                      <a:gd name="connsiteY25" fmla="*/ 955497 h 1489753"/>
                      <a:gd name="connsiteX26" fmla="*/ 148846 w 898860"/>
                      <a:gd name="connsiteY26" fmla="*/ 1006867 h 1489753"/>
                      <a:gd name="connsiteX27" fmla="*/ 189943 w 898860"/>
                      <a:gd name="connsiteY27" fmla="*/ 1058238 h 1489753"/>
                      <a:gd name="connsiteX28" fmla="*/ 179669 w 898860"/>
                      <a:gd name="connsiteY28" fmla="*/ 1150706 h 1489753"/>
                      <a:gd name="connsiteX29" fmla="*/ 138572 w 898860"/>
                      <a:gd name="connsiteY29" fmla="*/ 1181528 h 1489753"/>
                      <a:gd name="connsiteX30" fmla="*/ 189943 w 898860"/>
                      <a:gd name="connsiteY30" fmla="*/ 1243173 h 1489753"/>
                      <a:gd name="connsiteX31" fmla="*/ 241314 w 898860"/>
                      <a:gd name="connsiteY31" fmla="*/ 1253447 h 1489753"/>
                      <a:gd name="connsiteX32" fmla="*/ 313233 w 898860"/>
                      <a:gd name="connsiteY32" fmla="*/ 1273995 h 1489753"/>
                      <a:gd name="connsiteX33" fmla="*/ 302959 w 898860"/>
                      <a:gd name="connsiteY33" fmla="*/ 1325366 h 1489753"/>
                      <a:gd name="connsiteX34" fmla="*/ 220765 w 898860"/>
                      <a:gd name="connsiteY34" fmla="*/ 1407559 h 1489753"/>
                      <a:gd name="connsiteX35" fmla="*/ 179669 w 898860"/>
                      <a:gd name="connsiteY35" fmla="*/ 1458930 h 1489753"/>
                      <a:gd name="connsiteX36" fmla="*/ 179669 w 898860"/>
                      <a:gd name="connsiteY36" fmla="*/ 1489753 h 148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8860" h="1489753">
                        <a:moveTo>
                          <a:pt x="898860" y="0"/>
                        </a:moveTo>
                        <a:cubicBezTo>
                          <a:pt x="870606" y="22261"/>
                          <a:pt x="842352" y="44522"/>
                          <a:pt x="816667" y="51371"/>
                        </a:cubicBezTo>
                        <a:cubicBezTo>
                          <a:pt x="790982" y="58220"/>
                          <a:pt x="773857" y="34248"/>
                          <a:pt x="744747" y="41097"/>
                        </a:cubicBezTo>
                        <a:cubicBezTo>
                          <a:pt x="715637" y="47946"/>
                          <a:pt x="657417" y="78768"/>
                          <a:pt x="642006" y="92467"/>
                        </a:cubicBezTo>
                        <a:cubicBezTo>
                          <a:pt x="626595" y="106166"/>
                          <a:pt x="650568" y="104454"/>
                          <a:pt x="652280" y="123290"/>
                        </a:cubicBezTo>
                        <a:cubicBezTo>
                          <a:pt x="653992" y="142126"/>
                          <a:pt x="659130" y="188359"/>
                          <a:pt x="652280" y="205483"/>
                        </a:cubicBezTo>
                        <a:cubicBezTo>
                          <a:pt x="645430" y="222607"/>
                          <a:pt x="618032" y="205483"/>
                          <a:pt x="611183" y="226031"/>
                        </a:cubicBezTo>
                        <a:cubicBezTo>
                          <a:pt x="604334" y="246579"/>
                          <a:pt x="611183" y="328773"/>
                          <a:pt x="611183" y="328773"/>
                        </a:cubicBezTo>
                        <a:cubicBezTo>
                          <a:pt x="611183" y="354458"/>
                          <a:pt x="612895" y="366445"/>
                          <a:pt x="611183" y="380144"/>
                        </a:cubicBezTo>
                        <a:cubicBezTo>
                          <a:pt x="609471" y="393843"/>
                          <a:pt x="602621" y="402404"/>
                          <a:pt x="600909" y="410966"/>
                        </a:cubicBezTo>
                        <a:cubicBezTo>
                          <a:pt x="599197" y="419528"/>
                          <a:pt x="600909" y="431515"/>
                          <a:pt x="600909" y="431515"/>
                        </a:cubicBezTo>
                        <a:cubicBezTo>
                          <a:pt x="600909" y="443501"/>
                          <a:pt x="616320" y="474323"/>
                          <a:pt x="600909" y="482885"/>
                        </a:cubicBezTo>
                        <a:cubicBezTo>
                          <a:pt x="585498" y="491447"/>
                          <a:pt x="530703" y="479460"/>
                          <a:pt x="508442" y="482885"/>
                        </a:cubicBezTo>
                        <a:cubicBezTo>
                          <a:pt x="486181" y="486310"/>
                          <a:pt x="484469" y="484598"/>
                          <a:pt x="467345" y="503434"/>
                        </a:cubicBezTo>
                        <a:cubicBezTo>
                          <a:pt x="450221" y="522270"/>
                          <a:pt x="429673" y="589052"/>
                          <a:pt x="405700" y="595901"/>
                        </a:cubicBezTo>
                        <a:cubicBezTo>
                          <a:pt x="381727" y="602750"/>
                          <a:pt x="344055" y="556516"/>
                          <a:pt x="323507" y="544530"/>
                        </a:cubicBezTo>
                        <a:cubicBezTo>
                          <a:pt x="302959" y="532544"/>
                          <a:pt x="304671" y="537681"/>
                          <a:pt x="282410" y="523982"/>
                        </a:cubicBezTo>
                        <a:cubicBezTo>
                          <a:pt x="260149" y="510283"/>
                          <a:pt x="212203" y="470899"/>
                          <a:pt x="189943" y="462337"/>
                        </a:cubicBezTo>
                        <a:cubicBezTo>
                          <a:pt x="167683" y="453775"/>
                          <a:pt x="162545" y="462337"/>
                          <a:pt x="148846" y="472611"/>
                        </a:cubicBezTo>
                        <a:cubicBezTo>
                          <a:pt x="135147" y="482885"/>
                          <a:pt x="116312" y="506858"/>
                          <a:pt x="107750" y="523982"/>
                        </a:cubicBezTo>
                        <a:cubicBezTo>
                          <a:pt x="99188" y="541106"/>
                          <a:pt x="102613" y="554805"/>
                          <a:pt x="97476" y="575353"/>
                        </a:cubicBezTo>
                        <a:cubicBezTo>
                          <a:pt x="92339" y="595901"/>
                          <a:pt x="82064" y="621587"/>
                          <a:pt x="76927" y="647272"/>
                        </a:cubicBezTo>
                        <a:cubicBezTo>
                          <a:pt x="71790" y="672957"/>
                          <a:pt x="76927" y="708917"/>
                          <a:pt x="66653" y="729465"/>
                        </a:cubicBezTo>
                        <a:cubicBezTo>
                          <a:pt x="56379" y="750013"/>
                          <a:pt x="25556" y="744877"/>
                          <a:pt x="15282" y="770562"/>
                        </a:cubicBezTo>
                        <a:cubicBezTo>
                          <a:pt x="5008" y="796247"/>
                          <a:pt x="-6978" y="852755"/>
                          <a:pt x="5008" y="883577"/>
                        </a:cubicBezTo>
                        <a:cubicBezTo>
                          <a:pt x="16994" y="914399"/>
                          <a:pt x="63228" y="934949"/>
                          <a:pt x="87201" y="955497"/>
                        </a:cubicBezTo>
                        <a:cubicBezTo>
                          <a:pt x="111174" y="976045"/>
                          <a:pt x="131722" y="989744"/>
                          <a:pt x="148846" y="1006867"/>
                        </a:cubicBezTo>
                        <a:cubicBezTo>
                          <a:pt x="165970" y="1023990"/>
                          <a:pt x="184806" y="1034265"/>
                          <a:pt x="189943" y="1058238"/>
                        </a:cubicBezTo>
                        <a:cubicBezTo>
                          <a:pt x="195080" y="1082211"/>
                          <a:pt x="188231" y="1130158"/>
                          <a:pt x="179669" y="1150706"/>
                        </a:cubicBezTo>
                        <a:cubicBezTo>
                          <a:pt x="171107" y="1171254"/>
                          <a:pt x="136860" y="1166117"/>
                          <a:pt x="138572" y="1181528"/>
                        </a:cubicBezTo>
                        <a:cubicBezTo>
                          <a:pt x="140284" y="1196939"/>
                          <a:pt x="172819" y="1231187"/>
                          <a:pt x="189943" y="1243173"/>
                        </a:cubicBezTo>
                        <a:cubicBezTo>
                          <a:pt x="207067" y="1255159"/>
                          <a:pt x="220766" y="1248310"/>
                          <a:pt x="241314" y="1253447"/>
                        </a:cubicBezTo>
                        <a:cubicBezTo>
                          <a:pt x="261862" y="1258584"/>
                          <a:pt x="302959" y="1262009"/>
                          <a:pt x="313233" y="1273995"/>
                        </a:cubicBezTo>
                        <a:cubicBezTo>
                          <a:pt x="323507" y="1285982"/>
                          <a:pt x="318370" y="1303105"/>
                          <a:pt x="302959" y="1325366"/>
                        </a:cubicBezTo>
                        <a:cubicBezTo>
                          <a:pt x="287548" y="1347627"/>
                          <a:pt x="241313" y="1385298"/>
                          <a:pt x="220765" y="1407559"/>
                        </a:cubicBezTo>
                        <a:cubicBezTo>
                          <a:pt x="200217" y="1429820"/>
                          <a:pt x="186518" y="1445231"/>
                          <a:pt x="179669" y="1458930"/>
                        </a:cubicBezTo>
                        <a:cubicBezTo>
                          <a:pt x="172820" y="1472629"/>
                          <a:pt x="186518" y="1484616"/>
                          <a:pt x="179669" y="1489753"/>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3" name="任意多边形 52"/>
                  <p:cNvSpPr/>
                  <p:nvPr/>
                </p:nvSpPr>
                <p:spPr bwMode="auto">
                  <a:xfrm>
                    <a:off x="4855110" y="2650733"/>
                    <a:ext cx="785402" cy="1705510"/>
                  </a:xfrm>
                  <a:custGeom>
                    <a:avLst/>
                    <a:gdLst>
                      <a:gd name="connsiteX0" fmla="*/ 785402 w 785402"/>
                      <a:gd name="connsiteY0" fmla="*/ 1705510 h 1705510"/>
                      <a:gd name="connsiteX1" fmla="*/ 662112 w 785402"/>
                      <a:gd name="connsiteY1" fmla="*/ 1674687 h 1705510"/>
                      <a:gd name="connsiteX2" fmla="*/ 610742 w 785402"/>
                      <a:gd name="connsiteY2" fmla="*/ 1582220 h 1705510"/>
                      <a:gd name="connsiteX3" fmla="*/ 569645 w 785402"/>
                      <a:gd name="connsiteY3" fmla="*/ 1510301 h 1705510"/>
                      <a:gd name="connsiteX4" fmla="*/ 487452 w 785402"/>
                      <a:gd name="connsiteY4" fmla="*/ 1530849 h 1705510"/>
                      <a:gd name="connsiteX5" fmla="*/ 425807 w 785402"/>
                      <a:gd name="connsiteY5" fmla="*/ 1479478 h 1705510"/>
                      <a:gd name="connsiteX6" fmla="*/ 353888 w 785402"/>
                      <a:gd name="connsiteY6" fmla="*/ 1469204 h 1705510"/>
                      <a:gd name="connsiteX7" fmla="*/ 281969 w 785402"/>
                      <a:gd name="connsiteY7" fmla="*/ 1356188 h 1705510"/>
                      <a:gd name="connsiteX8" fmla="*/ 302517 w 785402"/>
                      <a:gd name="connsiteY8" fmla="*/ 1315092 h 1705510"/>
                      <a:gd name="connsiteX9" fmla="*/ 302517 w 785402"/>
                      <a:gd name="connsiteY9" fmla="*/ 1273995 h 1705510"/>
                      <a:gd name="connsiteX10" fmla="*/ 251146 w 785402"/>
                      <a:gd name="connsiteY10" fmla="*/ 1222624 h 1705510"/>
                      <a:gd name="connsiteX11" fmla="*/ 271694 w 785402"/>
                      <a:gd name="connsiteY11" fmla="*/ 1150705 h 1705510"/>
                      <a:gd name="connsiteX12" fmla="*/ 353888 w 785402"/>
                      <a:gd name="connsiteY12" fmla="*/ 1058238 h 1705510"/>
                      <a:gd name="connsiteX13" fmla="*/ 251146 w 785402"/>
                      <a:gd name="connsiteY13" fmla="*/ 1027415 h 1705510"/>
                      <a:gd name="connsiteX14" fmla="*/ 158679 w 785402"/>
                      <a:gd name="connsiteY14" fmla="*/ 1017141 h 1705510"/>
                      <a:gd name="connsiteX15" fmla="*/ 117582 w 785402"/>
                      <a:gd name="connsiteY15" fmla="*/ 945222 h 1705510"/>
                      <a:gd name="connsiteX16" fmla="*/ 66211 w 785402"/>
                      <a:gd name="connsiteY16" fmla="*/ 832206 h 1705510"/>
                      <a:gd name="connsiteX17" fmla="*/ 4566 w 785402"/>
                      <a:gd name="connsiteY17" fmla="*/ 760287 h 1705510"/>
                      <a:gd name="connsiteX18" fmla="*/ 4566 w 785402"/>
                      <a:gd name="connsiteY18" fmla="*/ 698642 h 1705510"/>
                      <a:gd name="connsiteX19" fmla="*/ 4566 w 785402"/>
                      <a:gd name="connsiteY19" fmla="*/ 626723 h 1705510"/>
                      <a:gd name="connsiteX20" fmla="*/ 66211 w 785402"/>
                      <a:gd name="connsiteY20" fmla="*/ 565078 h 1705510"/>
                      <a:gd name="connsiteX21" fmla="*/ 158679 w 785402"/>
                      <a:gd name="connsiteY21" fmla="*/ 523982 h 1705510"/>
                      <a:gd name="connsiteX22" fmla="*/ 230598 w 785402"/>
                      <a:gd name="connsiteY22" fmla="*/ 482885 h 1705510"/>
                      <a:gd name="connsiteX23" fmla="*/ 312791 w 785402"/>
                      <a:gd name="connsiteY23" fmla="*/ 421240 h 1705510"/>
                      <a:gd name="connsiteX24" fmla="*/ 405259 w 785402"/>
                      <a:gd name="connsiteY24" fmla="*/ 390418 h 1705510"/>
                      <a:gd name="connsiteX25" fmla="*/ 415533 w 785402"/>
                      <a:gd name="connsiteY25" fmla="*/ 308224 h 1705510"/>
                      <a:gd name="connsiteX26" fmla="*/ 425807 w 785402"/>
                      <a:gd name="connsiteY26" fmla="*/ 256854 h 1705510"/>
                      <a:gd name="connsiteX27" fmla="*/ 528548 w 785402"/>
                      <a:gd name="connsiteY27" fmla="*/ 267128 h 1705510"/>
                      <a:gd name="connsiteX28" fmla="*/ 579919 w 785402"/>
                      <a:gd name="connsiteY28" fmla="*/ 226031 h 1705510"/>
                      <a:gd name="connsiteX29" fmla="*/ 590193 w 785402"/>
                      <a:gd name="connsiteY29" fmla="*/ 205483 h 1705510"/>
                      <a:gd name="connsiteX30" fmla="*/ 590193 w 785402"/>
                      <a:gd name="connsiteY30" fmla="*/ 174660 h 1705510"/>
                      <a:gd name="connsiteX31" fmla="*/ 621016 w 785402"/>
                      <a:gd name="connsiteY31" fmla="*/ 102741 h 1705510"/>
                      <a:gd name="connsiteX32" fmla="*/ 651838 w 785402"/>
                      <a:gd name="connsiteY32" fmla="*/ 71919 h 1705510"/>
                      <a:gd name="connsiteX33" fmla="*/ 703209 w 785402"/>
                      <a:gd name="connsiteY33" fmla="*/ 10274 h 1705510"/>
                      <a:gd name="connsiteX34" fmla="*/ 723757 w 785402"/>
                      <a:gd name="connsiteY34" fmla="*/ 0 h 170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5402" h="1705510">
                        <a:moveTo>
                          <a:pt x="785402" y="1705510"/>
                        </a:moveTo>
                        <a:cubicBezTo>
                          <a:pt x="738312" y="1700372"/>
                          <a:pt x="691222" y="1695235"/>
                          <a:pt x="662112" y="1674687"/>
                        </a:cubicBezTo>
                        <a:cubicBezTo>
                          <a:pt x="633002" y="1654139"/>
                          <a:pt x="626153" y="1609618"/>
                          <a:pt x="610742" y="1582220"/>
                        </a:cubicBezTo>
                        <a:cubicBezTo>
                          <a:pt x="595331" y="1554822"/>
                          <a:pt x="590193" y="1518863"/>
                          <a:pt x="569645" y="1510301"/>
                        </a:cubicBezTo>
                        <a:cubicBezTo>
                          <a:pt x="549097" y="1501739"/>
                          <a:pt x="511425" y="1535986"/>
                          <a:pt x="487452" y="1530849"/>
                        </a:cubicBezTo>
                        <a:cubicBezTo>
                          <a:pt x="463479" y="1525712"/>
                          <a:pt x="448068" y="1489752"/>
                          <a:pt x="425807" y="1479478"/>
                        </a:cubicBezTo>
                        <a:cubicBezTo>
                          <a:pt x="403546" y="1469204"/>
                          <a:pt x="377861" y="1489752"/>
                          <a:pt x="353888" y="1469204"/>
                        </a:cubicBezTo>
                        <a:cubicBezTo>
                          <a:pt x="329915" y="1448656"/>
                          <a:pt x="290531" y="1381873"/>
                          <a:pt x="281969" y="1356188"/>
                        </a:cubicBezTo>
                        <a:cubicBezTo>
                          <a:pt x="273407" y="1330503"/>
                          <a:pt x="299092" y="1328791"/>
                          <a:pt x="302517" y="1315092"/>
                        </a:cubicBezTo>
                        <a:cubicBezTo>
                          <a:pt x="305942" y="1301393"/>
                          <a:pt x="311079" y="1289406"/>
                          <a:pt x="302517" y="1273995"/>
                        </a:cubicBezTo>
                        <a:cubicBezTo>
                          <a:pt x="293955" y="1258584"/>
                          <a:pt x="256283" y="1243172"/>
                          <a:pt x="251146" y="1222624"/>
                        </a:cubicBezTo>
                        <a:cubicBezTo>
                          <a:pt x="246009" y="1202076"/>
                          <a:pt x="254570" y="1178103"/>
                          <a:pt x="271694" y="1150705"/>
                        </a:cubicBezTo>
                        <a:cubicBezTo>
                          <a:pt x="288818" y="1123307"/>
                          <a:pt x="357313" y="1078786"/>
                          <a:pt x="353888" y="1058238"/>
                        </a:cubicBezTo>
                        <a:cubicBezTo>
                          <a:pt x="350463" y="1037690"/>
                          <a:pt x="283681" y="1034264"/>
                          <a:pt x="251146" y="1027415"/>
                        </a:cubicBezTo>
                        <a:cubicBezTo>
                          <a:pt x="218611" y="1020565"/>
                          <a:pt x="180940" y="1030840"/>
                          <a:pt x="158679" y="1017141"/>
                        </a:cubicBezTo>
                        <a:cubicBezTo>
                          <a:pt x="136418" y="1003442"/>
                          <a:pt x="132993" y="976044"/>
                          <a:pt x="117582" y="945222"/>
                        </a:cubicBezTo>
                        <a:cubicBezTo>
                          <a:pt x="102171" y="914400"/>
                          <a:pt x="85047" y="863028"/>
                          <a:pt x="66211" y="832206"/>
                        </a:cubicBezTo>
                        <a:cubicBezTo>
                          <a:pt x="47375" y="801384"/>
                          <a:pt x="14840" y="782548"/>
                          <a:pt x="4566" y="760287"/>
                        </a:cubicBezTo>
                        <a:cubicBezTo>
                          <a:pt x="-5708" y="738026"/>
                          <a:pt x="4566" y="698642"/>
                          <a:pt x="4566" y="698642"/>
                        </a:cubicBezTo>
                        <a:cubicBezTo>
                          <a:pt x="4566" y="676381"/>
                          <a:pt x="-5708" y="648984"/>
                          <a:pt x="4566" y="626723"/>
                        </a:cubicBezTo>
                        <a:cubicBezTo>
                          <a:pt x="14840" y="604462"/>
                          <a:pt x="40525" y="582201"/>
                          <a:pt x="66211" y="565078"/>
                        </a:cubicBezTo>
                        <a:cubicBezTo>
                          <a:pt x="91896" y="547954"/>
                          <a:pt x="131281" y="537681"/>
                          <a:pt x="158679" y="523982"/>
                        </a:cubicBezTo>
                        <a:cubicBezTo>
                          <a:pt x="186077" y="510283"/>
                          <a:pt x="204913" y="500009"/>
                          <a:pt x="230598" y="482885"/>
                        </a:cubicBezTo>
                        <a:cubicBezTo>
                          <a:pt x="256283" y="465761"/>
                          <a:pt x="283681" y="436651"/>
                          <a:pt x="312791" y="421240"/>
                        </a:cubicBezTo>
                        <a:cubicBezTo>
                          <a:pt x="341901" y="405829"/>
                          <a:pt x="388135" y="409254"/>
                          <a:pt x="405259" y="390418"/>
                        </a:cubicBezTo>
                        <a:cubicBezTo>
                          <a:pt x="422383" y="371582"/>
                          <a:pt x="412108" y="330485"/>
                          <a:pt x="415533" y="308224"/>
                        </a:cubicBezTo>
                        <a:cubicBezTo>
                          <a:pt x="418958" y="285963"/>
                          <a:pt x="406971" y="263703"/>
                          <a:pt x="425807" y="256854"/>
                        </a:cubicBezTo>
                        <a:cubicBezTo>
                          <a:pt x="444643" y="250005"/>
                          <a:pt x="502863" y="272265"/>
                          <a:pt x="528548" y="267128"/>
                        </a:cubicBezTo>
                        <a:cubicBezTo>
                          <a:pt x="554233" y="261991"/>
                          <a:pt x="569645" y="236305"/>
                          <a:pt x="579919" y="226031"/>
                        </a:cubicBezTo>
                        <a:cubicBezTo>
                          <a:pt x="590193" y="215757"/>
                          <a:pt x="588481" y="214045"/>
                          <a:pt x="590193" y="205483"/>
                        </a:cubicBezTo>
                        <a:cubicBezTo>
                          <a:pt x="591905" y="196921"/>
                          <a:pt x="585056" y="191784"/>
                          <a:pt x="590193" y="174660"/>
                        </a:cubicBezTo>
                        <a:cubicBezTo>
                          <a:pt x="595330" y="157536"/>
                          <a:pt x="610742" y="119864"/>
                          <a:pt x="621016" y="102741"/>
                        </a:cubicBezTo>
                        <a:cubicBezTo>
                          <a:pt x="631290" y="85618"/>
                          <a:pt x="638139" y="87330"/>
                          <a:pt x="651838" y="71919"/>
                        </a:cubicBezTo>
                        <a:cubicBezTo>
                          <a:pt x="665537" y="56508"/>
                          <a:pt x="691223" y="22260"/>
                          <a:pt x="703209" y="10274"/>
                        </a:cubicBezTo>
                        <a:cubicBezTo>
                          <a:pt x="715195" y="-1712"/>
                          <a:pt x="691222" y="3425"/>
                          <a:pt x="723757" y="0"/>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4" name="任意多边形 53"/>
                  <p:cNvSpPr/>
                  <p:nvPr/>
                </p:nvSpPr>
                <p:spPr bwMode="auto">
                  <a:xfrm>
                    <a:off x="3719054" y="4469150"/>
                    <a:ext cx="2013926" cy="412234"/>
                  </a:xfrm>
                  <a:custGeom>
                    <a:avLst/>
                    <a:gdLst>
                      <a:gd name="connsiteX0" fmla="*/ 2013926 w 2013926"/>
                      <a:gd name="connsiteY0" fmla="*/ 390526 h 412234"/>
                      <a:gd name="connsiteX1" fmla="*/ 1880362 w 2013926"/>
                      <a:gd name="connsiteY1" fmla="*/ 411075 h 412234"/>
                      <a:gd name="connsiteX2" fmla="*/ 1808443 w 2013926"/>
                      <a:gd name="connsiteY2" fmla="*/ 359704 h 412234"/>
                      <a:gd name="connsiteX3" fmla="*/ 1726249 w 2013926"/>
                      <a:gd name="connsiteY3" fmla="*/ 339156 h 412234"/>
                      <a:gd name="connsiteX4" fmla="*/ 1705701 w 2013926"/>
                      <a:gd name="connsiteY4" fmla="*/ 339156 h 412234"/>
                      <a:gd name="connsiteX5" fmla="*/ 1613234 w 2013926"/>
                      <a:gd name="connsiteY5" fmla="*/ 349430 h 412234"/>
                      <a:gd name="connsiteX6" fmla="*/ 1582411 w 2013926"/>
                      <a:gd name="connsiteY6" fmla="*/ 298059 h 412234"/>
                      <a:gd name="connsiteX7" fmla="*/ 1541315 w 2013926"/>
                      <a:gd name="connsiteY7" fmla="*/ 298059 h 412234"/>
                      <a:gd name="connsiteX8" fmla="*/ 1459121 w 2013926"/>
                      <a:gd name="connsiteY8" fmla="*/ 298059 h 412234"/>
                      <a:gd name="connsiteX9" fmla="*/ 1397476 w 2013926"/>
                      <a:gd name="connsiteY9" fmla="*/ 267237 h 412234"/>
                      <a:gd name="connsiteX10" fmla="*/ 1325557 w 2013926"/>
                      <a:gd name="connsiteY10" fmla="*/ 267237 h 412234"/>
                      <a:gd name="connsiteX11" fmla="*/ 1274186 w 2013926"/>
                      <a:gd name="connsiteY11" fmla="*/ 277511 h 412234"/>
                      <a:gd name="connsiteX12" fmla="*/ 1233090 w 2013926"/>
                      <a:gd name="connsiteY12" fmla="*/ 277511 h 412234"/>
                      <a:gd name="connsiteX13" fmla="*/ 1068703 w 2013926"/>
                      <a:gd name="connsiteY13" fmla="*/ 215866 h 412234"/>
                      <a:gd name="connsiteX14" fmla="*/ 1017333 w 2013926"/>
                      <a:gd name="connsiteY14" fmla="*/ 185043 h 412234"/>
                      <a:gd name="connsiteX15" fmla="*/ 935139 w 2013926"/>
                      <a:gd name="connsiteY15" fmla="*/ 143947 h 412234"/>
                      <a:gd name="connsiteX16" fmla="*/ 873494 w 2013926"/>
                      <a:gd name="connsiteY16" fmla="*/ 143947 h 412234"/>
                      <a:gd name="connsiteX17" fmla="*/ 832398 w 2013926"/>
                      <a:gd name="connsiteY17" fmla="*/ 195317 h 412234"/>
                      <a:gd name="connsiteX18" fmla="*/ 596092 w 2013926"/>
                      <a:gd name="connsiteY18" fmla="*/ 123398 h 412234"/>
                      <a:gd name="connsiteX19" fmla="*/ 596092 w 2013926"/>
                      <a:gd name="connsiteY19" fmla="*/ 123398 h 412234"/>
                      <a:gd name="connsiteX20" fmla="*/ 534447 w 2013926"/>
                      <a:gd name="connsiteY20" fmla="*/ 143947 h 412234"/>
                      <a:gd name="connsiteX21" fmla="*/ 493350 w 2013926"/>
                      <a:gd name="connsiteY21" fmla="*/ 123398 h 412234"/>
                      <a:gd name="connsiteX22" fmla="*/ 431706 w 2013926"/>
                      <a:gd name="connsiteY22" fmla="*/ 174769 h 412234"/>
                      <a:gd name="connsiteX23" fmla="*/ 298142 w 2013926"/>
                      <a:gd name="connsiteY23" fmla="*/ 164495 h 412234"/>
                      <a:gd name="connsiteX24" fmla="*/ 287867 w 2013926"/>
                      <a:gd name="connsiteY24" fmla="*/ 123398 h 412234"/>
                      <a:gd name="connsiteX25" fmla="*/ 257045 w 2013926"/>
                      <a:gd name="connsiteY25" fmla="*/ 82302 h 412234"/>
                      <a:gd name="connsiteX26" fmla="*/ 226222 w 2013926"/>
                      <a:gd name="connsiteY26" fmla="*/ 82302 h 412234"/>
                      <a:gd name="connsiteX27" fmla="*/ 195400 w 2013926"/>
                      <a:gd name="connsiteY27" fmla="*/ 82302 h 412234"/>
                      <a:gd name="connsiteX28" fmla="*/ 113207 w 2013926"/>
                      <a:gd name="connsiteY28" fmla="*/ 51479 h 412234"/>
                      <a:gd name="connsiteX29" fmla="*/ 51562 w 2013926"/>
                      <a:gd name="connsiteY29" fmla="*/ 108 h 412234"/>
                      <a:gd name="connsiteX30" fmla="*/ 20739 w 2013926"/>
                      <a:gd name="connsiteY30" fmla="*/ 41205 h 412234"/>
                      <a:gd name="connsiteX31" fmla="*/ 10465 w 2013926"/>
                      <a:gd name="connsiteY31" fmla="*/ 143947 h 412234"/>
                      <a:gd name="connsiteX32" fmla="*/ 10465 w 2013926"/>
                      <a:gd name="connsiteY32" fmla="*/ 185043 h 412234"/>
                      <a:gd name="connsiteX33" fmla="*/ 191 w 2013926"/>
                      <a:gd name="connsiteY33" fmla="*/ 195317 h 41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13926" h="412234">
                        <a:moveTo>
                          <a:pt x="2013926" y="390526"/>
                        </a:moveTo>
                        <a:cubicBezTo>
                          <a:pt x="1964267" y="403369"/>
                          <a:pt x="1914609" y="416212"/>
                          <a:pt x="1880362" y="411075"/>
                        </a:cubicBezTo>
                        <a:cubicBezTo>
                          <a:pt x="1846115" y="405938"/>
                          <a:pt x="1834128" y="371690"/>
                          <a:pt x="1808443" y="359704"/>
                        </a:cubicBezTo>
                        <a:cubicBezTo>
                          <a:pt x="1782758" y="347718"/>
                          <a:pt x="1743372" y="342581"/>
                          <a:pt x="1726249" y="339156"/>
                        </a:cubicBezTo>
                        <a:cubicBezTo>
                          <a:pt x="1709126" y="335731"/>
                          <a:pt x="1724537" y="337444"/>
                          <a:pt x="1705701" y="339156"/>
                        </a:cubicBezTo>
                        <a:cubicBezTo>
                          <a:pt x="1686865" y="340868"/>
                          <a:pt x="1633782" y="356279"/>
                          <a:pt x="1613234" y="349430"/>
                        </a:cubicBezTo>
                        <a:cubicBezTo>
                          <a:pt x="1592686" y="342581"/>
                          <a:pt x="1594397" y="306621"/>
                          <a:pt x="1582411" y="298059"/>
                        </a:cubicBezTo>
                        <a:cubicBezTo>
                          <a:pt x="1570424" y="289497"/>
                          <a:pt x="1541315" y="298059"/>
                          <a:pt x="1541315" y="298059"/>
                        </a:cubicBezTo>
                        <a:cubicBezTo>
                          <a:pt x="1520767" y="298059"/>
                          <a:pt x="1483094" y="303196"/>
                          <a:pt x="1459121" y="298059"/>
                        </a:cubicBezTo>
                        <a:cubicBezTo>
                          <a:pt x="1435148" y="292922"/>
                          <a:pt x="1419737" y="272374"/>
                          <a:pt x="1397476" y="267237"/>
                        </a:cubicBezTo>
                        <a:cubicBezTo>
                          <a:pt x="1375215" y="262100"/>
                          <a:pt x="1346105" y="265525"/>
                          <a:pt x="1325557" y="267237"/>
                        </a:cubicBezTo>
                        <a:cubicBezTo>
                          <a:pt x="1305009" y="268949"/>
                          <a:pt x="1289597" y="275799"/>
                          <a:pt x="1274186" y="277511"/>
                        </a:cubicBezTo>
                        <a:cubicBezTo>
                          <a:pt x="1258775" y="279223"/>
                          <a:pt x="1267337" y="287785"/>
                          <a:pt x="1233090" y="277511"/>
                        </a:cubicBezTo>
                        <a:cubicBezTo>
                          <a:pt x="1198843" y="267237"/>
                          <a:pt x="1104662" y="231277"/>
                          <a:pt x="1068703" y="215866"/>
                        </a:cubicBezTo>
                        <a:cubicBezTo>
                          <a:pt x="1032743" y="200455"/>
                          <a:pt x="1039594" y="197029"/>
                          <a:pt x="1017333" y="185043"/>
                        </a:cubicBezTo>
                        <a:cubicBezTo>
                          <a:pt x="995072" y="173057"/>
                          <a:pt x="959112" y="150796"/>
                          <a:pt x="935139" y="143947"/>
                        </a:cubicBezTo>
                        <a:cubicBezTo>
                          <a:pt x="911166" y="137098"/>
                          <a:pt x="890617" y="135385"/>
                          <a:pt x="873494" y="143947"/>
                        </a:cubicBezTo>
                        <a:cubicBezTo>
                          <a:pt x="856371" y="152509"/>
                          <a:pt x="878632" y="198742"/>
                          <a:pt x="832398" y="195317"/>
                        </a:cubicBezTo>
                        <a:cubicBezTo>
                          <a:pt x="786164" y="191892"/>
                          <a:pt x="596092" y="123398"/>
                          <a:pt x="596092" y="123398"/>
                        </a:cubicBezTo>
                        <a:lnTo>
                          <a:pt x="596092" y="123398"/>
                        </a:lnTo>
                        <a:cubicBezTo>
                          <a:pt x="585818" y="126823"/>
                          <a:pt x="551571" y="143947"/>
                          <a:pt x="534447" y="143947"/>
                        </a:cubicBezTo>
                        <a:cubicBezTo>
                          <a:pt x="517323" y="143947"/>
                          <a:pt x="510473" y="118261"/>
                          <a:pt x="493350" y="123398"/>
                        </a:cubicBezTo>
                        <a:cubicBezTo>
                          <a:pt x="476227" y="128535"/>
                          <a:pt x="464241" y="167919"/>
                          <a:pt x="431706" y="174769"/>
                        </a:cubicBezTo>
                        <a:cubicBezTo>
                          <a:pt x="399171" y="181618"/>
                          <a:pt x="322115" y="173057"/>
                          <a:pt x="298142" y="164495"/>
                        </a:cubicBezTo>
                        <a:cubicBezTo>
                          <a:pt x="274169" y="155933"/>
                          <a:pt x="294716" y="137097"/>
                          <a:pt x="287867" y="123398"/>
                        </a:cubicBezTo>
                        <a:cubicBezTo>
                          <a:pt x="281017" y="109699"/>
                          <a:pt x="267319" y="89151"/>
                          <a:pt x="257045" y="82302"/>
                        </a:cubicBezTo>
                        <a:cubicBezTo>
                          <a:pt x="246771" y="75453"/>
                          <a:pt x="226222" y="82302"/>
                          <a:pt x="226222" y="82302"/>
                        </a:cubicBezTo>
                        <a:cubicBezTo>
                          <a:pt x="215948" y="82302"/>
                          <a:pt x="214236" y="87439"/>
                          <a:pt x="195400" y="82302"/>
                        </a:cubicBezTo>
                        <a:cubicBezTo>
                          <a:pt x="176564" y="77165"/>
                          <a:pt x="137180" y="65178"/>
                          <a:pt x="113207" y="51479"/>
                        </a:cubicBezTo>
                        <a:cubicBezTo>
                          <a:pt x="89234" y="37780"/>
                          <a:pt x="66973" y="1820"/>
                          <a:pt x="51562" y="108"/>
                        </a:cubicBezTo>
                        <a:cubicBezTo>
                          <a:pt x="36151" y="-1604"/>
                          <a:pt x="27588" y="17232"/>
                          <a:pt x="20739" y="41205"/>
                        </a:cubicBezTo>
                        <a:cubicBezTo>
                          <a:pt x="13890" y="65178"/>
                          <a:pt x="12177" y="119974"/>
                          <a:pt x="10465" y="143947"/>
                        </a:cubicBezTo>
                        <a:cubicBezTo>
                          <a:pt x="8753" y="167920"/>
                          <a:pt x="12177" y="176481"/>
                          <a:pt x="10465" y="185043"/>
                        </a:cubicBezTo>
                        <a:cubicBezTo>
                          <a:pt x="8753" y="193605"/>
                          <a:pt x="-1521" y="193605"/>
                          <a:pt x="191" y="195317"/>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5" name="任意多边形 54"/>
                  <p:cNvSpPr/>
                  <p:nvPr/>
                </p:nvSpPr>
                <p:spPr bwMode="auto">
                  <a:xfrm>
                    <a:off x="3624139" y="3287646"/>
                    <a:ext cx="1235537" cy="1181612"/>
                  </a:xfrm>
                  <a:custGeom>
                    <a:avLst/>
                    <a:gdLst>
                      <a:gd name="connsiteX0" fmla="*/ 136203 w 1235537"/>
                      <a:gd name="connsiteY0" fmla="*/ 1181612 h 1181612"/>
                      <a:gd name="connsiteX1" fmla="*/ 95106 w 1235537"/>
                      <a:gd name="connsiteY1" fmla="*/ 1078871 h 1181612"/>
                      <a:gd name="connsiteX2" fmla="*/ 187573 w 1235537"/>
                      <a:gd name="connsiteY2" fmla="*/ 945307 h 1181612"/>
                      <a:gd name="connsiteX3" fmla="*/ 146477 w 1235537"/>
                      <a:gd name="connsiteY3" fmla="*/ 873388 h 1181612"/>
                      <a:gd name="connsiteX4" fmla="*/ 95106 w 1235537"/>
                      <a:gd name="connsiteY4" fmla="*/ 801469 h 1181612"/>
                      <a:gd name="connsiteX5" fmla="*/ 23187 w 1235537"/>
                      <a:gd name="connsiteY5" fmla="*/ 780920 h 1181612"/>
                      <a:gd name="connsiteX6" fmla="*/ 2639 w 1235537"/>
                      <a:gd name="connsiteY6" fmla="*/ 688453 h 1181612"/>
                      <a:gd name="connsiteX7" fmla="*/ 74558 w 1235537"/>
                      <a:gd name="connsiteY7" fmla="*/ 585711 h 1181612"/>
                      <a:gd name="connsiteX8" fmla="*/ 105380 w 1235537"/>
                      <a:gd name="connsiteY8" fmla="*/ 565163 h 1181612"/>
                      <a:gd name="connsiteX9" fmla="*/ 156751 w 1235537"/>
                      <a:gd name="connsiteY9" fmla="*/ 544615 h 1181612"/>
                      <a:gd name="connsiteX10" fmla="*/ 187573 w 1235537"/>
                      <a:gd name="connsiteY10" fmla="*/ 513792 h 1181612"/>
                      <a:gd name="connsiteX11" fmla="*/ 187573 w 1235537"/>
                      <a:gd name="connsiteY11" fmla="*/ 441873 h 1181612"/>
                      <a:gd name="connsiteX12" fmla="*/ 259492 w 1235537"/>
                      <a:gd name="connsiteY12" fmla="*/ 380228 h 1181612"/>
                      <a:gd name="connsiteX13" fmla="*/ 300589 w 1235537"/>
                      <a:gd name="connsiteY13" fmla="*/ 328857 h 1181612"/>
                      <a:gd name="connsiteX14" fmla="*/ 372508 w 1235537"/>
                      <a:gd name="connsiteY14" fmla="*/ 226116 h 1181612"/>
                      <a:gd name="connsiteX15" fmla="*/ 372508 w 1235537"/>
                      <a:gd name="connsiteY15" fmla="*/ 195293 h 1181612"/>
                      <a:gd name="connsiteX16" fmla="*/ 362234 w 1235537"/>
                      <a:gd name="connsiteY16" fmla="*/ 72003 h 1181612"/>
                      <a:gd name="connsiteX17" fmla="*/ 454701 w 1235537"/>
                      <a:gd name="connsiteY17" fmla="*/ 10358 h 1181612"/>
                      <a:gd name="connsiteX18" fmla="*/ 516346 w 1235537"/>
                      <a:gd name="connsiteY18" fmla="*/ 84 h 1181612"/>
                      <a:gd name="connsiteX19" fmla="*/ 588265 w 1235537"/>
                      <a:gd name="connsiteY19" fmla="*/ 10358 h 1181612"/>
                      <a:gd name="connsiteX20" fmla="*/ 649910 w 1235537"/>
                      <a:gd name="connsiteY20" fmla="*/ 10358 h 1181612"/>
                      <a:gd name="connsiteX21" fmla="*/ 762926 w 1235537"/>
                      <a:gd name="connsiteY21" fmla="*/ 113100 h 1181612"/>
                      <a:gd name="connsiteX22" fmla="*/ 855394 w 1235537"/>
                      <a:gd name="connsiteY22" fmla="*/ 133648 h 1181612"/>
                      <a:gd name="connsiteX23" fmla="*/ 927313 w 1235537"/>
                      <a:gd name="connsiteY23" fmla="*/ 164471 h 1181612"/>
                      <a:gd name="connsiteX24" fmla="*/ 968409 w 1235537"/>
                      <a:gd name="connsiteY24" fmla="*/ 164471 h 1181612"/>
                      <a:gd name="connsiteX25" fmla="*/ 1019780 w 1235537"/>
                      <a:gd name="connsiteY25" fmla="*/ 133648 h 1181612"/>
                      <a:gd name="connsiteX26" fmla="*/ 1060877 w 1235537"/>
                      <a:gd name="connsiteY26" fmla="*/ 102826 h 1181612"/>
                      <a:gd name="connsiteX27" fmla="*/ 1122522 w 1235537"/>
                      <a:gd name="connsiteY27" fmla="*/ 30907 h 1181612"/>
                      <a:gd name="connsiteX28" fmla="*/ 1214989 w 1235537"/>
                      <a:gd name="connsiteY28" fmla="*/ 30907 h 1181612"/>
                      <a:gd name="connsiteX29" fmla="*/ 1235537 w 1235537"/>
                      <a:gd name="connsiteY29" fmla="*/ 30907 h 118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5537" h="1181612">
                        <a:moveTo>
                          <a:pt x="136203" y="1181612"/>
                        </a:moveTo>
                        <a:cubicBezTo>
                          <a:pt x="111373" y="1149933"/>
                          <a:pt x="86544" y="1118255"/>
                          <a:pt x="95106" y="1078871"/>
                        </a:cubicBezTo>
                        <a:cubicBezTo>
                          <a:pt x="103668" y="1039487"/>
                          <a:pt x="179011" y="979554"/>
                          <a:pt x="187573" y="945307"/>
                        </a:cubicBezTo>
                        <a:cubicBezTo>
                          <a:pt x="196135" y="911060"/>
                          <a:pt x="161888" y="897361"/>
                          <a:pt x="146477" y="873388"/>
                        </a:cubicBezTo>
                        <a:cubicBezTo>
                          <a:pt x="131066" y="849415"/>
                          <a:pt x="115654" y="816880"/>
                          <a:pt x="95106" y="801469"/>
                        </a:cubicBezTo>
                        <a:cubicBezTo>
                          <a:pt x="74558" y="786058"/>
                          <a:pt x="38598" y="799756"/>
                          <a:pt x="23187" y="780920"/>
                        </a:cubicBezTo>
                        <a:cubicBezTo>
                          <a:pt x="7776" y="762084"/>
                          <a:pt x="-5923" y="720988"/>
                          <a:pt x="2639" y="688453"/>
                        </a:cubicBezTo>
                        <a:cubicBezTo>
                          <a:pt x="11201" y="655918"/>
                          <a:pt x="57435" y="606259"/>
                          <a:pt x="74558" y="585711"/>
                        </a:cubicBezTo>
                        <a:cubicBezTo>
                          <a:pt x="91681" y="565163"/>
                          <a:pt x="91681" y="572012"/>
                          <a:pt x="105380" y="565163"/>
                        </a:cubicBezTo>
                        <a:cubicBezTo>
                          <a:pt x="119079" y="558314"/>
                          <a:pt x="143052" y="553177"/>
                          <a:pt x="156751" y="544615"/>
                        </a:cubicBezTo>
                        <a:cubicBezTo>
                          <a:pt x="170450" y="536053"/>
                          <a:pt x="182436" y="530916"/>
                          <a:pt x="187573" y="513792"/>
                        </a:cubicBezTo>
                        <a:cubicBezTo>
                          <a:pt x="192710" y="496668"/>
                          <a:pt x="175587" y="464134"/>
                          <a:pt x="187573" y="441873"/>
                        </a:cubicBezTo>
                        <a:cubicBezTo>
                          <a:pt x="199559" y="419612"/>
                          <a:pt x="240656" y="399064"/>
                          <a:pt x="259492" y="380228"/>
                        </a:cubicBezTo>
                        <a:cubicBezTo>
                          <a:pt x="278328" y="361392"/>
                          <a:pt x="281753" y="354542"/>
                          <a:pt x="300589" y="328857"/>
                        </a:cubicBezTo>
                        <a:cubicBezTo>
                          <a:pt x="319425" y="303172"/>
                          <a:pt x="360522" y="248377"/>
                          <a:pt x="372508" y="226116"/>
                        </a:cubicBezTo>
                        <a:cubicBezTo>
                          <a:pt x="384494" y="203855"/>
                          <a:pt x="374220" y="220978"/>
                          <a:pt x="372508" y="195293"/>
                        </a:cubicBezTo>
                        <a:cubicBezTo>
                          <a:pt x="370796" y="169608"/>
                          <a:pt x="348535" y="102825"/>
                          <a:pt x="362234" y="72003"/>
                        </a:cubicBezTo>
                        <a:cubicBezTo>
                          <a:pt x="375933" y="41181"/>
                          <a:pt x="429016" y="22344"/>
                          <a:pt x="454701" y="10358"/>
                        </a:cubicBezTo>
                        <a:cubicBezTo>
                          <a:pt x="480386" y="-1628"/>
                          <a:pt x="494085" y="84"/>
                          <a:pt x="516346" y="84"/>
                        </a:cubicBezTo>
                        <a:cubicBezTo>
                          <a:pt x="538607" y="84"/>
                          <a:pt x="566004" y="8646"/>
                          <a:pt x="588265" y="10358"/>
                        </a:cubicBezTo>
                        <a:cubicBezTo>
                          <a:pt x="610526" y="12070"/>
                          <a:pt x="620800" y="-6766"/>
                          <a:pt x="649910" y="10358"/>
                        </a:cubicBezTo>
                        <a:cubicBezTo>
                          <a:pt x="679020" y="27482"/>
                          <a:pt x="728679" y="92552"/>
                          <a:pt x="762926" y="113100"/>
                        </a:cubicBezTo>
                        <a:cubicBezTo>
                          <a:pt x="797173" y="133648"/>
                          <a:pt x="827996" y="125086"/>
                          <a:pt x="855394" y="133648"/>
                        </a:cubicBezTo>
                        <a:cubicBezTo>
                          <a:pt x="882792" y="142210"/>
                          <a:pt x="908477" y="159334"/>
                          <a:pt x="927313" y="164471"/>
                        </a:cubicBezTo>
                        <a:cubicBezTo>
                          <a:pt x="946149" y="169608"/>
                          <a:pt x="952998" y="169608"/>
                          <a:pt x="968409" y="164471"/>
                        </a:cubicBezTo>
                        <a:cubicBezTo>
                          <a:pt x="983820" y="159334"/>
                          <a:pt x="1004369" y="143922"/>
                          <a:pt x="1019780" y="133648"/>
                        </a:cubicBezTo>
                        <a:cubicBezTo>
                          <a:pt x="1035191" y="123374"/>
                          <a:pt x="1043753" y="119949"/>
                          <a:pt x="1060877" y="102826"/>
                        </a:cubicBezTo>
                        <a:cubicBezTo>
                          <a:pt x="1078001" y="85703"/>
                          <a:pt x="1096837" y="42893"/>
                          <a:pt x="1122522" y="30907"/>
                        </a:cubicBezTo>
                        <a:cubicBezTo>
                          <a:pt x="1148207" y="18921"/>
                          <a:pt x="1214989" y="30907"/>
                          <a:pt x="1214989" y="30907"/>
                        </a:cubicBezTo>
                        <a:lnTo>
                          <a:pt x="1235537" y="30907"/>
                        </a:ln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6" name="任意多边形 55"/>
                  <p:cNvSpPr/>
                  <p:nvPr/>
                </p:nvSpPr>
                <p:spPr bwMode="auto">
                  <a:xfrm>
                    <a:off x="3707383" y="2869652"/>
                    <a:ext cx="493717" cy="422000"/>
                  </a:xfrm>
                  <a:custGeom>
                    <a:avLst/>
                    <a:gdLst>
                      <a:gd name="connsiteX0" fmla="*/ 421240 w 493717"/>
                      <a:gd name="connsiteY0" fmla="*/ 422000 h 422000"/>
                      <a:gd name="connsiteX1" fmla="*/ 390418 w 493717"/>
                      <a:gd name="connsiteY1" fmla="*/ 329533 h 422000"/>
                      <a:gd name="connsiteX2" fmla="*/ 493159 w 493717"/>
                      <a:gd name="connsiteY2" fmla="*/ 247340 h 422000"/>
                      <a:gd name="connsiteX3" fmla="*/ 431514 w 493717"/>
                      <a:gd name="connsiteY3" fmla="*/ 175421 h 422000"/>
                      <a:gd name="connsiteX4" fmla="*/ 431514 w 493717"/>
                      <a:gd name="connsiteY4" fmla="*/ 113776 h 422000"/>
                      <a:gd name="connsiteX5" fmla="*/ 400692 w 493717"/>
                      <a:gd name="connsiteY5" fmla="*/ 72679 h 422000"/>
                      <a:gd name="connsiteX6" fmla="*/ 349321 w 493717"/>
                      <a:gd name="connsiteY6" fmla="*/ 31583 h 422000"/>
                      <a:gd name="connsiteX7" fmla="*/ 287676 w 493717"/>
                      <a:gd name="connsiteY7" fmla="*/ 11034 h 422000"/>
                      <a:gd name="connsiteX8" fmla="*/ 174660 w 493717"/>
                      <a:gd name="connsiteY8" fmla="*/ 11034 h 422000"/>
                      <a:gd name="connsiteX9" fmla="*/ 82193 w 493717"/>
                      <a:gd name="connsiteY9" fmla="*/ 760 h 422000"/>
                      <a:gd name="connsiteX10" fmla="*/ 0 w 493717"/>
                      <a:gd name="connsiteY10" fmla="*/ 760 h 422000"/>
                      <a:gd name="connsiteX11" fmla="*/ 0 w 493717"/>
                      <a:gd name="connsiteY11" fmla="*/ 760 h 4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3717" h="422000">
                        <a:moveTo>
                          <a:pt x="421240" y="422000"/>
                        </a:moveTo>
                        <a:cubicBezTo>
                          <a:pt x="399836" y="390321"/>
                          <a:pt x="378432" y="358643"/>
                          <a:pt x="390418" y="329533"/>
                        </a:cubicBezTo>
                        <a:cubicBezTo>
                          <a:pt x="402404" y="300423"/>
                          <a:pt x="486310" y="273025"/>
                          <a:pt x="493159" y="247340"/>
                        </a:cubicBezTo>
                        <a:cubicBezTo>
                          <a:pt x="500008" y="221655"/>
                          <a:pt x="441788" y="197682"/>
                          <a:pt x="431514" y="175421"/>
                        </a:cubicBezTo>
                        <a:cubicBezTo>
                          <a:pt x="421240" y="153160"/>
                          <a:pt x="436651" y="130900"/>
                          <a:pt x="431514" y="113776"/>
                        </a:cubicBezTo>
                        <a:cubicBezTo>
                          <a:pt x="426377" y="96652"/>
                          <a:pt x="414391" y="86378"/>
                          <a:pt x="400692" y="72679"/>
                        </a:cubicBezTo>
                        <a:cubicBezTo>
                          <a:pt x="386993" y="58980"/>
                          <a:pt x="368157" y="41857"/>
                          <a:pt x="349321" y="31583"/>
                        </a:cubicBezTo>
                        <a:cubicBezTo>
                          <a:pt x="330485" y="21309"/>
                          <a:pt x="316786" y="14459"/>
                          <a:pt x="287676" y="11034"/>
                        </a:cubicBezTo>
                        <a:cubicBezTo>
                          <a:pt x="258566" y="7609"/>
                          <a:pt x="208907" y="12746"/>
                          <a:pt x="174660" y="11034"/>
                        </a:cubicBezTo>
                        <a:cubicBezTo>
                          <a:pt x="140413" y="9322"/>
                          <a:pt x="111303" y="2472"/>
                          <a:pt x="82193" y="760"/>
                        </a:cubicBezTo>
                        <a:cubicBezTo>
                          <a:pt x="53083" y="-952"/>
                          <a:pt x="0" y="760"/>
                          <a:pt x="0" y="760"/>
                        </a:cubicBezTo>
                        <a:lnTo>
                          <a:pt x="0" y="760"/>
                        </a:ln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7" name="任意多边形 56"/>
                  <p:cNvSpPr/>
                  <p:nvPr/>
                </p:nvSpPr>
                <p:spPr bwMode="auto">
                  <a:xfrm>
                    <a:off x="2358371" y="2948683"/>
                    <a:ext cx="709259" cy="1469205"/>
                  </a:xfrm>
                  <a:custGeom>
                    <a:avLst/>
                    <a:gdLst>
                      <a:gd name="connsiteX0" fmla="*/ 703328 w 709259"/>
                      <a:gd name="connsiteY0" fmla="*/ 0 h 1469205"/>
                      <a:gd name="connsiteX1" fmla="*/ 703328 w 709259"/>
                      <a:gd name="connsiteY1" fmla="*/ 92468 h 1469205"/>
                      <a:gd name="connsiteX2" fmla="*/ 641683 w 709259"/>
                      <a:gd name="connsiteY2" fmla="*/ 113016 h 1469205"/>
                      <a:gd name="connsiteX3" fmla="*/ 621135 w 709259"/>
                      <a:gd name="connsiteY3" fmla="*/ 174661 h 1469205"/>
                      <a:gd name="connsiteX4" fmla="*/ 528667 w 709259"/>
                      <a:gd name="connsiteY4" fmla="*/ 226032 h 1469205"/>
                      <a:gd name="connsiteX5" fmla="*/ 436200 w 709259"/>
                      <a:gd name="connsiteY5" fmla="*/ 226032 h 1469205"/>
                      <a:gd name="connsiteX6" fmla="*/ 384829 w 709259"/>
                      <a:gd name="connsiteY6" fmla="*/ 215757 h 1469205"/>
                      <a:gd name="connsiteX7" fmla="*/ 374555 w 709259"/>
                      <a:gd name="connsiteY7" fmla="*/ 318499 h 1469205"/>
                      <a:gd name="connsiteX8" fmla="*/ 354007 w 709259"/>
                      <a:gd name="connsiteY8" fmla="*/ 410966 h 1469205"/>
                      <a:gd name="connsiteX9" fmla="*/ 405377 w 709259"/>
                      <a:gd name="connsiteY9" fmla="*/ 452063 h 1469205"/>
                      <a:gd name="connsiteX10" fmla="*/ 497845 w 709259"/>
                      <a:gd name="connsiteY10" fmla="*/ 493160 h 1469205"/>
                      <a:gd name="connsiteX11" fmla="*/ 477296 w 709259"/>
                      <a:gd name="connsiteY11" fmla="*/ 544530 h 1469205"/>
                      <a:gd name="connsiteX12" fmla="*/ 446474 w 709259"/>
                      <a:gd name="connsiteY12" fmla="*/ 606175 h 1469205"/>
                      <a:gd name="connsiteX13" fmla="*/ 415651 w 709259"/>
                      <a:gd name="connsiteY13" fmla="*/ 657546 h 1469205"/>
                      <a:gd name="connsiteX14" fmla="*/ 405377 w 709259"/>
                      <a:gd name="connsiteY14" fmla="*/ 698643 h 1469205"/>
                      <a:gd name="connsiteX15" fmla="*/ 354007 w 709259"/>
                      <a:gd name="connsiteY15" fmla="*/ 708917 h 1469205"/>
                      <a:gd name="connsiteX16" fmla="*/ 302636 w 709259"/>
                      <a:gd name="connsiteY16" fmla="*/ 739739 h 1469205"/>
                      <a:gd name="connsiteX17" fmla="*/ 251265 w 709259"/>
                      <a:gd name="connsiteY17" fmla="*/ 770562 h 1469205"/>
                      <a:gd name="connsiteX18" fmla="*/ 199894 w 709259"/>
                      <a:gd name="connsiteY18" fmla="*/ 842481 h 1469205"/>
                      <a:gd name="connsiteX19" fmla="*/ 158798 w 709259"/>
                      <a:gd name="connsiteY19" fmla="*/ 883578 h 1469205"/>
                      <a:gd name="connsiteX20" fmla="*/ 66330 w 709259"/>
                      <a:gd name="connsiteY20" fmla="*/ 924674 h 1469205"/>
                      <a:gd name="connsiteX21" fmla="*/ 56056 w 709259"/>
                      <a:gd name="connsiteY21" fmla="*/ 986319 h 1469205"/>
                      <a:gd name="connsiteX22" fmla="*/ 4685 w 709259"/>
                      <a:gd name="connsiteY22" fmla="*/ 1037690 h 1469205"/>
                      <a:gd name="connsiteX23" fmla="*/ 4685 w 709259"/>
                      <a:gd name="connsiteY23" fmla="*/ 1119883 h 1469205"/>
                      <a:gd name="connsiteX24" fmla="*/ 25233 w 709259"/>
                      <a:gd name="connsiteY24" fmla="*/ 1171254 h 1469205"/>
                      <a:gd name="connsiteX25" fmla="*/ 56056 w 709259"/>
                      <a:gd name="connsiteY25" fmla="*/ 1243173 h 1469205"/>
                      <a:gd name="connsiteX26" fmla="*/ 117701 w 709259"/>
                      <a:gd name="connsiteY26" fmla="*/ 1325366 h 1469205"/>
                      <a:gd name="connsiteX27" fmla="*/ 127975 w 709259"/>
                      <a:gd name="connsiteY27" fmla="*/ 1376737 h 1469205"/>
                      <a:gd name="connsiteX28" fmla="*/ 117701 w 709259"/>
                      <a:gd name="connsiteY28" fmla="*/ 1428108 h 1469205"/>
                      <a:gd name="connsiteX29" fmla="*/ 97153 w 709259"/>
                      <a:gd name="connsiteY29" fmla="*/ 1469205 h 1469205"/>
                      <a:gd name="connsiteX30" fmla="*/ 97153 w 709259"/>
                      <a:gd name="connsiteY30" fmla="*/ 1469205 h 146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09259" h="1469205">
                        <a:moveTo>
                          <a:pt x="703328" y="0"/>
                        </a:moveTo>
                        <a:cubicBezTo>
                          <a:pt x="708465" y="36816"/>
                          <a:pt x="713602" y="73632"/>
                          <a:pt x="703328" y="92468"/>
                        </a:cubicBezTo>
                        <a:cubicBezTo>
                          <a:pt x="693054" y="111304"/>
                          <a:pt x="655382" y="99317"/>
                          <a:pt x="641683" y="113016"/>
                        </a:cubicBezTo>
                        <a:cubicBezTo>
                          <a:pt x="627984" y="126715"/>
                          <a:pt x="639971" y="155825"/>
                          <a:pt x="621135" y="174661"/>
                        </a:cubicBezTo>
                        <a:cubicBezTo>
                          <a:pt x="602299" y="193497"/>
                          <a:pt x="559489" y="217470"/>
                          <a:pt x="528667" y="226032"/>
                        </a:cubicBezTo>
                        <a:cubicBezTo>
                          <a:pt x="497844" y="234594"/>
                          <a:pt x="460173" y="227744"/>
                          <a:pt x="436200" y="226032"/>
                        </a:cubicBezTo>
                        <a:cubicBezTo>
                          <a:pt x="412227" y="224320"/>
                          <a:pt x="395103" y="200346"/>
                          <a:pt x="384829" y="215757"/>
                        </a:cubicBezTo>
                        <a:cubicBezTo>
                          <a:pt x="374555" y="231168"/>
                          <a:pt x="379692" y="285964"/>
                          <a:pt x="374555" y="318499"/>
                        </a:cubicBezTo>
                        <a:cubicBezTo>
                          <a:pt x="369418" y="351034"/>
                          <a:pt x="348870" y="388705"/>
                          <a:pt x="354007" y="410966"/>
                        </a:cubicBezTo>
                        <a:cubicBezTo>
                          <a:pt x="359144" y="433227"/>
                          <a:pt x="381404" y="438364"/>
                          <a:pt x="405377" y="452063"/>
                        </a:cubicBezTo>
                        <a:cubicBezTo>
                          <a:pt x="429350" y="465762"/>
                          <a:pt x="485858" y="477749"/>
                          <a:pt x="497845" y="493160"/>
                        </a:cubicBezTo>
                        <a:cubicBezTo>
                          <a:pt x="509832" y="508571"/>
                          <a:pt x="485858" y="525694"/>
                          <a:pt x="477296" y="544530"/>
                        </a:cubicBezTo>
                        <a:cubicBezTo>
                          <a:pt x="468734" y="563366"/>
                          <a:pt x="456748" y="587339"/>
                          <a:pt x="446474" y="606175"/>
                        </a:cubicBezTo>
                        <a:cubicBezTo>
                          <a:pt x="436200" y="625011"/>
                          <a:pt x="422501" y="642135"/>
                          <a:pt x="415651" y="657546"/>
                        </a:cubicBezTo>
                        <a:cubicBezTo>
                          <a:pt x="408801" y="672957"/>
                          <a:pt x="415651" y="690081"/>
                          <a:pt x="405377" y="698643"/>
                        </a:cubicBezTo>
                        <a:cubicBezTo>
                          <a:pt x="395103" y="707205"/>
                          <a:pt x="371130" y="702068"/>
                          <a:pt x="354007" y="708917"/>
                        </a:cubicBezTo>
                        <a:cubicBezTo>
                          <a:pt x="336884" y="715766"/>
                          <a:pt x="302636" y="739739"/>
                          <a:pt x="302636" y="739739"/>
                        </a:cubicBezTo>
                        <a:cubicBezTo>
                          <a:pt x="285512" y="750013"/>
                          <a:pt x="268389" y="753438"/>
                          <a:pt x="251265" y="770562"/>
                        </a:cubicBezTo>
                        <a:cubicBezTo>
                          <a:pt x="234141" y="787686"/>
                          <a:pt x="215305" y="823645"/>
                          <a:pt x="199894" y="842481"/>
                        </a:cubicBezTo>
                        <a:cubicBezTo>
                          <a:pt x="184483" y="861317"/>
                          <a:pt x="181059" y="869879"/>
                          <a:pt x="158798" y="883578"/>
                        </a:cubicBezTo>
                        <a:cubicBezTo>
                          <a:pt x="136537" y="897277"/>
                          <a:pt x="83454" y="907551"/>
                          <a:pt x="66330" y="924674"/>
                        </a:cubicBezTo>
                        <a:cubicBezTo>
                          <a:pt x="49206" y="941797"/>
                          <a:pt x="66330" y="967483"/>
                          <a:pt x="56056" y="986319"/>
                        </a:cubicBezTo>
                        <a:cubicBezTo>
                          <a:pt x="45782" y="1005155"/>
                          <a:pt x="13247" y="1015430"/>
                          <a:pt x="4685" y="1037690"/>
                        </a:cubicBezTo>
                        <a:cubicBezTo>
                          <a:pt x="-3877" y="1059950"/>
                          <a:pt x="1260" y="1097622"/>
                          <a:pt x="4685" y="1119883"/>
                        </a:cubicBezTo>
                        <a:cubicBezTo>
                          <a:pt x="8110" y="1142144"/>
                          <a:pt x="16671" y="1150706"/>
                          <a:pt x="25233" y="1171254"/>
                        </a:cubicBezTo>
                        <a:cubicBezTo>
                          <a:pt x="33795" y="1191802"/>
                          <a:pt x="40645" y="1217488"/>
                          <a:pt x="56056" y="1243173"/>
                        </a:cubicBezTo>
                        <a:cubicBezTo>
                          <a:pt x="71467" y="1268858"/>
                          <a:pt x="105715" y="1303105"/>
                          <a:pt x="117701" y="1325366"/>
                        </a:cubicBezTo>
                        <a:cubicBezTo>
                          <a:pt x="129687" y="1347627"/>
                          <a:pt x="127975" y="1359613"/>
                          <a:pt x="127975" y="1376737"/>
                        </a:cubicBezTo>
                        <a:cubicBezTo>
                          <a:pt x="127975" y="1393861"/>
                          <a:pt x="122838" y="1412697"/>
                          <a:pt x="117701" y="1428108"/>
                        </a:cubicBezTo>
                        <a:cubicBezTo>
                          <a:pt x="112564" y="1443519"/>
                          <a:pt x="97153" y="1469205"/>
                          <a:pt x="97153" y="1469205"/>
                        </a:cubicBezTo>
                        <a:lnTo>
                          <a:pt x="97153" y="1469205"/>
                        </a:ln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8" name="任意多边形 57"/>
                  <p:cNvSpPr/>
                  <p:nvPr/>
                </p:nvSpPr>
                <p:spPr bwMode="auto">
                  <a:xfrm>
                    <a:off x="945222" y="2801040"/>
                    <a:ext cx="1530850" cy="1031221"/>
                  </a:xfrm>
                  <a:custGeom>
                    <a:avLst/>
                    <a:gdLst>
                      <a:gd name="connsiteX0" fmla="*/ 1530850 w 1530850"/>
                      <a:gd name="connsiteY0" fmla="*/ 1031221 h 1031221"/>
                      <a:gd name="connsiteX1" fmla="*/ 1469205 w 1530850"/>
                      <a:gd name="connsiteY1" fmla="*/ 969576 h 1031221"/>
                      <a:gd name="connsiteX2" fmla="*/ 1417834 w 1530850"/>
                      <a:gd name="connsiteY2" fmla="*/ 949027 h 1031221"/>
                      <a:gd name="connsiteX3" fmla="*/ 1366463 w 1530850"/>
                      <a:gd name="connsiteY3" fmla="*/ 907931 h 1031221"/>
                      <a:gd name="connsiteX4" fmla="*/ 1294544 w 1530850"/>
                      <a:gd name="connsiteY4" fmla="*/ 938753 h 1031221"/>
                      <a:gd name="connsiteX5" fmla="*/ 1232899 w 1530850"/>
                      <a:gd name="connsiteY5" fmla="*/ 907931 h 1031221"/>
                      <a:gd name="connsiteX6" fmla="*/ 1191803 w 1530850"/>
                      <a:gd name="connsiteY6" fmla="*/ 877108 h 1031221"/>
                      <a:gd name="connsiteX7" fmla="*/ 1212351 w 1530850"/>
                      <a:gd name="connsiteY7" fmla="*/ 815463 h 1031221"/>
                      <a:gd name="connsiteX8" fmla="*/ 1202077 w 1530850"/>
                      <a:gd name="connsiteY8" fmla="*/ 743544 h 1031221"/>
                      <a:gd name="connsiteX9" fmla="*/ 1171254 w 1530850"/>
                      <a:gd name="connsiteY9" fmla="*/ 702448 h 1031221"/>
                      <a:gd name="connsiteX10" fmla="*/ 1109609 w 1530850"/>
                      <a:gd name="connsiteY10" fmla="*/ 661351 h 1031221"/>
                      <a:gd name="connsiteX11" fmla="*/ 1068513 w 1530850"/>
                      <a:gd name="connsiteY11" fmla="*/ 609980 h 1031221"/>
                      <a:gd name="connsiteX12" fmla="*/ 1078787 w 1530850"/>
                      <a:gd name="connsiteY12" fmla="*/ 558609 h 1031221"/>
                      <a:gd name="connsiteX13" fmla="*/ 1119884 w 1530850"/>
                      <a:gd name="connsiteY13" fmla="*/ 507239 h 1031221"/>
                      <a:gd name="connsiteX14" fmla="*/ 1119884 w 1530850"/>
                      <a:gd name="connsiteY14" fmla="*/ 425045 h 1031221"/>
                      <a:gd name="connsiteX15" fmla="*/ 1119884 w 1530850"/>
                      <a:gd name="connsiteY15" fmla="*/ 363400 h 1031221"/>
                      <a:gd name="connsiteX16" fmla="*/ 1119884 w 1530850"/>
                      <a:gd name="connsiteY16" fmla="*/ 301756 h 1031221"/>
                      <a:gd name="connsiteX17" fmla="*/ 1078787 w 1530850"/>
                      <a:gd name="connsiteY17" fmla="*/ 260659 h 1031221"/>
                      <a:gd name="connsiteX18" fmla="*/ 1058239 w 1530850"/>
                      <a:gd name="connsiteY18" fmla="*/ 199014 h 1031221"/>
                      <a:gd name="connsiteX19" fmla="*/ 1017142 w 1530850"/>
                      <a:gd name="connsiteY19" fmla="*/ 188740 h 1031221"/>
                      <a:gd name="connsiteX20" fmla="*/ 996594 w 1530850"/>
                      <a:gd name="connsiteY20" fmla="*/ 178466 h 1031221"/>
                      <a:gd name="connsiteX21" fmla="*/ 955497 w 1530850"/>
                      <a:gd name="connsiteY21" fmla="*/ 209288 h 1031221"/>
                      <a:gd name="connsiteX22" fmla="*/ 893852 w 1530850"/>
                      <a:gd name="connsiteY22" fmla="*/ 281207 h 1031221"/>
                      <a:gd name="connsiteX23" fmla="*/ 852756 w 1530850"/>
                      <a:gd name="connsiteY23" fmla="*/ 332578 h 1031221"/>
                      <a:gd name="connsiteX24" fmla="*/ 811659 w 1530850"/>
                      <a:gd name="connsiteY24" fmla="*/ 291481 h 1031221"/>
                      <a:gd name="connsiteX25" fmla="*/ 739740 w 1530850"/>
                      <a:gd name="connsiteY25" fmla="*/ 281207 h 1031221"/>
                      <a:gd name="connsiteX26" fmla="*/ 667821 w 1530850"/>
                      <a:gd name="connsiteY26" fmla="*/ 322304 h 1031221"/>
                      <a:gd name="connsiteX27" fmla="*/ 667821 w 1530850"/>
                      <a:gd name="connsiteY27" fmla="*/ 240111 h 1031221"/>
                      <a:gd name="connsiteX28" fmla="*/ 616450 w 1530850"/>
                      <a:gd name="connsiteY28" fmla="*/ 199014 h 1031221"/>
                      <a:gd name="connsiteX29" fmla="*/ 585627 w 1530850"/>
                      <a:gd name="connsiteY29" fmla="*/ 168191 h 1031221"/>
                      <a:gd name="connsiteX30" fmla="*/ 523982 w 1530850"/>
                      <a:gd name="connsiteY30" fmla="*/ 168191 h 1031221"/>
                      <a:gd name="connsiteX31" fmla="*/ 554805 w 1530850"/>
                      <a:gd name="connsiteY31" fmla="*/ 55176 h 1031221"/>
                      <a:gd name="connsiteX32" fmla="*/ 523982 w 1530850"/>
                      <a:gd name="connsiteY32" fmla="*/ 55176 h 1031221"/>
                      <a:gd name="connsiteX33" fmla="*/ 493160 w 1530850"/>
                      <a:gd name="connsiteY33" fmla="*/ 55176 h 1031221"/>
                      <a:gd name="connsiteX34" fmla="*/ 452063 w 1530850"/>
                      <a:gd name="connsiteY34" fmla="*/ 3805 h 1031221"/>
                      <a:gd name="connsiteX35" fmla="*/ 380144 w 1530850"/>
                      <a:gd name="connsiteY35" fmla="*/ 3805 h 1031221"/>
                      <a:gd name="connsiteX36" fmla="*/ 339048 w 1530850"/>
                      <a:gd name="connsiteY36" fmla="*/ 3805 h 1031221"/>
                      <a:gd name="connsiteX37" fmla="*/ 267129 w 1530850"/>
                      <a:gd name="connsiteY37" fmla="*/ 44902 h 1031221"/>
                      <a:gd name="connsiteX38" fmla="*/ 174661 w 1530850"/>
                      <a:gd name="connsiteY38" fmla="*/ 44902 h 1031221"/>
                      <a:gd name="connsiteX39" fmla="*/ 92468 w 1530850"/>
                      <a:gd name="connsiteY39" fmla="*/ 44902 h 1031221"/>
                      <a:gd name="connsiteX40" fmla="*/ 41097 w 1530850"/>
                      <a:gd name="connsiteY40" fmla="*/ 44902 h 1031221"/>
                      <a:gd name="connsiteX41" fmla="*/ 41097 w 1530850"/>
                      <a:gd name="connsiteY41" fmla="*/ 44902 h 1031221"/>
                      <a:gd name="connsiteX42" fmla="*/ 0 w 1530850"/>
                      <a:gd name="connsiteY42" fmla="*/ 55176 h 10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30850" h="1031221">
                        <a:moveTo>
                          <a:pt x="1530850" y="1031221"/>
                        </a:moveTo>
                        <a:cubicBezTo>
                          <a:pt x="1509445" y="1007248"/>
                          <a:pt x="1488041" y="983275"/>
                          <a:pt x="1469205" y="969576"/>
                        </a:cubicBezTo>
                        <a:cubicBezTo>
                          <a:pt x="1450369" y="955877"/>
                          <a:pt x="1434958" y="959301"/>
                          <a:pt x="1417834" y="949027"/>
                        </a:cubicBezTo>
                        <a:cubicBezTo>
                          <a:pt x="1400710" y="938753"/>
                          <a:pt x="1387011" y="909643"/>
                          <a:pt x="1366463" y="907931"/>
                        </a:cubicBezTo>
                        <a:cubicBezTo>
                          <a:pt x="1345915" y="906219"/>
                          <a:pt x="1316805" y="938753"/>
                          <a:pt x="1294544" y="938753"/>
                        </a:cubicBezTo>
                        <a:cubicBezTo>
                          <a:pt x="1272283" y="938753"/>
                          <a:pt x="1250022" y="918205"/>
                          <a:pt x="1232899" y="907931"/>
                        </a:cubicBezTo>
                        <a:cubicBezTo>
                          <a:pt x="1215776" y="897657"/>
                          <a:pt x="1195228" y="892519"/>
                          <a:pt x="1191803" y="877108"/>
                        </a:cubicBezTo>
                        <a:cubicBezTo>
                          <a:pt x="1188378" y="861697"/>
                          <a:pt x="1210639" y="837724"/>
                          <a:pt x="1212351" y="815463"/>
                        </a:cubicBezTo>
                        <a:cubicBezTo>
                          <a:pt x="1214063" y="793202"/>
                          <a:pt x="1208926" y="762380"/>
                          <a:pt x="1202077" y="743544"/>
                        </a:cubicBezTo>
                        <a:cubicBezTo>
                          <a:pt x="1195228" y="724708"/>
                          <a:pt x="1186665" y="716147"/>
                          <a:pt x="1171254" y="702448"/>
                        </a:cubicBezTo>
                        <a:cubicBezTo>
                          <a:pt x="1155843" y="688749"/>
                          <a:pt x="1126732" y="676762"/>
                          <a:pt x="1109609" y="661351"/>
                        </a:cubicBezTo>
                        <a:cubicBezTo>
                          <a:pt x="1092486" y="645940"/>
                          <a:pt x="1073650" y="627104"/>
                          <a:pt x="1068513" y="609980"/>
                        </a:cubicBezTo>
                        <a:cubicBezTo>
                          <a:pt x="1063376" y="592856"/>
                          <a:pt x="1070225" y="575732"/>
                          <a:pt x="1078787" y="558609"/>
                        </a:cubicBezTo>
                        <a:cubicBezTo>
                          <a:pt x="1087349" y="541485"/>
                          <a:pt x="1113034" y="529500"/>
                          <a:pt x="1119884" y="507239"/>
                        </a:cubicBezTo>
                        <a:cubicBezTo>
                          <a:pt x="1126734" y="484978"/>
                          <a:pt x="1119884" y="425045"/>
                          <a:pt x="1119884" y="425045"/>
                        </a:cubicBezTo>
                        <a:lnTo>
                          <a:pt x="1119884" y="363400"/>
                        </a:lnTo>
                        <a:cubicBezTo>
                          <a:pt x="1119884" y="342852"/>
                          <a:pt x="1126734" y="318880"/>
                          <a:pt x="1119884" y="301756"/>
                        </a:cubicBezTo>
                        <a:cubicBezTo>
                          <a:pt x="1113034" y="284632"/>
                          <a:pt x="1089061" y="277783"/>
                          <a:pt x="1078787" y="260659"/>
                        </a:cubicBezTo>
                        <a:cubicBezTo>
                          <a:pt x="1068513" y="243535"/>
                          <a:pt x="1068513" y="211000"/>
                          <a:pt x="1058239" y="199014"/>
                        </a:cubicBezTo>
                        <a:cubicBezTo>
                          <a:pt x="1047965" y="187027"/>
                          <a:pt x="1027416" y="192165"/>
                          <a:pt x="1017142" y="188740"/>
                        </a:cubicBezTo>
                        <a:cubicBezTo>
                          <a:pt x="1006868" y="185315"/>
                          <a:pt x="1006868" y="175041"/>
                          <a:pt x="996594" y="178466"/>
                        </a:cubicBezTo>
                        <a:cubicBezTo>
                          <a:pt x="986320" y="181891"/>
                          <a:pt x="972621" y="192165"/>
                          <a:pt x="955497" y="209288"/>
                        </a:cubicBezTo>
                        <a:cubicBezTo>
                          <a:pt x="938373" y="226411"/>
                          <a:pt x="910975" y="260659"/>
                          <a:pt x="893852" y="281207"/>
                        </a:cubicBezTo>
                        <a:cubicBezTo>
                          <a:pt x="876729" y="301755"/>
                          <a:pt x="866455" y="330866"/>
                          <a:pt x="852756" y="332578"/>
                        </a:cubicBezTo>
                        <a:cubicBezTo>
                          <a:pt x="839057" y="334290"/>
                          <a:pt x="830495" y="300043"/>
                          <a:pt x="811659" y="291481"/>
                        </a:cubicBezTo>
                        <a:cubicBezTo>
                          <a:pt x="792823" y="282919"/>
                          <a:pt x="763713" y="276070"/>
                          <a:pt x="739740" y="281207"/>
                        </a:cubicBezTo>
                        <a:cubicBezTo>
                          <a:pt x="715767" y="286344"/>
                          <a:pt x="679807" y="329153"/>
                          <a:pt x="667821" y="322304"/>
                        </a:cubicBezTo>
                        <a:cubicBezTo>
                          <a:pt x="655834" y="315455"/>
                          <a:pt x="676383" y="260659"/>
                          <a:pt x="667821" y="240111"/>
                        </a:cubicBezTo>
                        <a:cubicBezTo>
                          <a:pt x="659259" y="219563"/>
                          <a:pt x="630149" y="211001"/>
                          <a:pt x="616450" y="199014"/>
                        </a:cubicBezTo>
                        <a:cubicBezTo>
                          <a:pt x="602751" y="187027"/>
                          <a:pt x="601038" y="173328"/>
                          <a:pt x="585627" y="168191"/>
                        </a:cubicBezTo>
                        <a:cubicBezTo>
                          <a:pt x="570216" y="163054"/>
                          <a:pt x="529119" y="187027"/>
                          <a:pt x="523982" y="168191"/>
                        </a:cubicBezTo>
                        <a:cubicBezTo>
                          <a:pt x="518845" y="149355"/>
                          <a:pt x="554805" y="74012"/>
                          <a:pt x="554805" y="55176"/>
                        </a:cubicBezTo>
                        <a:cubicBezTo>
                          <a:pt x="554805" y="36340"/>
                          <a:pt x="523982" y="55176"/>
                          <a:pt x="523982" y="55176"/>
                        </a:cubicBezTo>
                        <a:cubicBezTo>
                          <a:pt x="513708" y="55176"/>
                          <a:pt x="505146" y="63738"/>
                          <a:pt x="493160" y="55176"/>
                        </a:cubicBezTo>
                        <a:cubicBezTo>
                          <a:pt x="481173" y="46614"/>
                          <a:pt x="470899" y="12367"/>
                          <a:pt x="452063" y="3805"/>
                        </a:cubicBezTo>
                        <a:cubicBezTo>
                          <a:pt x="433227" y="-4757"/>
                          <a:pt x="380144" y="3805"/>
                          <a:pt x="380144" y="3805"/>
                        </a:cubicBezTo>
                        <a:cubicBezTo>
                          <a:pt x="361308" y="3805"/>
                          <a:pt x="357884" y="-3044"/>
                          <a:pt x="339048" y="3805"/>
                        </a:cubicBezTo>
                        <a:cubicBezTo>
                          <a:pt x="320212" y="10654"/>
                          <a:pt x="294527" y="38053"/>
                          <a:pt x="267129" y="44902"/>
                        </a:cubicBezTo>
                        <a:cubicBezTo>
                          <a:pt x="239731" y="51751"/>
                          <a:pt x="174661" y="44902"/>
                          <a:pt x="174661" y="44902"/>
                        </a:cubicBezTo>
                        <a:lnTo>
                          <a:pt x="92468" y="44902"/>
                        </a:lnTo>
                        <a:lnTo>
                          <a:pt x="41097" y="44902"/>
                        </a:lnTo>
                        <a:lnTo>
                          <a:pt x="41097" y="44902"/>
                        </a:lnTo>
                        <a:lnTo>
                          <a:pt x="0" y="55176"/>
                        </a:ln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59" name="任意多边形 58"/>
                  <p:cNvSpPr/>
                  <p:nvPr/>
                </p:nvSpPr>
                <p:spPr bwMode="auto">
                  <a:xfrm>
                    <a:off x="2400300" y="4400550"/>
                    <a:ext cx="63500" cy="139700"/>
                  </a:xfrm>
                  <a:custGeom>
                    <a:avLst/>
                    <a:gdLst>
                      <a:gd name="connsiteX0" fmla="*/ 63500 w 63500"/>
                      <a:gd name="connsiteY0" fmla="*/ 0 h 139700"/>
                      <a:gd name="connsiteX1" fmla="*/ 31750 w 63500"/>
                      <a:gd name="connsiteY1" fmla="*/ 63500 h 139700"/>
                      <a:gd name="connsiteX2" fmla="*/ 12700 w 63500"/>
                      <a:gd name="connsiteY2" fmla="*/ 114300 h 139700"/>
                      <a:gd name="connsiteX3" fmla="*/ 0 w 6350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63500" h="139700">
                        <a:moveTo>
                          <a:pt x="63500" y="0"/>
                        </a:moveTo>
                        <a:cubicBezTo>
                          <a:pt x="51858" y="22225"/>
                          <a:pt x="40217" y="44450"/>
                          <a:pt x="31750" y="63500"/>
                        </a:cubicBezTo>
                        <a:cubicBezTo>
                          <a:pt x="23283" y="82550"/>
                          <a:pt x="17992" y="101600"/>
                          <a:pt x="12700" y="114300"/>
                        </a:cubicBezTo>
                        <a:cubicBezTo>
                          <a:pt x="7408" y="127000"/>
                          <a:pt x="3704" y="133350"/>
                          <a:pt x="0" y="139700"/>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60" name="任意多边形 59"/>
                  <p:cNvSpPr/>
                  <p:nvPr/>
                </p:nvSpPr>
                <p:spPr bwMode="auto">
                  <a:xfrm>
                    <a:off x="3727450" y="4616450"/>
                    <a:ext cx="0" cy="215900"/>
                  </a:xfrm>
                  <a:custGeom>
                    <a:avLst/>
                    <a:gdLst>
                      <a:gd name="connsiteX0" fmla="*/ 0 w 0"/>
                      <a:gd name="connsiteY0" fmla="*/ 0 h 215900"/>
                      <a:gd name="connsiteX1" fmla="*/ 0 w 0"/>
                      <a:gd name="connsiteY1" fmla="*/ 76200 h 215900"/>
                      <a:gd name="connsiteX2" fmla="*/ 0 w 0"/>
                      <a:gd name="connsiteY2" fmla="*/ 171450 h 215900"/>
                      <a:gd name="connsiteX3" fmla="*/ 0 w 0"/>
                      <a:gd name="connsiteY3" fmla="*/ 196850 h 215900"/>
                      <a:gd name="connsiteX4" fmla="*/ 0 w 0"/>
                      <a:gd name="connsiteY4" fmla="*/ 21590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15900">
                        <a:moveTo>
                          <a:pt x="0" y="0"/>
                        </a:moveTo>
                        <a:lnTo>
                          <a:pt x="0" y="76200"/>
                        </a:lnTo>
                        <a:lnTo>
                          <a:pt x="0" y="171450"/>
                        </a:lnTo>
                        <a:lnTo>
                          <a:pt x="0" y="196850"/>
                        </a:lnTo>
                        <a:lnTo>
                          <a:pt x="0" y="215900"/>
                        </a:ln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61" name="任意多边形 60"/>
                  <p:cNvSpPr/>
                  <p:nvPr/>
                </p:nvSpPr>
                <p:spPr bwMode="auto">
                  <a:xfrm>
                    <a:off x="5454650" y="1663700"/>
                    <a:ext cx="114300" cy="146050"/>
                  </a:xfrm>
                  <a:custGeom>
                    <a:avLst/>
                    <a:gdLst>
                      <a:gd name="connsiteX0" fmla="*/ 0 w 114300"/>
                      <a:gd name="connsiteY0" fmla="*/ 146050 h 146050"/>
                      <a:gd name="connsiteX1" fmla="*/ 69850 w 114300"/>
                      <a:gd name="connsiteY1" fmla="*/ 76200 h 146050"/>
                      <a:gd name="connsiteX2" fmla="*/ 114300 w 114300"/>
                      <a:gd name="connsiteY2" fmla="*/ 0 h 146050"/>
                    </a:gdLst>
                    <a:ahLst/>
                    <a:cxnLst>
                      <a:cxn ang="0">
                        <a:pos x="connsiteX0" y="connsiteY0"/>
                      </a:cxn>
                      <a:cxn ang="0">
                        <a:pos x="connsiteX1" y="connsiteY1"/>
                      </a:cxn>
                      <a:cxn ang="0">
                        <a:pos x="connsiteX2" y="connsiteY2"/>
                      </a:cxn>
                    </a:cxnLst>
                    <a:rect l="l" t="t" r="r" b="b"/>
                    <a:pathLst>
                      <a:path w="114300" h="146050">
                        <a:moveTo>
                          <a:pt x="0" y="146050"/>
                        </a:moveTo>
                        <a:cubicBezTo>
                          <a:pt x="25400" y="123296"/>
                          <a:pt x="50800" y="100542"/>
                          <a:pt x="69850" y="76200"/>
                        </a:cubicBezTo>
                        <a:cubicBezTo>
                          <a:pt x="88900" y="51858"/>
                          <a:pt x="101600" y="25929"/>
                          <a:pt x="114300" y="0"/>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62" name="任意多边形 61"/>
                  <p:cNvSpPr/>
                  <p:nvPr/>
                </p:nvSpPr>
                <p:spPr bwMode="auto">
                  <a:xfrm>
                    <a:off x="5738672" y="5219700"/>
                    <a:ext cx="67977" cy="193315"/>
                  </a:xfrm>
                  <a:custGeom>
                    <a:avLst/>
                    <a:gdLst>
                      <a:gd name="connsiteX0" fmla="*/ 1728 w 67977"/>
                      <a:gd name="connsiteY0" fmla="*/ 0 h 193315"/>
                      <a:gd name="connsiteX1" fmla="*/ 8078 w 67977"/>
                      <a:gd name="connsiteY1" fmla="*/ 82550 h 193315"/>
                      <a:gd name="connsiteX2" fmla="*/ 65228 w 67977"/>
                      <a:gd name="connsiteY2" fmla="*/ 139700 h 193315"/>
                      <a:gd name="connsiteX3" fmla="*/ 65228 w 67977"/>
                      <a:gd name="connsiteY3" fmla="*/ 190500 h 193315"/>
                    </a:gdLst>
                    <a:ahLst/>
                    <a:cxnLst>
                      <a:cxn ang="0">
                        <a:pos x="connsiteX0" y="connsiteY0"/>
                      </a:cxn>
                      <a:cxn ang="0">
                        <a:pos x="connsiteX1" y="connsiteY1"/>
                      </a:cxn>
                      <a:cxn ang="0">
                        <a:pos x="connsiteX2" y="connsiteY2"/>
                      </a:cxn>
                      <a:cxn ang="0">
                        <a:pos x="connsiteX3" y="connsiteY3"/>
                      </a:cxn>
                    </a:cxnLst>
                    <a:rect l="l" t="t" r="r" b="b"/>
                    <a:pathLst>
                      <a:path w="67977" h="193315">
                        <a:moveTo>
                          <a:pt x="1728" y="0"/>
                        </a:moveTo>
                        <a:cubicBezTo>
                          <a:pt x="-389" y="29633"/>
                          <a:pt x="-2505" y="59267"/>
                          <a:pt x="8078" y="82550"/>
                        </a:cubicBezTo>
                        <a:cubicBezTo>
                          <a:pt x="18661" y="105833"/>
                          <a:pt x="55703" y="121708"/>
                          <a:pt x="65228" y="139700"/>
                        </a:cubicBezTo>
                        <a:cubicBezTo>
                          <a:pt x="74753" y="157692"/>
                          <a:pt x="55703" y="205317"/>
                          <a:pt x="65228" y="190500"/>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sp>
                <p:nvSpPr>
                  <p:cNvPr id="63" name="任意多边形 62"/>
                  <p:cNvSpPr/>
                  <p:nvPr/>
                </p:nvSpPr>
                <p:spPr bwMode="auto">
                  <a:xfrm>
                    <a:off x="7334250" y="4723837"/>
                    <a:ext cx="171450" cy="19648"/>
                  </a:xfrm>
                  <a:custGeom>
                    <a:avLst/>
                    <a:gdLst>
                      <a:gd name="connsiteX0" fmla="*/ 0 w 171450"/>
                      <a:gd name="connsiteY0" fmla="*/ 6913 h 19648"/>
                      <a:gd name="connsiteX1" fmla="*/ 114300 w 171450"/>
                      <a:gd name="connsiteY1" fmla="*/ 563 h 19648"/>
                      <a:gd name="connsiteX2" fmla="*/ 120650 w 171450"/>
                      <a:gd name="connsiteY2" fmla="*/ 19613 h 19648"/>
                      <a:gd name="connsiteX3" fmla="*/ 171450 w 171450"/>
                      <a:gd name="connsiteY3" fmla="*/ 6913 h 19648"/>
                    </a:gdLst>
                    <a:ahLst/>
                    <a:cxnLst>
                      <a:cxn ang="0">
                        <a:pos x="connsiteX0" y="connsiteY0"/>
                      </a:cxn>
                      <a:cxn ang="0">
                        <a:pos x="connsiteX1" y="connsiteY1"/>
                      </a:cxn>
                      <a:cxn ang="0">
                        <a:pos x="connsiteX2" y="connsiteY2"/>
                      </a:cxn>
                      <a:cxn ang="0">
                        <a:pos x="connsiteX3" y="connsiteY3"/>
                      </a:cxn>
                    </a:cxnLst>
                    <a:rect l="l" t="t" r="r" b="b"/>
                    <a:pathLst>
                      <a:path w="171450" h="19648">
                        <a:moveTo>
                          <a:pt x="0" y="6913"/>
                        </a:moveTo>
                        <a:cubicBezTo>
                          <a:pt x="47096" y="2679"/>
                          <a:pt x="94192" y="-1554"/>
                          <a:pt x="114300" y="563"/>
                        </a:cubicBezTo>
                        <a:cubicBezTo>
                          <a:pt x="134408" y="2680"/>
                          <a:pt x="111125" y="18555"/>
                          <a:pt x="120650" y="19613"/>
                        </a:cubicBezTo>
                        <a:cubicBezTo>
                          <a:pt x="130175" y="20671"/>
                          <a:pt x="156633" y="-2612"/>
                          <a:pt x="171450" y="6913"/>
                        </a:cubicBezTo>
                      </a:path>
                    </a:pathLst>
                  </a:custGeom>
                  <a:no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800">
                      <a:solidFill>
                        <a:prstClr val="black"/>
                      </a:solidFill>
                      <a:latin typeface="+mn-ea"/>
                    </a:endParaRPr>
                  </a:p>
                </p:txBody>
              </p:sp>
            </p:grpSp>
            <p:sp>
              <p:nvSpPr>
                <p:cNvPr id="39" name="TextBox 38"/>
                <p:cNvSpPr txBox="1"/>
                <p:nvPr/>
              </p:nvSpPr>
              <p:spPr>
                <a:xfrm>
                  <a:off x="2085332" y="2813679"/>
                  <a:ext cx="702087"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平桥区</a:t>
                  </a:r>
                </a:p>
              </p:txBody>
            </p:sp>
            <p:sp>
              <p:nvSpPr>
                <p:cNvPr id="40" name="TextBox 39"/>
                <p:cNvSpPr txBox="1"/>
                <p:nvPr/>
              </p:nvSpPr>
              <p:spPr>
                <a:xfrm>
                  <a:off x="1083364" y="3498087"/>
                  <a:ext cx="706096"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浉河区</a:t>
                  </a:r>
                </a:p>
              </p:txBody>
            </p:sp>
            <p:sp>
              <p:nvSpPr>
                <p:cNvPr id="41" name="TextBox 40"/>
                <p:cNvSpPr txBox="1"/>
                <p:nvPr/>
              </p:nvSpPr>
              <p:spPr>
                <a:xfrm>
                  <a:off x="2372897" y="4041087"/>
                  <a:ext cx="1041261"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罗山县</a:t>
                  </a:r>
                </a:p>
              </p:txBody>
            </p:sp>
            <p:sp>
              <p:nvSpPr>
                <p:cNvPr id="42" name="TextBox 41"/>
                <p:cNvSpPr txBox="1"/>
                <p:nvPr/>
              </p:nvSpPr>
              <p:spPr>
                <a:xfrm>
                  <a:off x="4325228" y="3948700"/>
                  <a:ext cx="675477" cy="301748"/>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光山县</a:t>
                  </a:r>
                </a:p>
              </p:txBody>
            </p:sp>
            <p:sp>
              <p:nvSpPr>
                <p:cNvPr id="43" name="TextBox 42"/>
                <p:cNvSpPr txBox="1"/>
                <p:nvPr/>
              </p:nvSpPr>
              <p:spPr>
                <a:xfrm>
                  <a:off x="4325228" y="2058035"/>
                  <a:ext cx="780933"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息县</a:t>
                  </a:r>
                </a:p>
              </p:txBody>
            </p:sp>
            <p:sp>
              <p:nvSpPr>
                <p:cNvPr id="44" name="TextBox 43"/>
                <p:cNvSpPr txBox="1"/>
                <p:nvPr/>
              </p:nvSpPr>
              <p:spPr>
                <a:xfrm>
                  <a:off x="5718266" y="2151365"/>
                  <a:ext cx="1041261"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淮滨县</a:t>
                  </a:r>
                </a:p>
              </p:txBody>
            </p:sp>
            <p:sp>
              <p:nvSpPr>
                <p:cNvPr id="45" name="TextBox 44"/>
                <p:cNvSpPr txBox="1"/>
                <p:nvPr/>
              </p:nvSpPr>
              <p:spPr>
                <a:xfrm>
                  <a:off x="5282998" y="3838974"/>
                  <a:ext cx="758960"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潢川县</a:t>
                  </a:r>
                </a:p>
              </p:txBody>
            </p:sp>
            <p:sp>
              <p:nvSpPr>
                <p:cNvPr id="46" name="TextBox 45"/>
                <p:cNvSpPr txBox="1"/>
                <p:nvPr/>
              </p:nvSpPr>
              <p:spPr>
                <a:xfrm>
                  <a:off x="7116536" y="3227332"/>
                  <a:ext cx="1041261"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固始县</a:t>
                  </a:r>
                </a:p>
              </p:txBody>
            </p:sp>
            <p:sp>
              <p:nvSpPr>
                <p:cNvPr id="47" name="TextBox 46"/>
                <p:cNvSpPr txBox="1"/>
                <p:nvPr/>
              </p:nvSpPr>
              <p:spPr>
                <a:xfrm>
                  <a:off x="6128387" y="4755524"/>
                  <a:ext cx="863832"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商城县</a:t>
                  </a:r>
                </a:p>
              </p:txBody>
            </p:sp>
            <p:sp>
              <p:nvSpPr>
                <p:cNvPr id="48" name="TextBox 47"/>
                <p:cNvSpPr txBox="1"/>
                <p:nvPr/>
              </p:nvSpPr>
              <p:spPr>
                <a:xfrm>
                  <a:off x="4152918" y="5024332"/>
                  <a:ext cx="1041261" cy="295211"/>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mn-ea"/>
                    </a:rPr>
                    <a:t>新县</a:t>
                  </a:r>
                </a:p>
              </p:txBody>
            </p:sp>
          </p:grpSp>
          <p:sp>
            <p:nvSpPr>
              <p:cNvPr id="9" name="Text Box 74"/>
              <p:cNvSpPr txBox="1">
                <a:spLocks noChangeArrowheads="1"/>
              </p:cNvSpPr>
              <p:nvPr/>
            </p:nvSpPr>
            <p:spPr bwMode="auto">
              <a:xfrm>
                <a:off x="2103368" y="4767156"/>
                <a:ext cx="216099" cy="16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mn-ea"/>
                    <a:ea typeface="+mn-ea"/>
                  </a:rPr>
                  <a:t>浉河</a:t>
                </a:r>
                <a:endParaRPr lang="en-US" altLang="zh-CN" sz="800" dirty="0">
                  <a:solidFill>
                    <a:srgbClr val="003366"/>
                  </a:solidFill>
                  <a:latin typeface="+mn-ea"/>
                  <a:ea typeface="+mn-ea"/>
                </a:endParaRPr>
              </a:p>
              <a:p>
                <a:pPr algn="ctr">
                  <a:lnSpc>
                    <a:spcPct val="100000"/>
                  </a:lnSpc>
                  <a:spcBef>
                    <a:spcPct val="0"/>
                  </a:spcBef>
                  <a:buClrTx/>
                  <a:buSzTx/>
                  <a:buFontTx/>
                  <a:buNone/>
                </a:pPr>
                <a:r>
                  <a:rPr lang="en-US" altLang="zh-CN" sz="600" dirty="0">
                    <a:solidFill>
                      <a:srgbClr val="003366"/>
                    </a:solidFill>
                    <a:latin typeface="+mn-ea"/>
                    <a:ea typeface="+mn-ea"/>
                  </a:rPr>
                  <a:t>250</a:t>
                </a:r>
                <a:endParaRPr lang="zh-CN" altLang="en-US" sz="600" dirty="0">
                  <a:solidFill>
                    <a:srgbClr val="003366"/>
                  </a:solidFill>
                  <a:latin typeface="+mn-ea"/>
                  <a:ea typeface="+mn-ea"/>
                </a:endParaRPr>
              </a:p>
            </p:txBody>
          </p:sp>
          <p:sp>
            <p:nvSpPr>
              <p:cNvPr id="11" name="Rectangle 215"/>
              <p:cNvSpPr>
                <a:spLocks noChangeArrowheads="1"/>
              </p:cNvSpPr>
              <p:nvPr/>
            </p:nvSpPr>
            <p:spPr bwMode="auto">
              <a:xfrm>
                <a:off x="1613749" y="4758121"/>
                <a:ext cx="117984" cy="87018"/>
              </a:xfrm>
              <a:prstGeom prst="rect">
                <a:avLst/>
              </a:prstGeom>
              <a:solidFill>
                <a:srgbClr val="163896"/>
              </a:solidFill>
              <a:ln w="9525">
                <a:noFill/>
                <a:miter lim="800000"/>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2" name="Line 216"/>
              <p:cNvSpPr>
                <a:spLocks noChangeShapeType="1"/>
              </p:cNvSpPr>
              <p:nvPr/>
            </p:nvSpPr>
            <p:spPr bwMode="auto">
              <a:xfrm flipH="1">
                <a:off x="1719285" y="4700943"/>
                <a:ext cx="562646" cy="81390"/>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13" name="Text Box 217"/>
              <p:cNvSpPr txBox="1">
                <a:spLocks noChangeArrowheads="1"/>
              </p:cNvSpPr>
              <p:nvPr/>
            </p:nvSpPr>
            <p:spPr bwMode="auto">
              <a:xfrm>
                <a:off x="1517783" y="4850698"/>
                <a:ext cx="277680" cy="16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mn-ea"/>
                    <a:ea typeface="+mn-ea"/>
                  </a:rPr>
                  <a:t>华豫</a:t>
                </a:r>
                <a:endParaRPr lang="en-US" altLang="zh-CN" sz="800" dirty="0">
                  <a:solidFill>
                    <a:srgbClr val="003366"/>
                  </a:solidFill>
                  <a:latin typeface="+mn-ea"/>
                  <a:ea typeface="+mn-ea"/>
                </a:endParaRPr>
              </a:p>
              <a:p>
                <a:pPr algn="ctr">
                  <a:lnSpc>
                    <a:spcPct val="100000"/>
                  </a:lnSpc>
                  <a:spcBef>
                    <a:spcPct val="0"/>
                  </a:spcBef>
                  <a:buClrTx/>
                  <a:buSzTx/>
                  <a:buFontTx/>
                  <a:buNone/>
                </a:pPr>
                <a:r>
                  <a:rPr lang="en-US" altLang="zh-CN" sz="600" dirty="0">
                    <a:solidFill>
                      <a:srgbClr val="003366"/>
                    </a:solidFill>
                    <a:latin typeface="+mn-ea"/>
                    <a:ea typeface="+mn-ea"/>
                  </a:rPr>
                  <a:t>196</a:t>
                </a:r>
                <a:endParaRPr lang="zh-CN" altLang="en-US" sz="600" dirty="0">
                  <a:solidFill>
                    <a:srgbClr val="003366"/>
                  </a:solidFill>
                  <a:latin typeface="+mn-ea"/>
                  <a:ea typeface="+mn-ea"/>
                </a:endParaRPr>
              </a:p>
            </p:txBody>
          </p:sp>
          <p:sp>
            <p:nvSpPr>
              <p:cNvPr id="14" name="Text Box 74"/>
              <p:cNvSpPr txBox="1">
                <a:spLocks noChangeArrowheads="1"/>
              </p:cNvSpPr>
              <p:nvPr/>
            </p:nvSpPr>
            <p:spPr bwMode="auto">
              <a:xfrm>
                <a:off x="3774872" y="4630784"/>
                <a:ext cx="216099" cy="16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mn-ea"/>
                    <a:ea typeface="+mn-ea"/>
                  </a:rPr>
                  <a:t>春申</a:t>
                </a:r>
                <a:endParaRPr lang="en-US" altLang="zh-CN" sz="800" dirty="0">
                  <a:solidFill>
                    <a:srgbClr val="003366"/>
                  </a:solidFill>
                  <a:latin typeface="+mn-ea"/>
                  <a:ea typeface="+mn-ea"/>
                </a:endParaRPr>
              </a:p>
              <a:p>
                <a:pPr algn="ctr">
                  <a:lnSpc>
                    <a:spcPct val="100000"/>
                  </a:lnSpc>
                  <a:spcBef>
                    <a:spcPct val="0"/>
                  </a:spcBef>
                  <a:buClrTx/>
                  <a:buSzTx/>
                  <a:buFontTx/>
                  <a:buNone/>
                </a:pPr>
                <a:r>
                  <a:rPr lang="en-US" altLang="zh-CN" sz="600" dirty="0">
                    <a:solidFill>
                      <a:srgbClr val="003366"/>
                    </a:solidFill>
                    <a:latin typeface="+mn-ea"/>
                    <a:ea typeface="+mn-ea"/>
                  </a:rPr>
                  <a:t>200</a:t>
                </a:r>
                <a:endParaRPr lang="zh-CN" altLang="en-US" sz="600" dirty="0">
                  <a:solidFill>
                    <a:srgbClr val="003366"/>
                  </a:solidFill>
                  <a:latin typeface="+mn-ea"/>
                  <a:ea typeface="+mn-ea"/>
                </a:endParaRPr>
              </a:p>
            </p:txBody>
          </p:sp>
          <p:sp>
            <p:nvSpPr>
              <p:cNvPr id="15" name="Line 216"/>
              <p:cNvSpPr>
                <a:spLocks noChangeShapeType="1"/>
              </p:cNvSpPr>
              <p:nvPr/>
            </p:nvSpPr>
            <p:spPr bwMode="auto">
              <a:xfrm flipH="1">
                <a:off x="1719285" y="4729385"/>
                <a:ext cx="562646" cy="81390"/>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grpSp>
            <p:nvGrpSpPr>
              <p:cNvPr id="16" name="组合 15"/>
              <p:cNvGrpSpPr/>
              <p:nvPr/>
            </p:nvGrpSpPr>
            <p:grpSpPr>
              <a:xfrm>
                <a:off x="2253329" y="4643997"/>
                <a:ext cx="151353" cy="149002"/>
                <a:chOff x="10020532" y="3370500"/>
                <a:chExt cx="151353" cy="149002"/>
              </a:xfrm>
            </p:grpSpPr>
            <p:sp>
              <p:nvSpPr>
                <p:cNvPr id="35"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36"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37"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17" name="组合 16"/>
              <p:cNvGrpSpPr/>
              <p:nvPr/>
            </p:nvGrpSpPr>
            <p:grpSpPr>
              <a:xfrm>
                <a:off x="3712896" y="4484298"/>
                <a:ext cx="151353" cy="149002"/>
                <a:chOff x="10020532" y="3370500"/>
                <a:chExt cx="151353" cy="149002"/>
              </a:xfrm>
            </p:grpSpPr>
            <p:sp>
              <p:nvSpPr>
                <p:cNvPr id="32"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33"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34"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sp>
            <p:nvSpPr>
              <p:cNvPr id="18" name="Line 216"/>
              <p:cNvSpPr>
                <a:spLocks noChangeShapeType="1"/>
              </p:cNvSpPr>
              <p:nvPr/>
            </p:nvSpPr>
            <p:spPr bwMode="auto">
              <a:xfrm flipH="1">
                <a:off x="2394067" y="4591661"/>
                <a:ext cx="1349659" cy="128812"/>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19" name="Line 216"/>
              <p:cNvSpPr>
                <a:spLocks noChangeShapeType="1"/>
              </p:cNvSpPr>
              <p:nvPr/>
            </p:nvSpPr>
            <p:spPr bwMode="auto">
              <a:xfrm flipH="1">
                <a:off x="2379763" y="4564530"/>
                <a:ext cx="1349659" cy="128812"/>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20" name="Line 216"/>
              <p:cNvSpPr>
                <a:spLocks noChangeShapeType="1"/>
              </p:cNvSpPr>
              <p:nvPr/>
            </p:nvSpPr>
            <p:spPr bwMode="auto">
              <a:xfrm flipH="1" flipV="1">
                <a:off x="2180749" y="3519501"/>
                <a:ext cx="123410" cy="1142604"/>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21" name="Line 216"/>
              <p:cNvSpPr>
                <a:spLocks noChangeShapeType="1"/>
              </p:cNvSpPr>
              <p:nvPr/>
            </p:nvSpPr>
            <p:spPr bwMode="auto">
              <a:xfrm flipH="1" flipV="1">
                <a:off x="2214818" y="3519501"/>
                <a:ext cx="122805" cy="1137003"/>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22" name="Line 216"/>
              <p:cNvSpPr>
                <a:spLocks noChangeShapeType="1"/>
              </p:cNvSpPr>
              <p:nvPr/>
            </p:nvSpPr>
            <p:spPr bwMode="auto">
              <a:xfrm flipV="1">
                <a:off x="2158312" y="4762007"/>
                <a:ext cx="147043" cy="1142604"/>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23" name="Line 216"/>
              <p:cNvSpPr>
                <a:spLocks noChangeShapeType="1"/>
              </p:cNvSpPr>
              <p:nvPr/>
            </p:nvSpPr>
            <p:spPr bwMode="auto">
              <a:xfrm flipV="1">
                <a:off x="2192952" y="4770080"/>
                <a:ext cx="147043" cy="1142604"/>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24" name="Text Box 74"/>
              <p:cNvSpPr txBox="1">
                <a:spLocks noChangeArrowheads="1"/>
              </p:cNvSpPr>
              <p:nvPr/>
            </p:nvSpPr>
            <p:spPr bwMode="auto">
              <a:xfrm>
                <a:off x="2271713" y="3562058"/>
                <a:ext cx="407987" cy="9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nSpc>
                    <a:spcPct val="100000"/>
                  </a:lnSpc>
                  <a:spcBef>
                    <a:spcPct val="0"/>
                  </a:spcBef>
                  <a:buClrTx/>
                  <a:buSzTx/>
                  <a:buFontTx/>
                  <a:buNone/>
                </a:pPr>
                <a:r>
                  <a:rPr lang="zh-CN" altLang="en-US" sz="800" dirty="0">
                    <a:solidFill>
                      <a:srgbClr val="003366"/>
                    </a:solidFill>
                    <a:latin typeface="+mn-ea"/>
                    <a:ea typeface="+mn-ea"/>
                  </a:rPr>
                  <a:t>至嵖岈变</a:t>
                </a:r>
              </a:p>
            </p:txBody>
          </p:sp>
          <p:sp>
            <p:nvSpPr>
              <p:cNvPr id="25" name="Text Box 74"/>
              <p:cNvSpPr txBox="1">
                <a:spLocks noChangeArrowheads="1"/>
              </p:cNvSpPr>
              <p:nvPr/>
            </p:nvSpPr>
            <p:spPr bwMode="auto">
              <a:xfrm>
                <a:off x="3183628" y="3261913"/>
                <a:ext cx="407987" cy="9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nSpc>
                    <a:spcPct val="100000"/>
                  </a:lnSpc>
                  <a:spcBef>
                    <a:spcPct val="0"/>
                  </a:spcBef>
                  <a:buClrTx/>
                  <a:buSzTx/>
                  <a:buFontTx/>
                  <a:buNone/>
                </a:pPr>
                <a:r>
                  <a:rPr lang="zh-CN" altLang="en-US" sz="800" dirty="0">
                    <a:solidFill>
                      <a:srgbClr val="003366"/>
                    </a:solidFill>
                    <a:latin typeface="+mn-ea"/>
                    <a:ea typeface="+mn-ea"/>
                  </a:rPr>
                  <a:t>至挚亭变</a:t>
                </a:r>
              </a:p>
            </p:txBody>
          </p:sp>
          <p:pic>
            <p:nvPicPr>
              <p:cNvPr id="26" name="Picture 4" descr="D:\ppt\修改19\能源图标-25.png"/>
              <p:cNvPicPr>
                <a:picLocks noChangeArrowheads="1"/>
              </p:cNvPicPr>
              <p:nvPr/>
            </p:nvPicPr>
            <p:blipFill>
              <a:blip r:embed="rId3" cstate="print"/>
              <a:srcRect/>
              <a:stretch>
                <a:fillRect/>
              </a:stretch>
            </p:blipFill>
            <p:spPr bwMode="auto">
              <a:xfrm>
                <a:off x="1444817" y="4718087"/>
                <a:ext cx="147446" cy="170002"/>
              </a:xfrm>
              <a:prstGeom prst="rect">
                <a:avLst/>
              </a:prstGeom>
              <a:noFill/>
              <a:ln w="9525">
                <a:noFill/>
                <a:miter lim="800000"/>
                <a:headEnd/>
                <a:tailEnd/>
              </a:ln>
            </p:spPr>
          </p:pic>
          <p:pic>
            <p:nvPicPr>
              <p:cNvPr id="27" name="Picture 3" descr="D:\ppt\修改19\能源图标-24.png"/>
              <p:cNvPicPr>
                <a:picLocks noChangeArrowheads="1"/>
              </p:cNvPicPr>
              <p:nvPr/>
            </p:nvPicPr>
            <p:blipFill>
              <a:blip r:embed="rId4" cstate="print"/>
              <a:srcRect/>
              <a:stretch>
                <a:fillRect/>
              </a:stretch>
            </p:blipFill>
            <p:spPr bwMode="auto">
              <a:xfrm>
                <a:off x="2853474" y="5031776"/>
                <a:ext cx="131516" cy="127453"/>
              </a:xfrm>
              <a:prstGeom prst="rect">
                <a:avLst/>
              </a:prstGeom>
              <a:noFill/>
              <a:ln w="9525">
                <a:noFill/>
                <a:miter lim="800000"/>
                <a:headEnd/>
                <a:tailEnd/>
              </a:ln>
            </p:spPr>
          </p:pic>
          <p:pic>
            <p:nvPicPr>
              <p:cNvPr id="28" name="Picture 5" descr="D:\ppt\修改19\能源图标-26.png"/>
              <p:cNvPicPr>
                <a:picLocks noChangeArrowheads="1"/>
              </p:cNvPicPr>
              <p:nvPr/>
            </p:nvPicPr>
            <p:blipFill>
              <a:blip r:embed="rId5" cstate="print"/>
              <a:srcRect/>
              <a:stretch>
                <a:fillRect/>
              </a:stretch>
            </p:blipFill>
            <p:spPr bwMode="auto">
              <a:xfrm>
                <a:off x="951405" y="3641390"/>
                <a:ext cx="165871" cy="162305"/>
              </a:xfrm>
              <a:prstGeom prst="rect">
                <a:avLst/>
              </a:prstGeom>
              <a:noFill/>
              <a:ln w="9525">
                <a:noFill/>
                <a:miter lim="800000"/>
                <a:headEnd/>
                <a:tailEnd/>
              </a:ln>
            </p:spPr>
          </p:pic>
          <p:sp>
            <p:nvSpPr>
              <p:cNvPr id="29" name="Text Box 74"/>
              <p:cNvSpPr txBox="1">
                <a:spLocks noChangeArrowheads="1"/>
              </p:cNvSpPr>
              <p:nvPr/>
            </p:nvSpPr>
            <p:spPr bwMode="auto">
              <a:xfrm>
                <a:off x="1719285" y="5699838"/>
                <a:ext cx="407987" cy="9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nSpc>
                    <a:spcPct val="100000"/>
                  </a:lnSpc>
                  <a:spcBef>
                    <a:spcPct val="0"/>
                  </a:spcBef>
                  <a:buClrTx/>
                  <a:buSzTx/>
                  <a:buFontTx/>
                  <a:buNone/>
                </a:pPr>
                <a:r>
                  <a:rPr lang="zh-CN" altLang="en-US" sz="800" dirty="0">
                    <a:solidFill>
                      <a:srgbClr val="003366"/>
                    </a:solidFill>
                    <a:latin typeface="+mn-ea"/>
                    <a:ea typeface="+mn-ea"/>
                  </a:rPr>
                  <a:t>至孝感变</a:t>
                </a:r>
              </a:p>
            </p:txBody>
          </p:sp>
          <p:sp>
            <p:nvSpPr>
              <p:cNvPr id="30" name="Line 216"/>
              <p:cNvSpPr>
                <a:spLocks noChangeShapeType="1"/>
              </p:cNvSpPr>
              <p:nvPr/>
            </p:nvSpPr>
            <p:spPr bwMode="auto">
              <a:xfrm flipH="1" flipV="1">
                <a:off x="3144949" y="3352145"/>
                <a:ext cx="634097" cy="1148061"/>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sp>
            <p:nvSpPr>
              <p:cNvPr id="31" name="Line 216"/>
              <p:cNvSpPr>
                <a:spLocks noChangeShapeType="1"/>
              </p:cNvSpPr>
              <p:nvPr/>
            </p:nvSpPr>
            <p:spPr bwMode="auto">
              <a:xfrm flipH="1" flipV="1">
                <a:off x="3110989" y="3352145"/>
                <a:ext cx="643623" cy="1165307"/>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latin typeface="+mn-ea"/>
                </a:endParaRPr>
              </a:p>
            </p:txBody>
          </p:sp>
        </p:grpSp>
        <p:sp>
          <p:nvSpPr>
            <p:cNvPr id="64" name="矩形 63"/>
            <p:cNvSpPr/>
            <p:nvPr/>
          </p:nvSpPr>
          <p:spPr>
            <a:xfrm>
              <a:off x="559508" y="3418006"/>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天目山风电</a:t>
              </a:r>
            </a:p>
          </p:txBody>
        </p:sp>
        <p:pic>
          <p:nvPicPr>
            <p:cNvPr id="65" name="Picture 5" descr="D:\ppt\修改19\能源图标-26.png"/>
            <p:cNvPicPr>
              <a:picLocks noChangeArrowheads="1"/>
            </p:cNvPicPr>
            <p:nvPr/>
          </p:nvPicPr>
          <p:blipFill>
            <a:blip r:embed="rId5" cstate="print"/>
            <a:srcRect/>
            <a:stretch>
              <a:fillRect/>
            </a:stretch>
          </p:blipFill>
          <p:spPr bwMode="auto">
            <a:xfrm>
              <a:off x="1233075" y="5230113"/>
              <a:ext cx="228442" cy="217773"/>
            </a:xfrm>
            <a:prstGeom prst="rect">
              <a:avLst/>
            </a:prstGeom>
            <a:noFill/>
            <a:ln w="9525">
              <a:noFill/>
              <a:miter lim="800000"/>
              <a:headEnd/>
              <a:tailEnd/>
            </a:ln>
          </p:spPr>
        </p:pic>
        <p:pic>
          <p:nvPicPr>
            <p:cNvPr id="66" name="Picture 5" descr="D:\ppt\修改19\能源图标-26.png"/>
            <p:cNvPicPr>
              <a:picLocks noChangeArrowheads="1"/>
            </p:cNvPicPr>
            <p:nvPr/>
          </p:nvPicPr>
          <p:blipFill>
            <a:blip r:embed="rId5" cstate="print"/>
            <a:srcRect/>
            <a:stretch>
              <a:fillRect/>
            </a:stretch>
          </p:blipFill>
          <p:spPr bwMode="auto">
            <a:xfrm>
              <a:off x="1582366" y="5047304"/>
              <a:ext cx="228442" cy="217773"/>
            </a:xfrm>
            <a:prstGeom prst="rect">
              <a:avLst/>
            </a:prstGeom>
            <a:noFill/>
            <a:ln w="9525">
              <a:noFill/>
              <a:miter lim="800000"/>
              <a:headEnd/>
              <a:tailEnd/>
            </a:ln>
          </p:spPr>
        </p:pic>
        <p:sp>
          <p:nvSpPr>
            <p:cNvPr id="67" name="矩形 66"/>
            <p:cNvSpPr/>
            <p:nvPr/>
          </p:nvSpPr>
          <p:spPr>
            <a:xfrm>
              <a:off x="1122348" y="5461188"/>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鸡公山风电</a:t>
              </a:r>
            </a:p>
          </p:txBody>
        </p:sp>
        <p:sp>
          <p:nvSpPr>
            <p:cNvPr id="68" name="矩形 67"/>
            <p:cNvSpPr/>
            <p:nvPr/>
          </p:nvSpPr>
          <p:spPr>
            <a:xfrm>
              <a:off x="1515692" y="5259076"/>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董家河风电</a:t>
              </a:r>
            </a:p>
          </p:txBody>
        </p:sp>
        <p:pic>
          <p:nvPicPr>
            <p:cNvPr id="69" name="Picture 5" descr="D:\ppt\修改19\能源图标-26.png"/>
            <p:cNvPicPr>
              <a:picLocks noChangeArrowheads="1"/>
            </p:cNvPicPr>
            <p:nvPr/>
          </p:nvPicPr>
          <p:blipFill>
            <a:blip r:embed="rId5" cstate="print"/>
            <a:srcRect/>
            <a:stretch>
              <a:fillRect/>
            </a:stretch>
          </p:blipFill>
          <p:spPr bwMode="auto">
            <a:xfrm>
              <a:off x="3245456" y="5382385"/>
              <a:ext cx="228442" cy="217773"/>
            </a:xfrm>
            <a:prstGeom prst="rect">
              <a:avLst/>
            </a:prstGeom>
            <a:noFill/>
            <a:ln w="9525">
              <a:noFill/>
              <a:miter lim="800000"/>
              <a:headEnd/>
              <a:tailEnd/>
            </a:ln>
          </p:spPr>
        </p:pic>
        <p:sp>
          <p:nvSpPr>
            <p:cNvPr id="70" name="矩形 69"/>
            <p:cNvSpPr/>
            <p:nvPr/>
          </p:nvSpPr>
          <p:spPr>
            <a:xfrm>
              <a:off x="2653216" y="5424761"/>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七龙山风电</a:t>
              </a:r>
            </a:p>
          </p:txBody>
        </p:sp>
        <p:pic>
          <p:nvPicPr>
            <p:cNvPr id="71" name="Picture 5" descr="D:\ppt\修改19\能源图标-26.png"/>
            <p:cNvPicPr>
              <a:picLocks noChangeArrowheads="1"/>
            </p:cNvPicPr>
            <p:nvPr/>
          </p:nvPicPr>
          <p:blipFill>
            <a:blip r:embed="rId5" cstate="print"/>
            <a:srcRect/>
            <a:stretch>
              <a:fillRect/>
            </a:stretch>
          </p:blipFill>
          <p:spPr bwMode="auto">
            <a:xfrm>
              <a:off x="3311526" y="5571601"/>
              <a:ext cx="228442" cy="217773"/>
            </a:xfrm>
            <a:prstGeom prst="rect">
              <a:avLst/>
            </a:prstGeom>
            <a:noFill/>
            <a:ln w="9525">
              <a:noFill/>
              <a:miter lim="800000"/>
              <a:headEnd/>
              <a:tailEnd/>
            </a:ln>
          </p:spPr>
        </p:pic>
        <p:sp>
          <p:nvSpPr>
            <p:cNvPr id="72" name="矩形 71"/>
            <p:cNvSpPr/>
            <p:nvPr/>
          </p:nvSpPr>
          <p:spPr>
            <a:xfrm>
              <a:off x="2853186" y="5613977"/>
              <a:ext cx="4162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红柳风电</a:t>
              </a:r>
            </a:p>
          </p:txBody>
        </p:sp>
        <p:pic>
          <p:nvPicPr>
            <p:cNvPr id="73" name="Picture 5" descr="D:\ppt\修改19\能源图标-26.png"/>
            <p:cNvPicPr>
              <a:picLocks noChangeArrowheads="1"/>
            </p:cNvPicPr>
            <p:nvPr/>
          </p:nvPicPr>
          <p:blipFill>
            <a:blip r:embed="rId5" cstate="print"/>
            <a:srcRect/>
            <a:stretch>
              <a:fillRect/>
            </a:stretch>
          </p:blipFill>
          <p:spPr bwMode="auto">
            <a:xfrm>
              <a:off x="3173041" y="5858172"/>
              <a:ext cx="228442" cy="217773"/>
            </a:xfrm>
            <a:prstGeom prst="rect">
              <a:avLst/>
            </a:prstGeom>
            <a:noFill/>
            <a:ln w="9525">
              <a:noFill/>
              <a:miter lim="800000"/>
              <a:headEnd/>
              <a:tailEnd/>
            </a:ln>
          </p:spPr>
        </p:pic>
        <p:sp>
          <p:nvSpPr>
            <p:cNvPr id="74" name="矩形 73"/>
            <p:cNvSpPr/>
            <p:nvPr/>
          </p:nvSpPr>
          <p:spPr>
            <a:xfrm>
              <a:off x="2687536" y="5900548"/>
              <a:ext cx="443404"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卡房风电</a:t>
              </a:r>
            </a:p>
          </p:txBody>
        </p:sp>
        <p:pic>
          <p:nvPicPr>
            <p:cNvPr id="75" name="Picture 5" descr="D:\ppt\修改19\能源图标-26.png"/>
            <p:cNvPicPr>
              <a:picLocks noChangeArrowheads="1"/>
            </p:cNvPicPr>
            <p:nvPr/>
          </p:nvPicPr>
          <p:blipFill>
            <a:blip r:embed="rId5" cstate="print"/>
            <a:srcRect/>
            <a:stretch>
              <a:fillRect/>
            </a:stretch>
          </p:blipFill>
          <p:spPr bwMode="auto">
            <a:xfrm>
              <a:off x="4041267" y="5986465"/>
              <a:ext cx="228442" cy="217773"/>
            </a:xfrm>
            <a:prstGeom prst="rect">
              <a:avLst/>
            </a:prstGeom>
            <a:noFill/>
            <a:ln w="9525">
              <a:noFill/>
              <a:miter lim="800000"/>
              <a:headEnd/>
              <a:tailEnd/>
            </a:ln>
          </p:spPr>
        </p:pic>
        <p:pic>
          <p:nvPicPr>
            <p:cNvPr id="76" name="Picture 5" descr="D:\ppt\修改19\能源图标-26.png"/>
            <p:cNvPicPr>
              <a:picLocks noChangeArrowheads="1"/>
            </p:cNvPicPr>
            <p:nvPr/>
          </p:nvPicPr>
          <p:blipFill>
            <a:blip r:embed="rId5" cstate="print"/>
            <a:srcRect/>
            <a:stretch>
              <a:fillRect/>
            </a:stretch>
          </p:blipFill>
          <p:spPr bwMode="auto">
            <a:xfrm>
              <a:off x="4284907" y="5669341"/>
              <a:ext cx="228442" cy="217773"/>
            </a:xfrm>
            <a:prstGeom prst="rect">
              <a:avLst/>
            </a:prstGeom>
            <a:noFill/>
            <a:ln w="9525">
              <a:noFill/>
              <a:miter lim="800000"/>
              <a:headEnd/>
              <a:tailEnd/>
            </a:ln>
          </p:spPr>
        </p:pic>
        <p:sp>
          <p:nvSpPr>
            <p:cNvPr id="77" name="矩形 76"/>
            <p:cNvSpPr/>
            <p:nvPr/>
          </p:nvSpPr>
          <p:spPr>
            <a:xfrm>
              <a:off x="4207311" y="5858172"/>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大别山风电</a:t>
              </a:r>
            </a:p>
          </p:txBody>
        </p:sp>
        <p:sp>
          <p:nvSpPr>
            <p:cNvPr id="78" name="矩形 77"/>
            <p:cNvSpPr/>
            <p:nvPr/>
          </p:nvSpPr>
          <p:spPr>
            <a:xfrm>
              <a:off x="4103490" y="6204238"/>
              <a:ext cx="44485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香山风电</a:t>
              </a:r>
            </a:p>
          </p:txBody>
        </p:sp>
        <p:pic>
          <p:nvPicPr>
            <p:cNvPr id="79" name="Picture 5" descr="D:\ppt\修改19\能源图标-26.png"/>
            <p:cNvPicPr>
              <a:picLocks noChangeArrowheads="1"/>
            </p:cNvPicPr>
            <p:nvPr/>
          </p:nvPicPr>
          <p:blipFill>
            <a:blip r:embed="rId5" cstate="print"/>
            <a:srcRect/>
            <a:stretch>
              <a:fillRect/>
            </a:stretch>
          </p:blipFill>
          <p:spPr bwMode="auto">
            <a:xfrm>
              <a:off x="5229294" y="6260709"/>
              <a:ext cx="228442" cy="217773"/>
            </a:xfrm>
            <a:prstGeom prst="rect">
              <a:avLst/>
            </a:prstGeom>
            <a:noFill/>
            <a:ln w="9525">
              <a:noFill/>
              <a:miter lim="800000"/>
              <a:headEnd/>
              <a:tailEnd/>
            </a:ln>
          </p:spPr>
        </p:pic>
        <p:sp>
          <p:nvSpPr>
            <p:cNvPr id="80" name="矩形 79"/>
            <p:cNvSpPr/>
            <p:nvPr/>
          </p:nvSpPr>
          <p:spPr>
            <a:xfrm>
              <a:off x="5445924" y="6325932"/>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黄柏山风电</a:t>
              </a:r>
            </a:p>
          </p:txBody>
        </p:sp>
        <p:sp>
          <p:nvSpPr>
            <p:cNvPr id="81" name="矩形 80"/>
            <p:cNvSpPr/>
            <p:nvPr/>
          </p:nvSpPr>
          <p:spPr>
            <a:xfrm>
              <a:off x="5282181" y="4890616"/>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迎山庙风电</a:t>
              </a:r>
            </a:p>
          </p:txBody>
        </p:sp>
        <p:pic>
          <p:nvPicPr>
            <p:cNvPr id="82" name="Picture 5" descr="D:\ppt\修改19\能源图标-26.png"/>
            <p:cNvPicPr>
              <a:picLocks noChangeArrowheads="1"/>
            </p:cNvPicPr>
            <p:nvPr/>
          </p:nvPicPr>
          <p:blipFill>
            <a:blip r:embed="rId5" cstate="print"/>
            <a:srcRect/>
            <a:stretch>
              <a:fillRect/>
            </a:stretch>
          </p:blipFill>
          <p:spPr bwMode="auto">
            <a:xfrm>
              <a:off x="4676778" y="5174932"/>
              <a:ext cx="228442" cy="217773"/>
            </a:xfrm>
            <a:prstGeom prst="rect">
              <a:avLst/>
            </a:prstGeom>
            <a:noFill/>
            <a:ln w="9525">
              <a:noFill/>
              <a:miter lim="800000"/>
              <a:headEnd/>
              <a:tailEnd/>
            </a:ln>
          </p:spPr>
        </p:pic>
        <p:sp>
          <p:nvSpPr>
            <p:cNvPr id="83" name="矩形 82"/>
            <p:cNvSpPr/>
            <p:nvPr/>
          </p:nvSpPr>
          <p:spPr>
            <a:xfrm>
              <a:off x="4893408" y="5240155"/>
              <a:ext cx="400585"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肖坳风电</a:t>
              </a:r>
            </a:p>
          </p:txBody>
        </p:sp>
        <p:pic>
          <p:nvPicPr>
            <p:cNvPr id="84" name="Picture 5" descr="D:\ppt\修改19\能源图标-26.png"/>
            <p:cNvPicPr>
              <a:picLocks noChangeArrowheads="1"/>
            </p:cNvPicPr>
            <p:nvPr/>
          </p:nvPicPr>
          <p:blipFill>
            <a:blip r:embed="rId5" cstate="print"/>
            <a:srcRect/>
            <a:stretch>
              <a:fillRect/>
            </a:stretch>
          </p:blipFill>
          <p:spPr bwMode="auto">
            <a:xfrm>
              <a:off x="6369333" y="5092272"/>
              <a:ext cx="228442" cy="217773"/>
            </a:xfrm>
            <a:prstGeom prst="rect">
              <a:avLst/>
            </a:prstGeom>
            <a:noFill/>
            <a:ln w="9525">
              <a:noFill/>
              <a:miter lim="800000"/>
              <a:headEnd/>
              <a:tailEnd/>
            </a:ln>
          </p:spPr>
        </p:pic>
        <p:sp>
          <p:nvSpPr>
            <p:cNvPr id="85" name="矩形 84"/>
            <p:cNvSpPr/>
            <p:nvPr/>
          </p:nvSpPr>
          <p:spPr>
            <a:xfrm>
              <a:off x="6585963" y="5157495"/>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祖师庙风电</a:t>
              </a:r>
            </a:p>
          </p:txBody>
        </p:sp>
        <p:pic>
          <p:nvPicPr>
            <p:cNvPr id="86" name="Picture 5" descr="D:\ppt\修改19\能源图标-26.png"/>
            <p:cNvPicPr>
              <a:picLocks noChangeArrowheads="1"/>
            </p:cNvPicPr>
            <p:nvPr/>
          </p:nvPicPr>
          <p:blipFill>
            <a:blip r:embed="rId5" cstate="print"/>
            <a:srcRect/>
            <a:stretch>
              <a:fillRect/>
            </a:stretch>
          </p:blipFill>
          <p:spPr bwMode="auto">
            <a:xfrm>
              <a:off x="6258475" y="4737669"/>
              <a:ext cx="228442" cy="217773"/>
            </a:xfrm>
            <a:prstGeom prst="rect">
              <a:avLst/>
            </a:prstGeom>
            <a:noFill/>
            <a:ln w="9525">
              <a:noFill/>
              <a:miter lim="800000"/>
              <a:headEnd/>
              <a:tailEnd/>
            </a:ln>
          </p:spPr>
        </p:pic>
        <p:sp>
          <p:nvSpPr>
            <p:cNvPr id="87" name="矩形 86"/>
            <p:cNvSpPr/>
            <p:nvPr/>
          </p:nvSpPr>
          <p:spPr>
            <a:xfrm>
              <a:off x="6486917" y="4802892"/>
              <a:ext cx="385928"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南山风电</a:t>
              </a:r>
            </a:p>
          </p:txBody>
        </p:sp>
        <p:pic>
          <p:nvPicPr>
            <p:cNvPr id="88" name="Picture 5" descr="D:\ppt\修改19\能源图标-26.png"/>
            <p:cNvPicPr>
              <a:picLocks noChangeArrowheads="1"/>
            </p:cNvPicPr>
            <p:nvPr/>
          </p:nvPicPr>
          <p:blipFill>
            <a:blip r:embed="rId5" cstate="print"/>
            <a:srcRect/>
            <a:stretch>
              <a:fillRect/>
            </a:stretch>
          </p:blipFill>
          <p:spPr bwMode="auto">
            <a:xfrm>
              <a:off x="6602309" y="3822010"/>
              <a:ext cx="228442" cy="217773"/>
            </a:xfrm>
            <a:prstGeom prst="rect">
              <a:avLst/>
            </a:prstGeom>
            <a:noFill/>
            <a:ln w="9525">
              <a:noFill/>
              <a:miter lim="800000"/>
              <a:headEnd/>
              <a:tailEnd/>
            </a:ln>
          </p:spPr>
        </p:pic>
        <p:sp>
          <p:nvSpPr>
            <p:cNvPr id="89" name="矩形 88"/>
            <p:cNvSpPr/>
            <p:nvPr/>
          </p:nvSpPr>
          <p:spPr>
            <a:xfrm>
              <a:off x="6547184" y="4070950"/>
              <a:ext cx="385928"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武庙风电</a:t>
              </a:r>
            </a:p>
          </p:txBody>
        </p:sp>
        <p:pic>
          <p:nvPicPr>
            <p:cNvPr id="90" name="Picture 5" descr="D:\ppt\修改19\能源图标-26.png"/>
            <p:cNvPicPr>
              <a:picLocks noChangeArrowheads="1"/>
            </p:cNvPicPr>
            <p:nvPr/>
          </p:nvPicPr>
          <p:blipFill>
            <a:blip r:embed="rId5" cstate="print"/>
            <a:srcRect/>
            <a:stretch>
              <a:fillRect/>
            </a:stretch>
          </p:blipFill>
          <p:spPr bwMode="auto">
            <a:xfrm>
              <a:off x="6055294" y="3642108"/>
              <a:ext cx="228442" cy="217773"/>
            </a:xfrm>
            <a:prstGeom prst="rect">
              <a:avLst/>
            </a:prstGeom>
            <a:noFill/>
            <a:ln w="9525">
              <a:noFill/>
              <a:miter lim="800000"/>
              <a:headEnd/>
              <a:tailEnd/>
            </a:ln>
          </p:spPr>
        </p:pic>
        <p:sp>
          <p:nvSpPr>
            <p:cNvPr id="91" name="矩形 90"/>
            <p:cNvSpPr/>
            <p:nvPr/>
          </p:nvSpPr>
          <p:spPr>
            <a:xfrm>
              <a:off x="5976551" y="3890951"/>
              <a:ext cx="385928"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杨集风电</a:t>
              </a:r>
            </a:p>
          </p:txBody>
        </p:sp>
        <p:pic>
          <p:nvPicPr>
            <p:cNvPr id="92" name="Picture 3" descr="D:\Users\111647\桌面\b0bdf5d50b71d8dbb2f8c010fcd404db.jpe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8500" b="92000" l="8000" r="91667"/>
                      </a14:imgEffect>
                    </a14:imgLayer>
                  </a14:imgProps>
                </a:ext>
                <a:ext uri="{28A0092B-C50C-407E-A947-70E740481C1C}">
                  <a14:useLocalDpi xmlns:a14="http://schemas.microsoft.com/office/drawing/2010/main" val="0"/>
                </a:ext>
              </a:extLst>
            </a:blip>
            <a:srcRect l="8063" t="8420" r="8098" b="8046"/>
            <a:stretch>
              <a:fillRect/>
            </a:stretch>
          </p:blipFill>
          <p:spPr bwMode="auto">
            <a:xfrm>
              <a:off x="3355835" y="4646901"/>
              <a:ext cx="196243" cy="195530"/>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p:cNvSpPr/>
            <p:nvPr/>
          </p:nvSpPr>
          <p:spPr>
            <a:xfrm>
              <a:off x="3575760" y="4643937"/>
              <a:ext cx="512490" cy="214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lnSpc>
                  <a:spcPts val="700"/>
                </a:lnSpc>
              </a:pPr>
              <a:r>
                <a:rPr lang="zh-CN" altLang="en-US" sz="700" b="1" dirty="0">
                  <a:solidFill>
                    <a:srgbClr val="163896"/>
                  </a:solidFill>
                  <a:latin typeface="+mn-ea"/>
                </a:rPr>
                <a:t>光山生物质垃圾电厂</a:t>
              </a:r>
            </a:p>
          </p:txBody>
        </p:sp>
        <p:pic>
          <p:nvPicPr>
            <p:cNvPr id="94" name="Picture 4" descr="D:\ppt\修改19\能源图标-25.png"/>
            <p:cNvPicPr>
              <a:picLocks noChangeArrowheads="1"/>
            </p:cNvPicPr>
            <p:nvPr/>
          </p:nvPicPr>
          <p:blipFill>
            <a:blip r:embed="rId3" cstate="print"/>
            <a:srcRect/>
            <a:stretch>
              <a:fillRect/>
            </a:stretch>
          </p:blipFill>
          <p:spPr bwMode="auto">
            <a:xfrm>
              <a:off x="1233075" y="3351966"/>
              <a:ext cx="203067" cy="228101"/>
            </a:xfrm>
            <a:prstGeom prst="rect">
              <a:avLst/>
            </a:prstGeom>
            <a:noFill/>
            <a:ln w="9525">
              <a:noFill/>
              <a:miter lim="800000"/>
              <a:headEnd/>
              <a:tailEnd/>
            </a:ln>
          </p:spPr>
        </p:pic>
        <p:sp>
          <p:nvSpPr>
            <p:cNvPr id="95" name="Text Box 217"/>
            <p:cNvSpPr txBox="1">
              <a:spLocks noChangeArrowheads="1"/>
            </p:cNvSpPr>
            <p:nvPr/>
          </p:nvSpPr>
          <p:spPr bwMode="auto">
            <a:xfrm>
              <a:off x="1149093" y="3622596"/>
              <a:ext cx="495973" cy="115416"/>
            </a:xfrm>
            <a:prstGeom prst="rect">
              <a:avLst/>
            </a:prstGeom>
            <a:solidFill>
              <a:schemeClr val="bg1"/>
            </a:solidFill>
            <a:ln>
              <a:noFill/>
            </a:ln>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ts val="900"/>
                </a:lnSpc>
                <a:spcBef>
                  <a:spcPct val="0"/>
                </a:spcBef>
                <a:buClrTx/>
                <a:buSzTx/>
                <a:buFontTx/>
                <a:buNone/>
              </a:pPr>
              <a:r>
                <a:rPr lang="zh-CN" altLang="en-US" sz="600" dirty="0">
                  <a:solidFill>
                    <a:srgbClr val="003366"/>
                  </a:solidFill>
                  <a:latin typeface="+mn-ea"/>
                  <a:ea typeface="+mn-ea"/>
                </a:rPr>
                <a:t>钢厂自备电厂</a:t>
              </a:r>
            </a:p>
          </p:txBody>
        </p:sp>
        <p:sp>
          <p:nvSpPr>
            <p:cNvPr id="97" name="TextBox 96"/>
            <p:cNvSpPr txBox="1"/>
            <p:nvPr/>
          </p:nvSpPr>
          <p:spPr>
            <a:xfrm>
              <a:off x="2222612" y="6372607"/>
              <a:ext cx="2645943" cy="307777"/>
            </a:xfrm>
            <a:prstGeom prst="rect">
              <a:avLst/>
            </a:prstGeom>
            <a:noFill/>
          </p:spPr>
          <p:txBody>
            <a:bodyPr wrap="square" rtlCol="0">
              <a:spAutoFit/>
            </a:bodyPr>
            <a:lstStyle/>
            <a:p>
              <a:pPr algn="ctr"/>
              <a:r>
                <a:rPr lang="zh-CN" altLang="en-US" sz="1400" dirty="0">
                  <a:solidFill>
                    <a:prstClr val="black"/>
                  </a:solidFill>
                  <a:latin typeface="+mn-ea"/>
                </a:rPr>
                <a:t>信阳市主要电源分布图</a:t>
              </a:r>
            </a:p>
          </p:txBody>
        </p:sp>
        <p:grpSp>
          <p:nvGrpSpPr>
            <p:cNvPr id="98" name="组合 97"/>
            <p:cNvGrpSpPr/>
            <p:nvPr/>
          </p:nvGrpSpPr>
          <p:grpSpPr>
            <a:xfrm>
              <a:off x="1738776" y="4374490"/>
              <a:ext cx="84468" cy="63976"/>
              <a:chOff x="1743587" y="4230229"/>
              <a:chExt cx="84468" cy="63976"/>
            </a:xfrm>
          </p:grpSpPr>
          <p:sp>
            <p:nvSpPr>
              <p:cNvPr id="99" name="矩形 98"/>
              <p:cNvSpPr/>
              <p:nvPr/>
            </p:nvSpPr>
            <p:spPr>
              <a:xfrm>
                <a:off x="1743587" y="4230229"/>
                <a:ext cx="84468" cy="63976"/>
              </a:xfrm>
              <a:prstGeom prst="rect">
                <a:avLst/>
              </a:prstGeom>
              <a:solidFill>
                <a:schemeClr val="bg1">
                  <a:lumMod val="95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100" name="直接连接符 99"/>
              <p:cNvCxnSpPr>
                <a:stCxn id="99" idx="0"/>
                <a:endCxn id="99" idx="3"/>
              </p:cNvCxnSpPr>
              <p:nvPr/>
            </p:nvCxnSpPr>
            <p:spPr>
              <a:xfrm>
                <a:off x="1785821" y="4230229"/>
                <a:ext cx="42234" cy="31988"/>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99" idx="3"/>
                <a:endCxn id="99" idx="2"/>
              </p:cNvCxnSpPr>
              <p:nvPr/>
            </p:nvCxnSpPr>
            <p:spPr>
              <a:xfrm flipH="1">
                <a:off x="1785821" y="4262217"/>
                <a:ext cx="42234" cy="31988"/>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2" name="直接连接符 101"/>
            <p:cNvCxnSpPr/>
            <p:nvPr/>
          </p:nvCxnSpPr>
          <p:spPr>
            <a:xfrm flipH="1" flipV="1">
              <a:off x="2012401" y="4443756"/>
              <a:ext cx="485743" cy="14759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ectangle 215"/>
            <p:cNvSpPr>
              <a:spLocks noChangeArrowheads="1"/>
            </p:cNvSpPr>
            <p:nvPr/>
          </p:nvSpPr>
          <p:spPr bwMode="auto">
            <a:xfrm>
              <a:off x="1604683" y="4626789"/>
              <a:ext cx="148108" cy="67822"/>
            </a:xfrm>
            <a:prstGeom prst="rect">
              <a:avLst/>
            </a:prstGeom>
            <a:solidFill>
              <a:schemeClr val="bg1"/>
            </a:solidFill>
            <a:ln w="9525">
              <a:solidFill>
                <a:srgbClr val="FF0000"/>
              </a:solidFill>
              <a:miter lim="800000"/>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cxnSp>
          <p:nvCxnSpPr>
            <p:cNvPr id="104" name="直接连接符 103"/>
            <p:cNvCxnSpPr/>
            <p:nvPr/>
          </p:nvCxnSpPr>
          <p:spPr>
            <a:xfrm flipH="1">
              <a:off x="1696589" y="4466275"/>
              <a:ext cx="222624" cy="16028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215" idx="2"/>
              <a:endCxn id="99" idx="3"/>
            </p:cNvCxnSpPr>
            <p:nvPr/>
          </p:nvCxnSpPr>
          <p:spPr>
            <a:xfrm flipH="1" flipV="1">
              <a:off x="1823244" y="4406478"/>
              <a:ext cx="74255" cy="727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634307" y="4487165"/>
              <a:ext cx="21297" cy="14197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09029" y="4487165"/>
              <a:ext cx="21297" cy="14197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231" idx="5"/>
            </p:cNvCxnSpPr>
            <p:nvPr/>
          </p:nvCxnSpPr>
          <p:spPr>
            <a:xfrm>
              <a:off x="1132266" y="4267079"/>
              <a:ext cx="478835" cy="36499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endCxn id="129" idx="1"/>
            </p:cNvCxnSpPr>
            <p:nvPr/>
          </p:nvCxnSpPr>
          <p:spPr>
            <a:xfrm>
              <a:off x="1369789" y="4236487"/>
              <a:ext cx="195974" cy="17116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99" idx="1"/>
            </p:cNvCxnSpPr>
            <p:nvPr/>
          </p:nvCxnSpPr>
          <p:spPr>
            <a:xfrm flipH="1">
              <a:off x="1652506" y="4406478"/>
              <a:ext cx="86270" cy="2089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35" idx="1"/>
            </p:cNvCxnSpPr>
            <p:nvPr/>
          </p:nvCxnSpPr>
          <p:spPr>
            <a:xfrm flipH="1" flipV="1">
              <a:off x="2239434" y="4171614"/>
              <a:ext cx="270181" cy="40804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1617372" y="4171613"/>
              <a:ext cx="622061" cy="22846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flipV="1">
              <a:off x="2239433" y="4092391"/>
              <a:ext cx="293810" cy="47418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endCxn id="125" idx="7"/>
            </p:cNvCxnSpPr>
            <p:nvPr/>
          </p:nvCxnSpPr>
          <p:spPr>
            <a:xfrm flipH="1">
              <a:off x="1367793" y="4098389"/>
              <a:ext cx="877831" cy="823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33" idx="4"/>
            </p:cNvCxnSpPr>
            <p:nvPr/>
          </p:nvCxnSpPr>
          <p:spPr>
            <a:xfrm>
              <a:off x="1064897" y="3778968"/>
              <a:ext cx="9099" cy="40539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110039" y="3756045"/>
              <a:ext cx="478835" cy="63464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685003" y="3531515"/>
              <a:ext cx="84468" cy="63976"/>
              <a:chOff x="1743587" y="4230229"/>
              <a:chExt cx="84468" cy="63976"/>
            </a:xfrm>
          </p:grpSpPr>
          <p:sp>
            <p:nvSpPr>
              <p:cNvPr id="118" name="矩形 117"/>
              <p:cNvSpPr/>
              <p:nvPr/>
            </p:nvSpPr>
            <p:spPr>
              <a:xfrm>
                <a:off x="1743587" y="4230229"/>
                <a:ext cx="84468" cy="63976"/>
              </a:xfrm>
              <a:prstGeom prst="rect">
                <a:avLst/>
              </a:prstGeom>
              <a:solidFill>
                <a:schemeClr val="bg1">
                  <a:lumMod val="95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119" name="直接连接符 118"/>
              <p:cNvCxnSpPr>
                <a:stCxn id="118" idx="0"/>
                <a:endCxn id="118" idx="3"/>
              </p:cNvCxnSpPr>
              <p:nvPr/>
            </p:nvCxnSpPr>
            <p:spPr>
              <a:xfrm>
                <a:off x="1785821" y="4230229"/>
                <a:ext cx="42234" cy="31988"/>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18" idx="3"/>
                <a:endCxn id="118" idx="2"/>
              </p:cNvCxnSpPr>
              <p:nvPr/>
            </p:nvCxnSpPr>
            <p:spPr>
              <a:xfrm flipH="1">
                <a:off x="1785821" y="4262217"/>
                <a:ext cx="42234" cy="31988"/>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a:xfrm flipH="1">
              <a:off x="1609206" y="3598811"/>
              <a:ext cx="134381" cy="79770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1679485" y="3593811"/>
              <a:ext cx="32661" cy="21056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133" idx="6"/>
            </p:cNvCxnSpPr>
            <p:nvPr/>
          </p:nvCxnSpPr>
          <p:spPr>
            <a:xfrm flipH="1" flipV="1">
              <a:off x="1122348" y="3723866"/>
              <a:ext cx="560366" cy="8004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1269718" y="4164550"/>
              <a:ext cx="114902" cy="110204"/>
              <a:chOff x="6172435" y="2662625"/>
              <a:chExt cx="208448" cy="199924"/>
            </a:xfrm>
          </p:grpSpPr>
          <p:sp>
            <p:nvSpPr>
              <p:cNvPr id="125"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26"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27"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128" name="组合 127"/>
            <p:cNvGrpSpPr/>
            <p:nvPr/>
          </p:nvGrpSpPr>
          <p:grpSpPr>
            <a:xfrm>
              <a:off x="1548936" y="4391512"/>
              <a:ext cx="114902" cy="110204"/>
              <a:chOff x="6172435" y="2662625"/>
              <a:chExt cx="208448" cy="199924"/>
            </a:xfrm>
          </p:grpSpPr>
          <p:sp>
            <p:nvSpPr>
              <p:cNvPr id="129"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30"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31"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132" name="组合 131"/>
            <p:cNvGrpSpPr/>
            <p:nvPr/>
          </p:nvGrpSpPr>
          <p:grpSpPr>
            <a:xfrm>
              <a:off x="1007446" y="3668764"/>
              <a:ext cx="114902" cy="110204"/>
              <a:chOff x="6172435" y="2662625"/>
              <a:chExt cx="208448" cy="199924"/>
            </a:xfrm>
          </p:grpSpPr>
          <p:sp>
            <p:nvSpPr>
              <p:cNvPr id="133"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34"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35"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cxnSp>
          <p:nvCxnSpPr>
            <p:cNvPr id="136" name="直接连接符 135"/>
            <p:cNvCxnSpPr/>
            <p:nvPr/>
          </p:nvCxnSpPr>
          <p:spPr>
            <a:xfrm>
              <a:off x="1064677" y="4268416"/>
              <a:ext cx="9319" cy="20750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100329" y="4271882"/>
              <a:ext cx="9319" cy="20750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73996" y="4464402"/>
              <a:ext cx="121630" cy="4117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111999" y="4472848"/>
              <a:ext cx="121076" cy="38505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flipV="1">
              <a:off x="2020697" y="4431004"/>
              <a:ext cx="485743" cy="14759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flipV="1">
              <a:off x="2666753" y="4689148"/>
              <a:ext cx="121419" cy="3956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flipV="1">
              <a:off x="2679008" y="4670278"/>
              <a:ext cx="121419" cy="3956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flipV="1">
              <a:off x="2875916" y="4758913"/>
              <a:ext cx="438615" cy="20221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2888141" y="4744033"/>
              <a:ext cx="438615" cy="20221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639025" y="4410115"/>
              <a:ext cx="394158" cy="16456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2649787" y="4428972"/>
              <a:ext cx="394158" cy="16456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99" idx="2"/>
            </p:cNvCxnSpPr>
            <p:nvPr/>
          </p:nvCxnSpPr>
          <p:spPr>
            <a:xfrm flipH="1" flipV="1">
              <a:off x="3043945" y="4427384"/>
              <a:ext cx="1261319" cy="21053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flipV="1">
              <a:off x="3033184" y="4408130"/>
              <a:ext cx="1272080" cy="20622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flipV="1">
              <a:off x="3416580" y="4988364"/>
              <a:ext cx="333193" cy="11758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flipV="1">
              <a:off x="3410621" y="5007319"/>
              <a:ext cx="333193" cy="11758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3671341" y="5159719"/>
              <a:ext cx="102912" cy="38533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V="1">
              <a:off x="3689581" y="5172199"/>
              <a:ext cx="102912" cy="38533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3369409" y="5193243"/>
              <a:ext cx="550140" cy="157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latin typeface="+mn-ea"/>
                </a:rPr>
                <a:t>环亚光伏电站</a:t>
              </a:r>
            </a:p>
          </p:txBody>
        </p:sp>
        <p:grpSp>
          <p:nvGrpSpPr>
            <p:cNvPr id="154" name="组合 153"/>
            <p:cNvGrpSpPr/>
            <p:nvPr/>
          </p:nvGrpSpPr>
          <p:grpSpPr>
            <a:xfrm>
              <a:off x="3607539" y="5545056"/>
              <a:ext cx="114902" cy="110204"/>
              <a:chOff x="6172435" y="2662625"/>
              <a:chExt cx="208448" cy="199924"/>
            </a:xfrm>
          </p:grpSpPr>
          <p:sp>
            <p:nvSpPr>
              <p:cNvPr id="155"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56"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57"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cxnSp>
          <p:nvCxnSpPr>
            <p:cNvPr id="158" name="直接连接符 157"/>
            <p:cNvCxnSpPr/>
            <p:nvPr/>
          </p:nvCxnSpPr>
          <p:spPr>
            <a:xfrm flipV="1">
              <a:off x="3828229" y="4550381"/>
              <a:ext cx="396638" cy="52760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V="1">
              <a:off x="3846199" y="4577612"/>
              <a:ext cx="397189" cy="52167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endCxn id="32" idx="3"/>
            </p:cNvCxnSpPr>
            <p:nvPr/>
          </p:nvCxnSpPr>
          <p:spPr>
            <a:xfrm flipV="1">
              <a:off x="4222929" y="4506750"/>
              <a:ext cx="296843" cy="4498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V="1">
              <a:off x="4238368" y="4530173"/>
              <a:ext cx="308330" cy="4850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flipV="1">
              <a:off x="4689458" y="4470560"/>
              <a:ext cx="279439" cy="6921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flipV="1">
              <a:off x="4689459" y="4443489"/>
              <a:ext cx="279439" cy="6921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227" idx="1"/>
            </p:cNvCxnSpPr>
            <p:nvPr/>
          </p:nvCxnSpPr>
          <p:spPr>
            <a:xfrm flipH="1" flipV="1">
              <a:off x="5033034" y="4581733"/>
              <a:ext cx="326247" cy="78687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flipV="1">
              <a:off x="5060076" y="4565594"/>
              <a:ext cx="326247" cy="78687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166" name="Picture 5" descr="D:\ppt\修改19\能源图标-26.png"/>
            <p:cNvPicPr>
              <a:picLocks noChangeArrowheads="1"/>
            </p:cNvPicPr>
            <p:nvPr/>
          </p:nvPicPr>
          <p:blipFill>
            <a:blip r:embed="rId5" cstate="print"/>
            <a:srcRect/>
            <a:stretch>
              <a:fillRect/>
            </a:stretch>
          </p:blipFill>
          <p:spPr bwMode="auto">
            <a:xfrm>
              <a:off x="5065551" y="4825393"/>
              <a:ext cx="228442" cy="217773"/>
            </a:xfrm>
            <a:prstGeom prst="rect">
              <a:avLst/>
            </a:prstGeom>
            <a:noFill/>
            <a:ln w="9525">
              <a:noFill/>
              <a:miter lim="800000"/>
              <a:headEnd/>
              <a:tailEnd/>
            </a:ln>
          </p:spPr>
        </p:pic>
        <p:grpSp>
          <p:nvGrpSpPr>
            <p:cNvPr id="167" name="组合 166"/>
            <p:cNvGrpSpPr/>
            <p:nvPr/>
          </p:nvGrpSpPr>
          <p:grpSpPr>
            <a:xfrm>
              <a:off x="5962064" y="4129259"/>
              <a:ext cx="114902" cy="110204"/>
              <a:chOff x="6172435" y="2662625"/>
              <a:chExt cx="208448" cy="199924"/>
            </a:xfrm>
          </p:grpSpPr>
          <p:sp>
            <p:nvSpPr>
              <p:cNvPr id="168"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69"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70"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cxnSp>
          <p:nvCxnSpPr>
            <p:cNvPr id="171" name="直接连接符 170"/>
            <p:cNvCxnSpPr/>
            <p:nvPr/>
          </p:nvCxnSpPr>
          <p:spPr>
            <a:xfrm flipH="1">
              <a:off x="5071120" y="4199815"/>
              <a:ext cx="891912" cy="32011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endCxn id="219" idx="6"/>
            </p:cNvCxnSpPr>
            <p:nvPr/>
          </p:nvCxnSpPr>
          <p:spPr>
            <a:xfrm flipH="1">
              <a:off x="5071120" y="4218770"/>
              <a:ext cx="901676" cy="32100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227" idx="7"/>
            </p:cNvCxnSpPr>
            <p:nvPr/>
          </p:nvCxnSpPr>
          <p:spPr>
            <a:xfrm flipV="1">
              <a:off x="5440529" y="4802686"/>
              <a:ext cx="720142" cy="56592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8" idx="4"/>
            </p:cNvCxnSpPr>
            <p:nvPr/>
          </p:nvCxnSpPr>
          <p:spPr>
            <a:xfrm>
              <a:off x="6019515" y="4239463"/>
              <a:ext cx="150000" cy="47843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5" name="组合 174"/>
            <p:cNvGrpSpPr/>
            <p:nvPr/>
          </p:nvGrpSpPr>
          <p:grpSpPr>
            <a:xfrm>
              <a:off x="6485364" y="3970438"/>
              <a:ext cx="114902" cy="110204"/>
              <a:chOff x="6172435" y="2662625"/>
              <a:chExt cx="208448" cy="199924"/>
            </a:xfrm>
          </p:grpSpPr>
          <p:sp>
            <p:nvSpPr>
              <p:cNvPr id="176"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77"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78"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cxnSp>
          <p:nvCxnSpPr>
            <p:cNvPr id="179" name="直接连接符 178"/>
            <p:cNvCxnSpPr/>
            <p:nvPr/>
          </p:nvCxnSpPr>
          <p:spPr>
            <a:xfrm flipV="1">
              <a:off x="6076966" y="4031127"/>
              <a:ext cx="418757" cy="13339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6074357" y="4057719"/>
              <a:ext cx="418757" cy="13339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1" name="组合 180"/>
            <p:cNvGrpSpPr/>
            <p:nvPr/>
          </p:nvGrpSpPr>
          <p:grpSpPr>
            <a:xfrm>
              <a:off x="5320731" y="3538709"/>
              <a:ext cx="114902" cy="110204"/>
              <a:chOff x="6172435" y="2662625"/>
              <a:chExt cx="208448" cy="199924"/>
            </a:xfrm>
          </p:grpSpPr>
          <p:sp>
            <p:nvSpPr>
              <p:cNvPr id="182"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83"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84"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cxnSp>
          <p:nvCxnSpPr>
            <p:cNvPr id="185" name="直接连接符 184"/>
            <p:cNvCxnSpPr/>
            <p:nvPr/>
          </p:nvCxnSpPr>
          <p:spPr>
            <a:xfrm flipH="1">
              <a:off x="5018192" y="3652672"/>
              <a:ext cx="339633" cy="83833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3560790" y="3579497"/>
              <a:ext cx="114902" cy="110204"/>
              <a:chOff x="6172435" y="2662625"/>
              <a:chExt cx="208448" cy="199924"/>
            </a:xfrm>
          </p:grpSpPr>
          <p:sp>
            <p:nvSpPr>
              <p:cNvPr id="187"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188"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189"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cxnSp>
          <p:nvCxnSpPr>
            <p:cNvPr id="190" name="直接连接符 189"/>
            <p:cNvCxnSpPr/>
            <p:nvPr/>
          </p:nvCxnSpPr>
          <p:spPr>
            <a:xfrm>
              <a:off x="5257800" y="4005703"/>
              <a:ext cx="723351" cy="16393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219" idx="7"/>
            </p:cNvCxnSpPr>
            <p:nvPr/>
          </p:nvCxnSpPr>
          <p:spPr>
            <a:xfrm flipH="1">
              <a:off x="5054293" y="3997661"/>
              <a:ext cx="203507" cy="50314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H="1">
              <a:off x="5196157" y="3636897"/>
              <a:ext cx="144175" cy="33263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685347" y="3648913"/>
              <a:ext cx="1510810" cy="31823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V="1">
              <a:off x="2925032" y="3658937"/>
              <a:ext cx="656897" cy="32561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V="1">
              <a:off x="2620242" y="3981665"/>
              <a:ext cx="304790" cy="57275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32" idx="4"/>
            </p:cNvCxnSpPr>
            <p:nvPr/>
          </p:nvCxnSpPr>
          <p:spPr>
            <a:xfrm flipH="1">
              <a:off x="4415529" y="4536028"/>
              <a:ext cx="177940" cy="10049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4402409" y="4529241"/>
              <a:ext cx="129297" cy="8249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4305264" y="4582819"/>
              <a:ext cx="114902" cy="110204"/>
              <a:chOff x="6172435" y="2662625"/>
              <a:chExt cx="208448" cy="199924"/>
            </a:xfrm>
          </p:grpSpPr>
          <p:sp>
            <p:nvSpPr>
              <p:cNvPr id="199"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00"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01"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02" name="组合 201"/>
            <p:cNvGrpSpPr/>
            <p:nvPr/>
          </p:nvGrpSpPr>
          <p:grpSpPr>
            <a:xfrm>
              <a:off x="2781822" y="4683131"/>
              <a:ext cx="114902" cy="110204"/>
              <a:chOff x="6172435" y="2662625"/>
              <a:chExt cx="208448" cy="199924"/>
            </a:xfrm>
          </p:grpSpPr>
          <p:sp>
            <p:nvSpPr>
              <p:cNvPr id="203"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04"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05"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06" name="组合 205"/>
            <p:cNvGrpSpPr/>
            <p:nvPr/>
          </p:nvGrpSpPr>
          <p:grpSpPr>
            <a:xfrm>
              <a:off x="3313351" y="4920587"/>
              <a:ext cx="114902" cy="110204"/>
              <a:chOff x="6172435" y="2662625"/>
              <a:chExt cx="208448" cy="199924"/>
            </a:xfrm>
          </p:grpSpPr>
          <p:sp>
            <p:nvSpPr>
              <p:cNvPr id="207"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08"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09"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10" name="组合 209"/>
            <p:cNvGrpSpPr/>
            <p:nvPr/>
          </p:nvGrpSpPr>
          <p:grpSpPr>
            <a:xfrm>
              <a:off x="3750421" y="5070685"/>
              <a:ext cx="114902" cy="110204"/>
              <a:chOff x="6172435" y="2662625"/>
              <a:chExt cx="208448" cy="199924"/>
            </a:xfrm>
          </p:grpSpPr>
          <p:sp>
            <p:nvSpPr>
              <p:cNvPr id="211"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12"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13"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14" name="组合 213"/>
            <p:cNvGrpSpPr/>
            <p:nvPr/>
          </p:nvGrpSpPr>
          <p:grpSpPr>
            <a:xfrm>
              <a:off x="1897499" y="4358650"/>
              <a:ext cx="114902" cy="110204"/>
              <a:chOff x="6172435" y="2662625"/>
              <a:chExt cx="208448" cy="199924"/>
            </a:xfrm>
          </p:grpSpPr>
          <p:sp>
            <p:nvSpPr>
              <p:cNvPr id="215"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16"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17"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18" name="组合 217"/>
            <p:cNvGrpSpPr/>
            <p:nvPr/>
          </p:nvGrpSpPr>
          <p:grpSpPr>
            <a:xfrm>
              <a:off x="4956218" y="4484669"/>
              <a:ext cx="114902" cy="110204"/>
              <a:chOff x="6172435" y="2662625"/>
              <a:chExt cx="208448" cy="199924"/>
            </a:xfrm>
          </p:grpSpPr>
          <p:sp>
            <p:nvSpPr>
              <p:cNvPr id="219"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20"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21"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22" name="组合 221"/>
            <p:cNvGrpSpPr/>
            <p:nvPr/>
          </p:nvGrpSpPr>
          <p:grpSpPr>
            <a:xfrm>
              <a:off x="6120906" y="4711491"/>
              <a:ext cx="114902" cy="110204"/>
              <a:chOff x="6172435" y="2662625"/>
              <a:chExt cx="208448" cy="199924"/>
            </a:xfrm>
          </p:grpSpPr>
          <p:sp>
            <p:nvSpPr>
              <p:cNvPr id="223"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24"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25"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26" name="组合 225"/>
            <p:cNvGrpSpPr/>
            <p:nvPr/>
          </p:nvGrpSpPr>
          <p:grpSpPr>
            <a:xfrm>
              <a:off x="5342454" y="5352467"/>
              <a:ext cx="114902" cy="110204"/>
              <a:chOff x="6172435" y="2662625"/>
              <a:chExt cx="208448" cy="199924"/>
            </a:xfrm>
          </p:grpSpPr>
          <p:sp>
            <p:nvSpPr>
              <p:cNvPr id="227"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28"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29"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30" name="组合 229"/>
            <p:cNvGrpSpPr/>
            <p:nvPr/>
          </p:nvGrpSpPr>
          <p:grpSpPr>
            <a:xfrm>
              <a:off x="1034191" y="4173014"/>
              <a:ext cx="114902" cy="110204"/>
              <a:chOff x="6172435" y="2662625"/>
              <a:chExt cx="208448" cy="199924"/>
            </a:xfrm>
          </p:grpSpPr>
          <p:sp>
            <p:nvSpPr>
              <p:cNvPr id="231"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32"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33"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nvGrpSpPr>
            <p:cNvPr id="234" name="组合 233"/>
            <p:cNvGrpSpPr/>
            <p:nvPr/>
          </p:nvGrpSpPr>
          <p:grpSpPr>
            <a:xfrm>
              <a:off x="1177741" y="4857899"/>
              <a:ext cx="114902" cy="110204"/>
              <a:chOff x="6172435" y="2662625"/>
              <a:chExt cx="208448" cy="199924"/>
            </a:xfrm>
          </p:grpSpPr>
          <p:sp>
            <p:nvSpPr>
              <p:cNvPr id="235"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sp>
            <p:nvSpPr>
              <p:cNvPr id="236"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latin typeface="+mn-ea"/>
                </a:endParaRPr>
              </a:p>
            </p:txBody>
          </p:sp>
          <p:sp>
            <p:nvSpPr>
              <p:cNvPr id="237"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mn-ea"/>
                </a:endParaRPr>
              </a:p>
            </p:txBody>
          </p:sp>
        </p:grpSp>
      </p:grpSp>
      <p:sp>
        <p:nvSpPr>
          <p:cNvPr id="4" name="TextBox 3"/>
          <p:cNvSpPr txBox="1"/>
          <p:nvPr/>
        </p:nvSpPr>
        <p:spPr>
          <a:xfrm>
            <a:off x="386661" y="1221924"/>
            <a:ext cx="11299290" cy="1569660"/>
          </a:xfrm>
          <a:prstGeom prst="rect">
            <a:avLst/>
          </a:prstGeom>
          <a:noFill/>
        </p:spPr>
        <p:txBody>
          <a:bodyPr wrap="square" rtlCol="0">
            <a:spAutoFit/>
          </a:bodyPr>
          <a:lstStyle/>
          <a:p>
            <a:pPr>
              <a:lnSpc>
                <a:spcPct val="150000"/>
              </a:lnSpc>
            </a:pPr>
            <a:r>
              <a:rPr lang="zh-CN" altLang="en-US" sz="1600" b="1" dirty="0">
                <a:solidFill>
                  <a:srgbClr val="163896"/>
                </a:solidFill>
                <a:latin typeface="+mn-ea"/>
              </a:rPr>
              <a:t>源网整体情况：</a:t>
            </a:r>
            <a:r>
              <a:rPr lang="zh-CN" altLang="en-US" sz="1600" dirty="0">
                <a:solidFill>
                  <a:srgbClr val="163896"/>
                </a:solidFill>
                <a:latin typeface="+mn-ea"/>
              </a:rPr>
              <a:t>信阳电源总装机</a:t>
            </a:r>
            <a:r>
              <a:rPr lang="en-US" altLang="zh-CN" sz="1600" dirty="0">
                <a:solidFill>
                  <a:srgbClr val="163896"/>
                </a:solidFill>
                <a:latin typeface="+mn-ea"/>
              </a:rPr>
              <a:t>324.79</a:t>
            </a:r>
            <a:r>
              <a:rPr lang="zh-CN" altLang="en-US" sz="1600" dirty="0">
                <a:solidFill>
                  <a:srgbClr val="163896"/>
                </a:solidFill>
                <a:latin typeface="+mn-ea"/>
              </a:rPr>
              <a:t>万千瓦，以华豫火电发电为主支撑；</a:t>
            </a:r>
            <a:r>
              <a:rPr lang="en-US" altLang="zh-CN" sz="1600" dirty="0">
                <a:solidFill>
                  <a:srgbClr val="163896"/>
                </a:solidFill>
                <a:latin typeface="+mn-ea"/>
              </a:rPr>
              <a:t>500</a:t>
            </a:r>
            <a:r>
              <a:rPr lang="zh-CN" altLang="en-US" sz="1600" dirty="0">
                <a:solidFill>
                  <a:srgbClr val="163896"/>
                </a:solidFill>
                <a:latin typeface="+mn-ea"/>
              </a:rPr>
              <a:t>千伏网架通道稳定，外购电比例大（占比</a:t>
            </a:r>
            <a:r>
              <a:rPr lang="en-US" altLang="zh-CN" sz="1600" dirty="0">
                <a:solidFill>
                  <a:srgbClr val="163896"/>
                </a:solidFill>
                <a:latin typeface="+mn-ea"/>
              </a:rPr>
              <a:t>49%</a:t>
            </a:r>
            <a:r>
              <a:rPr lang="zh-CN" altLang="en-US" sz="1600" dirty="0">
                <a:solidFill>
                  <a:srgbClr val="163896"/>
                </a:solidFill>
                <a:latin typeface="+mn-ea"/>
              </a:rPr>
              <a:t>）；</a:t>
            </a:r>
            <a:r>
              <a:rPr lang="en-US" altLang="zh-CN" sz="1600" dirty="0">
                <a:solidFill>
                  <a:srgbClr val="163896"/>
                </a:solidFill>
                <a:latin typeface="+mn-ea"/>
              </a:rPr>
              <a:t>220</a:t>
            </a:r>
            <a:r>
              <a:rPr lang="zh-CN" altLang="en-US" sz="1600" dirty="0">
                <a:solidFill>
                  <a:srgbClr val="163896"/>
                </a:solidFill>
                <a:latin typeface="+mn-ea"/>
              </a:rPr>
              <a:t>千伏西、中、东三环网供电，主干网变电容量冗余配置。</a:t>
            </a:r>
            <a:endParaRPr lang="en-US" altLang="zh-CN" sz="1600" dirty="0">
              <a:solidFill>
                <a:srgbClr val="163896"/>
              </a:solidFill>
              <a:latin typeface="+mn-ea"/>
            </a:endParaRPr>
          </a:p>
          <a:p>
            <a:pPr>
              <a:lnSpc>
                <a:spcPct val="150000"/>
              </a:lnSpc>
            </a:pPr>
            <a:r>
              <a:rPr lang="zh-CN" altLang="en-US" sz="1600" b="1" dirty="0">
                <a:solidFill>
                  <a:srgbClr val="163896"/>
                </a:solidFill>
                <a:latin typeface="+mn-ea"/>
              </a:rPr>
              <a:t>新能源电源情况：</a:t>
            </a:r>
            <a:r>
              <a:rPr lang="zh-CN" altLang="en-US" sz="1600" dirty="0">
                <a:solidFill>
                  <a:srgbClr val="163896"/>
                </a:solidFill>
                <a:latin typeface="+mn-ea"/>
              </a:rPr>
              <a:t>现已投运风场为集中式，主要分布在信阳东部、南部大别山地区，北部平原风电开发少；光伏主要为分散式，集中式光伏电站仅光山县环亚光伏。</a:t>
            </a:r>
          </a:p>
        </p:txBody>
      </p:sp>
      <p:sp>
        <p:nvSpPr>
          <p:cNvPr id="238" name="矩形 237"/>
          <p:cNvSpPr/>
          <p:nvPr/>
        </p:nvSpPr>
        <p:spPr>
          <a:xfrm>
            <a:off x="482572" y="182927"/>
            <a:ext cx="5917004" cy="400110"/>
          </a:xfrm>
          <a:prstGeom prst="rect">
            <a:avLst/>
          </a:prstGeom>
        </p:spPr>
        <p:txBody>
          <a:bodyPr wrap="none">
            <a:spAutoFit/>
          </a:bodyPr>
          <a:lstStyle/>
          <a:p>
            <a:r>
              <a:rPr lang="zh-CN" altLang="en-US" sz="2000" b="1" dirty="0">
                <a:solidFill>
                  <a:srgbClr val="163896"/>
                </a:solidFill>
                <a:latin typeface="+mn-ea"/>
              </a:rPr>
              <a:t>三、信阳市碳达峰碳中和实施方案</a:t>
            </a:r>
            <a:r>
              <a:rPr lang="en-US" altLang="zh-CN" sz="1800" b="1" dirty="0">
                <a:solidFill>
                  <a:srgbClr val="163896"/>
                </a:solidFill>
                <a:latin typeface="+mn-ea"/>
              </a:rPr>
              <a:t>——</a:t>
            </a:r>
            <a:r>
              <a:rPr lang="zh-CN" altLang="en-US" sz="1800" b="1" dirty="0">
                <a:solidFill>
                  <a:srgbClr val="163896"/>
                </a:solidFill>
                <a:latin typeface="+mn-ea"/>
              </a:rPr>
              <a:t>网架结构分析</a:t>
            </a:r>
            <a:endParaRPr lang="zh-CN" altLang="en-US" sz="1600" b="1" dirty="0">
              <a:solidFill>
                <a:srgbClr val="163896"/>
              </a:solidFill>
              <a:latin typeface="+mn-ea"/>
            </a:endParaRPr>
          </a:p>
        </p:txBody>
      </p:sp>
      <p:sp>
        <p:nvSpPr>
          <p:cNvPr id="239" name="矩形 238"/>
          <p:cNvSpPr/>
          <p:nvPr/>
        </p:nvSpPr>
        <p:spPr>
          <a:xfrm>
            <a:off x="290059" y="787695"/>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源、网现状分析</a:t>
            </a:r>
          </a:p>
        </p:txBody>
      </p:sp>
      <p:cxnSp>
        <p:nvCxnSpPr>
          <p:cNvPr id="241" name="直接连接符 240"/>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42"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9788" y="1499154"/>
            <a:ext cx="4991833" cy="1631216"/>
          </a:xfrm>
          <a:prstGeom prst="rect">
            <a:avLst/>
          </a:prstGeom>
          <a:solidFill>
            <a:srgbClr val="FFC000">
              <a:alpha val="30000"/>
            </a:srgbClr>
          </a:solidFill>
        </p:spPr>
        <p:txBody>
          <a:bodyPr wrap="square">
            <a:spAutoFit/>
          </a:bodyPr>
          <a:lstStyle/>
          <a:p>
            <a:pPr>
              <a:lnSpc>
                <a:spcPts val="2400"/>
              </a:lnSpc>
            </a:pPr>
            <a:r>
              <a:rPr lang="zh-CN" altLang="en-US" sz="1600" dirty="0">
                <a:latin typeface="+mn-ea"/>
              </a:rPr>
              <a:t>信阳属于太阳能资源丰富地区。光照资源低于河南省平均水平，总辐射呈现北高南低的特点。</a:t>
            </a:r>
            <a:endParaRPr lang="en-US" altLang="zh-CN" sz="1600" dirty="0">
              <a:latin typeface="+mn-ea"/>
            </a:endParaRPr>
          </a:p>
          <a:p>
            <a:pPr marL="285750" indent="-285750">
              <a:lnSpc>
                <a:spcPts val="2400"/>
              </a:lnSpc>
              <a:buFont typeface="Arial" panose="020B0604020202020204" pitchFamily="34" charset="0"/>
              <a:buChar char="•"/>
            </a:pPr>
            <a:r>
              <a:rPr lang="zh-CN" altLang="en-US" sz="1600" dirty="0">
                <a:latin typeface="+mn-ea"/>
              </a:rPr>
              <a:t>平均年日照时数：</a:t>
            </a:r>
            <a:r>
              <a:rPr lang="en-US" altLang="zh-CN" sz="1600" dirty="0">
                <a:latin typeface="+mn-ea"/>
              </a:rPr>
              <a:t>1900-2100h</a:t>
            </a:r>
            <a:r>
              <a:rPr lang="zh-CN" altLang="en-US" sz="1600" dirty="0">
                <a:latin typeface="+mn-ea"/>
              </a:rPr>
              <a:t>左右；</a:t>
            </a:r>
            <a:endParaRPr lang="en-US" altLang="zh-CN" sz="1600" dirty="0">
              <a:latin typeface="+mn-ea"/>
            </a:endParaRPr>
          </a:p>
          <a:p>
            <a:pPr marL="285750" indent="-285750">
              <a:lnSpc>
                <a:spcPts val="2400"/>
              </a:lnSpc>
              <a:buFont typeface="Arial" panose="020B0604020202020204" pitchFamily="34" charset="0"/>
              <a:buChar char="•"/>
            </a:pPr>
            <a:r>
              <a:rPr lang="zh-CN" altLang="en-US" sz="1600" dirty="0">
                <a:latin typeface="+mn-ea"/>
              </a:rPr>
              <a:t>年太阳总辐射：</a:t>
            </a:r>
            <a:r>
              <a:rPr lang="en-US" altLang="zh-CN" sz="1600" dirty="0">
                <a:latin typeface="+mn-ea"/>
              </a:rPr>
              <a:t>4300~4700</a:t>
            </a:r>
            <a:r>
              <a:rPr lang="zh-CN" altLang="en-US" sz="1600" dirty="0">
                <a:latin typeface="+mn-ea"/>
              </a:rPr>
              <a:t>兆焦</a:t>
            </a:r>
            <a:r>
              <a:rPr lang="en-US" altLang="zh-CN" sz="1600" dirty="0">
                <a:latin typeface="+mn-ea"/>
              </a:rPr>
              <a:t>/</a:t>
            </a:r>
            <a:r>
              <a:rPr lang="zh-CN" altLang="en-US" sz="1600" dirty="0">
                <a:latin typeface="+mn-ea"/>
              </a:rPr>
              <a:t>平方米；</a:t>
            </a:r>
            <a:endParaRPr lang="en-US" altLang="zh-CN" sz="1600" dirty="0">
              <a:latin typeface="+mn-ea"/>
            </a:endParaRPr>
          </a:p>
          <a:p>
            <a:pPr marL="285750" indent="-285750">
              <a:lnSpc>
                <a:spcPts val="2400"/>
              </a:lnSpc>
              <a:buFont typeface="Arial" panose="020B0604020202020204" pitchFamily="34" charset="0"/>
              <a:buChar char="•"/>
            </a:pPr>
            <a:r>
              <a:rPr lang="zh-CN" altLang="en-US" sz="1600" dirty="0" smtClean="0">
                <a:latin typeface="+mn-ea"/>
              </a:rPr>
              <a:t>太阳能资源技术可</a:t>
            </a:r>
            <a:r>
              <a:rPr lang="zh-CN" altLang="en-US" sz="1600" dirty="0">
                <a:latin typeface="+mn-ea"/>
              </a:rPr>
              <a:t>开发量</a:t>
            </a:r>
            <a:r>
              <a:rPr lang="zh-CN" altLang="en-US" sz="1600" dirty="0" smtClean="0">
                <a:latin typeface="+mn-ea"/>
              </a:rPr>
              <a:t>：</a:t>
            </a:r>
            <a:r>
              <a:rPr lang="en-US" altLang="zh-CN" sz="1600" dirty="0" smtClean="0">
                <a:latin typeface="+mn-ea"/>
              </a:rPr>
              <a:t>800</a:t>
            </a:r>
            <a:r>
              <a:rPr lang="zh-CN" altLang="en-US" sz="1600" dirty="0">
                <a:latin typeface="+mn-ea"/>
              </a:rPr>
              <a:t>万</a:t>
            </a:r>
            <a:r>
              <a:rPr lang="en-US" altLang="zh-CN" sz="1600" dirty="0">
                <a:latin typeface="+mn-ea"/>
              </a:rPr>
              <a:t>kW</a:t>
            </a:r>
            <a:r>
              <a:rPr lang="zh-CN" altLang="en-US" sz="1600" dirty="0">
                <a:latin typeface="+mn-ea"/>
              </a:rPr>
              <a:t>。</a:t>
            </a:r>
          </a:p>
        </p:txBody>
      </p:sp>
      <p:graphicFrame>
        <p:nvGraphicFramePr>
          <p:cNvPr id="3" name="表格 2"/>
          <p:cNvGraphicFramePr>
            <a:graphicFrameLocks noGrp="1"/>
          </p:cNvGraphicFramePr>
          <p:nvPr>
            <p:extLst>
              <p:ext uri="{D42A27DB-BD31-4B8C-83A1-F6EECF244321}">
                <p14:modId xmlns:p14="http://schemas.microsoft.com/office/powerpoint/2010/main" val="3892682906"/>
              </p:ext>
            </p:extLst>
          </p:nvPr>
        </p:nvGraphicFramePr>
        <p:xfrm>
          <a:off x="336819" y="1401024"/>
          <a:ext cx="6377880" cy="2931363"/>
        </p:xfrm>
        <a:graphic>
          <a:graphicData uri="http://schemas.openxmlformats.org/drawingml/2006/table">
            <a:tbl>
              <a:tblPr firstRow="1" firstCol="1" bandRow="1">
                <a:tableStyleId>{5C22544A-7EE6-4342-B048-85BDC9FD1C3A}</a:tableStyleId>
              </a:tblPr>
              <a:tblGrid>
                <a:gridCol w="1177166">
                  <a:extLst>
                    <a:ext uri="{9D8B030D-6E8A-4147-A177-3AD203B41FA5}">
                      <a16:colId xmlns="" xmlns:a16="http://schemas.microsoft.com/office/drawing/2014/main" val="20000"/>
                    </a:ext>
                  </a:extLst>
                </a:gridCol>
                <a:gridCol w="1672164">
                  <a:extLst>
                    <a:ext uri="{9D8B030D-6E8A-4147-A177-3AD203B41FA5}">
                      <a16:colId xmlns="" xmlns:a16="http://schemas.microsoft.com/office/drawing/2014/main" val="20001"/>
                    </a:ext>
                  </a:extLst>
                </a:gridCol>
                <a:gridCol w="1473771">
                  <a:extLst>
                    <a:ext uri="{9D8B030D-6E8A-4147-A177-3AD203B41FA5}">
                      <a16:colId xmlns="" xmlns:a16="http://schemas.microsoft.com/office/drawing/2014/main" val="20002"/>
                    </a:ext>
                  </a:extLst>
                </a:gridCol>
                <a:gridCol w="1294921">
                  <a:extLst>
                    <a:ext uri="{9D8B030D-6E8A-4147-A177-3AD203B41FA5}">
                      <a16:colId xmlns="" xmlns:a16="http://schemas.microsoft.com/office/drawing/2014/main" val="20003"/>
                    </a:ext>
                  </a:extLst>
                </a:gridCol>
                <a:gridCol w="759858">
                  <a:extLst>
                    <a:ext uri="{9D8B030D-6E8A-4147-A177-3AD203B41FA5}">
                      <a16:colId xmlns="" xmlns:a16="http://schemas.microsoft.com/office/drawing/2014/main" val="20004"/>
                    </a:ext>
                  </a:extLst>
                </a:gridCol>
              </a:tblGrid>
              <a:tr h="392170">
                <a:tc>
                  <a:txBody>
                    <a:bodyPr/>
                    <a:lstStyle/>
                    <a:p>
                      <a:pPr algn="ctr" fontAlgn="ctr"/>
                      <a:r>
                        <a:rPr lang="zh-CN" altLang="en-US" sz="1400" u="none" strike="noStrike" dirty="0">
                          <a:effectLst/>
                          <a:latin typeface="+mn-ea"/>
                          <a:ea typeface="+mn-ea"/>
                        </a:rPr>
                        <a:t>地区</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分布</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风速范围</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地貌</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a:effectLst/>
                          <a:latin typeface="+mn-ea"/>
                          <a:ea typeface="+mn-ea"/>
                        </a:rPr>
                        <a:t>备注</a:t>
                      </a:r>
                      <a:endParaRPr lang="zh-CN" altLang="en-US" sz="1400" b="0" i="0" u="none" strike="noStrike">
                        <a:solidFill>
                          <a:srgbClr val="000000"/>
                        </a:solidFill>
                        <a:effectLst/>
                        <a:latin typeface="+mn-ea"/>
                        <a:ea typeface="+mn-ea"/>
                      </a:endParaRPr>
                    </a:p>
                  </a:txBody>
                  <a:tcPr marL="9525" marR="9525" marT="9525" marB="0" anchor="ctr"/>
                </a:tc>
                <a:extLst>
                  <a:ext uri="{0D108BD9-81ED-4DB2-BD59-A6C34878D82A}">
                    <a16:rowId xmlns="" xmlns:a16="http://schemas.microsoft.com/office/drawing/2014/main" val="10000"/>
                  </a:ext>
                </a:extLst>
              </a:tr>
              <a:tr h="222355">
                <a:tc>
                  <a:txBody>
                    <a:bodyPr/>
                    <a:lstStyle/>
                    <a:p>
                      <a:pPr algn="ctr" fontAlgn="ctr"/>
                      <a:r>
                        <a:rPr lang="zh-CN" altLang="en-US" sz="1200" u="none" strike="noStrike" dirty="0">
                          <a:effectLst/>
                          <a:latin typeface="+mn-ea"/>
                          <a:ea typeface="+mn-ea"/>
                        </a:rPr>
                        <a:t>浉河区</a:t>
                      </a:r>
                      <a:endParaRPr lang="zh-CN" altLang="en-US" sz="12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南部、西南部</a:t>
                      </a:r>
                      <a:endParaRPr lang="zh-CN" altLang="en-US" sz="1200" b="0" i="0" u="none" strike="noStrike" dirty="0">
                        <a:solidFill>
                          <a:srgbClr val="000000"/>
                        </a:solidFill>
                        <a:effectLst/>
                        <a:latin typeface="+mn-ea"/>
                        <a:ea typeface="+mn-ea"/>
                      </a:endParaRPr>
                    </a:p>
                  </a:txBody>
                  <a:tcPr marL="9525" marR="9525" marT="9525" marB="0" anchor="ctr"/>
                </a:tc>
                <a:tc rowSpan="3">
                  <a:txBody>
                    <a:bodyPr/>
                    <a:lstStyle/>
                    <a:p>
                      <a:pPr algn="ctr" fontAlgn="ctr"/>
                      <a:r>
                        <a:rPr lang="en-US" altLang="zh-CN" sz="1200" u="none" strike="noStrike" dirty="0">
                          <a:effectLst/>
                          <a:latin typeface="+mn-ea"/>
                          <a:ea typeface="+mn-ea"/>
                        </a:rPr>
                        <a:t>6.0m/s~7.5m/s</a:t>
                      </a:r>
                      <a:endParaRPr lang="zh-CN" altLang="en-US" sz="1200" b="0" i="0" u="none" strike="noStrike" dirty="0">
                        <a:solidFill>
                          <a:srgbClr val="000000"/>
                        </a:solidFill>
                        <a:effectLst/>
                        <a:latin typeface="+mn-ea"/>
                        <a:ea typeface="+mn-ea"/>
                      </a:endParaRPr>
                    </a:p>
                  </a:txBody>
                  <a:tcPr marL="9525" marR="9525" marT="9525" marB="0" anchor="ctr"/>
                </a:tc>
                <a:tc rowSpan="3">
                  <a:txBody>
                    <a:bodyPr/>
                    <a:lstStyle/>
                    <a:p>
                      <a:pPr algn="ctr" fontAlgn="ctr"/>
                      <a:r>
                        <a:rPr lang="zh-CN" altLang="en-US" sz="1200" u="none" strike="noStrike" dirty="0">
                          <a:effectLst/>
                          <a:latin typeface="+mn-ea"/>
                          <a:ea typeface="+mn-ea"/>
                        </a:rPr>
                        <a:t>海拔</a:t>
                      </a:r>
                      <a:r>
                        <a:rPr lang="en-US" altLang="zh-CN" sz="1200" u="none" strike="noStrike" dirty="0">
                          <a:effectLst/>
                          <a:latin typeface="+mn-ea"/>
                          <a:ea typeface="+mn-ea"/>
                        </a:rPr>
                        <a:t>600</a:t>
                      </a:r>
                      <a:r>
                        <a:rPr lang="zh-CN" altLang="en-US" sz="1200" u="none" strike="noStrike" dirty="0">
                          <a:effectLst/>
                          <a:latin typeface="+mn-ea"/>
                          <a:ea typeface="+mn-ea"/>
                        </a:rPr>
                        <a:t>米以上山地区域</a:t>
                      </a:r>
                      <a:endParaRPr lang="zh-CN" altLang="en-US" sz="1200" b="0" i="0" u="none" strike="noStrike" dirty="0">
                        <a:solidFill>
                          <a:srgbClr val="000000"/>
                        </a:solidFill>
                        <a:effectLst/>
                        <a:latin typeface="+mn-ea"/>
                        <a:ea typeface="+mn-ea"/>
                      </a:endParaRPr>
                    </a:p>
                  </a:txBody>
                  <a:tcPr marL="9525" marR="9525" marT="9525" marB="0" anchor="ctr"/>
                </a:tc>
                <a:tc rowSpan="3">
                  <a:txBody>
                    <a:bodyPr/>
                    <a:lstStyle/>
                    <a:p>
                      <a:pPr algn="ctr" fontAlgn="ctr"/>
                      <a:r>
                        <a:rPr lang="en-US" altLang="zh-CN" sz="1200" u="none" strike="noStrike" dirty="0">
                          <a:effectLst/>
                          <a:latin typeface="+mn-ea"/>
                          <a:ea typeface="+mn-ea"/>
                        </a:rPr>
                        <a:t>80m</a:t>
                      </a:r>
                    </a:p>
                    <a:p>
                      <a:pPr algn="ctr" fontAlgn="ctr"/>
                      <a:r>
                        <a:rPr lang="zh-CN" altLang="en-US" sz="1200" u="none" strike="noStrike" dirty="0">
                          <a:effectLst/>
                          <a:latin typeface="+mn-ea"/>
                          <a:ea typeface="+mn-ea"/>
                        </a:rPr>
                        <a:t>高度</a:t>
                      </a:r>
                      <a:endParaRPr lang="zh-CN" altLang="en-US" sz="1200" b="0" i="0" u="none" strike="noStrike" dirty="0">
                        <a:solidFill>
                          <a:srgbClr val="000000"/>
                        </a:solidFill>
                        <a:effectLst/>
                        <a:latin typeface="+mn-ea"/>
                        <a:ea typeface="+mn-ea"/>
                      </a:endParaRPr>
                    </a:p>
                  </a:txBody>
                  <a:tcPr marL="9525" marR="9525" marT="9525" marB="0" anchor="ctr"/>
                </a:tc>
                <a:extLst>
                  <a:ext uri="{0D108BD9-81ED-4DB2-BD59-A6C34878D82A}">
                    <a16:rowId xmlns="" xmlns:a16="http://schemas.microsoft.com/office/drawing/2014/main" val="10001"/>
                  </a:ext>
                </a:extLst>
              </a:tr>
              <a:tr h="222355">
                <a:tc>
                  <a:txBody>
                    <a:bodyPr/>
                    <a:lstStyle/>
                    <a:p>
                      <a:pPr algn="ctr" fontAlgn="ctr"/>
                      <a:r>
                        <a:rPr lang="zh-CN" altLang="en-US" sz="1200" u="none" strike="noStrike">
                          <a:effectLst/>
                          <a:latin typeface="+mn-ea"/>
                          <a:ea typeface="+mn-ea"/>
                        </a:rPr>
                        <a:t>新县西</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南部、东南部</a:t>
                      </a:r>
                      <a:endParaRPr lang="zh-CN" altLang="en-US" sz="1200" b="0" i="0" u="none" strike="noStrike" dirty="0">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2"/>
                  </a:ext>
                </a:extLst>
              </a:tr>
              <a:tr h="222355">
                <a:tc>
                  <a:txBody>
                    <a:bodyPr/>
                    <a:lstStyle/>
                    <a:p>
                      <a:pPr algn="ctr" fontAlgn="ctr"/>
                      <a:r>
                        <a:rPr lang="zh-CN" altLang="en-US" sz="1200" u="none" strike="noStrike">
                          <a:effectLst/>
                          <a:latin typeface="+mn-ea"/>
                          <a:ea typeface="+mn-ea"/>
                        </a:rPr>
                        <a:t>商城县</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南部、东南部</a:t>
                      </a:r>
                      <a:endParaRPr lang="zh-CN" altLang="en-US" sz="1200" b="0" i="0" u="none" strike="noStrike" dirty="0">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3"/>
                  </a:ext>
                </a:extLst>
              </a:tr>
              <a:tr h="222355">
                <a:tc>
                  <a:txBody>
                    <a:bodyPr/>
                    <a:lstStyle/>
                    <a:p>
                      <a:pPr algn="ctr" fontAlgn="ctr"/>
                      <a:r>
                        <a:rPr lang="zh-CN" altLang="en-US" sz="1200" u="none" strike="noStrike">
                          <a:effectLst/>
                          <a:latin typeface="+mn-ea"/>
                          <a:ea typeface="+mn-ea"/>
                        </a:rPr>
                        <a:t>浉河区</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西部</a:t>
                      </a:r>
                      <a:endParaRPr lang="zh-CN" altLang="en-US" sz="1200" b="0" i="0" u="none" strike="noStrike" dirty="0">
                        <a:solidFill>
                          <a:srgbClr val="000000"/>
                        </a:solidFill>
                        <a:effectLst/>
                        <a:latin typeface="+mn-ea"/>
                        <a:ea typeface="+mn-ea"/>
                      </a:endParaRPr>
                    </a:p>
                  </a:txBody>
                  <a:tcPr marL="9525" marR="9525" marT="9525" marB="0" anchor="ctr"/>
                </a:tc>
                <a:tc rowSpan="5">
                  <a:txBody>
                    <a:bodyPr/>
                    <a:lstStyle/>
                    <a:p>
                      <a:pPr algn="ctr" fontAlgn="ctr"/>
                      <a:r>
                        <a:rPr lang="en-US" altLang="zh-CN" sz="1200" u="none" strike="noStrike" dirty="0">
                          <a:effectLst/>
                          <a:latin typeface="+mn-ea"/>
                          <a:ea typeface="+mn-ea"/>
                        </a:rPr>
                        <a:t>5.0m/s~6.0m/s</a:t>
                      </a:r>
                      <a:endParaRPr lang="zh-CN" altLang="en-US" sz="1200" b="0" i="0" u="none" strike="noStrike" dirty="0">
                        <a:solidFill>
                          <a:srgbClr val="000000"/>
                        </a:solidFill>
                        <a:effectLst/>
                        <a:latin typeface="+mn-ea"/>
                        <a:ea typeface="+mn-ea"/>
                      </a:endParaRPr>
                    </a:p>
                  </a:txBody>
                  <a:tcPr marL="9525" marR="9525" marT="9525" marB="0" anchor="ctr"/>
                </a:tc>
                <a:tc rowSpan="5">
                  <a:txBody>
                    <a:bodyPr/>
                    <a:lstStyle/>
                    <a:p>
                      <a:pPr algn="ctr" fontAlgn="ctr"/>
                      <a:r>
                        <a:rPr lang="zh-CN" altLang="en-US" sz="1200" u="none" strike="noStrike" dirty="0">
                          <a:effectLst/>
                          <a:latin typeface="+mn-ea"/>
                          <a:ea typeface="+mn-ea"/>
                        </a:rPr>
                        <a:t>海拔</a:t>
                      </a:r>
                      <a:r>
                        <a:rPr lang="en-US" altLang="zh-CN" sz="1200" u="none" strike="noStrike" dirty="0">
                          <a:effectLst/>
                          <a:latin typeface="+mn-ea"/>
                          <a:ea typeface="+mn-ea"/>
                        </a:rPr>
                        <a:t>200</a:t>
                      </a:r>
                      <a:r>
                        <a:rPr lang="zh-CN" altLang="en-US" sz="1200" u="none" strike="noStrike" dirty="0">
                          <a:effectLst/>
                          <a:latin typeface="+mn-ea"/>
                          <a:ea typeface="+mn-ea"/>
                        </a:rPr>
                        <a:t>米至</a:t>
                      </a:r>
                      <a:r>
                        <a:rPr lang="en-US" altLang="zh-CN" sz="1200" u="none" strike="noStrike" dirty="0">
                          <a:effectLst/>
                          <a:latin typeface="+mn-ea"/>
                          <a:ea typeface="+mn-ea"/>
                        </a:rPr>
                        <a:t>600</a:t>
                      </a:r>
                      <a:r>
                        <a:rPr lang="zh-CN" altLang="en-US" sz="1200" u="none" strike="noStrike" dirty="0">
                          <a:effectLst/>
                          <a:latin typeface="+mn-ea"/>
                          <a:ea typeface="+mn-ea"/>
                        </a:rPr>
                        <a:t>米的山地区域</a:t>
                      </a:r>
                      <a:endParaRPr lang="zh-CN" altLang="en-US" sz="1200" b="0" i="0" u="none" strike="noStrike" dirty="0">
                        <a:solidFill>
                          <a:srgbClr val="000000"/>
                        </a:solidFill>
                        <a:effectLst/>
                        <a:latin typeface="+mn-ea"/>
                        <a:ea typeface="+mn-ea"/>
                      </a:endParaRPr>
                    </a:p>
                  </a:txBody>
                  <a:tcPr marL="9525" marR="9525" marT="9525" marB="0" anchor="ctr"/>
                </a:tc>
                <a:tc rowSpan="5">
                  <a:txBody>
                    <a:bodyPr/>
                    <a:lstStyle/>
                    <a:p>
                      <a:pPr algn="ctr" fontAlgn="ctr"/>
                      <a:r>
                        <a:rPr lang="en-US" altLang="zh-CN" sz="1200" u="none" strike="noStrike" dirty="0">
                          <a:effectLst/>
                          <a:latin typeface="+mn-ea"/>
                          <a:ea typeface="+mn-ea"/>
                        </a:rPr>
                        <a:t>80m</a:t>
                      </a:r>
                    </a:p>
                    <a:p>
                      <a:pPr algn="ctr" fontAlgn="ctr"/>
                      <a:r>
                        <a:rPr lang="zh-CN" altLang="en-US" sz="1200" u="none" strike="noStrike" dirty="0">
                          <a:effectLst/>
                          <a:latin typeface="+mn-ea"/>
                          <a:ea typeface="+mn-ea"/>
                        </a:rPr>
                        <a:t>高度</a:t>
                      </a:r>
                      <a:endParaRPr lang="zh-CN" altLang="en-US" sz="1200" b="0" i="0" u="none" strike="noStrike" dirty="0">
                        <a:solidFill>
                          <a:srgbClr val="000000"/>
                        </a:solidFill>
                        <a:effectLst/>
                        <a:latin typeface="+mn-ea"/>
                        <a:ea typeface="+mn-ea"/>
                      </a:endParaRPr>
                    </a:p>
                  </a:txBody>
                  <a:tcPr marL="9525" marR="9525" marT="9525" marB="0" anchor="ctr"/>
                </a:tc>
                <a:extLst>
                  <a:ext uri="{0D108BD9-81ED-4DB2-BD59-A6C34878D82A}">
                    <a16:rowId xmlns="" xmlns:a16="http://schemas.microsoft.com/office/drawing/2014/main" val="10004"/>
                  </a:ext>
                </a:extLst>
              </a:tr>
              <a:tr h="222355">
                <a:tc>
                  <a:txBody>
                    <a:bodyPr/>
                    <a:lstStyle/>
                    <a:p>
                      <a:pPr algn="ctr" fontAlgn="ctr"/>
                      <a:r>
                        <a:rPr lang="zh-CN" altLang="en-US" sz="1200" u="none" strike="noStrike">
                          <a:effectLst/>
                          <a:latin typeface="+mn-ea"/>
                          <a:ea typeface="+mn-ea"/>
                        </a:rPr>
                        <a:t>罗山县</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南部、东南部</a:t>
                      </a:r>
                      <a:endParaRPr lang="zh-CN" altLang="en-US" sz="1200" b="0" i="0" u="none" strike="noStrike" dirty="0">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5"/>
                  </a:ext>
                </a:extLst>
              </a:tr>
              <a:tr h="222355">
                <a:tc>
                  <a:txBody>
                    <a:bodyPr/>
                    <a:lstStyle/>
                    <a:p>
                      <a:pPr algn="ctr" fontAlgn="ctr"/>
                      <a:r>
                        <a:rPr lang="zh-CN" altLang="en-US" sz="1200" u="none" strike="noStrike">
                          <a:effectLst/>
                          <a:latin typeface="+mn-ea"/>
                          <a:ea typeface="+mn-ea"/>
                        </a:rPr>
                        <a:t>光山县</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西南部</a:t>
                      </a:r>
                      <a:endParaRPr lang="zh-CN" altLang="en-US" sz="1200" b="0" i="0" u="none" strike="noStrike" dirty="0">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6"/>
                  </a:ext>
                </a:extLst>
              </a:tr>
              <a:tr h="222355">
                <a:tc>
                  <a:txBody>
                    <a:bodyPr/>
                    <a:lstStyle/>
                    <a:p>
                      <a:pPr algn="ctr" fontAlgn="ctr"/>
                      <a:r>
                        <a:rPr lang="zh-CN" altLang="en-US" sz="1200" u="none" strike="noStrike" dirty="0">
                          <a:effectLst/>
                          <a:latin typeface="+mn-ea"/>
                          <a:ea typeface="+mn-ea"/>
                        </a:rPr>
                        <a:t>新县</a:t>
                      </a:r>
                      <a:endParaRPr lang="zh-CN" altLang="en-US" sz="12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中西部、东南部</a:t>
                      </a:r>
                      <a:endParaRPr lang="zh-CN" altLang="en-US" sz="1200" b="0" i="0" u="none" strike="noStrike" dirty="0">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7"/>
                  </a:ext>
                </a:extLst>
              </a:tr>
              <a:tr h="222355">
                <a:tc>
                  <a:txBody>
                    <a:bodyPr/>
                    <a:lstStyle/>
                    <a:p>
                      <a:pPr algn="ctr" fontAlgn="ctr"/>
                      <a:r>
                        <a:rPr lang="zh-CN" altLang="en-US" sz="1200" u="none" strike="noStrike">
                          <a:effectLst/>
                          <a:latin typeface="+mn-ea"/>
                          <a:ea typeface="+mn-ea"/>
                        </a:rPr>
                        <a:t>商城县</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中西部、东部</a:t>
                      </a:r>
                      <a:endParaRPr lang="zh-CN" altLang="en-US" sz="1200" b="0" i="0" u="none" strike="noStrike" dirty="0">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8"/>
                  </a:ext>
                </a:extLst>
              </a:tr>
              <a:tr h="386288">
                <a:tc>
                  <a:txBody>
                    <a:bodyPr/>
                    <a:lstStyle/>
                    <a:p>
                      <a:pPr algn="ctr" fontAlgn="ctr"/>
                      <a:r>
                        <a:rPr lang="zh-CN" altLang="en-US" sz="1200" u="none" strike="noStrike">
                          <a:effectLst/>
                          <a:latin typeface="+mn-ea"/>
                          <a:ea typeface="+mn-ea"/>
                        </a:rPr>
                        <a:t>信阳市</a:t>
                      </a:r>
                      <a:endParaRPr lang="zh-CN" altLang="en-US" sz="12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北部平原</a:t>
                      </a:r>
                      <a:endParaRPr lang="zh-CN" altLang="en-US" sz="12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200" u="none" strike="noStrike" dirty="0">
                          <a:effectLst/>
                          <a:latin typeface="+mn-ea"/>
                          <a:ea typeface="+mn-ea"/>
                        </a:rPr>
                        <a:t>4.8m/s~5.2m/s</a:t>
                      </a:r>
                      <a:endParaRPr lang="zh-CN" altLang="en-US" sz="12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200" u="none" strike="noStrike" dirty="0">
                          <a:effectLst/>
                          <a:latin typeface="+mn-ea"/>
                          <a:ea typeface="+mn-ea"/>
                        </a:rPr>
                        <a:t>简单平原</a:t>
                      </a:r>
                      <a:endParaRPr lang="zh-CN" altLang="en-US" sz="12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200" u="none" strike="noStrike" dirty="0">
                          <a:effectLst/>
                          <a:latin typeface="+mn-ea"/>
                          <a:ea typeface="+mn-ea"/>
                        </a:rPr>
                        <a:t>140m</a:t>
                      </a:r>
                    </a:p>
                    <a:p>
                      <a:pPr algn="ctr" fontAlgn="ctr"/>
                      <a:r>
                        <a:rPr lang="zh-CN" altLang="en-US" sz="1200" u="none" strike="noStrike" dirty="0">
                          <a:effectLst/>
                          <a:latin typeface="+mn-ea"/>
                          <a:ea typeface="+mn-ea"/>
                        </a:rPr>
                        <a:t>高度</a:t>
                      </a:r>
                      <a:endParaRPr lang="zh-CN" altLang="en-US" sz="1200" b="0" i="0" u="none" strike="noStrike" dirty="0">
                        <a:solidFill>
                          <a:srgbClr val="000000"/>
                        </a:solidFill>
                        <a:effectLst/>
                        <a:latin typeface="+mn-ea"/>
                        <a:ea typeface="+mn-ea"/>
                      </a:endParaRPr>
                    </a:p>
                  </a:txBody>
                  <a:tcPr marL="9525" marR="9525" marT="9525" marB="0" anchor="ctr"/>
                </a:tc>
                <a:extLst>
                  <a:ext uri="{0D108BD9-81ED-4DB2-BD59-A6C34878D82A}">
                    <a16:rowId xmlns="" xmlns:a16="http://schemas.microsoft.com/office/drawing/2014/main" val="10009"/>
                  </a:ext>
                </a:extLst>
              </a:tr>
              <a:tr h="374065">
                <a:tc gridSpan="5">
                  <a:txBody>
                    <a:bodyPr/>
                    <a:lstStyle/>
                    <a:p>
                      <a:pPr algn="ctr" fontAlgn="ctr"/>
                      <a:r>
                        <a:rPr lang="zh-CN" altLang="en-US" sz="1400" u="none" strike="noStrike" dirty="0">
                          <a:effectLst/>
                          <a:latin typeface="+mn-ea"/>
                          <a:ea typeface="+mn-ea"/>
                        </a:rPr>
                        <a:t>全市风能资源技术可开发量</a:t>
                      </a:r>
                      <a:r>
                        <a:rPr lang="zh-CN" altLang="en-US" sz="1400" u="none" strike="noStrike" dirty="0" smtClean="0">
                          <a:effectLst/>
                          <a:latin typeface="+mn-ea"/>
                          <a:ea typeface="+mn-ea"/>
                        </a:rPr>
                        <a:t>近</a:t>
                      </a:r>
                      <a:r>
                        <a:rPr lang="en-US" altLang="zh-CN" sz="1400" u="none" strike="noStrike" dirty="0" smtClean="0">
                          <a:effectLst/>
                          <a:latin typeface="+mn-ea"/>
                          <a:ea typeface="+mn-ea"/>
                        </a:rPr>
                        <a:t>800</a:t>
                      </a:r>
                      <a:r>
                        <a:rPr lang="zh-CN" altLang="en-US" sz="1400" u="none" strike="noStrike" dirty="0">
                          <a:effectLst/>
                          <a:latin typeface="+mn-ea"/>
                          <a:ea typeface="+mn-ea"/>
                        </a:rPr>
                        <a:t>万千瓦</a:t>
                      </a:r>
                      <a:endParaRPr lang="zh-CN" altLang="en-US" sz="1400" b="0" i="0" u="none" strike="noStrike" dirty="0">
                        <a:solidFill>
                          <a:srgbClr val="000000"/>
                        </a:solidFill>
                        <a:effectLst/>
                        <a:latin typeface="+mn-ea"/>
                        <a:ea typeface="+mn-ea"/>
                      </a:endParaRPr>
                    </a:p>
                  </a:txBody>
                  <a:tcPr marL="9525" marR="9525" marT="952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19" y="4397322"/>
            <a:ext cx="2974072" cy="221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268077" y="790859"/>
            <a:ext cx="3700723"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风能资源</a:t>
            </a:r>
            <a:endParaRPr lang="en-US" altLang="zh-CN" sz="1800" b="1" kern="100" dirty="0">
              <a:solidFill>
                <a:srgbClr val="163896"/>
              </a:solidFill>
              <a:latin typeface="+mn-ea"/>
              <a:cs typeface="Times New Roman" panose="02020603050405020304" pitchFamily="18" charset="0"/>
            </a:endParaRPr>
          </a:p>
        </p:txBody>
      </p:sp>
      <p:sp>
        <p:nvSpPr>
          <p:cNvPr id="18" name="矩形 17"/>
          <p:cNvSpPr/>
          <p:nvPr/>
        </p:nvSpPr>
        <p:spPr>
          <a:xfrm>
            <a:off x="6939788" y="801844"/>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光伏资源</a:t>
            </a:r>
            <a:endParaRPr lang="en-US" altLang="zh-CN" sz="1800" b="1" kern="100" dirty="0">
              <a:solidFill>
                <a:srgbClr val="163896"/>
              </a:solidFill>
              <a:latin typeface="+mn-ea"/>
              <a:cs typeface="Times New Roman" panose="02020603050405020304" pitchFamily="18" charset="0"/>
            </a:endParaRP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8424" y="4397322"/>
            <a:ext cx="3380597" cy="221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2"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cxnSp>
        <p:nvCxnSpPr>
          <p:cNvPr id="14" name="直接连接符 13"/>
          <p:cNvCxnSpPr/>
          <p:nvPr/>
        </p:nvCxnSpPr>
        <p:spPr>
          <a:xfrm flipH="1">
            <a:off x="6844614" y="1286231"/>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6" name="圆角矩形 10"/>
          <p:cNvSpPr>
            <a:spLocks noChangeArrowheads="1"/>
          </p:cNvSpPr>
          <p:nvPr/>
        </p:nvSpPr>
        <p:spPr bwMode="auto">
          <a:xfrm>
            <a:off x="6951922" y="899805"/>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20" name="矩形 19"/>
          <p:cNvSpPr/>
          <p:nvPr/>
        </p:nvSpPr>
        <p:spPr>
          <a:xfrm>
            <a:off x="482572" y="182927"/>
            <a:ext cx="7273145" cy="707886"/>
          </a:xfrm>
          <a:prstGeom prst="rect">
            <a:avLst/>
          </a:prstGeom>
        </p:spPr>
        <p:txBody>
          <a:bodyPr wrap="none">
            <a:spAutoFit/>
          </a:bodyPr>
          <a:lstStyle/>
          <a:p>
            <a:r>
              <a:rPr lang="zh-CN" altLang="en-US" sz="2000" b="1" dirty="0">
                <a:solidFill>
                  <a:srgbClr val="163896"/>
                </a:solidFill>
                <a:latin typeface="+mn-ea"/>
                <a:sym typeface="+mn-lt"/>
              </a:rPr>
              <a:t>二、信阳市电力碳达峰碳中和时间表</a:t>
            </a:r>
            <a:r>
              <a:rPr lang="en-US" altLang="zh-CN" sz="2000" b="1" dirty="0">
                <a:solidFill>
                  <a:srgbClr val="163896"/>
                </a:solidFill>
                <a:latin typeface="+mn-ea"/>
                <a:sym typeface="+mn-lt"/>
              </a:rPr>
              <a:t>/</a:t>
            </a:r>
            <a:r>
              <a:rPr lang="zh-CN" altLang="en-US" sz="2000" b="1" dirty="0">
                <a:solidFill>
                  <a:srgbClr val="163896"/>
                </a:solidFill>
                <a:latin typeface="+mn-ea"/>
                <a:sym typeface="+mn-lt"/>
              </a:rPr>
              <a:t>路线图</a:t>
            </a:r>
            <a:r>
              <a:rPr lang="en-US" altLang="zh-CN" sz="1800" b="1" dirty="0">
                <a:solidFill>
                  <a:srgbClr val="163896"/>
                </a:solidFill>
                <a:latin typeface="+mn-ea"/>
              </a:rPr>
              <a:t>——</a:t>
            </a:r>
            <a:r>
              <a:rPr lang="zh-CN" altLang="en-US" sz="1800" b="1" dirty="0">
                <a:solidFill>
                  <a:srgbClr val="163896"/>
                </a:solidFill>
                <a:latin typeface="+mn-ea"/>
              </a:rPr>
              <a:t>风光资源禀赋</a:t>
            </a:r>
            <a:endParaRPr lang="zh-CN" altLang="en-US" sz="1600" b="1" dirty="0">
              <a:solidFill>
                <a:srgbClr val="163896"/>
              </a:solidFill>
              <a:latin typeface="+mn-ea"/>
            </a:endParaRPr>
          </a:p>
          <a:p>
            <a:endParaRPr lang="zh-CN" altLang="en-US" sz="2000" b="1" dirty="0">
              <a:solidFill>
                <a:srgbClr val="163896"/>
              </a:solidFill>
              <a:latin typeface="+mn-ea"/>
              <a:sym typeface="+mn-lt"/>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921" y="3221851"/>
            <a:ext cx="4979699" cy="3454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9646" y="4999837"/>
            <a:ext cx="5619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333380" y="1372498"/>
            <a:ext cx="11717449" cy="1528624"/>
          </a:xfrm>
          <a:prstGeom prst="rect">
            <a:avLst/>
          </a:prstGeom>
          <a:noFill/>
        </p:spPr>
        <p:txBody>
          <a:bodyPr wrap="square" rtlCol="0">
            <a:spAutoFit/>
          </a:bodyPr>
          <a:lstStyle/>
          <a:p>
            <a:pPr>
              <a:lnSpc>
                <a:spcPts val="2800"/>
              </a:lnSpc>
            </a:pPr>
            <a:r>
              <a:rPr lang="zh-CN" altLang="en-US" sz="1600" b="1" dirty="0">
                <a:solidFill>
                  <a:srgbClr val="163896"/>
                </a:solidFill>
                <a:latin typeface="+mn-ea"/>
              </a:rPr>
              <a:t>变电容量情况：</a:t>
            </a:r>
            <a:r>
              <a:rPr lang="zh-CN" altLang="en-US" sz="1600" dirty="0">
                <a:solidFill>
                  <a:srgbClr val="163896"/>
                </a:solidFill>
                <a:latin typeface="+mn-ea"/>
              </a:rPr>
              <a:t>信阳电网</a:t>
            </a:r>
            <a:r>
              <a:rPr lang="en-US" altLang="zh-CN" sz="1600" dirty="0">
                <a:solidFill>
                  <a:srgbClr val="163896"/>
                </a:solidFill>
                <a:latin typeface="+mn-ea"/>
              </a:rPr>
              <a:t>500</a:t>
            </a:r>
            <a:r>
              <a:rPr lang="zh-CN" altLang="en-US" sz="1600" dirty="0">
                <a:solidFill>
                  <a:srgbClr val="163896"/>
                </a:solidFill>
                <a:latin typeface="+mn-ea"/>
              </a:rPr>
              <a:t>千伏变电站</a:t>
            </a:r>
            <a:r>
              <a:rPr lang="en-US" altLang="zh-CN" sz="1600" dirty="0">
                <a:solidFill>
                  <a:srgbClr val="163896"/>
                </a:solidFill>
                <a:latin typeface="+mn-ea"/>
              </a:rPr>
              <a:t>2</a:t>
            </a:r>
            <a:r>
              <a:rPr lang="zh-CN" altLang="en-US" sz="1600" dirty="0">
                <a:solidFill>
                  <a:srgbClr val="163896"/>
                </a:solidFill>
                <a:latin typeface="+mn-ea"/>
              </a:rPr>
              <a:t>座，变电容量</a:t>
            </a:r>
            <a:r>
              <a:rPr lang="en-US" altLang="zh-CN" sz="1600" dirty="0">
                <a:solidFill>
                  <a:srgbClr val="163896"/>
                </a:solidFill>
                <a:latin typeface="+mn-ea"/>
              </a:rPr>
              <a:t>450</a:t>
            </a:r>
            <a:r>
              <a:rPr lang="zh-CN" altLang="en-US" sz="1600" dirty="0">
                <a:solidFill>
                  <a:srgbClr val="163896"/>
                </a:solidFill>
                <a:latin typeface="+mn-ea"/>
              </a:rPr>
              <a:t>万千伏安；</a:t>
            </a:r>
            <a:r>
              <a:rPr lang="en-US" altLang="zh-CN" sz="1600" dirty="0">
                <a:solidFill>
                  <a:srgbClr val="163896"/>
                </a:solidFill>
                <a:latin typeface="+mn-ea"/>
              </a:rPr>
              <a:t>220</a:t>
            </a:r>
            <a:r>
              <a:rPr lang="zh-CN" altLang="en-US" sz="1600" dirty="0">
                <a:solidFill>
                  <a:srgbClr val="163896"/>
                </a:solidFill>
                <a:latin typeface="+mn-ea"/>
              </a:rPr>
              <a:t>千伏变电站</a:t>
            </a:r>
            <a:r>
              <a:rPr lang="en-US" altLang="zh-CN" sz="1600" dirty="0">
                <a:solidFill>
                  <a:srgbClr val="163896"/>
                </a:solidFill>
                <a:latin typeface="+mn-ea"/>
              </a:rPr>
              <a:t>18</a:t>
            </a:r>
            <a:r>
              <a:rPr lang="zh-CN" altLang="en-US" sz="1600" dirty="0">
                <a:solidFill>
                  <a:srgbClr val="163896"/>
                </a:solidFill>
                <a:latin typeface="+mn-ea"/>
              </a:rPr>
              <a:t>座，变电容量</a:t>
            </a:r>
            <a:r>
              <a:rPr lang="en-US" altLang="zh-CN" sz="1600" dirty="0">
                <a:solidFill>
                  <a:srgbClr val="163896"/>
                </a:solidFill>
                <a:latin typeface="+mn-ea"/>
              </a:rPr>
              <a:t>555</a:t>
            </a:r>
            <a:r>
              <a:rPr lang="zh-CN" altLang="en-US" sz="1600" dirty="0">
                <a:solidFill>
                  <a:srgbClr val="163896"/>
                </a:solidFill>
                <a:latin typeface="+mn-ea"/>
              </a:rPr>
              <a:t>万千伏安；</a:t>
            </a:r>
            <a:r>
              <a:rPr lang="en-US" altLang="zh-CN" sz="1600" dirty="0">
                <a:solidFill>
                  <a:srgbClr val="163896"/>
                </a:solidFill>
                <a:latin typeface="+mn-ea"/>
              </a:rPr>
              <a:t>110</a:t>
            </a:r>
            <a:r>
              <a:rPr lang="zh-CN" altLang="en-US" sz="1600" dirty="0">
                <a:solidFill>
                  <a:srgbClr val="163896"/>
                </a:solidFill>
                <a:latin typeface="+mn-ea"/>
              </a:rPr>
              <a:t>千伏变电站</a:t>
            </a:r>
            <a:r>
              <a:rPr lang="en-US" altLang="zh-CN" sz="1600" dirty="0">
                <a:solidFill>
                  <a:srgbClr val="163896"/>
                </a:solidFill>
                <a:latin typeface="+mn-ea"/>
              </a:rPr>
              <a:t>95</a:t>
            </a:r>
            <a:r>
              <a:rPr lang="zh-CN" altLang="en-US" sz="1600" dirty="0">
                <a:solidFill>
                  <a:srgbClr val="163896"/>
                </a:solidFill>
                <a:latin typeface="+mn-ea"/>
              </a:rPr>
              <a:t>座，变电容量</a:t>
            </a:r>
            <a:r>
              <a:rPr lang="en-US" altLang="zh-CN" sz="1600" dirty="0">
                <a:solidFill>
                  <a:srgbClr val="163896"/>
                </a:solidFill>
                <a:latin typeface="+mn-ea"/>
              </a:rPr>
              <a:t>661</a:t>
            </a:r>
            <a:r>
              <a:rPr lang="zh-CN" altLang="en-US" sz="1600" dirty="0">
                <a:solidFill>
                  <a:srgbClr val="163896"/>
                </a:solidFill>
                <a:latin typeface="+mn-ea"/>
              </a:rPr>
              <a:t>万千伏安，整体供电能力达</a:t>
            </a:r>
            <a:r>
              <a:rPr lang="en-US" altLang="zh-CN" sz="1600" dirty="0">
                <a:solidFill>
                  <a:srgbClr val="163896"/>
                </a:solidFill>
                <a:latin typeface="+mn-ea"/>
              </a:rPr>
              <a:t>345</a:t>
            </a:r>
            <a:r>
              <a:rPr lang="zh-CN" altLang="en-US" sz="1600" dirty="0">
                <a:solidFill>
                  <a:srgbClr val="163896"/>
                </a:solidFill>
                <a:latin typeface="+mn-ea"/>
              </a:rPr>
              <a:t>万千瓦。</a:t>
            </a:r>
            <a:endParaRPr lang="en-US" altLang="zh-CN" sz="1600" dirty="0">
              <a:solidFill>
                <a:srgbClr val="163896"/>
              </a:solidFill>
              <a:latin typeface="+mn-ea"/>
            </a:endParaRPr>
          </a:p>
          <a:p>
            <a:pPr>
              <a:lnSpc>
                <a:spcPts val="2800"/>
              </a:lnSpc>
            </a:pPr>
            <a:r>
              <a:rPr lang="zh-CN" altLang="en-US" sz="1600" b="1" dirty="0">
                <a:solidFill>
                  <a:srgbClr val="163896"/>
                </a:solidFill>
                <a:latin typeface="+mn-ea"/>
              </a:rPr>
              <a:t>变电站负载情况：</a:t>
            </a:r>
            <a:r>
              <a:rPr lang="zh-CN" altLang="en-US" sz="1600" dirty="0">
                <a:solidFill>
                  <a:srgbClr val="163896"/>
                </a:solidFill>
                <a:latin typeface="+mn-ea"/>
              </a:rPr>
              <a:t>信阳电网变电容量整体富余，</a:t>
            </a:r>
            <a:r>
              <a:rPr lang="en-US" altLang="zh-CN" sz="1600" dirty="0">
                <a:solidFill>
                  <a:srgbClr val="163896"/>
                </a:solidFill>
                <a:latin typeface="+mn-ea"/>
              </a:rPr>
              <a:t>500</a:t>
            </a:r>
            <a:r>
              <a:rPr lang="zh-CN" altLang="en-US" sz="1600" dirty="0">
                <a:solidFill>
                  <a:srgbClr val="163896"/>
                </a:solidFill>
                <a:latin typeface="+mn-ea"/>
              </a:rPr>
              <a:t>千伏变电站负载率整体在</a:t>
            </a:r>
            <a:r>
              <a:rPr lang="en-US" altLang="zh-CN" sz="1600" dirty="0">
                <a:solidFill>
                  <a:srgbClr val="163896"/>
                </a:solidFill>
                <a:latin typeface="+mn-ea"/>
              </a:rPr>
              <a:t>60%</a:t>
            </a:r>
            <a:r>
              <a:rPr lang="zh-CN" altLang="en-US" sz="1600" dirty="0">
                <a:solidFill>
                  <a:srgbClr val="163896"/>
                </a:solidFill>
                <a:latin typeface="+mn-ea"/>
              </a:rPr>
              <a:t>，负载率超</a:t>
            </a:r>
            <a:r>
              <a:rPr lang="en-US" altLang="zh-CN" sz="1600" dirty="0">
                <a:solidFill>
                  <a:srgbClr val="163896"/>
                </a:solidFill>
                <a:latin typeface="+mn-ea"/>
              </a:rPr>
              <a:t>60% </a:t>
            </a:r>
            <a:r>
              <a:rPr lang="zh-CN" altLang="en-US" sz="1600" dirty="0">
                <a:solidFill>
                  <a:srgbClr val="163896"/>
                </a:solidFill>
                <a:latin typeface="+mn-ea"/>
              </a:rPr>
              <a:t>的</a:t>
            </a:r>
            <a:r>
              <a:rPr lang="en-US" altLang="zh-CN" sz="1600" dirty="0">
                <a:solidFill>
                  <a:srgbClr val="163896"/>
                </a:solidFill>
                <a:latin typeface="+mn-ea"/>
              </a:rPr>
              <a:t>220</a:t>
            </a:r>
            <a:r>
              <a:rPr lang="zh-CN" altLang="en-US" sz="1600" dirty="0">
                <a:solidFill>
                  <a:srgbClr val="163896"/>
                </a:solidFill>
                <a:latin typeface="+mn-ea"/>
              </a:rPr>
              <a:t>千伏变电站有潢川等</a:t>
            </a:r>
            <a:r>
              <a:rPr lang="en-US" altLang="zh-CN" sz="1600" dirty="0">
                <a:solidFill>
                  <a:srgbClr val="163896"/>
                </a:solidFill>
                <a:latin typeface="+mn-ea"/>
              </a:rPr>
              <a:t>8</a:t>
            </a:r>
            <a:r>
              <a:rPr lang="zh-CN" altLang="en-US" sz="1600" dirty="0">
                <a:solidFill>
                  <a:srgbClr val="163896"/>
                </a:solidFill>
                <a:latin typeface="+mn-ea"/>
              </a:rPr>
              <a:t>座变电变；负载率超</a:t>
            </a:r>
            <a:r>
              <a:rPr lang="en-US" altLang="zh-CN" sz="1600" dirty="0">
                <a:solidFill>
                  <a:srgbClr val="163896"/>
                </a:solidFill>
                <a:latin typeface="+mn-ea"/>
              </a:rPr>
              <a:t>60%</a:t>
            </a:r>
            <a:r>
              <a:rPr lang="zh-CN" altLang="en-US" sz="1600" dirty="0">
                <a:solidFill>
                  <a:srgbClr val="163896"/>
                </a:solidFill>
                <a:latin typeface="+mn-ea"/>
              </a:rPr>
              <a:t>的</a:t>
            </a:r>
            <a:r>
              <a:rPr lang="en-US" altLang="zh-CN" sz="1600" dirty="0">
                <a:solidFill>
                  <a:srgbClr val="163896"/>
                </a:solidFill>
                <a:latin typeface="+mn-ea"/>
              </a:rPr>
              <a:t>110</a:t>
            </a:r>
            <a:r>
              <a:rPr lang="zh-CN" altLang="en-US" sz="1600" dirty="0">
                <a:solidFill>
                  <a:srgbClr val="163896"/>
                </a:solidFill>
                <a:latin typeface="+mn-ea"/>
              </a:rPr>
              <a:t>千伏变电站</a:t>
            </a:r>
            <a:r>
              <a:rPr lang="en-US" altLang="zh-CN" sz="1600" dirty="0">
                <a:solidFill>
                  <a:srgbClr val="163896"/>
                </a:solidFill>
                <a:latin typeface="+mn-ea"/>
              </a:rPr>
              <a:t>31</a:t>
            </a:r>
            <a:r>
              <a:rPr lang="zh-CN" altLang="en-US" sz="1600" dirty="0">
                <a:solidFill>
                  <a:srgbClr val="163896"/>
                </a:solidFill>
                <a:latin typeface="+mn-ea"/>
              </a:rPr>
              <a:t>座，其中固始、根亲、牡丹</a:t>
            </a:r>
            <a:r>
              <a:rPr lang="en-US" altLang="zh-CN" sz="1600" dirty="0">
                <a:solidFill>
                  <a:srgbClr val="163896"/>
                </a:solidFill>
                <a:latin typeface="+mn-ea"/>
              </a:rPr>
              <a:t>3</a:t>
            </a:r>
            <a:r>
              <a:rPr lang="zh-CN" altLang="en-US" sz="1600" dirty="0">
                <a:solidFill>
                  <a:srgbClr val="163896"/>
                </a:solidFill>
                <a:latin typeface="+mn-ea"/>
              </a:rPr>
              <a:t>座变电站负载率超</a:t>
            </a:r>
            <a:r>
              <a:rPr lang="en-US" altLang="zh-CN" sz="1600" dirty="0">
                <a:solidFill>
                  <a:srgbClr val="163896"/>
                </a:solidFill>
                <a:latin typeface="+mn-ea"/>
              </a:rPr>
              <a:t>80%</a:t>
            </a:r>
            <a:r>
              <a:rPr lang="zh-CN" altLang="en-US" sz="1600" dirty="0">
                <a:solidFill>
                  <a:srgbClr val="163896"/>
                </a:solidFill>
                <a:latin typeface="+mn-ea"/>
              </a:rPr>
              <a:t>。</a:t>
            </a:r>
          </a:p>
        </p:txBody>
      </p:sp>
      <p:graphicFrame>
        <p:nvGraphicFramePr>
          <p:cNvPr id="4" name="表格 3"/>
          <p:cNvGraphicFramePr>
            <a:graphicFrameLocks noGrp="1"/>
          </p:cNvGraphicFramePr>
          <p:nvPr>
            <p:custDataLst>
              <p:tags r:id="rId1"/>
            </p:custDataLst>
          </p:nvPr>
        </p:nvGraphicFramePr>
        <p:xfrm>
          <a:off x="482572" y="3023853"/>
          <a:ext cx="4995511" cy="3661978"/>
        </p:xfrm>
        <a:graphic>
          <a:graphicData uri="http://schemas.openxmlformats.org/drawingml/2006/table">
            <a:tbl>
              <a:tblPr firstRow="1" bandRow="1">
                <a:tableStyleId>{5C22544A-7EE6-4342-B048-85BDC9FD1C3A}</a:tableStyleId>
              </a:tblPr>
              <a:tblGrid>
                <a:gridCol w="848474">
                  <a:extLst>
                    <a:ext uri="{9D8B030D-6E8A-4147-A177-3AD203B41FA5}">
                      <a16:colId xmlns="" xmlns:a16="http://schemas.microsoft.com/office/drawing/2014/main" val="20000"/>
                    </a:ext>
                  </a:extLst>
                </a:gridCol>
                <a:gridCol w="839398">
                  <a:extLst>
                    <a:ext uri="{9D8B030D-6E8A-4147-A177-3AD203B41FA5}">
                      <a16:colId xmlns="" xmlns:a16="http://schemas.microsoft.com/office/drawing/2014/main" val="20001"/>
                    </a:ext>
                  </a:extLst>
                </a:gridCol>
                <a:gridCol w="1045703">
                  <a:extLst>
                    <a:ext uri="{9D8B030D-6E8A-4147-A177-3AD203B41FA5}">
                      <a16:colId xmlns="" xmlns:a16="http://schemas.microsoft.com/office/drawing/2014/main" val="20002"/>
                    </a:ext>
                  </a:extLst>
                </a:gridCol>
                <a:gridCol w="962526">
                  <a:extLst>
                    <a:ext uri="{9D8B030D-6E8A-4147-A177-3AD203B41FA5}">
                      <a16:colId xmlns="" xmlns:a16="http://schemas.microsoft.com/office/drawing/2014/main" val="20003"/>
                    </a:ext>
                  </a:extLst>
                </a:gridCol>
                <a:gridCol w="1299410">
                  <a:extLst>
                    <a:ext uri="{9D8B030D-6E8A-4147-A177-3AD203B41FA5}">
                      <a16:colId xmlns="" xmlns:a16="http://schemas.microsoft.com/office/drawing/2014/main" val="20004"/>
                    </a:ext>
                  </a:extLst>
                </a:gridCol>
              </a:tblGrid>
              <a:tr h="571298">
                <a:tc>
                  <a:txBody>
                    <a:bodyPr/>
                    <a:lstStyle/>
                    <a:p>
                      <a:pPr algn="ctr"/>
                      <a:r>
                        <a:rPr lang="zh-CN" altLang="en-US" sz="1200" dirty="0">
                          <a:latin typeface="+mn-ea"/>
                          <a:ea typeface="+mn-ea"/>
                        </a:rPr>
                        <a:t>电压等级</a:t>
                      </a:r>
                    </a:p>
                  </a:txBody>
                  <a:tcPr anchor="ctr">
                    <a:solidFill>
                      <a:srgbClr val="163896"/>
                    </a:solidFill>
                  </a:tcPr>
                </a:tc>
                <a:tc>
                  <a:txBody>
                    <a:bodyPr/>
                    <a:lstStyle/>
                    <a:p>
                      <a:pPr algn="ctr"/>
                      <a:r>
                        <a:rPr lang="zh-CN" altLang="en-US" sz="1200" dirty="0">
                          <a:latin typeface="+mn-ea"/>
                          <a:ea typeface="+mn-ea"/>
                        </a:rPr>
                        <a:t>变电站</a:t>
                      </a:r>
                      <a:endParaRPr lang="en-US" altLang="zh-CN" sz="1200" dirty="0">
                        <a:latin typeface="+mn-ea"/>
                        <a:ea typeface="+mn-ea"/>
                      </a:endParaRPr>
                    </a:p>
                    <a:p>
                      <a:pPr algn="ctr"/>
                      <a:r>
                        <a:rPr lang="zh-CN" altLang="en-US" sz="1200" dirty="0">
                          <a:latin typeface="+mn-ea"/>
                          <a:ea typeface="+mn-ea"/>
                        </a:rPr>
                        <a:t>名称</a:t>
                      </a:r>
                    </a:p>
                  </a:txBody>
                  <a:tcPr anchor="ctr">
                    <a:solidFill>
                      <a:srgbClr val="163896"/>
                    </a:solidFill>
                  </a:tcPr>
                </a:tc>
                <a:tc>
                  <a:txBody>
                    <a:bodyPr/>
                    <a:lstStyle/>
                    <a:p>
                      <a:pPr algn="ctr"/>
                      <a:r>
                        <a:rPr lang="zh-CN" altLang="en-US" sz="1200" dirty="0">
                          <a:latin typeface="+mn-ea"/>
                          <a:ea typeface="+mn-ea"/>
                        </a:rPr>
                        <a:t>主变容量</a:t>
                      </a:r>
                      <a:endParaRPr lang="en-US" altLang="zh-CN" sz="1200" dirty="0">
                        <a:latin typeface="+mn-ea"/>
                        <a:ea typeface="+mn-ea"/>
                      </a:endParaRPr>
                    </a:p>
                    <a:p>
                      <a:pPr algn="ctr"/>
                      <a:r>
                        <a:rPr lang="zh-CN" altLang="en-US" sz="1200" dirty="0">
                          <a:latin typeface="+mn-ea"/>
                          <a:ea typeface="+mn-ea"/>
                        </a:rPr>
                        <a:t>（万千伏安）</a:t>
                      </a:r>
                    </a:p>
                  </a:txBody>
                  <a:tcPr anchor="ctr">
                    <a:solidFill>
                      <a:srgbClr val="163896"/>
                    </a:solidFill>
                  </a:tcPr>
                </a:tc>
                <a:tc>
                  <a:txBody>
                    <a:bodyPr/>
                    <a:lstStyle/>
                    <a:p>
                      <a:pPr algn="ctr"/>
                      <a:r>
                        <a:rPr lang="zh-CN" altLang="en-US" sz="1200" dirty="0">
                          <a:latin typeface="+mn-ea"/>
                          <a:ea typeface="+mn-ea"/>
                        </a:rPr>
                        <a:t>变压器负荷</a:t>
                      </a:r>
                      <a:endParaRPr lang="en-US" altLang="zh-CN" sz="1200" dirty="0">
                        <a:latin typeface="+mn-ea"/>
                        <a:ea typeface="+mn-ea"/>
                      </a:endParaRPr>
                    </a:p>
                    <a:p>
                      <a:pPr algn="ctr"/>
                      <a:r>
                        <a:rPr lang="zh-CN" altLang="en-US" sz="1200" dirty="0">
                          <a:latin typeface="+mn-ea"/>
                          <a:ea typeface="+mn-ea"/>
                        </a:rPr>
                        <a:t>（万千瓦）</a:t>
                      </a:r>
                    </a:p>
                  </a:txBody>
                  <a:tcPr anchor="ctr">
                    <a:solidFill>
                      <a:srgbClr val="163896"/>
                    </a:solidFill>
                  </a:tcPr>
                </a:tc>
                <a:tc>
                  <a:txBody>
                    <a:bodyPr/>
                    <a:lstStyle/>
                    <a:p>
                      <a:pPr algn="ctr"/>
                      <a:r>
                        <a:rPr lang="zh-CN" altLang="en-US" sz="1200" dirty="0">
                          <a:latin typeface="+mn-ea"/>
                          <a:ea typeface="+mn-ea"/>
                        </a:rPr>
                        <a:t>所带负荷区域</a:t>
                      </a:r>
                    </a:p>
                  </a:txBody>
                  <a:tcPr anchor="ctr">
                    <a:solidFill>
                      <a:srgbClr val="163896"/>
                    </a:solidFill>
                  </a:tcPr>
                </a:tc>
                <a:extLst>
                  <a:ext uri="{0D108BD9-81ED-4DB2-BD59-A6C34878D82A}">
                    <a16:rowId xmlns="" xmlns:a16="http://schemas.microsoft.com/office/drawing/2014/main" val="10000"/>
                  </a:ext>
                </a:extLst>
              </a:tr>
              <a:tr h="309068">
                <a:tc>
                  <a:txBody>
                    <a:bodyPr/>
                    <a:lstStyle/>
                    <a:p>
                      <a:pPr algn="ctr"/>
                      <a:r>
                        <a:rPr lang="en-US" altLang="zh-CN" sz="1200" dirty="0">
                          <a:latin typeface="+mn-ea"/>
                          <a:ea typeface="+mn-ea"/>
                        </a:rPr>
                        <a:t>500</a:t>
                      </a:r>
                      <a:endParaRPr lang="zh-CN" alt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浉河</a:t>
                      </a:r>
                    </a:p>
                  </a:txBody>
                  <a:tcPr anchor="ctr">
                    <a:solidFill>
                      <a:schemeClr val="bg1"/>
                    </a:solidFill>
                  </a:tcPr>
                </a:tc>
                <a:tc>
                  <a:txBody>
                    <a:bodyPr/>
                    <a:lstStyle/>
                    <a:p>
                      <a:pPr algn="ctr"/>
                      <a:r>
                        <a:rPr lang="en-US" altLang="zh-CN" sz="1400" b="1" dirty="0">
                          <a:solidFill>
                            <a:srgbClr val="163896"/>
                          </a:solidFill>
                          <a:latin typeface="+mn-ea"/>
                          <a:ea typeface="+mn-ea"/>
                        </a:rPr>
                        <a:t>250</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en-US" altLang="zh-CN" sz="1400" b="1" dirty="0">
                          <a:solidFill>
                            <a:srgbClr val="163896"/>
                          </a:solidFill>
                          <a:latin typeface="+mn-ea"/>
                          <a:ea typeface="+mn-ea"/>
                        </a:rPr>
                        <a:t>140.31</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zh-CN" altLang="en-US" sz="1200" dirty="0">
                          <a:latin typeface="+mn-ea"/>
                          <a:ea typeface="+mn-ea"/>
                        </a:rPr>
                        <a:t>西部城区及中部</a:t>
                      </a:r>
                    </a:p>
                  </a:txBody>
                  <a:tcPr anchor="ctr">
                    <a:solidFill>
                      <a:schemeClr val="bg1"/>
                    </a:solidFill>
                  </a:tcPr>
                </a:tc>
                <a:extLst>
                  <a:ext uri="{0D108BD9-81ED-4DB2-BD59-A6C34878D82A}">
                    <a16:rowId xmlns="" xmlns:a16="http://schemas.microsoft.com/office/drawing/2014/main" val="10001"/>
                  </a:ext>
                </a:extLst>
              </a:tr>
              <a:tr h="309068">
                <a:tc>
                  <a:txBody>
                    <a:bodyPr/>
                    <a:lstStyle/>
                    <a:p>
                      <a:pPr algn="ctr"/>
                      <a:r>
                        <a:rPr lang="en-US" altLang="zh-CN" sz="1200" dirty="0">
                          <a:latin typeface="+mn-ea"/>
                          <a:ea typeface="+mn-ea"/>
                        </a:rPr>
                        <a:t>500</a:t>
                      </a:r>
                      <a:endParaRPr lang="zh-CN" altLang="en-US" sz="1200" dirty="0">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春申</a:t>
                      </a: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200</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124.8</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中部、东部</a:t>
                      </a:r>
                    </a:p>
                  </a:txBody>
                  <a:tcPr anchor="ctr">
                    <a:solidFill>
                      <a:schemeClr val="bg1">
                        <a:lumMod val="95000"/>
                      </a:schemeClr>
                    </a:solidFill>
                  </a:tcPr>
                </a:tc>
                <a:extLst>
                  <a:ext uri="{0D108BD9-81ED-4DB2-BD59-A6C34878D82A}">
                    <a16:rowId xmlns="" xmlns:a16="http://schemas.microsoft.com/office/drawing/2014/main" val="10002"/>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潢川</a:t>
                      </a:r>
                    </a:p>
                  </a:txBody>
                  <a:tcPr anchor="ctr">
                    <a:solidFill>
                      <a:schemeClr val="bg1"/>
                    </a:solidFill>
                  </a:tcPr>
                </a:tc>
                <a:tc>
                  <a:txBody>
                    <a:bodyPr/>
                    <a:lstStyle/>
                    <a:p>
                      <a:pPr algn="ctr"/>
                      <a:r>
                        <a:rPr lang="en-US" altLang="zh-CN" sz="1400" b="1" dirty="0">
                          <a:solidFill>
                            <a:srgbClr val="163896"/>
                          </a:solidFill>
                          <a:latin typeface="+mn-ea"/>
                          <a:ea typeface="+mn-ea"/>
                        </a:rPr>
                        <a:t>33</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en-US" altLang="zh-CN" sz="1400" b="1" dirty="0">
                          <a:solidFill>
                            <a:srgbClr val="163896"/>
                          </a:solidFill>
                          <a:latin typeface="+mn-ea"/>
                          <a:ea typeface="+mn-ea"/>
                        </a:rPr>
                        <a:t>29</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zh-CN" altLang="en-US" sz="1200" dirty="0">
                          <a:latin typeface="+mn-ea"/>
                          <a:ea typeface="+mn-ea"/>
                        </a:rPr>
                        <a:t>潢川、光山</a:t>
                      </a:r>
                    </a:p>
                  </a:txBody>
                  <a:tcPr anchor="ctr">
                    <a:solidFill>
                      <a:schemeClr val="bg1"/>
                    </a:solidFill>
                  </a:tcPr>
                </a:tc>
                <a:extLst>
                  <a:ext uri="{0D108BD9-81ED-4DB2-BD59-A6C34878D82A}">
                    <a16:rowId xmlns="" xmlns:a16="http://schemas.microsoft.com/office/drawing/2014/main" val="10003"/>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茗阳</a:t>
                      </a: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36</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27.5</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主城区</a:t>
                      </a:r>
                    </a:p>
                  </a:txBody>
                  <a:tcPr anchor="ctr">
                    <a:solidFill>
                      <a:schemeClr val="bg1">
                        <a:lumMod val="95000"/>
                      </a:schemeClr>
                    </a:solidFill>
                  </a:tcPr>
                </a:tc>
                <a:extLst>
                  <a:ext uri="{0D108BD9-81ED-4DB2-BD59-A6C34878D82A}">
                    <a16:rowId xmlns="" xmlns:a16="http://schemas.microsoft.com/office/drawing/2014/main" val="10004"/>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彭庄</a:t>
                      </a:r>
                    </a:p>
                  </a:txBody>
                  <a:tcPr anchor="ctr">
                    <a:solidFill>
                      <a:schemeClr val="bg1"/>
                    </a:solidFill>
                  </a:tcPr>
                </a:tc>
                <a:tc>
                  <a:txBody>
                    <a:bodyPr/>
                    <a:lstStyle/>
                    <a:p>
                      <a:pPr algn="ctr"/>
                      <a:r>
                        <a:rPr lang="en-US" altLang="zh-CN" sz="1400" b="1" dirty="0">
                          <a:solidFill>
                            <a:srgbClr val="163896"/>
                          </a:solidFill>
                          <a:latin typeface="+mn-ea"/>
                          <a:ea typeface="+mn-ea"/>
                        </a:rPr>
                        <a:t>36</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en-US" altLang="zh-CN" sz="1400" b="1" dirty="0">
                          <a:solidFill>
                            <a:srgbClr val="163896"/>
                          </a:solidFill>
                          <a:latin typeface="+mn-ea"/>
                          <a:ea typeface="+mn-ea"/>
                        </a:rPr>
                        <a:t>21.68</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zh-CN" altLang="en-US" sz="1200" dirty="0">
                          <a:latin typeface="+mn-ea"/>
                          <a:ea typeface="+mn-ea"/>
                        </a:rPr>
                        <a:t>城区明港集聚区</a:t>
                      </a:r>
                    </a:p>
                  </a:txBody>
                  <a:tcPr anchor="ctr">
                    <a:solidFill>
                      <a:schemeClr val="bg1"/>
                    </a:solidFill>
                  </a:tcPr>
                </a:tc>
                <a:extLst>
                  <a:ext uri="{0D108BD9-81ED-4DB2-BD59-A6C34878D82A}">
                    <a16:rowId xmlns="" xmlns:a16="http://schemas.microsoft.com/office/drawing/2014/main" val="10005"/>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漕湾</a:t>
                      </a: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33</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21.33</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光山联络线</a:t>
                      </a:r>
                    </a:p>
                  </a:txBody>
                  <a:tcPr anchor="ctr">
                    <a:solidFill>
                      <a:schemeClr val="bg1">
                        <a:lumMod val="95000"/>
                      </a:schemeClr>
                    </a:solidFill>
                  </a:tcPr>
                </a:tc>
                <a:extLst>
                  <a:ext uri="{0D108BD9-81ED-4DB2-BD59-A6C34878D82A}">
                    <a16:rowId xmlns="" xmlns:a16="http://schemas.microsoft.com/office/drawing/2014/main" val="10006"/>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桂园</a:t>
                      </a:r>
                    </a:p>
                  </a:txBody>
                  <a:tcPr anchor="ctr">
                    <a:solidFill>
                      <a:schemeClr val="bg1"/>
                    </a:solidFill>
                  </a:tcPr>
                </a:tc>
                <a:tc>
                  <a:txBody>
                    <a:bodyPr/>
                    <a:lstStyle/>
                    <a:p>
                      <a:pPr algn="ctr"/>
                      <a:r>
                        <a:rPr lang="en-US" altLang="zh-CN" sz="1400" b="1" dirty="0">
                          <a:solidFill>
                            <a:srgbClr val="163896"/>
                          </a:solidFill>
                          <a:latin typeface="+mn-ea"/>
                          <a:ea typeface="+mn-ea"/>
                        </a:rPr>
                        <a:t>33</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en-US" altLang="zh-CN" sz="1400" b="1" dirty="0">
                          <a:solidFill>
                            <a:srgbClr val="163896"/>
                          </a:solidFill>
                          <a:latin typeface="+mn-ea"/>
                          <a:ea typeface="+mn-ea"/>
                        </a:rPr>
                        <a:t>21.36</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zh-CN" altLang="en-US" sz="1200" dirty="0">
                          <a:latin typeface="+mn-ea"/>
                          <a:ea typeface="+mn-ea"/>
                        </a:rPr>
                        <a:t>息县全县</a:t>
                      </a:r>
                    </a:p>
                  </a:txBody>
                  <a:tcPr anchor="ctr">
                    <a:solidFill>
                      <a:schemeClr val="bg1"/>
                    </a:solidFill>
                  </a:tcPr>
                </a:tc>
                <a:extLst>
                  <a:ext uri="{0D108BD9-81ED-4DB2-BD59-A6C34878D82A}">
                    <a16:rowId xmlns="" xmlns:a16="http://schemas.microsoft.com/office/drawing/2014/main" val="10007"/>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瞿达</a:t>
                      </a: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18</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en-US" altLang="zh-CN" sz="1400" b="1" dirty="0">
                          <a:solidFill>
                            <a:srgbClr val="163896"/>
                          </a:solidFill>
                          <a:latin typeface="+mn-ea"/>
                          <a:ea typeface="+mn-ea"/>
                        </a:rPr>
                        <a:t>15</a:t>
                      </a:r>
                      <a:endParaRPr lang="zh-CN" altLang="en-US" sz="1400" b="1" dirty="0">
                        <a:solidFill>
                          <a:srgbClr val="163896"/>
                        </a:solidFill>
                        <a:latin typeface="+mn-ea"/>
                        <a:ea typeface="+mn-ea"/>
                      </a:endParaRPr>
                    </a:p>
                  </a:txBody>
                  <a:tcPr anchor="ctr">
                    <a:solidFill>
                      <a:schemeClr val="bg1">
                        <a:lumMod val="95000"/>
                      </a:schemeClr>
                    </a:solidFill>
                  </a:tcPr>
                </a:tc>
                <a:tc>
                  <a:txBody>
                    <a:bodyPr/>
                    <a:lstStyle/>
                    <a:p>
                      <a:pPr algn="ctr"/>
                      <a:r>
                        <a:rPr lang="zh-CN" altLang="en-US" sz="1200" dirty="0">
                          <a:latin typeface="+mn-ea"/>
                          <a:ea typeface="+mn-ea"/>
                        </a:rPr>
                        <a:t>潢川东部</a:t>
                      </a:r>
                    </a:p>
                  </a:txBody>
                  <a:tcPr anchor="ctr">
                    <a:solidFill>
                      <a:schemeClr val="bg1">
                        <a:lumMod val="95000"/>
                      </a:schemeClr>
                    </a:solidFill>
                  </a:tcPr>
                </a:tc>
                <a:extLst>
                  <a:ext uri="{0D108BD9-81ED-4DB2-BD59-A6C34878D82A}">
                    <a16:rowId xmlns="" xmlns:a16="http://schemas.microsoft.com/office/drawing/2014/main" val="10008"/>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solidFill>
                      <a:schemeClr val="bg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200" dirty="0">
                          <a:latin typeface="+mn-ea"/>
                          <a:ea typeface="+mn-ea"/>
                        </a:rPr>
                        <a:t>江南</a:t>
                      </a:r>
                    </a:p>
                  </a:txBody>
                  <a:tcPr anchor="ctr">
                    <a:solidFill>
                      <a:schemeClr val="bg1"/>
                    </a:solidFill>
                  </a:tcPr>
                </a:tc>
                <a:tc>
                  <a:txBody>
                    <a:bodyPr/>
                    <a:lstStyle/>
                    <a:p>
                      <a:pPr algn="ctr"/>
                      <a:r>
                        <a:rPr lang="en-US" altLang="zh-CN" sz="1400" b="1" dirty="0">
                          <a:solidFill>
                            <a:srgbClr val="163896"/>
                          </a:solidFill>
                          <a:latin typeface="+mn-ea"/>
                          <a:ea typeface="+mn-ea"/>
                        </a:rPr>
                        <a:t>18</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en-US" altLang="zh-CN" sz="1400" b="1" dirty="0">
                          <a:solidFill>
                            <a:srgbClr val="163896"/>
                          </a:solidFill>
                          <a:latin typeface="+mn-ea"/>
                          <a:ea typeface="+mn-ea"/>
                        </a:rPr>
                        <a:t>13.7</a:t>
                      </a:r>
                      <a:endParaRPr lang="zh-CN" altLang="en-US" sz="1400" b="1" dirty="0">
                        <a:solidFill>
                          <a:srgbClr val="163896"/>
                        </a:solidFill>
                        <a:latin typeface="+mn-ea"/>
                        <a:ea typeface="+mn-ea"/>
                      </a:endParaRPr>
                    </a:p>
                  </a:txBody>
                  <a:tcPr anchor="ctr">
                    <a:solidFill>
                      <a:schemeClr val="bg1"/>
                    </a:solidFill>
                  </a:tcPr>
                </a:tc>
                <a:tc>
                  <a:txBody>
                    <a:bodyPr/>
                    <a:lstStyle/>
                    <a:p>
                      <a:pPr algn="ctr"/>
                      <a:r>
                        <a:rPr lang="zh-CN" altLang="en-US" sz="1200" dirty="0">
                          <a:latin typeface="+mn-ea"/>
                          <a:ea typeface="+mn-ea"/>
                        </a:rPr>
                        <a:t>光山主城区</a:t>
                      </a:r>
                    </a:p>
                  </a:txBody>
                  <a:tcPr anchor="ctr">
                    <a:solidFill>
                      <a:schemeClr val="bg1"/>
                    </a:solidFill>
                  </a:tcPr>
                </a:tc>
                <a:extLst>
                  <a:ext uri="{0D108BD9-81ED-4DB2-BD59-A6C34878D82A}">
                    <a16:rowId xmlns="" xmlns:a16="http://schemas.microsoft.com/office/drawing/2014/main" val="10009"/>
                  </a:ext>
                </a:extLst>
              </a:tr>
              <a:tr h="309068">
                <a:tc>
                  <a:txBody>
                    <a:bodyPr/>
                    <a:lstStyle/>
                    <a:p>
                      <a:pPr algn="ctr"/>
                      <a:r>
                        <a:rPr lang="en-US" altLang="zh-CN" sz="1200" dirty="0">
                          <a:latin typeface="+mn-ea"/>
                          <a:ea typeface="+mn-ea"/>
                        </a:rPr>
                        <a:t>220</a:t>
                      </a:r>
                      <a:endParaRPr lang="zh-CN" altLang="en-US" sz="1200" dirty="0">
                        <a:latin typeface="+mn-ea"/>
                        <a:ea typeface="+mn-ea"/>
                      </a:endParaRPr>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zh-CN" altLang="en-US" sz="1200" dirty="0">
                          <a:latin typeface="+mn-ea"/>
                          <a:ea typeface="+mn-ea"/>
                        </a:rPr>
                        <a:t>蓼城</a:t>
                      </a:r>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b="1" dirty="0">
                          <a:solidFill>
                            <a:srgbClr val="163896"/>
                          </a:solidFill>
                          <a:latin typeface="+mn-ea"/>
                          <a:ea typeface="+mn-ea"/>
                        </a:rPr>
                        <a:t>30</a:t>
                      </a:r>
                      <a:endParaRPr lang="zh-CN" altLang="en-US" sz="1400" b="1" dirty="0">
                        <a:solidFill>
                          <a:srgbClr val="163896"/>
                        </a:solidFill>
                        <a:latin typeface="+mn-ea"/>
                        <a:ea typeface="+mn-ea"/>
                      </a:endParaRPr>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b="1" dirty="0">
                          <a:solidFill>
                            <a:srgbClr val="163896"/>
                          </a:solidFill>
                          <a:latin typeface="+mn-ea"/>
                          <a:ea typeface="+mn-ea"/>
                        </a:rPr>
                        <a:t>26.3</a:t>
                      </a:r>
                      <a:endParaRPr lang="zh-CN" altLang="en-US" sz="1400" b="1" dirty="0">
                        <a:solidFill>
                          <a:srgbClr val="163896"/>
                        </a:solidFill>
                        <a:latin typeface="+mn-ea"/>
                        <a:ea typeface="+mn-ea"/>
                      </a:endParaRPr>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zh-CN" altLang="en-US" sz="1200" dirty="0">
                          <a:latin typeface="+mn-ea"/>
                          <a:ea typeface="+mn-ea"/>
                        </a:rPr>
                        <a:t>固始城区</a:t>
                      </a:r>
                    </a:p>
                  </a:txBody>
                  <a:tcPr anchor="ctr">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1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250756292"/>
              </p:ext>
            </p:extLst>
          </p:nvPr>
        </p:nvGraphicFramePr>
        <p:xfrm>
          <a:off x="5651098" y="3003055"/>
          <a:ext cx="6399731" cy="3691677"/>
        </p:xfrm>
        <a:graphic>
          <a:graphicData uri="http://schemas.openxmlformats.org/drawingml/2006/table">
            <a:tbl>
              <a:tblPr firstRow="1" bandRow="1">
                <a:tableStyleId>{5C22544A-7EE6-4342-B048-85BDC9FD1C3A}</a:tableStyleId>
              </a:tblPr>
              <a:tblGrid>
                <a:gridCol w="922957">
                  <a:extLst>
                    <a:ext uri="{9D8B030D-6E8A-4147-A177-3AD203B41FA5}">
                      <a16:colId xmlns="" xmlns:a16="http://schemas.microsoft.com/office/drawing/2014/main" val="20000"/>
                    </a:ext>
                  </a:extLst>
                </a:gridCol>
                <a:gridCol w="5476774">
                  <a:extLst>
                    <a:ext uri="{9D8B030D-6E8A-4147-A177-3AD203B41FA5}">
                      <a16:colId xmlns="" xmlns:a16="http://schemas.microsoft.com/office/drawing/2014/main" val="20001"/>
                    </a:ext>
                  </a:extLst>
                </a:gridCol>
              </a:tblGrid>
              <a:tr h="564110">
                <a:tc>
                  <a:txBody>
                    <a:bodyPr/>
                    <a:lstStyle/>
                    <a:p>
                      <a:pPr algn="ctr"/>
                      <a:r>
                        <a:rPr lang="zh-CN" altLang="en-US" sz="1200" dirty="0">
                          <a:latin typeface="+mn-ea"/>
                          <a:ea typeface="+mn-ea"/>
                        </a:rPr>
                        <a:t>区域</a:t>
                      </a:r>
                    </a:p>
                  </a:txBody>
                  <a:tcPr anchor="ctr">
                    <a:solidFill>
                      <a:srgbClr val="163896"/>
                    </a:solidFill>
                  </a:tcPr>
                </a:tc>
                <a:tc>
                  <a:txBody>
                    <a:bodyPr/>
                    <a:lstStyle/>
                    <a:p>
                      <a:pPr algn="ctr"/>
                      <a:r>
                        <a:rPr lang="zh-CN" altLang="en-US" sz="1200" dirty="0">
                          <a:latin typeface="+mn-ea"/>
                          <a:ea typeface="+mn-ea"/>
                        </a:rPr>
                        <a:t>负载率超</a:t>
                      </a:r>
                      <a:r>
                        <a:rPr lang="en-US" altLang="zh-CN" sz="1200" dirty="0">
                          <a:latin typeface="+mn-ea"/>
                          <a:ea typeface="+mn-ea"/>
                        </a:rPr>
                        <a:t>60%</a:t>
                      </a:r>
                      <a:r>
                        <a:rPr lang="zh-CN" altLang="en-US" sz="1200" dirty="0">
                          <a:latin typeface="+mn-ea"/>
                          <a:ea typeface="+mn-ea"/>
                        </a:rPr>
                        <a:t>的变电站情况统计           </a:t>
                      </a:r>
                      <a:endParaRPr lang="en-US" altLang="zh-CN" sz="1200" dirty="0">
                        <a:latin typeface="+mn-ea"/>
                        <a:ea typeface="+mn-ea"/>
                      </a:endParaRPr>
                    </a:p>
                    <a:p>
                      <a:pPr algn="r"/>
                      <a:r>
                        <a:rPr lang="zh-CN" altLang="en-US" sz="1200" dirty="0">
                          <a:latin typeface="+mn-ea"/>
                          <a:ea typeface="+mn-ea"/>
                        </a:rPr>
                        <a:t>单位：万</a:t>
                      </a:r>
                      <a:r>
                        <a:rPr lang="en-US" altLang="zh-CN" sz="1200" dirty="0">
                          <a:latin typeface="+mn-ea"/>
                          <a:ea typeface="+mn-ea"/>
                        </a:rPr>
                        <a:t>kW/</a:t>
                      </a:r>
                      <a:r>
                        <a:rPr lang="zh-CN" altLang="en-US" sz="1200" dirty="0">
                          <a:latin typeface="+mn-ea"/>
                          <a:ea typeface="+mn-ea"/>
                        </a:rPr>
                        <a:t>万</a:t>
                      </a:r>
                      <a:r>
                        <a:rPr lang="en-US" altLang="zh-CN" sz="1200" dirty="0">
                          <a:latin typeface="+mn-ea"/>
                          <a:ea typeface="+mn-ea"/>
                        </a:rPr>
                        <a:t>kVA</a:t>
                      </a:r>
                      <a:r>
                        <a:rPr lang="zh-CN" altLang="en-US" sz="1200" dirty="0">
                          <a:latin typeface="+mn-ea"/>
                          <a:ea typeface="+mn-ea"/>
                        </a:rPr>
                        <a:t>）</a:t>
                      </a:r>
                    </a:p>
                  </a:txBody>
                  <a:tcPr anchor="ctr">
                    <a:solidFill>
                      <a:srgbClr val="163896"/>
                    </a:solidFill>
                  </a:tcPr>
                </a:tc>
                <a:extLst>
                  <a:ext uri="{0D108BD9-81ED-4DB2-BD59-A6C34878D82A}">
                    <a16:rowId xmlns="" xmlns:a16="http://schemas.microsoft.com/office/drawing/2014/main" val="10000"/>
                  </a:ext>
                </a:extLst>
              </a:tr>
              <a:tr h="453389">
                <a:tc>
                  <a:txBody>
                    <a:bodyPr/>
                    <a:lstStyle/>
                    <a:p>
                      <a:pPr algn="ctr"/>
                      <a:r>
                        <a:rPr lang="zh-CN" altLang="en-US" sz="1200" dirty="0">
                          <a:latin typeface="+mn-ea"/>
                          <a:ea typeface="+mn-ea"/>
                        </a:rPr>
                        <a:t>城区</a:t>
                      </a:r>
                    </a:p>
                  </a:txBody>
                  <a:tcPr anchor="ctr">
                    <a:solidFill>
                      <a:schemeClr val="bg1"/>
                    </a:solidFill>
                  </a:tcPr>
                </a:tc>
                <a:tc>
                  <a:txBody>
                    <a:bodyPr/>
                    <a:lstStyle/>
                    <a:p>
                      <a:pPr algn="l"/>
                      <a:r>
                        <a:rPr lang="zh-CN" altLang="en-US" sz="1200" dirty="0">
                          <a:latin typeface="+mn-ea"/>
                          <a:ea typeface="+mn-ea"/>
                        </a:rPr>
                        <a:t>明港（</a:t>
                      </a:r>
                      <a:r>
                        <a:rPr lang="en-US" altLang="zh-CN" sz="1200" dirty="0">
                          <a:latin typeface="+mn-ea"/>
                          <a:ea typeface="+mn-ea"/>
                        </a:rPr>
                        <a:t>5.19/8</a:t>
                      </a:r>
                      <a:r>
                        <a:rPr lang="zh-CN" altLang="en-US" sz="1200" dirty="0">
                          <a:latin typeface="+mn-ea"/>
                          <a:ea typeface="+mn-ea"/>
                        </a:rPr>
                        <a:t>）、侯家湾（</a:t>
                      </a:r>
                      <a:r>
                        <a:rPr lang="en-US" altLang="zh-CN" sz="1200" dirty="0">
                          <a:latin typeface="+mn-ea"/>
                          <a:ea typeface="+mn-ea"/>
                        </a:rPr>
                        <a:t>6.25/10.3</a:t>
                      </a:r>
                      <a:r>
                        <a:rPr lang="zh-CN" altLang="en-US" sz="1200" dirty="0">
                          <a:latin typeface="+mn-ea"/>
                          <a:ea typeface="+mn-ea"/>
                        </a:rPr>
                        <a:t>）、汪冲（</a:t>
                      </a:r>
                      <a:r>
                        <a:rPr lang="en-US" altLang="zh-CN" sz="1200" dirty="0">
                          <a:latin typeface="+mn-ea"/>
                          <a:ea typeface="+mn-ea"/>
                        </a:rPr>
                        <a:t>5.4/8</a:t>
                      </a:r>
                      <a:r>
                        <a:rPr lang="zh-CN" altLang="en-US" sz="1200" dirty="0">
                          <a:latin typeface="+mn-ea"/>
                          <a:ea typeface="+mn-ea"/>
                        </a:rPr>
                        <a:t>）、工业（</a:t>
                      </a:r>
                      <a:r>
                        <a:rPr lang="en-US" altLang="zh-CN" sz="1200" dirty="0">
                          <a:latin typeface="+mn-ea"/>
                          <a:ea typeface="+mn-ea"/>
                        </a:rPr>
                        <a:t>6.86/10</a:t>
                      </a:r>
                      <a:r>
                        <a:rPr lang="zh-CN" altLang="en-US" sz="1200" dirty="0">
                          <a:latin typeface="+mn-ea"/>
                          <a:ea typeface="+mn-ea"/>
                        </a:rPr>
                        <a:t>）、羊山（</a:t>
                      </a:r>
                      <a:r>
                        <a:rPr lang="en-US" altLang="zh-CN" sz="1200" dirty="0">
                          <a:latin typeface="+mn-ea"/>
                          <a:ea typeface="+mn-ea"/>
                        </a:rPr>
                        <a:t>6.3/10</a:t>
                      </a:r>
                      <a:r>
                        <a:rPr lang="zh-CN" altLang="en-US" sz="1200" dirty="0">
                          <a:latin typeface="+mn-ea"/>
                          <a:ea typeface="+mn-ea"/>
                        </a:rPr>
                        <a:t>）、花园（</a:t>
                      </a:r>
                      <a:r>
                        <a:rPr lang="en-US" altLang="zh-CN" sz="1200" dirty="0">
                          <a:latin typeface="+mn-ea"/>
                          <a:ea typeface="+mn-ea"/>
                        </a:rPr>
                        <a:t>3.44/5</a:t>
                      </a:r>
                      <a:r>
                        <a:rPr lang="zh-CN" altLang="en-US" sz="1200" dirty="0">
                          <a:latin typeface="+mn-ea"/>
                          <a:ea typeface="+mn-ea"/>
                        </a:rPr>
                        <a:t>）、凤凰（</a:t>
                      </a:r>
                      <a:r>
                        <a:rPr lang="en-US" altLang="zh-CN" sz="1200" dirty="0">
                          <a:latin typeface="+mn-ea"/>
                          <a:ea typeface="+mn-ea"/>
                        </a:rPr>
                        <a:t>2.11/3.15</a:t>
                      </a:r>
                      <a:r>
                        <a:rPr lang="zh-CN" altLang="en-US" sz="1200" dirty="0">
                          <a:latin typeface="+mn-ea"/>
                          <a:ea typeface="+mn-ea"/>
                        </a:rPr>
                        <a:t>）</a:t>
                      </a:r>
                    </a:p>
                  </a:txBody>
                  <a:tcPr anchor="ctr">
                    <a:solidFill>
                      <a:schemeClr val="bg1"/>
                    </a:solidFill>
                  </a:tcPr>
                </a:tc>
                <a:extLst>
                  <a:ext uri="{0D108BD9-81ED-4DB2-BD59-A6C34878D82A}">
                    <a16:rowId xmlns="" xmlns:a16="http://schemas.microsoft.com/office/drawing/2014/main" val="10001"/>
                  </a:ext>
                </a:extLst>
              </a:tr>
              <a:tr h="305442">
                <a:tc>
                  <a:txBody>
                    <a:bodyPr/>
                    <a:lstStyle/>
                    <a:p>
                      <a:pPr algn="ctr"/>
                      <a:r>
                        <a:rPr lang="zh-CN" altLang="en-US" sz="1200" dirty="0">
                          <a:latin typeface="+mn-ea"/>
                          <a:ea typeface="+mn-ea"/>
                        </a:rPr>
                        <a:t>罗山</a:t>
                      </a:r>
                    </a:p>
                  </a:txBody>
                  <a:tcPr anchor="ctr"/>
                </a:tc>
                <a:tc>
                  <a:txBody>
                    <a:bodyPr/>
                    <a:lstStyle/>
                    <a:p>
                      <a:pPr algn="l"/>
                      <a:r>
                        <a:rPr lang="zh-CN" altLang="en-US" sz="1200" dirty="0">
                          <a:latin typeface="+mn-ea"/>
                          <a:ea typeface="+mn-ea"/>
                        </a:rPr>
                        <a:t>尤楼（</a:t>
                      </a:r>
                      <a:r>
                        <a:rPr lang="en-US" altLang="zh-CN" sz="1200" dirty="0">
                          <a:latin typeface="+mn-ea"/>
                          <a:ea typeface="+mn-ea"/>
                        </a:rPr>
                        <a:t>6.08/9</a:t>
                      </a:r>
                      <a:r>
                        <a:rPr lang="zh-CN" altLang="en-US" sz="1200" dirty="0">
                          <a:latin typeface="+mn-ea"/>
                          <a:ea typeface="+mn-ea"/>
                        </a:rPr>
                        <a:t>）、岳楼（</a:t>
                      </a:r>
                      <a:r>
                        <a:rPr lang="en-US" altLang="zh-CN" sz="1200" dirty="0">
                          <a:latin typeface="+mn-ea"/>
                          <a:ea typeface="+mn-ea"/>
                        </a:rPr>
                        <a:t>3.34/4</a:t>
                      </a:r>
                      <a:r>
                        <a:rPr lang="zh-CN" altLang="en-US" sz="1200" dirty="0">
                          <a:latin typeface="+mn-ea"/>
                          <a:ea typeface="+mn-ea"/>
                        </a:rPr>
                        <a:t>）、龙山（</a:t>
                      </a:r>
                      <a:r>
                        <a:rPr lang="en-US" altLang="zh-CN" sz="1200" dirty="0">
                          <a:latin typeface="+mn-ea"/>
                          <a:ea typeface="+mn-ea"/>
                        </a:rPr>
                        <a:t>3.43/5</a:t>
                      </a:r>
                      <a:r>
                        <a:rPr lang="zh-CN" altLang="en-US" sz="1200" dirty="0">
                          <a:latin typeface="+mn-ea"/>
                          <a:ea typeface="+mn-ea"/>
                        </a:rPr>
                        <a:t>）</a:t>
                      </a:r>
                    </a:p>
                  </a:txBody>
                  <a:tcPr anchor="ctr"/>
                </a:tc>
                <a:extLst>
                  <a:ext uri="{0D108BD9-81ED-4DB2-BD59-A6C34878D82A}">
                    <a16:rowId xmlns="" xmlns:a16="http://schemas.microsoft.com/office/drawing/2014/main" val="10002"/>
                  </a:ext>
                </a:extLst>
              </a:tr>
              <a:tr h="353167">
                <a:tc>
                  <a:txBody>
                    <a:bodyPr/>
                    <a:lstStyle/>
                    <a:p>
                      <a:pPr algn="ctr"/>
                      <a:r>
                        <a:rPr lang="zh-CN" altLang="en-US" sz="1200" dirty="0">
                          <a:latin typeface="+mn-ea"/>
                          <a:ea typeface="+mn-ea"/>
                        </a:rPr>
                        <a:t>息县</a:t>
                      </a:r>
                    </a:p>
                  </a:txBody>
                  <a:tcPr anchor="ctr">
                    <a:solidFill>
                      <a:schemeClr val="bg1"/>
                    </a:solidFill>
                  </a:tcPr>
                </a:tc>
                <a:tc>
                  <a:txBody>
                    <a:bodyPr/>
                    <a:lstStyle/>
                    <a:p>
                      <a:pPr algn="l"/>
                      <a:r>
                        <a:rPr lang="zh-CN" altLang="en-US" sz="1200" dirty="0">
                          <a:latin typeface="+mn-ea"/>
                          <a:ea typeface="+mn-ea"/>
                        </a:rPr>
                        <a:t>项店（</a:t>
                      </a:r>
                      <a:r>
                        <a:rPr lang="en-US" altLang="zh-CN" sz="1200" dirty="0">
                          <a:latin typeface="+mn-ea"/>
                          <a:ea typeface="+mn-ea"/>
                        </a:rPr>
                        <a:t>6.7/8.15</a:t>
                      </a:r>
                      <a:r>
                        <a:rPr lang="zh-CN" altLang="en-US" sz="1200" dirty="0">
                          <a:latin typeface="+mn-ea"/>
                          <a:ea typeface="+mn-ea"/>
                        </a:rPr>
                        <a:t>）、彭园（</a:t>
                      </a:r>
                      <a:r>
                        <a:rPr lang="en-US" altLang="zh-CN" sz="1200" dirty="0">
                          <a:latin typeface="+mn-ea"/>
                          <a:ea typeface="+mn-ea"/>
                        </a:rPr>
                        <a:t>5.19/7.15</a:t>
                      </a:r>
                      <a:r>
                        <a:rPr lang="zh-CN" altLang="en-US" sz="1200" dirty="0">
                          <a:latin typeface="+mn-ea"/>
                          <a:ea typeface="+mn-ea"/>
                        </a:rPr>
                        <a:t>）、邹楼（</a:t>
                      </a:r>
                      <a:r>
                        <a:rPr lang="en-US" altLang="zh-CN" sz="1200" dirty="0">
                          <a:latin typeface="+mn-ea"/>
                          <a:ea typeface="+mn-ea"/>
                        </a:rPr>
                        <a:t>5.05/8.15</a:t>
                      </a:r>
                      <a:r>
                        <a:rPr lang="zh-CN" altLang="en-US" sz="1200" dirty="0">
                          <a:latin typeface="+mn-ea"/>
                          <a:ea typeface="+mn-ea"/>
                        </a:rPr>
                        <a:t>）、梅寨（</a:t>
                      </a:r>
                      <a:r>
                        <a:rPr lang="en-US" altLang="zh-CN" sz="1200" dirty="0">
                          <a:latin typeface="+mn-ea"/>
                          <a:ea typeface="+mn-ea"/>
                        </a:rPr>
                        <a:t>3.05/5</a:t>
                      </a:r>
                      <a:r>
                        <a:rPr lang="zh-CN" altLang="en-US" sz="1200" dirty="0">
                          <a:latin typeface="+mn-ea"/>
                          <a:ea typeface="+mn-ea"/>
                        </a:rPr>
                        <a:t>）</a:t>
                      </a:r>
                    </a:p>
                  </a:txBody>
                  <a:tcPr anchor="ctr">
                    <a:solidFill>
                      <a:schemeClr val="bg1"/>
                    </a:solidFill>
                  </a:tcPr>
                </a:tc>
                <a:extLst>
                  <a:ext uri="{0D108BD9-81ED-4DB2-BD59-A6C34878D82A}">
                    <a16:rowId xmlns="" xmlns:a16="http://schemas.microsoft.com/office/drawing/2014/main" val="10003"/>
                  </a:ext>
                </a:extLst>
              </a:tr>
              <a:tr h="272034">
                <a:tc>
                  <a:txBody>
                    <a:bodyPr/>
                    <a:lstStyle/>
                    <a:p>
                      <a:pPr algn="ctr"/>
                      <a:r>
                        <a:rPr lang="zh-CN" altLang="en-US" sz="1200" dirty="0">
                          <a:latin typeface="+mn-ea"/>
                          <a:ea typeface="+mn-ea"/>
                        </a:rPr>
                        <a:t>潢川</a:t>
                      </a:r>
                    </a:p>
                  </a:txBody>
                  <a:tcPr anchor="ctr"/>
                </a:tc>
                <a:tc>
                  <a:txBody>
                    <a:bodyPr/>
                    <a:lstStyle/>
                    <a:p>
                      <a:pPr algn="l"/>
                      <a:r>
                        <a:rPr lang="zh-CN" altLang="en-US" sz="1200" dirty="0">
                          <a:latin typeface="+mn-ea"/>
                          <a:ea typeface="+mn-ea"/>
                        </a:rPr>
                        <a:t>潢川（</a:t>
                      </a:r>
                      <a:r>
                        <a:rPr lang="en-US" altLang="zh-CN" sz="1200" dirty="0">
                          <a:latin typeface="+mn-ea"/>
                          <a:ea typeface="+mn-ea"/>
                        </a:rPr>
                        <a:t>5.1/7.15</a:t>
                      </a:r>
                      <a:r>
                        <a:rPr lang="zh-CN" altLang="en-US" sz="1200" dirty="0">
                          <a:latin typeface="+mn-ea"/>
                          <a:ea typeface="+mn-ea"/>
                        </a:rPr>
                        <a:t>）、付店（</a:t>
                      </a:r>
                      <a:r>
                        <a:rPr lang="en-US" altLang="zh-CN" sz="1200" dirty="0">
                          <a:latin typeface="+mn-ea"/>
                          <a:ea typeface="+mn-ea"/>
                        </a:rPr>
                        <a:t>3.3/5</a:t>
                      </a:r>
                      <a:r>
                        <a:rPr lang="zh-CN" altLang="en-US" sz="1200" dirty="0">
                          <a:latin typeface="+mn-ea"/>
                          <a:ea typeface="+mn-ea"/>
                        </a:rPr>
                        <a:t>）、伯伦（</a:t>
                      </a:r>
                      <a:r>
                        <a:rPr lang="en-US" altLang="zh-CN" sz="1200" dirty="0">
                          <a:latin typeface="+mn-ea"/>
                          <a:ea typeface="+mn-ea"/>
                        </a:rPr>
                        <a:t>3.3/5</a:t>
                      </a:r>
                      <a:r>
                        <a:rPr lang="zh-CN" altLang="en-US" sz="1200" dirty="0">
                          <a:latin typeface="+mn-ea"/>
                          <a:ea typeface="+mn-ea"/>
                        </a:rPr>
                        <a:t>）、吉祥（</a:t>
                      </a:r>
                      <a:r>
                        <a:rPr lang="en-US" altLang="zh-CN" sz="1200" dirty="0">
                          <a:latin typeface="+mn-ea"/>
                          <a:ea typeface="+mn-ea"/>
                        </a:rPr>
                        <a:t>3.38/5</a:t>
                      </a:r>
                      <a:r>
                        <a:rPr lang="zh-CN" altLang="en-US" sz="1200" dirty="0">
                          <a:latin typeface="+mn-ea"/>
                          <a:ea typeface="+mn-ea"/>
                        </a:rPr>
                        <a:t>）</a:t>
                      </a:r>
                    </a:p>
                  </a:txBody>
                  <a:tcPr anchor="ctr"/>
                </a:tc>
                <a:extLst>
                  <a:ext uri="{0D108BD9-81ED-4DB2-BD59-A6C34878D82A}">
                    <a16:rowId xmlns="" xmlns:a16="http://schemas.microsoft.com/office/drawing/2014/main" val="10004"/>
                  </a:ext>
                </a:extLst>
              </a:tr>
              <a:tr h="314986">
                <a:tc>
                  <a:txBody>
                    <a:bodyPr/>
                    <a:lstStyle/>
                    <a:p>
                      <a:pPr algn="ctr"/>
                      <a:r>
                        <a:rPr lang="zh-CN" altLang="en-US" sz="1200" dirty="0">
                          <a:latin typeface="+mn-ea"/>
                          <a:ea typeface="+mn-ea"/>
                        </a:rPr>
                        <a:t>光山</a:t>
                      </a:r>
                    </a:p>
                  </a:txBody>
                  <a:tcPr anchor="ctr">
                    <a:solidFill>
                      <a:schemeClr val="bg1"/>
                    </a:solidFill>
                  </a:tcP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200" dirty="0">
                          <a:latin typeface="+mn-ea"/>
                          <a:ea typeface="+mn-ea"/>
                        </a:rPr>
                        <a:t>紫水（</a:t>
                      </a:r>
                      <a:r>
                        <a:rPr lang="en-US" altLang="zh-CN" sz="1200" dirty="0">
                          <a:latin typeface="+mn-ea"/>
                          <a:ea typeface="+mn-ea"/>
                        </a:rPr>
                        <a:t>6.12/8.15</a:t>
                      </a:r>
                      <a:r>
                        <a:rPr lang="zh-CN" altLang="en-US" sz="1200" dirty="0">
                          <a:latin typeface="+mn-ea"/>
                          <a:ea typeface="+mn-ea"/>
                        </a:rPr>
                        <a:t>）、爱民（</a:t>
                      </a:r>
                      <a:r>
                        <a:rPr lang="en-US" altLang="zh-CN" sz="1200" dirty="0">
                          <a:latin typeface="+mn-ea"/>
                          <a:ea typeface="+mn-ea"/>
                        </a:rPr>
                        <a:t>3.34/5</a:t>
                      </a:r>
                      <a:r>
                        <a:rPr lang="zh-CN" altLang="en-US" sz="1200" dirty="0">
                          <a:latin typeface="+mn-ea"/>
                          <a:ea typeface="+mn-ea"/>
                        </a:rPr>
                        <a:t>）</a:t>
                      </a:r>
                    </a:p>
                  </a:txBody>
                  <a:tcPr anchor="ctr">
                    <a:solidFill>
                      <a:schemeClr val="bg1"/>
                    </a:solidFill>
                  </a:tcPr>
                </a:tc>
                <a:extLst>
                  <a:ext uri="{0D108BD9-81ED-4DB2-BD59-A6C34878D82A}">
                    <a16:rowId xmlns="" xmlns:a16="http://schemas.microsoft.com/office/drawing/2014/main" val="10005"/>
                  </a:ext>
                </a:extLst>
              </a:tr>
              <a:tr h="483615">
                <a:tc>
                  <a:txBody>
                    <a:bodyPr/>
                    <a:lstStyle/>
                    <a:p>
                      <a:pPr algn="ctr"/>
                      <a:r>
                        <a:rPr lang="zh-CN" altLang="en-US" sz="1200" dirty="0">
                          <a:latin typeface="+mn-ea"/>
                          <a:ea typeface="+mn-ea"/>
                        </a:rPr>
                        <a:t>固始</a:t>
                      </a: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200" dirty="0">
                          <a:latin typeface="+mn-ea"/>
                          <a:ea typeface="+mn-ea"/>
                        </a:rPr>
                        <a:t>段集（</a:t>
                      </a:r>
                      <a:r>
                        <a:rPr lang="en-US" altLang="zh-CN" sz="1200" dirty="0">
                          <a:latin typeface="+mn-ea"/>
                          <a:ea typeface="+mn-ea"/>
                        </a:rPr>
                        <a:t>4.87/8.15</a:t>
                      </a:r>
                      <a:r>
                        <a:rPr lang="zh-CN" altLang="en-US" sz="1200" dirty="0">
                          <a:latin typeface="+mn-ea"/>
                          <a:ea typeface="+mn-ea"/>
                        </a:rPr>
                        <a:t>）、清河（</a:t>
                      </a:r>
                      <a:r>
                        <a:rPr lang="en-US" altLang="zh-CN" sz="1200" dirty="0">
                          <a:latin typeface="+mn-ea"/>
                          <a:ea typeface="+mn-ea"/>
                        </a:rPr>
                        <a:t>4.37/7.15</a:t>
                      </a:r>
                      <a:r>
                        <a:rPr lang="zh-CN" altLang="en-US" sz="1200" dirty="0">
                          <a:latin typeface="+mn-ea"/>
                          <a:ea typeface="+mn-ea"/>
                        </a:rPr>
                        <a:t>）、</a:t>
                      </a:r>
                      <a:r>
                        <a:rPr lang="zh-CN" altLang="en-US" sz="1400" b="1" dirty="0">
                          <a:solidFill>
                            <a:srgbClr val="FF0000"/>
                          </a:solidFill>
                          <a:latin typeface="+mn-ea"/>
                          <a:ea typeface="+mn-ea"/>
                        </a:rPr>
                        <a:t>固始</a:t>
                      </a:r>
                      <a:r>
                        <a:rPr lang="zh-CN" altLang="en-US" sz="1200" dirty="0">
                          <a:solidFill>
                            <a:srgbClr val="FF0000"/>
                          </a:solidFill>
                          <a:latin typeface="+mn-ea"/>
                          <a:ea typeface="+mn-ea"/>
                        </a:rPr>
                        <a:t>（</a:t>
                      </a:r>
                      <a:r>
                        <a:rPr lang="en-US" altLang="zh-CN" sz="1200" dirty="0">
                          <a:solidFill>
                            <a:srgbClr val="FF0000"/>
                          </a:solidFill>
                          <a:latin typeface="+mn-ea"/>
                          <a:ea typeface="+mn-ea"/>
                        </a:rPr>
                        <a:t>9.69/10</a:t>
                      </a:r>
                      <a:r>
                        <a:rPr lang="zh-CN" altLang="en-US" sz="1200" dirty="0">
                          <a:solidFill>
                            <a:srgbClr val="FF0000"/>
                          </a:solidFill>
                          <a:latin typeface="+mn-ea"/>
                          <a:ea typeface="+mn-ea"/>
                        </a:rPr>
                        <a:t>）、</a:t>
                      </a:r>
                      <a:r>
                        <a:rPr lang="zh-CN" altLang="en-US" sz="1400" b="1" dirty="0">
                          <a:solidFill>
                            <a:srgbClr val="FF0000"/>
                          </a:solidFill>
                          <a:latin typeface="+mn-ea"/>
                          <a:ea typeface="+mn-ea"/>
                        </a:rPr>
                        <a:t>根亲</a:t>
                      </a:r>
                      <a:r>
                        <a:rPr lang="zh-CN" altLang="en-US" sz="1200" dirty="0">
                          <a:solidFill>
                            <a:srgbClr val="FF0000"/>
                          </a:solidFill>
                          <a:latin typeface="+mn-ea"/>
                          <a:ea typeface="+mn-ea"/>
                        </a:rPr>
                        <a:t>（</a:t>
                      </a:r>
                      <a:r>
                        <a:rPr lang="en-US" altLang="zh-CN" sz="1200" dirty="0">
                          <a:solidFill>
                            <a:srgbClr val="FF0000"/>
                          </a:solidFill>
                          <a:latin typeface="+mn-ea"/>
                          <a:ea typeface="+mn-ea"/>
                        </a:rPr>
                        <a:t>9.06/10</a:t>
                      </a:r>
                      <a:r>
                        <a:rPr lang="zh-CN" altLang="en-US" sz="1200" dirty="0">
                          <a:solidFill>
                            <a:srgbClr val="FF0000"/>
                          </a:solidFill>
                          <a:latin typeface="+mn-ea"/>
                          <a:ea typeface="+mn-ea"/>
                        </a:rPr>
                        <a:t>）</a:t>
                      </a:r>
                      <a:r>
                        <a:rPr lang="zh-CN" altLang="en-US" sz="1200" dirty="0">
                          <a:latin typeface="+mn-ea"/>
                          <a:ea typeface="+mn-ea"/>
                        </a:rPr>
                        <a:t>、嘉园（</a:t>
                      </a:r>
                      <a:r>
                        <a:rPr lang="en-US" altLang="zh-CN" sz="1200" dirty="0">
                          <a:latin typeface="+mn-ea"/>
                          <a:ea typeface="+mn-ea"/>
                        </a:rPr>
                        <a:t>3.94/5</a:t>
                      </a:r>
                      <a:r>
                        <a:rPr lang="zh-CN" altLang="en-US" sz="1200" dirty="0">
                          <a:latin typeface="+mn-ea"/>
                          <a:ea typeface="+mn-ea"/>
                        </a:rPr>
                        <a:t>）、永兴（</a:t>
                      </a:r>
                      <a:r>
                        <a:rPr lang="en-US" altLang="zh-CN" sz="1200" dirty="0">
                          <a:latin typeface="+mn-ea"/>
                          <a:ea typeface="+mn-ea"/>
                        </a:rPr>
                        <a:t>3.97/5</a:t>
                      </a:r>
                      <a:r>
                        <a:rPr lang="zh-CN" altLang="en-US" sz="1200" dirty="0">
                          <a:latin typeface="+mn-ea"/>
                          <a:ea typeface="+mn-ea"/>
                        </a:rPr>
                        <a:t>）</a:t>
                      </a:r>
                    </a:p>
                  </a:txBody>
                  <a:tcPr anchor="ctr"/>
                </a:tc>
                <a:extLst>
                  <a:ext uri="{0D108BD9-81ED-4DB2-BD59-A6C34878D82A}">
                    <a16:rowId xmlns="" xmlns:a16="http://schemas.microsoft.com/office/drawing/2014/main" val="10006"/>
                  </a:ext>
                </a:extLst>
              </a:tr>
              <a:tr h="295896">
                <a:tc>
                  <a:txBody>
                    <a:bodyPr/>
                    <a:lstStyle/>
                    <a:p>
                      <a:pPr algn="ctr"/>
                      <a:r>
                        <a:rPr lang="zh-CN" altLang="en-US" sz="1200" dirty="0">
                          <a:latin typeface="+mn-ea"/>
                          <a:ea typeface="+mn-ea"/>
                        </a:rPr>
                        <a:t>滨淮</a:t>
                      </a:r>
                    </a:p>
                  </a:txBody>
                  <a:tcPr anchor="ctr">
                    <a:solidFill>
                      <a:schemeClr val="bg1"/>
                    </a:solidFill>
                  </a:tcPr>
                </a:tc>
                <a:tc>
                  <a:txBody>
                    <a:bodyPr/>
                    <a:lstStyle/>
                    <a:p>
                      <a:pPr algn="l"/>
                      <a:r>
                        <a:rPr lang="zh-CN" altLang="en-US" sz="1200" dirty="0">
                          <a:latin typeface="+mn-ea"/>
                          <a:ea typeface="+mn-ea"/>
                        </a:rPr>
                        <a:t>淮滨（</a:t>
                      </a:r>
                      <a:r>
                        <a:rPr lang="en-US" altLang="zh-CN" sz="1200" dirty="0">
                          <a:latin typeface="+mn-ea"/>
                          <a:ea typeface="+mn-ea"/>
                        </a:rPr>
                        <a:t>5.28/7.15</a:t>
                      </a:r>
                      <a:r>
                        <a:rPr lang="zh-CN" altLang="en-US" sz="1200" dirty="0">
                          <a:latin typeface="+mn-ea"/>
                          <a:ea typeface="+mn-ea"/>
                        </a:rPr>
                        <a:t>）、园区（</a:t>
                      </a:r>
                      <a:r>
                        <a:rPr lang="en-US" altLang="zh-CN" sz="1200" dirty="0">
                          <a:latin typeface="+mn-ea"/>
                          <a:ea typeface="+mn-ea"/>
                        </a:rPr>
                        <a:t>3.72/5</a:t>
                      </a:r>
                      <a:r>
                        <a:rPr lang="zh-CN" altLang="en-US" sz="1200" dirty="0">
                          <a:latin typeface="+mn-ea"/>
                          <a:ea typeface="+mn-ea"/>
                        </a:rPr>
                        <a:t>）、蓉花（</a:t>
                      </a:r>
                      <a:r>
                        <a:rPr lang="en-US" altLang="zh-CN" sz="1200" dirty="0">
                          <a:latin typeface="+mn-ea"/>
                          <a:ea typeface="+mn-ea"/>
                        </a:rPr>
                        <a:t>3.47/5</a:t>
                      </a:r>
                      <a:r>
                        <a:rPr lang="zh-CN" altLang="en-US" sz="1200" dirty="0">
                          <a:latin typeface="+mn-ea"/>
                          <a:ea typeface="+mn-ea"/>
                        </a:rPr>
                        <a:t>）、</a:t>
                      </a:r>
                      <a:r>
                        <a:rPr lang="zh-CN" altLang="en-US" sz="1400" b="1" dirty="0">
                          <a:solidFill>
                            <a:srgbClr val="FF0000"/>
                          </a:solidFill>
                          <a:latin typeface="+mn-ea"/>
                          <a:ea typeface="+mn-ea"/>
                        </a:rPr>
                        <a:t>牡丹</a:t>
                      </a:r>
                      <a:r>
                        <a:rPr lang="zh-CN" altLang="en-US" sz="1200" dirty="0">
                          <a:solidFill>
                            <a:srgbClr val="FF0000"/>
                          </a:solidFill>
                          <a:latin typeface="+mn-ea"/>
                          <a:ea typeface="+mn-ea"/>
                        </a:rPr>
                        <a:t>（</a:t>
                      </a:r>
                      <a:r>
                        <a:rPr lang="en-US" altLang="zh-CN" sz="1200" dirty="0">
                          <a:solidFill>
                            <a:srgbClr val="FF0000"/>
                          </a:solidFill>
                          <a:latin typeface="+mn-ea"/>
                          <a:ea typeface="+mn-ea"/>
                        </a:rPr>
                        <a:t>4.34/5</a:t>
                      </a:r>
                      <a:r>
                        <a:rPr lang="zh-CN" altLang="en-US" sz="1200" dirty="0">
                          <a:solidFill>
                            <a:srgbClr val="FF0000"/>
                          </a:solidFill>
                          <a:latin typeface="+mn-ea"/>
                          <a:ea typeface="+mn-ea"/>
                        </a:rPr>
                        <a:t>）</a:t>
                      </a:r>
                    </a:p>
                  </a:txBody>
                  <a:tcPr anchor="ctr">
                    <a:solidFill>
                      <a:schemeClr val="bg1"/>
                    </a:solidFill>
                  </a:tcPr>
                </a:tc>
                <a:extLst>
                  <a:ext uri="{0D108BD9-81ED-4DB2-BD59-A6C34878D82A}">
                    <a16:rowId xmlns="" xmlns:a16="http://schemas.microsoft.com/office/drawing/2014/main" val="10007"/>
                  </a:ext>
                </a:extLst>
              </a:tr>
              <a:tr h="314986">
                <a:tc>
                  <a:txBody>
                    <a:bodyPr/>
                    <a:lstStyle/>
                    <a:p>
                      <a:pPr algn="ctr"/>
                      <a:r>
                        <a:rPr lang="zh-CN" altLang="en-US" sz="1200" dirty="0">
                          <a:latin typeface="+mn-ea"/>
                          <a:ea typeface="+mn-ea"/>
                        </a:rPr>
                        <a:t>新县</a:t>
                      </a:r>
                    </a:p>
                  </a:txBody>
                  <a:tcPr anchor="ctr"/>
                </a:tc>
                <a:tc>
                  <a:txBody>
                    <a:bodyPr/>
                    <a:lstStyle/>
                    <a:p>
                      <a:pPr algn="l"/>
                      <a:r>
                        <a:rPr lang="zh-CN" altLang="en-US" sz="1200" dirty="0">
                          <a:latin typeface="+mn-ea"/>
                          <a:ea typeface="+mn-ea"/>
                        </a:rPr>
                        <a:t>绿水（</a:t>
                      </a:r>
                      <a:r>
                        <a:rPr lang="en-US" altLang="zh-CN" sz="1200" dirty="0">
                          <a:latin typeface="+mn-ea"/>
                          <a:ea typeface="+mn-ea"/>
                        </a:rPr>
                        <a:t>3.93/5</a:t>
                      </a:r>
                      <a:r>
                        <a:rPr lang="zh-CN" altLang="en-US" sz="1200" dirty="0">
                          <a:latin typeface="+mn-ea"/>
                          <a:ea typeface="+mn-ea"/>
                        </a:rPr>
                        <a:t>）</a:t>
                      </a:r>
                    </a:p>
                  </a:txBody>
                  <a:tcPr anchor="ctr"/>
                </a:tc>
                <a:extLst>
                  <a:ext uri="{0D108BD9-81ED-4DB2-BD59-A6C34878D82A}">
                    <a16:rowId xmlns="" xmlns:a16="http://schemas.microsoft.com/office/drawing/2014/main" val="10008"/>
                  </a:ext>
                </a:extLst>
              </a:tr>
              <a:tr h="314986">
                <a:tc>
                  <a:txBody>
                    <a:bodyPr/>
                    <a:lstStyle/>
                    <a:p>
                      <a:pPr algn="ctr"/>
                      <a:r>
                        <a:rPr lang="zh-CN" altLang="en-US" sz="1200" dirty="0">
                          <a:latin typeface="+mn-ea"/>
                          <a:ea typeface="+mn-ea"/>
                        </a:rPr>
                        <a:t>商城</a:t>
                      </a:r>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200" dirty="0">
                          <a:latin typeface="+mn-ea"/>
                          <a:ea typeface="+mn-ea"/>
                        </a:rPr>
                        <a:t>无</a:t>
                      </a:r>
                    </a:p>
                  </a:txBody>
                  <a:tcPr anchor="ctr">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bl>
          </a:graphicData>
        </a:graphic>
      </p:graphicFrame>
      <p:sp>
        <p:nvSpPr>
          <p:cNvPr id="8" name="矩形 7"/>
          <p:cNvSpPr/>
          <p:nvPr/>
        </p:nvSpPr>
        <p:spPr>
          <a:xfrm>
            <a:off x="482571" y="182927"/>
            <a:ext cx="7447226" cy="400110"/>
          </a:xfrm>
          <a:prstGeom prst="rect">
            <a:avLst/>
          </a:prstGeom>
        </p:spPr>
        <p:txBody>
          <a:bodyPr wrap="squar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mn-ea"/>
              </a:rPr>
              <a:t>——</a:t>
            </a:r>
            <a:r>
              <a:rPr lang="zh-CN" altLang="en-US" sz="1800" b="1" dirty="0">
                <a:solidFill>
                  <a:srgbClr val="163896"/>
                </a:solidFill>
                <a:latin typeface="+mn-ea"/>
              </a:rPr>
              <a:t>网架结构分析</a:t>
            </a:r>
          </a:p>
        </p:txBody>
      </p:sp>
      <p:sp>
        <p:nvSpPr>
          <p:cNvPr id="9" name="矩形 8"/>
          <p:cNvSpPr/>
          <p:nvPr/>
        </p:nvSpPr>
        <p:spPr>
          <a:xfrm>
            <a:off x="288397" y="790859"/>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负载情况分析</a:t>
            </a:r>
          </a:p>
        </p:txBody>
      </p:sp>
      <p:cxnSp>
        <p:nvCxnSpPr>
          <p:cNvPr id="7" name="直接连接符 6"/>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0"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72259" y="3065489"/>
            <a:ext cx="5176765" cy="3112032"/>
            <a:chOff x="531150" y="1662186"/>
            <a:chExt cx="7782604" cy="4678542"/>
          </a:xfrm>
        </p:grpSpPr>
        <p:sp>
          <p:nvSpPr>
            <p:cNvPr id="28" name="任意多边形 27"/>
            <p:cNvSpPr/>
            <p:nvPr/>
          </p:nvSpPr>
          <p:spPr bwMode="auto">
            <a:xfrm>
              <a:off x="6238703" y="2032060"/>
              <a:ext cx="2075051" cy="2854663"/>
            </a:xfrm>
            <a:custGeom>
              <a:avLst/>
              <a:gdLst>
                <a:gd name="connsiteX0" fmla="*/ 1147951 w 2075051"/>
                <a:gd name="connsiteY0" fmla="*/ 2849278 h 2854663"/>
                <a:gd name="connsiteX1" fmla="*/ 1088685 w 2075051"/>
                <a:gd name="connsiteY1" fmla="*/ 2853511 h 2854663"/>
                <a:gd name="connsiteX2" fmla="*/ 1071751 w 2075051"/>
                <a:gd name="connsiteY2" fmla="*/ 2840811 h 2854663"/>
                <a:gd name="connsiteX3" fmla="*/ 1046351 w 2075051"/>
                <a:gd name="connsiteY3" fmla="*/ 2840811 h 2854663"/>
                <a:gd name="connsiteX4" fmla="*/ 1012485 w 2075051"/>
                <a:gd name="connsiteY4" fmla="*/ 2840811 h 2854663"/>
                <a:gd name="connsiteX5" fmla="*/ 987085 w 2075051"/>
                <a:gd name="connsiteY5" fmla="*/ 2840811 h 2854663"/>
                <a:gd name="connsiteX6" fmla="*/ 961685 w 2075051"/>
                <a:gd name="connsiteY6" fmla="*/ 2840811 h 2854663"/>
                <a:gd name="connsiteX7" fmla="*/ 953218 w 2075051"/>
                <a:gd name="connsiteY7" fmla="*/ 2832344 h 2854663"/>
                <a:gd name="connsiteX8" fmla="*/ 932051 w 2075051"/>
                <a:gd name="connsiteY8" fmla="*/ 2819644 h 2854663"/>
                <a:gd name="connsiteX9" fmla="*/ 906651 w 2075051"/>
                <a:gd name="connsiteY9" fmla="*/ 2802711 h 2854663"/>
                <a:gd name="connsiteX10" fmla="*/ 889718 w 2075051"/>
                <a:gd name="connsiteY10" fmla="*/ 2756144 h 2854663"/>
                <a:gd name="connsiteX11" fmla="*/ 881251 w 2075051"/>
                <a:gd name="connsiteY11" fmla="*/ 2739211 h 2854663"/>
                <a:gd name="connsiteX12" fmla="*/ 872785 w 2075051"/>
                <a:gd name="connsiteY12" fmla="*/ 2730744 h 2854663"/>
                <a:gd name="connsiteX13" fmla="*/ 855851 w 2075051"/>
                <a:gd name="connsiteY13" fmla="*/ 2709578 h 2854663"/>
                <a:gd name="connsiteX14" fmla="*/ 813518 w 2075051"/>
                <a:gd name="connsiteY14" fmla="*/ 2709578 h 2854663"/>
                <a:gd name="connsiteX15" fmla="*/ 792351 w 2075051"/>
                <a:gd name="connsiteY15" fmla="*/ 2696878 h 2854663"/>
                <a:gd name="connsiteX16" fmla="*/ 762718 w 2075051"/>
                <a:gd name="connsiteY16" fmla="*/ 2675711 h 2854663"/>
                <a:gd name="connsiteX17" fmla="*/ 750018 w 2075051"/>
                <a:gd name="connsiteY17" fmla="*/ 2654544 h 2854663"/>
                <a:gd name="connsiteX18" fmla="*/ 750018 w 2075051"/>
                <a:gd name="connsiteY18" fmla="*/ 2616444 h 2854663"/>
                <a:gd name="connsiteX19" fmla="*/ 750018 w 2075051"/>
                <a:gd name="connsiteY19" fmla="*/ 2578344 h 2854663"/>
                <a:gd name="connsiteX20" fmla="*/ 775418 w 2075051"/>
                <a:gd name="connsiteY20" fmla="*/ 2531778 h 2854663"/>
                <a:gd name="connsiteX21" fmla="*/ 779651 w 2075051"/>
                <a:gd name="connsiteY21" fmla="*/ 2480978 h 2854663"/>
                <a:gd name="connsiteX22" fmla="*/ 809285 w 2075051"/>
                <a:gd name="connsiteY22" fmla="*/ 2425944 h 2854663"/>
                <a:gd name="connsiteX23" fmla="*/ 809285 w 2075051"/>
                <a:gd name="connsiteY23" fmla="*/ 2387844 h 2854663"/>
                <a:gd name="connsiteX24" fmla="*/ 809285 w 2075051"/>
                <a:gd name="connsiteY24" fmla="*/ 2341278 h 2854663"/>
                <a:gd name="connsiteX25" fmla="*/ 821985 w 2075051"/>
                <a:gd name="connsiteY25" fmla="*/ 2277778 h 2854663"/>
                <a:gd name="connsiteX26" fmla="*/ 788118 w 2075051"/>
                <a:gd name="connsiteY26" fmla="*/ 2235444 h 2854663"/>
                <a:gd name="connsiteX27" fmla="*/ 762718 w 2075051"/>
                <a:gd name="connsiteY27" fmla="*/ 2201578 h 2854663"/>
                <a:gd name="connsiteX28" fmla="*/ 733085 w 2075051"/>
                <a:gd name="connsiteY28" fmla="*/ 2146544 h 2854663"/>
                <a:gd name="connsiteX29" fmla="*/ 720385 w 2075051"/>
                <a:gd name="connsiteY29" fmla="*/ 2112678 h 2854663"/>
                <a:gd name="connsiteX30" fmla="*/ 694985 w 2075051"/>
                <a:gd name="connsiteY30" fmla="*/ 2078811 h 2854663"/>
                <a:gd name="connsiteX31" fmla="*/ 673818 w 2075051"/>
                <a:gd name="connsiteY31" fmla="*/ 2032244 h 2854663"/>
                <a:gd name="connsiteX32" fmla="*/ 669585 w 2075051"/>
                <a:gd name="connsiteY32" fmla="*/ 2002611 h 2854663"/>
                <a:gd name="connsiteX33" fmla="*/ 644185 w 2075051"/>
                <a:gd name="connsiteY33" fmla="*/ 1956044 h 2854663"/>
                <a:gd name="connsiteX34" fmla="*/ 639951 w 2075051"/>
                <a:gd name="connsiteY34" fmla="*/ 1934878 h 2854663"/>
                <a:gd name="connsiteX35" fmla="*/ 593385 w 2075051"/>
                <a:gd name="connsiteY35" fmla="*/ 1917944 h 2854663"/>
                <a:gd name="connsiteX36" fmla="*/ 555285 w 2075051"/>
                <a:gd name="connsiteY36" fmla="*/ 1913711 h 2854663"/>
                <a:gd name="connsiteX37" fmla="*/ 508718 w 2075051"/>
                <a:gd name="connsiteY37" fmla="*/ 1888311 h 2854663"/>
                <a:gd name="connsiteX38" fmla="*/ 474851 w 2075051"/>
                <a:gd name="connsiteY38" fmla="*/ 1871378 h 2854663"/>
                <a:gd name="connsiteX39" fmla="*/ 457918 w 2075051"/>
                <a:gd name="connsiteY39" fmla="*/ 1858678 h 2854663"/>
                <a:gd name="connsiteX40" fmla="*/ 457918 w 2075051"/>
                <a:gd name="connsiteY40" fmla="*/ 1829044 h 2854663"/>
                <a:gd name="connsiteX41" fmla="*/ 479085 w 2075051"/>
                <a:gd name="connsiteY41" fmla="*/ 1816344 h 2854663"/>
                <a:gd name="connsiteX42" fmla="*/ 496018 w 2075051"/>
                <a:gd name="connsiteY42" fmla="*/ 1795178 h 2854663"/>
                <a:gd name="connsiteX43" fmla="*/ 479085 w 2075051"/>
                <a:gd name="connsiteY43" fmla="*/ 1769778 h 2854663"/>
                <a:gd name="connsiteX44" fmla="*/ 428285 w 2075051"/>
                <a:gd name="connsiteY44" fmla="*/ 1757078 h 2854663"/>
                <a:gd name="connsiteX45" fmla="*/ 398651 w 2075051"/>
                <a:gd name="connsiteY45" fmla="*/ 1744378 h 2854663"/>
                <a:gd name="connsiteX46" fmla="*/ 360551 w 2075051"/>
                <a:gd name="connsiteY46" fmla="*/ 1744378 h 2854663"/>
                <a:gd name="connsiteX47" fmla="*/ 305518 w 2075051"/>
                <a:gd name="connsiteY47" fmla="*/ 1744378 h 2854663"/>
                <a:gd name="connsiteX48" fmla="*/ 267418 w 2075051"/>
                <a:gd name="connsiteY48" fmla="*/ 1765544 h 2854663"/>
                <a:gd name="connsiteX49" fmla="*/ 242018 w 2075051"/>
                <a:gd name="connsiteY49" fmla="*/ 1778244 h 2854663"/>
                <a:gd name="connsiteX50" fmla="*/ 237785 w 2075051"/>
                <a:gd name="connsiteY50" fmla="*/ 1803644 h 2854663"/>
                <a:gd name="connsiteX51" fmla="*/ 220851 w 2075051"/>
                <a:gd name="connsiteY51" fmla="*/ 1845978 h 2854663"/>
                <a:gd name="connsiteX52" fmla="*/ 233551 w 2075051"/>
                <a:gd name="connsiteY52" fmla="*/ 1896778 h 2854663"/>
                <a:gd name="connsiteX53" fmla="*/ 233551 w 2075051"/>
                <a:gd name="connsiteY53" fmla="*/ 1939111 h 2854663"/>
                <a:gd name="connsiteX54" fmla="*/ 199685 w 2075051"/>
                <a:gd name="connsiteY54" fmla="*/ 1934878 h 2854663"/>
                <a:gd name="connsiteX55" fmla="*/ 186985 w 2075051"/>
                <a:gd name="connsiteY55" fmla="*/ 1917944 h 2854663"/>
                <a:gd name="connsiteX56" fmla="*/ 153118 w 2075051"/>
                <a:gd name="connsiteY56" fmla="*/ 1917944 h 2854663"/>
                <a:gd name="connsiteX57" fmla="*/ 110785 w 2075051"/>
                <a:gd name="connsiteY57" fmla="*/ 1909478 h 2854663"/>
                <a:gd name="connsiteX58" fmla="*/ 81151 w 2075051"/>
                <a:gd name="connsiteY58" fmla="*/ 1905244 h 2854663"/>
                <a:gd name="connsiteX59" fmla="*/ 68451 w 2075051"/>
                <a:gd name="connsiteY59" fmla="*/ 1854444 h 2854663"/>
                <a:gd name="connsiteX60" fmla="*/ 51518 w 2075051"/>
                <a:gd name="connsiteY60" fmla="*/ 1799411 h 2854663"/>
                <a:gd name="connsiteX61" fmla="*/ 30351 w 2075051"/>
                <a:gd name="connsiteY61" fmla="*/ 1718978 h 2854663"/>
                <a:gd name="connsiteX62" fmla="*/ 17651 w 2075051"/>
                <a:gd name="connsiteY62" fmla="*/ 1689344 h 2854663"/>
                <a:gd name="connsiteX63" fmla="*/ 718 w 2075051"/>
                <a:gd name="connsiteY63" fmla="*/ 1630078 h 2854663"/>
                <a:gd name="connsiteX64" fmla="*/ 4951 w 2075051"/>
                <a:gd name="connsiteY64" fmla="*/ 1583511 h 2854663"/>
                <a:gd name="connsiteX65" fmla="*/ 4951 w 2075051"/>
                <a:gd name="connsiteY65" fmla="*/ 1549644 h 2854663"/>
                <a:gd name="connsiteX66" fmla="*/ 718 w 2075051"/>
                <a:gd name="connsiteY66" fmla="*/ 1498844 h 2854663"/>
                <a:gd name="connsiteX67" fmla="*/ 21885 w 2075051"/>
                <a:gd name="connsiteY67" fmla="*/ 1452278 h 2854663"/>
                <a:gd name="connsiteX68" fmla="*/ 38818 w 2075051"/>
                <a:gd name="connsiteY68" fmla="*/ 1409944 h 2854663"/>
                <a:gd name="connsiteX69" fmla="*/ 47285 w 2075051"/>
                <a:gd name="connsiteY69" fmla="*/ 1359144 h 2854663"/>
                <a:gd name="connsiteX70" fmla="*/ 47285 w 2075051"/>
                <a:gd name="connsiteY70" fmla="*/ 1321044 h 2854663"/>
                <a:gd name="connsiteX71" fmla="*/ 47285 w 2075051"/>
                <a:gd name="connsiteY71" fmla="*/ 1282944 h 2854663"/>
                <a:gd name="connsiteX72" fmla="*/ 51518 w 2075051"/>
                <a:gd name="connsiteY72" fmla="*/ 1257544 h 2854663"/>
                <a:gd name="connsiteX73" fmla="*/ 59985 w 2075051"/>
                <a:gd name="connsiteY73" fmla="*/ 1227911 h 2854663"/>
                <a:gd name="connsiteX74" fmla="*/ 110785 w 2075051"/>
                <a:gd name="connsiteY74" fmla="*/ 1185578 h 2854663"/>
                <a:gd name="connsiteX75" fmla="*/ 127718 w 2075051"/>
                <a:gd name="connsiteY75" fmla="*/ 1151711 h 2854663"/>
                <a:gd name="connsiteX76" fmla="*/ 153118 w 2075051"/>
                <a:gd name="connsiteY76" fmla="*/ 1134778 h 2854663"/>
                <a:gd name="connsiteX77" fmla="*/ 216618 w 2075051"/>
                <a:gd name="connsiteY77" fmla="*/ 1134778 h 2854663"/>
                <a:gd name="connsiteX78" fmla="*/ 258951 w 2075051"/>
                <a:gd name="connsiteY78" fmla="*/ 1134778 h 2854663"/>
                <a:gd name="connsiteX79" fmla="*/ 297051 w 2075051"/>
                <a:gd name="connsiteY79" fmla="*/ 1134778 h 2854663"/>
                <a:gd name="connsiteX80" fmla="*/ 347851 w 2075051"/>
                <a:gd name="connsiteY80" fmla="*/ 1134778 h 2854663"/>
                <a:gd name="connsiteX81" fmla="*/ 424051 w 2075051"/>
                <a:gd name="connsiteY81" fmla="*/ 1126311 h 2854663"/>
                <a:gd name="connsiteX82" fmla="*/ 462151 w 2075051"/>
                <a:gd name="connsiteY82" fmla="*/ 1109378 h 2854663"/>
                <a:gd name="connsiteX83" fmla="*/ 483318 w 2075051"/>
                <a:gd name="connsiteY83" fmla="*/ 1092444 h 2854663"/>
                <a:gd name="connsiteX84" fmla="*/ 496018 w 2075051"/>
                <a:gd name="connsiteY84" fmla="*/ 1062811 h 2854663"/>
                <a:gd name="connsiteX85" fmla="*/ 525651 w 2075051"/>
                <a:gd name="connsiteY85" fmla="*/ 1050111 h 2854663"/>
                <a:gd name="connsiteX86" fmla="*/ 572218 w 2075051"/>
                <a:gd name="connsiteY86" fmla="*/ 1016244 h 2854663"/>
                <a:gd name="connsiteX87" fmla="*/ 589151 w 2075051"/>
                <a:gd name="connsiteY87" fmla="*/ 986611 h 2854663"/>
                <a:gd name="connsiteX88" fmla="*/ 601851 w 2075051"/>
                <a:gd name="connsiteY88" fmla="*/ 973911 h 2854663"/>
                <a:gd name="connsiteX89" fmla="*/ 635718 w 2075051"/>
                <a:gd name="connsiteY89" fmla="*/ 973911 h 2854663"/>
                <a:gd name="connsiteX90" fmla="*/ 648418 w 2075051"/>
                <a:gd name="connsiteY90" fmla="*/ 961211 h 2854663"/>
                <a:gd name="connsiteX91" fmla="*/ 652651 w 2075051"/>
                <a:gd name="connsiteY91" fmla="*/ 927344 h 2854663"/>
                <a:gd name="connsiteX92" fmla="*/ 656885 w 2075051"/>
                <a:gd name="connsiteY92" fmla="*/ 893478 h 2854663"/>
                <a:gd name="connsiteX93" fmla="*/ 665351 w 2075051"/>
                <a:gd name="connsiteY93" fmla="*/ 872311 h 2854663"/>
                <a:gd name="connsiteX94" fmla="*/ 686518 w 2075051"/>
                <a:gd name="connsiteY94" fmla="*/ 851144 h 2854663"/>
                <a:gd name="connsiteX95" fmla="*/ 737318 w 2075051"/>
                <a:gd name="connsiteY95" fmla="*/ 846911 h 2854663"/>
                <a:gd name="connsiteX96" fmla="*/ 745785 w 2075051"/>
                <a:gd name="connsiteY96" fmla="*/ 817278 h 2854663"/>
                <a:gd name="connsiteX97" fmla="*/ 750018 w 2075051"/>
                <a:gd name="connsiteY97" fmla="*/ 779178 h 2854663"/>
                <a:gd name="connsiteX98" fmla="*/ 750018 w 2075051"/>
                <a:gd name="connsiteY98" fmla="*/ 758011 h 2854663"/>
                <a:gd name="connsiteX99" fmla="*/ 750018 w 2075051"/>
                <a:gd name="connsiteY99" fmla="*/ 728378 h 2854663"/>
                <a:gd name="connsiteX100" fmla="*/ 754251 w 2075051"/>
                <a:gd name="connsiteY100" fmla="*/ 694511 h 2854663"/>
                <a:gd name="connsiteX101" fmla="*/ 779651 w 2075051"/>
                <a:gd name="connsiteY101" fmla="*/ 664878 h 2854663"/>
                <a:gd name="connsiteX102" fmla="*/ 817751 w 2075051"/>
                <a:gd name="connsiteY102" fmla="*/ 643711 h 2854663"/>
                <a:gd name="connsiteX103" fmla="*/ 860085 w 2075051"/>
                <a:gd name="connsiteY103" fmla="*/ 597144 h 2854663"/>
                <a:gd name="connsiteX104" fmla="*/ 864318 w 2075051"/>
                <a:gd name="connsiteY104" fmla="*/ 575978 h 2854663"/>
                <a:gd name="connsiteX105" fmla="*/ 881251 w 2075051"/>
                <a:gd name="connsiteY105" fmla="*/ 533644 h 2854663"/>
                <a:gd name="connsiteX106" fmla="*/ 893951 w 2075051"/>
                <a:gd name="connsiteY106" fmla="*/ 499778 h 2854663"/>
                <a:gd name="connsiteX107" fmla="*/ 893951 w 2075051"/>
                <a:gd name="connsiteY107" fmla="*/ 470144 h 2854663"/>
                <a:gd name="connsiteX108" fmla="*/ 893951 w 2075051"/>
                <a:gd name="connsiteY108" fmla="*/ 461678 h 2854663"/>
                <a:gd name="connsiteX109" fmla="*/ 919351 w 2075051"/>
                <a:gd name="connsiteY109" fmla="*/ 453211 h 2854663"/>
                <a:gd name="connsiteX110" fmla="*/ 961685 w 2075051"/>
                <a:gd name="connsiteY110" fmla="*/ 448978 h 2854663"/>
                <a:gd name="connsiteX111" fmla="*/ 982851 w 2075051"/>
                <a:gd name="connsiteY111" fmla="*/ 448978 h 2854663"/>
                <a:gd name="connsiteX112" fmla="*/ 1016718 w 2075051"/>
                <a:gd name="connsiteY112" fmla="*/ 461678 h 2854663"/>
                <a:gd name="connsiteX113" fmla="*/ 1037885 w 2075051"/>
                <a:gd name="connsiteY113" fmla="*/ 461678 h 2854663"/>
                <a:gd name="connsiteX114" fmla="*/ 1063285 w 2075051"/>
                <a:gd name="connsiteY114" fmla="*/ 470144 h 2854663"/>
                <a:gd name="connsiteX115" fmla="*/ 1092918 w 2075051"/>
                <a:gd name="connsiteY115" fmla="*/ 465911 h 2854663"/>
                <a:gd name="connsiteX116" fmla="*/ 1131018 w 2075051"/>
                <a:gd name="connsiteY116" fmla="*/ 453211 h 2854663"/>
                <a:gd name="connsiteX117" fmla="*/ 1156418 w 2075051"/>
                <a:gd name="connsiteY117" fmla="*/ 423578 h 2854663"/>
                <a:gd name="connsiteX118" fmla="*/ 1169118 w 2075051"/>
                <a:gd name="connsiteY118" fmla="*/ 389711 h 2854663"/>
                <a:gd name="connsiteX119" fmla="*/ 1190285 w 2075051"/>
                <a:gd name="connsiteY119" fmla="*/ 338911 h 2854663"/>
                <a:gd name="connsiteX120" fmla="*/ 1228385 w 2075051"/>
                <a:gd name="connsiteY120" fmla="*/ 292344 h 2854663"/>
                <a:gd name="connsiteX121" fmla="*/ 1258018 w 2075051"/>
                <a:gd name="connsiteY121" fmla="*/ 279644 h 2854663"/>
                <a:gd name="connsiteX122" fmla="*/ 1266485 w 2075051"/>
                <a:gd name="connsiteY122" fmla="*/ 245778 h 2854663"/>
                <a:gd name="connsiteX123" fmla="*/ 1274951 w 2075051"/>
                <a:gd name="connsiteY123" fmla="*/ 216144 h 2854663"/>
                <a:gd name="connsiteX124" fmla="*/ 1283418 w 2075051"/>
                <a:gd name="connsiteY124" fmla="*/ 178044 h 2854663"/>
                <a:gd name="connsiteX125" fmla="*/ 1308818 w 2075051"/>
                <a:gd name="connsiteY125" fmla="*/ 178044 h 2854663"/>
                <a:gd name="connsiteX126" fmla="*/ 1355385 w 2075051"/>
                <a:gd name="connsiteY126" fmla="*/ 190744 h 2854663"/>
                <a:gd name="connsiteX127" fmla="*/ 1389251 w 2075051"/>
                <a:gd name="connsiteY127" fmla="*/ 190744 h 2854663"/>
                <a:gd name="connsiteX128" fmla="*/ 1440051 w 2075051"/>
                <a:gd name="connsiteY128" fmla="*/ 194978 h 2854663"/>
                <a:gd name="connsiteX129" fmla="*/ 1482385 w 2075051"/>
                <a:gd name="connsiteY129" fmla="*/ 194978 h 2854663"/>
                <a:gd name="connsiteX130" fmla="*/ 1520485 w 2075051"/>
                <a:gd name="connsiteY130" fmla="*/ 194978 h 2854663"/>
                <a:gd name="connsiteX131" fmla="*/ 1583985 w 2075051"/>
                <a:gd name="connsiteY131" fmla="*/ 194978 h 2854663"/>
                <a:gd name="connsiteX132" fmla="*/ 1630551 w 2075051"/>
                <a:gd name="connsiteY132" fmla="*/ 186511 h 2854663"/>
                <a:gd name="connsiteX133" fmla="*/ 1664418 w 2075051"/>
                <a:gd name="connsiteY133" fmla="*/ 165344 h 2854663"/>
                <a:gd name="connsiteX134" fmla="*/ 1672885 w 2075051"/>
                <a:gd name="connsiteY134" fmla="*/ 123011 h 2854663"/>
                <a:gd name="connsiteX135" fmla="*/ 1689818 w 2075051"/>
                <a:gd name="connsiteY135" fmla="*/ 84911 h 2854663"/>
                <a:gd name="connsiteX136" fmla="*/ 1706751 w 2075051"/>
                <a:gd name="connsiteY136" fmla="*/ 63744 h 2854663"/>
                <a:gd name="connsiteX137" fmla="*/ 1749085 w 2075051"/>
                <a:gd name="connsiteY137" fmla="*/ 42578 h 2854663"/>
                <a:gd name="connsiteX138" fmla="*/ 1787185 w 2075051"/>
                <a:gd name="connsiteY138" fmla="*/ 29878 h 2854663"/>
                <a:gd name="connsiteX139" fmla="*/ 1837985 w 2075051"/>
                <a:gd name="connsiteY139" fmla="*/ 8711 h 2854663"/>
                <a:gd name="connsiteX140" fmla="*/ 1871851 w 2075051"/>
                <a:gd name="connsiteY140" fmla="*/ 244 h 2854663"/>
                <a:gd name="connsiteX141" fmla="*/ 1876085 w 2075051"/>
                <a:gd name="connsiteY141" fmla="*/ 17178 h 2854663"/>
                <a:gd name="connsiteX142" fmla="*/ 1893018 w 2075051"/>
                <a:gd name="connsiteY142" fmla="*/ 34111 h 2854663"/>
                <a:gd name="connsiteX143" fmla="*/ 1926885 w 2075051"/>
                <a:gd name="connsiteY143" fmla="*/ 46811 h 2854663"/>
                <a:gd name="connsiteX144" fmla="*/ 1948051 w 2075051"/>
                <a:gd name="connsiteY144" fmla="*/ 46811 h 2854663"/>
                <a:gd name="connsiteX145" fmla="*/ 1977685 w 2075051"/>
                <a:gd name="connsiteY145" fmla="*/ 46811 h 2854663"/>
                <a:gd name="connsiteX146" fmla="*/ 1986151 w 2075051"/>
                <a:gd name="connsiteY146" fmla="*/ 46811 h 2854663"/>
                <a:gd name="connsiteX147" fmla="*/ 1986151 w 2075051"/>
                <a:gd name="connsiteY147" fmla="*/ 72211 h 2854663"/>
                <a:gd name="connsiteX148" fmla="*/ 1964985 w 2075051"/>
                <a:gd name="connsiteY148" fmla="*/ 97611 h 2854663"/>
                <a:gd name="connsiteX149" fmla="*/ 1943818 w 2075051"/>
                <a:gd name="connsiteY149" fmla="*/ 123011 h 2854663"/>
                <a:gd name="connsiteX150" fmla="*/ 1909951 w 2075051"/>
                <a:gd name="connsiteY150" fmla="*/ 144178 h 2854663"/>
                <a:gd name="connsiteX151" fmla="*/ 1884551 w 2075051"/>
                <a:gd name="connsiteY151" fmla="*/ 152644 h 2854663"/>
                <a:gd name="connsiteX152" fmla="*/ 1871851 w 2075051"/>
                <a:gd name="connsiteY152" fmla="*/ 165344 h 2854663"/>
                <a:gd name="connsiteX153" fmla="*/ 1871851 w 2075051"/>
                <a:gd name="connsiteY153" fmla="*/ 203444 h 2854663"/>
                <a:gd name="connsiteX154" fmla="*/ 1871851 w 2075051"/>
                <a:gd name="connsiteY154" fmla="*/ 300811 h 2854663"/>
                <a:gd name="connsiteX155" fmla="*/ 1884551 w 2075051"/>
                <a:gd name="connsiteY155" fmla="*/ 402411 h 2854663"/>
                <a:gd name="connsiteX156" fmla="*/ 1884551 w 2075051"/>
                <a:gd name="connsiteY156" fmla="*/ 550578 h 2854663"/>
                <a:gd name="connsiteX157" fmla="*/ 1888785 w 2075051"/>
                <a:gd name="connsiteY157" fmla="*/ 597144 h 2854663"/>
                <a:gd name="connsiteX158" fmla="*/ 1893018 w 2075051"/>
                <a:gd name="connsiteY158" fmla="*/ 694511 h 2854663"/>
                <a:gd name="connsiteX159" fmla="*/ 1893018 w 2075051"/>
                <a:gd name="connsiteY159" fmla="*/ 741078 h 2854663"/>
                <a:gd name="connsiteX160" fmla="*/ 1893018 w 2075051"/>
                <a:gd name="connsiteY160" fmla="*/ 783411 h 2854663"/>
                <a:gd name="connsiteX161" fmla="*/ 1909951 w 2075051"/>
                <a:gd name="connsiteY161" fmla="*/ 885011 h 2854663"/>
                <a:gd name="connsiteX162" fmla="*/ 1914185 w 2075051"/>
                <a:gd name="connsiteY162" fmla="*/ 935811 h 2854663"/>
                <a:gd name="connsiteX163" fmla="*/ 1931118 w 2075051"/>
                <a:gd name="connsiteY163" fmla="*/ 1012011 h 2854663"/>
                <a:gd name="connsiteX164" fmla="*/ 1952285 w 2075051"/>
                <a:gd name="connsiteY164" fmla="*/ 1054344 h 2854663"/>
                <a:gd name="connsiteX165" fmla="*/ 1981918 w 2075051"/>
                <a:gd name="connsiteY165" fmla="*/ 1130544 h 2854663"/>
                <a:gd name="connsiteX166" fmla="*/ 2007318 w 2075051"/>
                <a:gd name="connsiteY166" fmla="*/ 1155944 h 2854663"/>
                <a:gd name="connsiteX167" fmla="*/ 2024251 w 2075051"/>
                <a:gd name="connsiteY167" fmla="*/ 1215211 h 2854663"/>
                <a:gd name="connsiteX168" fmla="*/ 2036951 w 2075051"/>
                <a:gd name="connsiteY168" fmla="*/ 1291411 h 2854663"/>
                <a:gd name="connsiteX169" fmla="*/ 2036951 w 2075051"/>
                <a:gd name="connsiteY169" fmla="*/ 1354911 h 2854663"/>
                <a:gd name="connsiteX170" fmla="*/ 2041185 w 2075051"/>
                <a:gd name="connsiteY170" fmla="*/ 1401478 h 2854663"/>
                <a:gd name="connsiteX171" fmla="*/ 2053885 w 2075051"/>
                <a:gd name="connsiteY171" fmla="*/ 1439578 h 2854663"/>
                <a:gd name="connsiteX172" fmla="*/ 2066585 w 2075051"/>
                <a:gd name="connsiteY172" fmla="*/ 1494611 h 2854663"/>
                <a:gd name="connsiteX173" fmla="*/ 2062351 w 2075051"/>
                <a:gd name="connsiteY173" fmla="*/ 1549644 h 2854663"/>
                <a:gd name="connsiteX174" fmla="*/ 2062351 w 2075051"/>
                <a:gd name="connsiteY174" fmla="*/ 1621611 h 2854663"/>
                <a:gd name="connsiteX175" fmla="*/ 2058118 w 2075051"/>
                <a:gd name="connsiteY175" fmla="*/ 1697811 h 2854663"/>
                <a:gd name="connsiteX176" fmla="*/ 2070818 w 2075051"/>
                <a:gd name="connsiteY176" fmla="*/ 1740144 h 2854663"/>
                <a:gd name="connsiteX177" fmla="*/ 2066585 w 2075051"/>
                <a:gd name="connsiteY177" fmla="*/ 1761311 h 2854663"/>
                <a:gd name="connsiteX178" fmla="*/ 2070818 w 2075051"/>
                <a:gd name="connsiteY178" fmla="*/ 1812111 h 2854663"/>
                <a:gd name="connsiteX179" fmla="*/ 2070818 w 2075051"/>
                <a:gd name="connsiteY179" fmla="*/ 1871378 h 2854663"/>
                <a:gd name="connsiteX180" fmla="*/ 2075051 w 2075051"/>
                <a:gd name="connsiteY180" fmla="*/ 1922178 h 2854663"/>
                <a:gd name="connsiteX181" fmla="*/ 2070818 w 2075051"/>
                <a:gd name="connsiteY181" fmla="*/ 1998378 h 2854663"/>
                <a:gd name="connsiteX182" fmla="*/ 2070818 w 2075051"/>
                <a:gd name="connsiteY182" fmla="*/ 2049178 h 2854663"/>
                <a:gd name="connsiteX183" fmla="*/ 2070818 w 2075051"/>
                <a:gd name="connsiteY183" fmla="*/ 2099978 h 2854663"/>
                <a:gd name="connsiteX184" fmla="*/ 2070818 w 2075051"/>
                <a:gd name="connsiteY184" fmla="*/ 2163478 h 2854663"/>
                <a:gd name="connsiteX185" fmla="*/ 2062351 w 2075051"/>
                <a:gd name="connsiteY185" fmla="*/ 2218511 h 2854663"/>
                <a:gd name="connsiteX186" fmla="*/ 2062351 w 2075051"/>
                <a:gd name="connsiteY186" fmla="*/ 2286244 h 2854663"/>
                <a:gd name="connsiteX187" fmla="*/ 2053885 w 2075051"/>
                <a:gd name="connsiteY187" fmla="*/ 2298944 h 2854663"/>
                <a:gd name="connsiteX188" fmla="*/ 2045418 w 2075051"/>
                <a:gd name="connsiteY188" fmla="*/ 2332811 h 2854663"/>
                <a:gd name="connsiteX189" fmla="*/ 2024251 w 2075051"/>
                <a:gd name="connsiteY189" fmla="*/ 2392078 h 2854663"/>
                <a:gd name="connsiteX190" fmla="*/ 2011551 w 2075051"/>
                <a:gd name="connsiteY190" fmla="*/ 2425944 h 2854663"/>
                <a:gd name="connsiteX191" fmla="*/ 2024251 w 2075051"/>
                <a:gd name="connsiteY191" fmla="*/ 2480978 h 2854663"/>
                <a:gd name="connsiteX192" fmla="*/ 2024251 w 2075051"/>
                <a:gd name="connsiteY192" fmla="*/ 2540244 h 2854663"/>
                <a:gd name="connsiteX193" fmla="*/ 2007318 w 2075051"/>
                <a:gd name="connsiteY193" fmla="*/ 2599511 h 2854663"/>
                <a:gd name="connsiteX194" fmla="*/ 1969218 w 2075051"/>
                <a:gd name="connsiteY194" fmla="*/ 2654544 h 2854663"/>
                <a:gd name="connsiteX195" fmla="*/ 1969218 w 2075051"/>
                <a:gd name="connsiteY195" fmla="*/ 2730744 h 2854663"/>
                <a:gd name="connsiteX196" fmla="*/ 1948051 w 2075051"/>
                <a:gd name="connsiteY196" fmla="*/ 2777311 h 2854663"/>
                <a:gd name="connsiteX197" fmla="*/ 1901485 w 2075051"/>
                <a:gd name="connsiteY197" fmla="*/ 2781544 h 2854663"/>
                <a:gd name="connsiteX198" fmla="*/ 1846451 w 2075051"/>
                <a:gd name="connsiteY198" fmla="*/ 2790011 h 2854663"/>
                <a:gd name="connsiteX199" fmla="*/ 1782951 w 2075051"/>
                <a:gd name="connsiteY199" fmla="*/ 2790011 h 2854663"/>
                <a:gd name="connsiteX200" fmla="*/ 1761785 w 2075051"/>
                <a:gd name="connsiteY200" fmla="*/ 2802711 h 2854663"/>
                <a:gd name="connsiteX201" fmla="*/ 1744851 w 2075051"/>
                <a:gd name="connsiteY201" fmla="*/ 2819644 h 2854663"/>
                <a:gd name="connsiteX202" fmla="*/ 1706751 w 2075051"/>
                <a:gd name="connsiteY202" fmla="*/ 2823878 h 2854663"/>
                <a:gd name="connsiteX203" fmla="*/ 1672885 w 2075051"/>
                <a:gd name="connsiteY203" fmla="*/ 2832344 h 2854663"/>
                <a:gd name="connsiteX204" fmla="*/ 1605151 w 2075051"/>
                <a:gd name="connsiteY204" fmla="*/ 2823878 h 2854663"/>
                <a:gd name="connsiteX205" fmla="*/ 1545885 w 2075051"/>
                <a:gd name="connsiteY205" fmla="*/ 2794244 h 2854663"/>
                <a:gd name="connsiteX206" fmla="*/ 1507785 w 2075051"/>
                <a:gd name="connsiteY206" fmla="*/ 2764611 h 2854663"/>
                <a:gd name="connsiteX207" fmla="*/ 1469685 w 2075051"/>
                <a:gd name="connsiteY207" fmla="*/ 2739211 h 2854663"/>
                <a:gd name="connsiteX208" fmla="*/ 1410418 w 2075051"/>
                <a:gd name="connsiteY208" fmla="*/ 2777311 h 2854663"/>
                <a:gd name="connsiteX209" fmla="*/ 1351151 w 2075051"/>
                <a:gd name="connsiteY209" fmla="*/ 2798478 h 2854663"/>
                <a:gd name="connsiteX210" fmla="*/ 1283418 w 2075051"/>
                <a:gd name="connsiteY210" fmla="*/ 2802711 h 2854663"/>
                <a:gd name="connsiteX211" fmla="*/ 1207218 w 2075051"/>
                <a:gd name="connsiteY211" fmla="*/ 2811178 h 2854663"/>
                <a:gd name="connsiteX212" fmla="*/ 1147951 w 2075051"/>
                <a:gd name="connsiteY212" fmla="*/ 2849278 h 28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075051" h="2854663">
                  <a:moveTo>
                    <a:pt x="1147951" y="2849278"/>
                  </a:moveTo>
                  <a:cubicBezTo>
                    <a:pt x="1128195" y="2856334"/>
                    <a:pt x="1101385" y="2854922"/>
                    <a:pt x="1088685" y="2853511"/>
                  </a:cubicBezTo>
                  <a:cubicBezTo>
                    <a:pt x="1075985" y="2852100"/>
                    <a:pt x="1078807" y="2842928"/>
                    <a:pt x="1071751" y="2840811"/>
                  </a:cubicBezTo>
                  <a:cubicBezTo>
                    <a:pt x="1064695" y="2838694"/>
                    <a:pt x="1046351" y="2840811"/>
                    <a:pt x="1046351" y="2840811"/>
                  </a:cubicBezTo>
                  <a:lnTo>
                    <a:pt x="1012485" y="2840811"/>
                  </a:lnTo>
                  <a:lnTo>
                    <a:pt x="987085" y="2840811"/>
                  </a:lnTo>
                  <a:cubicBezTo>
                    <a:pt x="978618" y="2840811"/>
                    <a:pt x="967330" y="2842222"/>
                    <a:pt x="961685" y="2840811"/>
                  </a:cubicBezTo>
                  <a:cubicBezTo>
                    <a:pt x="956040" y="2839400"/>
                    <a:pt x="958157" y="2835872"/>
                    <a:pt x="953218" y="2832344"/>
                  </a:cubicBezTo>
                  <a:cubicBezTo>
                    <a:pt x="948279" y="2828816"/>
                    <a:pt x="939812" y="2824583"/>
                    <a:pt x="932051" y="2819644"/>
                  </a:cubicBezTo>
                  <a:cubicBezTo>
                    <a:pt x="924290" y="2814705"/>
                    <a:pt x="913706" y="2813294"/>
                    <a:pt x="906651" y="2802711"/>
                  </a:cubicBezTo>
                  <a:cubicBezTo>
                    <a:pt x="899596" y="2792128"/>
                    <a:pt x="893951" y="2766727"/>
                    <a:pt x="889718" y="2756144"/>
                  </a:cubicBezTo>
                  <a:cubicBezTo>
                    <a:pt x="885485" y="2745561"/>
                    <a:pt x="884073" y="2743444"/>
                    <a:pt x="881251" y="2739211"/>
                  </a:cubicBezTo>
                  <a:cubicBezTo>
                    <a:pt x="878429" y="2734978"/>
                    <a:pt x="877018" y="2735683"/>
                    <a:pt x="872785" y="2730744"/>
                  </a:cubicBezTo>
                  <a:cubicBezTo>
                    <a:pt x="868552" y="2725805"/>
                    <a:pt x="865729" y="2713106"/>
                    <a:pt x="855851" y="2709578"/>
                  </a:cubicBezTo>
                  <a:cubicBezTo>
                    <a:pt x="845973" y="2706050"/>
                    <a:pt x="824101" y="2711695"/>
                    <a:pt x="813518" y="2709578"/>
                  </a:cubicBezTo>
                  <a:cubicBezTo>
                    <a:pt x="802935" y="2707461"/>
                    <a:pt x="800818" y="2702522"/>
                    <a:pt x="792351" y="2696878"/>
                  </a:cubicBezTo>
                  <a:cubicBezTo>
                    <a:pt x="783884" y="2691234"/>
                    <a:pt x="769773" y="2682767"/>
                    <a:pt x="762718" y="2675711"/>
                  </a:cubicBezTo>
                  <a:cubicBezTo>
                    <a:pt x="755663" y="2668655"/>
                    <a:pt x="752135" y="2664422"/>
                    <a:pt x="750018" y="2654544"/>
                  </a:cubicBezTo>
                  <a:cubicBezTo>
                    <a:pt x="747901" y="2644666"/>
                    <a:pt x="750018" y="2616444"/>
                    <a:pt x="750018" y="2616444"/>
                  </a:cubicBezTo>
                  <a:cubicBezTo>
                    <a:pt x="750018" y="2603744"/>
                    <a:pt x="745785" y="2592455"/>
                    <a:pt x="750018" y="2578344"/>
                  </a:cubicBezTo>
                  <a:cubicBezTo>
                    <a:pt x="754251" y="2564233"/>
                    <a:pt x="770479" y="2548006"/>
                    <a:pt x="775418" y="2531778"/>
                  </a:cubicBezTo>
                  <a:cubicBezTo>
                    <a:pt x="780357" y="2515550"/>
                    <a:pt x="774006" y="2498617"/>
                    <a:pt x="779651" y="2480978"/>
                  </a:cubicBezTo>
                  <a:cubicBezTo>
                    <a:pt x="785296" y="2463339"/>
                    <a:pt x="804346" y="2441466"/>
                    <a:pt x="809285" y="2425944"/>
                  </a:cubicBezTo>
                  <a:cubicBezTo>
                    <a:pt x="814224" y="2410422"/>
                    <a:pt x="809285" y="2387844"/>
                    <a:pt x="809285" y="2387844"/>
                  </a:cubicBezTo>
                  <a:cubicBezTo>
                    <a:pt x="809285" y="2373733"/>
                    <a:pt x="807168" y="2359622"/>
                    <a:pt x="809285" y="2341278"/>
                  </a:cubicBezTo>
                  <a:cubicBezTo>
                    <a:pt x="811402" y="2322934"/>
                    <a:pt x="825513" y="2295417"/>
                    <a:pt x="821985" y="2277778"/>
                  </a:cubicBezTo>
                  <a:cubicBezTo>
                    <a:pt x="818457" y="2260139"/>
                    <a:pt x="797996" y="2248144"/>
                    <a:pt x="788118" y="2235444"/>
                  </a:cubicBezTo>
                  <a:cubicBezTo>
                    <a:pt x="778240" y="2222744"/>
                    <a:pt x="771890" y="2216395"/>
                    <a:pt x="762718" y="2201578"/>
                  </a:cubicBezTo>
                  <a:cubicBezTo>
                    <a:pt x="753546" y="2186761"/>
                    <a:pt x="740140" y="2161361"/>
                    <a:pt x="733085" y="2146544"/>
                  </a:cubicBezTo>
                  <a:cubicBezTo>
                    <a:pt x="726030" y="2131727"/>
                    <a:pt x="726735" y="2123967"/>
                    <a:pt x="720385" y="2112678"/>
                  </a:cubicBezTo>
                  <a:cubicBezTo>
                    <a:pt x="714035" y="2101389"/>
                    <a:pt x="702746" y="2092217"/>
                    <a:pt x="694985" y="2078811"/>
                  </a:cubicBezTo>
                  <a:cubicBezTo>
                    <a:pt x="687224" y="2065405"/>
                    <a:pt x="678051" y="2044944"/>
                    <a:pt x="673818" y="2032244"/>
                  </a:cubicBezTo>
                  <a:cubicBezTo>
                    <a:pt x="669585" y="2019544"/>
                    <a:pt x="674524" y="2015311"/>
                    <a:pt x="669585" y="2002611"/>
                  </a:cubicBezTo>
                  <a:cubicBezTo>
                    <a:pt x="664646" y="1989911"/>
                    <a:pt x="649124" y="1967333"/>
                    <a:pt x="644185" y="1956044"/>
                  </a:cubicBezTo>
                  <a:cubicBezTo>
                    <a:pt x="639246" y="1944755"/>
                    <a:pt x="648418" y="1941228"/>
                    <a:pt x="639951" y="1934878"/>
                  </a:cubicBezTo>
                  <a:cubicBezTo>
                    <a:pt x="631484" y="1928528"/>
                    <a:pt x="607496" y="1921472"/>
                    <a:pt x="593385" y="1917944"/>
                  </a:cubicBezTo>
                  <a:cubicBezTo>
                    <a:pt x="579274" y="1914416"/>
                    <a:pt x="569396" y="1918650"/>
                    <a:pt x="555285" y="1913711"/>
                  </a:cubicBezTo>
                  <a:cubicBezTo>
                    <a:pt x="541174" y="1908772"/>
                    <a:pt x="522124" y="1895366"/>
                    <a:pt x="508718" y="1888311"/>
                  </a:cubicBezTo>
                  <a:cubicBezTo>
                    <a:pt x="495312" y="1881256"/>
                    <a:pt x="483318" y="1876317"/>
                    <a:pt x="474851" y="1871378"/>
                  </a:cubicBezTo>
                  <a:cubicBezTo>
                    <a:pt x="466384" y="1866439"/>
                    <a:pt x="460740" y="1865734"/>
                    <a:pt x="457918" y="1858678"/>
                  </a:cubicBezTo>
                  <a:cubicBezTo>
                    <a:pt x="455096" y="1851622"/>
                    <a:pt x="454390" y="1836100"/>
                    <a:pt x="457918" y="1829044"/>
                  </a:cubicBezTo>
                  <a:cubicBezTo>
                    <a:pt x="461446" y="1821988"/>
                    <a:pt x="472735" y="1821988"/>
                    <a:pt x="479085" y="1816344"/>
                  </a:cubicBezTo>
                  <a:cubicBezTo>
                    <a:pt x="485435" y="1810700"/>
                    <a:pt x="496018" y="1802939"/>
                    <a:pt x="496018" y="1795178"/>
                  </a:cubicBezTo>
                  <a:cubicBezTo>
                    <a:pt x="496018" y="1787417"/>
                    <a:pt x="490374" y="1776128"/>
                    <a:pt x="479085" y="1769778"/>
                  </a:cubicBezTo>
                  <a:cubicBezTo>
                    <a:pt x="467796" y="1763428"/>
                    <a:pt x="441691" y="1761311"/>
                    <a:pt x="428285" y="1757078"/>
                  </a:cubicBezTo>
                  <a:cubicBezTo>
                    <a:pt x="414879" y="1752845"/>
                    <a:pt x="409940" y="1746495"/>
                    <a:pt x="398651" y="1744378"/>
                  </a:cubicBezTo>
                  <a:cubicBezTo>
                    <a:pt x="387362" y="1742261"/>
                    <a:pt x="360551" y="1744378"/>
                    <a:pt x="360551" y="1744378"/>
                  </a:cubicBezTo>
                  <a:cubicBezTo>
                    <a:pt x="345029" y="1744378"/>
                    <a:pt x="321040" y="1740850"/>
                    <a:pt x="305518" y="1744378"/>
                  </a:cubicBezTo>
                  <a:cubicBezTo>
                    <a:pt x="289996" y="1747906"/>
                    <a:pt x="278001" y="1759900"/>
                    <a:pt x="267418" y="1765544"/>
                  </a:cubicBezTo>
                  <a:cubicBezTo>
                    <a:pt x="256835" y="1771188"/>
                    <a:pt x="246957" y="1771894"/>
                    <a:pt x="242018" y="1778244"/>
                  </a:cubicBezTo>
                  <a:cubicBezTo>
                    <a:pt x="237079" y="1784594"/>
                    <a:pt x="241313" y="1792355"/>
                    <a:pt x="237785" y="1803644"/>
                  </a:cubicBezTo>
                  <a:cubicBezTo>
                    <a:pt x="234257" y="1814933"/>
                    <a:pt x="221557" y="1830456"/>
                    <a:pt x="220851" y="1845978"/>
                  </a:cubicBezTo>
                  <a:cubicBezTo>
                    <a:pt x="220145" y="1861500"/>
                    <a:pt x="231434" y="1881256"/>
                    <a:pt x="233551" y="1896778"/>
                  </a:cubicBezTo>
                  <a:cubicBezTo>
                    <a:pt x="235668" y="1912300"/>
                    <a:pt x="239195" y="1932761"/>
                    <a:pt x="233551" y="1939111"/>
                  </a:cubicBezTo>
                  <a:cubicBezTo>
                    <a:pt x="227907" y="1945461"/>
                    <a:pt x="207446" y="1938406"/>
                    <a:pt x="199685" y="1934878"/>
                  </a:cubicBezTo>
                  <a:cubicBezTo>
                    <a:pt x="191924" y="1931350"/>
                    <a:pt x="194746" y="1920766"/>
                    <a:pt x="186985" y="1917944"/>
                  </a:cubicBezTo>
                  <a:cubicBezTo>
                    <a:pt x="179224" y="1915122"/>
                    <a:pt x="165818" y="1919355"/>
                    <a:pt x="153118" y="1917944"/>
                  </a:cubicBezTo>
                  <a:cubicBezTo>
                    <a:pt x="140418" y="1916533"/>
                    <a:pt x="122779" y="1911595"/>
                    <a:pt x="110785" y="1909478"/>
                  </a:cubicBezTo>
                  <a:cubicBezTo>
                    <a:pt x="98791" y="1907361"/>
                    <a:pt x="88207" y="1914416"/>
                    <a:pt x="81151" y="1905244"/>
                  </a:cubicBezTo>
                  <a:cubicBezTo>
                    <a:pt x="74095" y="1896072"/>
                    <a:pt x="73390" y="1872083"/>
                    <a:pt x="68451" y="1854444"/>
                  </a:cubicBezTo>
                  <a:cubicBezTo>
                    <a:pt x="63512" y="1836805"/>
                    <a:pt x="57868" y="1821989"/>
                    <a:pt x="51518" y="1799411"/>
                  </a:cubicBezTo>
                  <a:cubicBezTo>
                    <a:pt x="45168" y="1776833"/>
                    <a:pt x="35995" y="1737322"/>
                    <a:pt x="30351" y="1718978"/>
                  </a:cubicBezTo>
                  <a:cubicBezTo>
                    <a:pt x="24706" y="1700633"/>
                    <a:pt x="22590" y="1704161"/>
                    <a:pt x="17651" y="1689344"/>
                  </a:cubicBezTo>
                  <a:cubicBezTo>
                    <a:pt x="12712" y="1674527"/>
                    <a:pt x="2835" y="1647717"/>
                    <a:pt x="718" y="1630078"/>
                  </a:cubicBezTo>
                  <a:cubicBezTo>
                    <a:pt x="-1399" y="1612439"/>
                    <a:pt x="4246" y="1596917"/>
                    <a:pt x="4951" y="1583511"/>
                  </a:cubicBezTo>
                  <a:cubicBezTo>
                    <a:pt x="5656" y="1570105"/>
                    <a:pt x="5656" y="1563755"/>
                    <a:pt x="4951" y="1549644"/>
                  </a:cubicBezTo>
                  <a:cubicBezTo>
                    <a:pt x="4245" y="1535533"/>
                    <a:pt x="-2104" y="1515072"/>
                    <a:pt x="718" y="1498844"/>
                  </a:cubicBezTo>
                  <a:cubicBezTo>
                    <a:pt x="3540" y="1482616"/>
                    <a:pt x="15535" y="1467095"/>
                    <a:pt x="21885" y="1452278"/>
                  </a:cubicBezTo>
                  <a:cubicBezTo>
                    <a:pt x="28235" y="1437461"/>
                    <a:pt x="34585" y="1425466"/>
                    <a:pt x="38818" y="1409944"/>
                  </a:cubicBezTo>
                  <a:cubicBezTo>
                    <a:pt x="43051" y="1394422"/>
                    <a:pt x="45874" y="1373960"/>
                    <a:pt x="47285" y="1359144"/>
                  </a:cubicBezTo>
                  <a:cubicBezTo>
                    <a:pt x="48696" y="1344328"/>
                    <a:pt x="47285" y="1321044"/>
                    <a:pt x="47285" y="1321044"/>
                  </a:cubicBezTo>
                  <a:cubicBezTo>
                    <a:pt x="47285" y="1308344"/>
                    <a:pt x="46580" y="1293527"/>
                    <a:pt x="47285" y="1282944"/>
                  </a:cubicBezTo>
                  <a:cubicBezTo>
                    <a:pt x="47990" y="1272361"/>
                    <a:pt x="49401" y="1266716"/>
                    <a:pt x="51518" y="1257544"/>
                  </a:cubicBezTo>
                  <a:cubicBezTo>
                    <a:pt x="53635" y="1248372"/>
                    <a:pt x="50107" y="1239905"/>
                    <a:pt x="59985" y="1227911"/>
                  </a:cubicBezTo>
                  <a:cubicBezTo>
                    <a:pt x="69863" y="1215917"/>
                    <a:pt x="99496" y="1198278"/>
                    <a:pt x="110785" y="1185578"/>
                  </a:cubicBezTo>
                  <a:cubicBezTo>
                    <a:pt x="122074" y="1172878"/>
                    <a:pt x="120662" y="1160178"/>
                    <a:pt x="127718" y="1151711"/>
                  </a:cubicBezTo>
                  <a:cubicBezTo>
                    <a:pt x="134773" y="1143244"/>
                    <a:pt x="138301" y="1137600"/>
                    <a:pt x="153118" y="1134778"/>
                  </a:cubicBezTo>
                  <a:cubicBezTo>
                    <a:pt x="167935" y="1131956"/>
                    <a:pt x="216618" y="1134778"/>
                    <a:pt x="216618" y="1134778"/>
                  </a:cubicBezTo>
                  <a:lnTo>
                    <a:pt x="258951" y="1134778"/>
                  </a:lnTo>
                  <a:lnTo>
                    <a:pt x="297051" y="1134778"/>
                  </a:lnTo>
                  <a:cubicBezTo>
                    <a:pt x="311868" y="1134778"/>
                    <a:pt x="326684" y="1136189"/>
                    <a:pt x="347851" y="1134778"/>
                  </a:cubicBezTo>
                  <a:cubicBezTo>
                    <a:pt x="369018" y="1133367"/>
                    <a:pt x="405001" y="1130544"/>
                    <a:pt x="424051" y="1126311"/>
                  </a:cubicBezTo>
                  <a:cubicBezTo>
                    <a:pt x="443101" y="1122078"/>
                    <a:pt x="452273" y="1115022"/>
                    <a:pt x="462151" y="1109378"/>
                  </a:cubicBezTo>
                  <a:cubicBezTo>
                    <a:pt x="472029" y="1103733"/>
                    <a:pt x="477673" y="1100205"/>
                    <a:pt x="483318" y="1092444"/>
                  </a:cubicBezTo>
                  <a:cubicBezTo>
                    <a:pt x="488962" y="1084683"/>
                    <a:pt x="488963" y="1069866"/>
                    <a:pt x="496018" y="1062811"/>
                  </a:cubicBezTo>
                  <a:cubicBezTo>
                    <a:pt x="503073" y="1055756"/>
                    <a:pt x="512951" y="1057872"/>
                    <a:pt x="525651" y="1050111"/>
                  </a:cubicBezTo>
                  <a:cubicBezTo>
                    <a:pt x="538351" y="1042350"/>
                    <a:pt x="561635" y="1026827"/>
                    <a:pt x="572218" y="1016244"/>
                  </a:cubicBezTo>
                  <a:cubicBezTo>
                    <a:pt x="582801" y="1005661"/>
                    <a:pt x="584212" y="993666"/>
                    <a:pt x="589151" y="986611"/>
                  </a:cubicBezTo>
                  <a:cubicBezTo>
                    <a:pt x="594090" y="979556"/>
                    <a:pt x="594090" y="976028"/>
                    <a:pt x="601851" y="973911"/>
                  </a:cubicBezTo>
                  <a:cubicBezTo>
                    <a:pt x="609612" y="971794"/>
                    <a:pt x="627957" y="976028"/>
                    <a:pt x="635718" y="973911"/>
                  </a:cubicBezTo>
                  <a:cubicBezTo>
                    <a:pt x="643479" y="971794"/>
                    <a:pt x="645596" y="968972"/>
                    <a:pt x="648418" y="961211"/>
                  </a:cubicBezTo>
                  <a:cubicBezTo>
                    <a:pt x="651240" y="953450"/>
                    <a:pt x="652651" y="927344"/>
                    <a:pt x="652651" y="927344"/>
                  </a:cubicBezTo>
                  <a:cubicBezTo>
                    <a:pt x="654062" y="916055"/>
                    <a:pt x="654768" y="902650"/>
                    <a:pt x="656885" y="893478"/>
                  </a:cubicBezTo>
                  <a:cubicBezTo>
                    <a:pt x="659002" y="884306"/>
                    <a:pt x="660412" y="879367"/>
                    <a:pt x="665351" y="872311"/>
                  </a:cubicBezTo>
                  <a:cubicBezTo>
                    <a:pt x="670290" y="865255"/>
                    <a:pt x="674524" y="855377"/>
                    <a:pt x="686518" y="851144"/>
                  </a:cubicBezTo>
                  <a:cubicBezTo>
                    <a:pt x="698512" y="846911"/>
                    <a:pt x="727440" y="852555"/>
                    <a:pt x="737318" y="846911"/>
                  </a:cubicBezTo>
                  <a:cubicBezTo>
                    <a:pt x="747196" y="841267"/>
                    <a:pt x="743668" y="828567"/>
                    <a:pt x="745785" y="817278"/>
                  </a:cubicBezTo>
                  <a:cubicBezTo>
                    <a:pt x="747902" y="805989"/>
                    <a:pt x="749313" y="789056"/>
                    <a:pt x="750018" y="779178"/>
                  </a:cubicBezTo>
                  <a:cubicBezTo>
                    <a:pt x="750723" y="769300"/>
                    <a:pt x="750018" y="758011"/>
                    <a:pt x="750018" y="758011"/>
                  </a:cubicBezTo>
                  <a:cubicBezTo>
                    <a:pt x="750018" y="749544"/>
                    <a:pt x="749313" y="738961"/>
                    <a:pt x="750018" y="728378"/>
                  </a:cubicBezTo>
                  <a:cubicBezTo>
                    <a:pt x="750723" y="717795"/>
                    <a:pt x="749312" y="705094"/>
                    <a:pt x="754251" y="694511"/>
                  </a:cubicBezTo>
                  <a:cubicBezTo>
                    <a:pt x="759190" y="683928"/>
                    <a:pt x="769068" y="673345"/>
                    <a:pt x="779651" y="664878"/>
                  </a:cubicBezTo>
                  <a:cubicBezTo>
                    <a:pt x="790234" y="656411"/>
                    <a:pt x="804345" y="655000"/>
                    <a:pt x="817751" y="643711"/>
                  </a:cubicBezTo>
                  <a:cubicBezTo>
                    <a:pt x="831157" y="632422"/>
                    <a:pt x="852324" y="608433"/>
                    <a:pt x="860085" y="597144"/>
                  </a:cubicBezTo>
                  <a:cubicBezTo>
                    <a:pt x="867846" y="585855"/>
                    <a:pt x="860790" y="586561"/>
                    <a:pt x="864318" y="575978"/>
                  </a:cubicBezTo>
                  <a:cubicBezTo>
                    <a:pt x="867846" y="565395"/>
                    <a:pt x="876312" y="546344"/>
                    <a:pt x="881251" y="533644"/>
                  </a:cubicBezTo>
                  <a:cubicBezTo>
                    <a:pt x="886190" y="520944"/>
                    <a:pt x="891834" y="510361"/>
                    <a:pt x="893951" y="499778"/>
                  </a:cubicBezTo>
                  <a:cubicBezTo>
                    <a:pt x="896068" y="489195"/>
                    <a:pt x="893951" y="470144"/>
                    <a:pt x="893951" y="470144"/>
                  </a:cubicBezTo>
                  <a:cubicBezTo>
                    <a:pt x="893951" y="463794"/>
                    <a:pt x="889718" y="464500"/>
                    <a:pt x="893951" y="461678"/>
                  </a:cubicBezTo>
                  <a:cubicBezTo>
                    <a:pt x="898184" y="458856"/>
                    <a:pt x="908062" y="455328"/>
                    <a:pt x="919351" y="453211"/>
                  </a:cubicBezTo>
                  <a:cubicBezTo>
                    <a:pt x="930640" y="451094"/>
                    <a:pt x="951102" y="449683"/>
                    <a:pt x="961685" y="448978"/>
                  </a:cubicBezTo>
                  <a:cubicBezTo>
                    <a:pt x="972268" y="448273"/>
                    <a:pt x="973679" y="446861"/>
                    <a:pt x="982851" y="448978"/>
                  </a:cubicBezTo>
                  <a:cubicBezTo>
                    <a:pt x="992023" y="451095"/>
                    <a:pt x="1007546" y="459561"/>
                    <a:pt x="1016718" y="461678"/>
                  </a:cubicBezTo>
                  <a:cubicBezTo>
                    <a:pt x="1025890" y="463795"/>
                    <a:pt x="1030124" y="460267"/>
                    <a:pt x="1037885" y="461678"/>
                  </a:cubicBezTo>
                  <a:cubicBezTo>
                    <a:pt x="1045646" y="463089"/>
                    <a:pt x="1054113" y="469439"/>
                    <a:pt x="1063285" y="470144"/>
                  </a:cubicBezTo>
                  <a:cubicBezTo>
                    <a:pt x="1072457" y="470849"/>
                    <a:pt x="1081629" y="468733"/>
                    <a:pt x="1092918" y="465911"/>
                  </a:cubicBezTo>
                  <a:cubicBezTo>
                    <a:pt x="1104207" y="463089"/>
                    <a:pt x="1120435" y="460266"/>
                    <a:pt x="1131018" y="453211"/>
                  </a:cubicBezTo>
                  <a:cubicBezTo>
                    <a:pt x="1141601" y="446156"/>
                    <a:pt x="1150068" y="434161"/>
                    <a:pt x="1156418" y="423578"/>
                  </a:cubicBezTo>
                  <a:cubicBezTo>
                    <a:pt x="1162768" y="412995"/>
                    <a:pt x="1163474" y="403822"/>
                    <a:pt x="1169118" y="389711"/>
                  </a:cubicBezTo>
                  <a:cubicBezTo>
                    <a:pt x="1174763" y="375600"/>
                    <a:pt x="1180407" y="355139"/>
                    <a:pt x="1190285" y="338911"/>
                  </a:cubicBezTo>
                  <a:cubicBezTo>
                    <a:pt x="1200163" y="322683"/>
                    <a:pt x="1217096" y="302222"/>
                    <a:pt x="1228385" y="292344"/>
                  </a:cubicBezTo>
                  <a:cubicBezTo>
                    <a:pt x="1239674" y="282466"/>
                    <a:pt x="1251668" y="287405"/>
                    <a:pt x="1258018" y="279644"/>
                  </a:cubicBezTo>
                  <a:cubicBezTo>
                    <a:pt x="1264368" y="271883"/>
                    <a:pt x="1263663" y="256361"/>
                    <a:pt x="1266485" y="245778"/>
                  </a:cubicBezTo>
                  <a:cubicBezTo>
                    <a:pt x="1269307" y="235195"/>
                    <a:pt x="1272129" y="227433"/>
                    <a:pt x="1274951" y="216144"/>
                  </a:cubicBezTo>
                  <a:cubicBezTo>
                    <a:pt x="1277773" y="204855"/>
                    <a:pt x="1277774" y="184394"/>
                    <a:pt x="1283418" y="178044"/>
                  </a:cubicBezTo>
                  <a:cubicBezTo>
                    <a:pt x="1289062" y="171694"/>
                    <a:pt x="1296824" y="175927"/>
                    <a:pt x="1308818" y="178044"/>
                  </a:cubicBezTo>
                  <a:cubicBezTo>
                    <a:pt x="1320812" y="180161"/>
                    <a:pt x="1341980" y="188627"/>
                    <a:pt x="1355385" y="190744"/>
                  </a:cubicBezTo>
                  <a:cubicBezTo>
                    <a:pt x="1368791" y="192861"/>
                    <a:pt x="1375140" y="190038"/>
                    <a:pt x="1389251" y="190744"/>
                  </a:cubicBezTo>
                  <a:cubicBezTo>
                    <a:pt x="1403362" y="191450"/>
                    <a:pt x="1424529" y="194272"/>
                    <a:pt x="1440051" y="194978"/>
                  </a:cubicBezTo>
                  <a:cubicBezTo>
                    <a:pt x="1455573" y="195684"/>
                    <a:pt x="1482385" y="194978"/>
                    <a:pt x="1482385" y="194978"/>
                  </a:cubicBezTo>
                  <a:lnTo>
                    <a:pt x="1520485" y="194978"/>
                  </a:lnTo>
                  <a:cubicBezTo>
                    <a:pt x="1537418" y="194978"/>
                    <a:pt x="1565641" y="196389"/>
                    <a:pt x="1583985" y="194978"/>
                  </a:cubicBezTo>
                  <a:cubicBezTo>
                    <a:pt x="1602329" y="193567"/>
                    <a:pt x="1617146" y="191450"/>
                    <a:pt x="1630551" y="186511"/>
                  </a:cubicBezTo>
                  <a:cubicBezTo>
                    <a:pt x="1643956" y="181572"/>
                    <a:pt x="1657362" y="175927"/>
                    <a:pt x="1664418" y="165344"/>
                  </a:cubicBezTo>
                  <a:cubicBezTo>
                    <a:pt x="1671474" y="154761"/>
                    <a:pt x="1668652" y="136416"/>
                    <a:pt x="1672885" y="123011"/>
                  </a:cubicBezTo>
                  <a:cubicBezTo>
                    <a:pt x="1677118" y="109605"/>
                    <a:pt x="1684174" y="94789"/>
                    <a:pt x="1689818" y="84911"/>
                  </a:cubicBezTo>
                  <a:cubicBezTo>
                    <a:pt x="1695462" y="75033"/>
                    <a:pt x="1696873" y="70799"/>
                    <a:pt x="1706751" y="63744"/>
                  </a:cubicBezTo>
                  <a:cubicBezTo>
                    <a:pt x="1716629" y="56688"/>
                    <a:pt x="1735679" y="48222"/>
                    <a:pt x="1749085" y="42578"/>
                  </a:cubicBezTo>
                  <a:cubicBezTo>
                    <a:pt x="1762491" y="36934"/>
                    <a:pt x="1772369" y="35522"/>
                    <a:pt x="1787185" y="29878"/>
                  </a:cubicBezTo>
                  <a:cubicBezTo>
                    <a:pt x="1802001" y="24234"/>
                    <a:pt x="1823874" y="13650"/>
                    <a:pt x="1837985" y="8711"/>
                  </a:cubicBezTo>
                  <a:cubicBezTo>
                    <a:pt x="1852096" y="3772"/>
                    <a:pt x="1865501" y="-1167"/>
                    <a:pt x="1871851" y="244"/>
                  </a:cubicBezTo>
                  <a:cubicBezTo>
                    <a:pt x="1878201" y="1655"/>
                    <a:pt x="1872557" y="11533"/>
                    <a:pt x="1876085" y="17178"/>
                  </a:cubicBezTo>
                  <a:cubicBezTo>
                    <a:pt x="1879613" y="22822"/>
                    <a:pt x="1884551" y="29172"/>
                    <a:pt x="1893018" y="34111"/>
                  </a:cubicBezTo>
                  <a:cubicBezTo>
                    <a:pt x="1901485" y="39050"/>
                    <a:pt x="1917713" y="44694"/>
                    <a:pt x="1926885" y="46811"/>
                  </a:cubicBezTo>
                  <a:cubicBezTo>
                    <a:pt x="1936057" y="48928"/>
                    <a:pt x="1948051" y="46811"/>
                    <a:pt x="1948051" y="46811"/>
                  </a:cubicBezTo>
                  <a:lnTo>
                    <a:pt x="1977685" y="46811"/>
                  </a:lnTo>
                  <a:cubicBezTo>
                    <a:pt x="1984035" y="46811"/>
                    <a:pt x="1984740" y="42578"/>
                    <a:pt x="1986151" y="46811"/>
                  </a:cubicBezTo>
                  <a:cubicBezTo>
                    <a:pt x="1987562" y="51044"/>
                    <a:pt x="1989679" y="63744"/>
                    <a:pt x="1986151" y="72211"/>
                  </a:cubicBezTo>
                  <a:cubicBezTo>
                    <a:pt x="1982623" y="80678"/>
                    <a:pt x="1964985" y="97611"/>
                    <a:pt x="1964985" y="97611"/>
                  </a:cubicBezTo>
                  <a:cubicBezTo>
                    <a:pt x="1957930" y="106078"/>
                    <a:pt x="1952990" y="115250"/>
                    <a:pt x="1943818" y="123011"/>
                  </a:cubicBezTo>
                  <a:cubicBezTo>
                    <a:pt x="1934646" y="130772"/>
                    <a:pt x="1919829" y="139239"/>
                    <a:pt x="1909951" y="144178"/>
                  </a:cubicBezTo>
                  <a:cubicBezTo>
                    <a:pt x="1900073" y="149117"/>
                    <a:pt x="1890901" y="149116"/>
                    <a:pt x="1884551" y="152644"/>
                  </a:cubicBezTo>
                  <a:cubicBezTo>
                    <a:pt x="1878201" y="156172"/>
                    <a:pt x="1873968" y="156877"/>
                    <a:pt x="1871851" y="165344"/>
                  </a:cubicBezTo>
                  <a:cubicBezTo>
                    <a:pt x="1869734" y="173811"/>
                    <a:pt x="1871851" y="203444"/>
                    <a:pt x="1871851" y="203444"/>
                  </a:cubicBezTo>
                  <a:cubicBezTo>
                    <a:pt x="1871851" y="226022"/>
                    <a:pt x="1869734" y="267650"/>
                    <a:pt x="1871851" y="300811"/>
                  </a:cubicBezTo>
                  <a:cubicBezTo>
                    <a:pt x="1873968" y="333972"/>
                    <a:pt x="1882434" y="360783"/>
                    <a:pt x="1884551" y="402411"/>
                  </a:cubicBezTo>
                  <a:cubicBezTo>
                    <a:pt x="1886668" y="444039"/>
                    <a:pt x="1883845" y="518123"/>
                    <a:pt x="1884551" y="550578"/>
                  </a:cubicBezTo>
                  <a:cubicBezTo>
                    <a:pt x="1885257" y="583033"/>
                    <a:pt x="1887374" y="573155"/>
                    <a:pt x="1888785" y="597144"/>
                  </a:cubicBezTo>
                  <a:cubicBezTo>
                    <a:pt x="1890196" y="621133"/>
                    <a:pt x="1892313" y="670522"/>
                    <a:pt x="1893018" y="694511"/>
                  </a:cubicBezTo>
                  <a:cubicBezTo>
                    <a:pt x="1893724" y="718500"/>
                    <a:pt x="1893018" y="741078"/>
                    <a:pt x="1893018" y="741078"/>
                  </a:cubicBezTo>
                  <a:cubicBezTo>
                    <a:pt x="1893018" y="755895"/>
                    <a:pt x="1890196" y="759422"/>
                    <a:pt x="1893018" y="783411"/>
                  </a:cubicBezTo>
                  <a:cubicBezTo>
                    <a:pt x="1895840" y="807400"/>
                    <a:pt x="1906423" y="859611"/>
                    <a:pt x="1909951" y="885011"/>
                  </a:cubicBezTo>
                  <a:cubicBezTo>
                    <a:pt x="1913479" y="910411"/>
                    <a:pt x="1910657" y="914644"/>
                    <a:pt x="1914185" y="935811"/>
                  </a:cubicBezTo>
                  <a:cubicBezTo>
                    <a:pt x="1917713" y="956978"/>
                    <a:pt x="1924768" y="992256"/>
                    <a:pt x="1931118" y="1012011"/>
                  </a:cubicBezTo>
                  <a:cubicBezTo>
                    <a:pt x="1937468" y="1031766"/>
                    <a:pt x="1943818" y="1034589"/>
                    <a:pt x="1952285" y="1054344"/>
                  </a:cubicBezTo>
                  <a:cubicBezTo>
                    <a:pt x="1960752" y="1074099"/>
                    <a:pt x="1972746" y="1113611"/>
                    <a:pt x="1981918" y="1130544"/>
                  </a:cubicBezTo>
                  <a:cubicBezTo>
                    <a:pt x="1991090" y="1147477"/>
                    <a:pt x="2000263" y="1141833"/>
                    <a:pt x="2007318" y="1155944"/>
                  </a:cubicBezTo>
                  <a:cubicBezTo>
                    <a:pt x="2014373" y="1170055"/>
                    <a:pt x="2019312" y="1192633"/>
                    <a:pt x="2024251" y="1215211"/>
                  </a:cubicBezTo>
                  <a:cubicBezTo>
                    <a:pt x="2029190" y="1237789"/>
                    <a:pt x="2034834" y="1268128"/>
                    <a:pt x="2036951" y="1291411"/>
                  </a:cubicBezTo>
                  <a:cubicBezTo>
                    <a:pt x="2039068" y="1314694"/>
                    <a:pt x="2036245" y="1336567"/>
                    <a:pt x="2036951" y="1354911"/>
                  </a:cubicBezTo>
                  <a:cubicBezTo>
                    <a:pt x="2037657" y="1373255"/>
                    <a:pt x="2038363" y="1387367"/>
                    <a:pt x="2041185" y="1401478"/>
                  </a:cubicBezTo>
                  <a:cubicBezTo>
                    <a:pt x="2044007" y="1415589"/>
                    <a:pt x="2049652" y="1424056"/>
                    <a:pt x="2053885" y="1439578"/>
                  </a:cubicBezTo>
                  <a:cubicBezTo>
                    <a:pt x="2058118" y="1455100"/>
                    <a:pt x="2065174" y="1476267"/>
                    <a:pt x="2066585" y="1494611"/>
                  </a:cubicBezTo>
                  <a:cubicBezTo>
                    <a:pt x="2067996" y="1512955"/>
                    <a:pt x="2063057" y="1528477"/>
                    <a:pt x="2062351" y="1549644"/>
                  </a:cubicBezTo>
                  <a:cubicBezTo>
                    <a:pt x="2061645" y="1570811"/>
                    <a:pt x="2063056" y="1596917"/>
                    <a:pt x="2062351" y="1621611"/>
                  </a:cubicBezTo>
                  <a:cubicBezTo>
                    <a:pt x="2061646" y="1646305"/>
                    <a:pt x="2056707" y="1678056"/>
                    <a:pt x="2058118" y="1697811"/>
                  </a:cubicBezTo>
                  <a:cubicBezTo>
                    <a:pt x="2059529" y="1717566"/>
                    <a:pt x="2069407" y="1729561"/>
                    <a:pt x="2070818" y="1740144"/>
                  </a:cubicBezTo>
                  <a:cubicBezTo>
                    <a:pt x="2072229" y="1750727"/>
                    <a:pt x="2066585" y="1749317"/>
                    <a:pt x="2066585" y="1761311"/>
                  </a:cubicBezTo>
                  <a:cubicBezTo>
                    <a:pt x="2066585" y="1773305"/>
                    <a:pt x="2070113" y="1793767"/>
                    <a:pt x="2070818" y="1812111"/>
                  </a:cubicBezTo>
                  <a:cubicBezTo>
                    <a:pt x="2071523" y="1830455"/>
                    <a:pt x="2070113" y="1853034"/>
                    <a:pt x="2070818" y="1871378"/>
                  </a:cubicBezTo>
                  <a:cubicBezTo>
                    <a:pt x="2071523" y="1889722"/>
                    <a:pt x="2075051" y="1901011"/>
                    <a:pt x="2075051" y="1922178"/>
                  </a:cubicBezTo>
                  <a:cubicBezTo>
                    <a:pt x="2075051" y="1943345"/>
                    <a:pt x="2071524" y="1977211"/>
                    <a:pt x="2070818" y="1998378"/>
                  </a:cubicBezTo>
                  <a:cubicBezTo>
                    <a:pt x="2070113" y="2019545"/>
                    <a:pt x="2070818" y="2049178"/>
                    <a:pt x="2070818" y="2049178"/>
                  </a:cubicBezTo>
                  <a:lnTo>
                    <a:pt x="2070818" y="2099978"/>
                  </a:lnTo>
                  <a:cubicBezTo>
                    <a:pt x="2070818" y="2119028"/>
                    <a:pt x="2072229" y="2143723"/>
                    <a:pt x="2070818" y="2163478"/>
                  </a:cubicBezTo>
                  <a:cubicBezTo>
                    <a:pt x="2069407" y="2183233"/>
                    <a:pt x="2063762" y="2198050"/>
                    <a:pt x="2062351" y="2218511"/>
                  </a:cubicBezTo>
                  <a:cubicBezTo>
                    <a:pt x="2060940" y="2238972"/>
                    <a:pt x="2063762" y="2272839"/>
                    <a:pt x="2062351" y="2286244"/>
                  </a:cubicBezTo>
                  <a:cubicBezTo>
                    <a:pt x="2060940" y="2299649"/>
                    <a:pt x="2056707" y="2291183"/>
                    <a:pt x="2053885" y="2298944"/>
                  </a:cubicBezTo>
                  <a:cubicBezTo>
                    <a:pt x="2051063" y="2306705"/>
                    <a:pt x="2050357" y="2317289"/>
                    <a:pt x="2045418" y="2332811"/>
                  </a:cubicBezTo>
                  <a:cubicBezTo>
                    <a:pt x="2040479" y="2348333"/>
                    <a:pt x="2029896" y="2376556"/>
                    <a:pt x="2024251" y="2392078"/>
                  </a:cubicBezTo>
                  <a:cubicBezTo>
                    <a:pt x="2018607" y="2407600"/>
                    <a:pt x="2011551" y="2411127"/>
                    <a:pt x="2011551" y="2425944"/>
                  </a:cubicBezTo>
                  <a:cubicBezTo>
                    <a:pt x="2011551" y="2440761"/>
                    <a:pt x="2022134" y="2461928"/>
                    <a:pt x="2024251" y="2480978"/>
                  </a:cubicBezTo>
                  <a:cubicBezTo>
                    <a:pt x="2026368" y="2500028"/>
                    <a:pt x="2027073" y="2520489"/>
                    <a:pt x="2024251" y="2540244"/>
                  </a:cubicBezTo>
                  <a:cubicBezTo>
                    <a:pt x="2021429" y="2559999"/>
                    <a:pt x="2016490" y="2580461"/>
                    <a:pt x="2007318" y="2599511"/>
                  </a:cubicBezTo>
                  <a:cubicBezTo>
                    <a:pt x="1998146" y="2618561"/>
                    <a:pt x="1975568" y="2632672"/>
                    <a:pt x="1969218" y="2654544"/>
                  </a:cubicBezTo>
                  <a:cubicBezTo>
                    <a:pt x="1962868" y="2676416"/>
                    <a:pt x="1972746" y="2710283"/>
                    <a:pt x="1969218" y="2730744"/>
                  </a:cubicBezTo>
                  <a:cubicBezTo>
                    <a:pt x="1965690" y="2751205"/>
                    <a:pt x="1959340" y="2768844"/>
                    <a:pt x="1948051" y="2777311"/>
                  </a:cubicBezTo>
                  <a:cubicBezTo>
                    <a:pt x="1936762" y="2785778"/>
                    <a:pt x="1918418" y="2779427"/>
                    <a:pt x="1901485" y="2781544"/>
                  </a:cubicBezTo>
                  <a:cubicBezTo>
                    <a:pt x="1884552" y="2783661"/>
                    <a:pt x="1866207" y="2788600"/>
                    <a:pt x="1846451" y="2790011"/>
                  </a:cubicBezTo>
                  <a:cubicBezTo>
                    <a:pt x="1826695" y="2791422"/>
                    <a:pt x="1797062" y="2787894"/>
                    <a:pt x="1782951" y="2790011"/>
                  </a:cubicBezTo>
                  <a:cubicBezTo>
                    <a:pt x="1768840" y="2792128"/>
                    <a:pt x="1768135" y="2797772"/>
                    <a:pt x="1761785" y="2802711"/>
                  </a:cubicBezTo>
                  <a:cubicBezTo>
                    <a:pt x="1755435" y="2807650"/>
                    <a:pt x="1754023" y="2816116"/>
                    <a:pt x="1744851" y="2819644"/>
                  </a:cubicBezTo>
                  <a:cubicBezTo>
                    <a:pt x="1735679" y="2823172"/>
                    <a:pt x="1718745" y="2821761"/>
                    <a:pt x="1706751" y="2823878"/>
                  </a:cubicBezTo>
                  <a:cubicBezTo>
                    <a:pt x="1694757" y="2825995"/>
                    <a:pt x="1689818" y="2832344"/>
                    <a:pt x="1672885" y="2832344"/>
                  </a:cubicBezTo>
                  <a:cubicBezTo>
                    <a:pt x="1655952" y="2832344"/>
                    <a:pt x="1626318" y="2830228"/>
                    <a:pt x="1605151" y="2823878"/>
                  </a:cubicBezTo>
                  <a:cubicBezTo>
                    <a:pt x="1583984" y="2817528"/>
                    <a:pt x="1562113" y="2804122"/>
                    <a:pt x="1545885" y="2794244"/>
                  </a:cubicBezTo>
                  <a:cubicBezTo>
                    <a:pt x="1529657" y="2784366"/>
                    <a:pt x="1520485" y="2773783"/>
                    <a:pt x="1507785" y="2764611"/>
                  </a:cubicBezTo>
                  <a:cubicBezTo>
                    <a:pt x="1495085" y="2755439"/>
                    <a:pt x="1485913" y="2737094"/>
                    <a:pt x="1469685" y="2739211"/>
                  </a:cubicBezTo>
                  <a:cubicBezTo>
                    <a:pt x="1453457" y="2741328"/>
                    <a:pt x="1430173" y="2767433"/>
                    <a:pt x="1410418" y="2777311"/>
                  </a:cubicBezTo>
                  <a:cubicBezTo>
                    <a:pt x="1390663" y="2787189"/>
                    <a:pt x="1372318" y="2794245"/>
                    <a:pt x="1351151" y="2798478"/>
                  </a:cubicBezTo>
                  <a:cubicBezTo>
                    <a:pt x="1329984" y="2802711"/>
                    <a:pt x="1307407" y="2800594"/>
                    <a:pt x="1283418" y="2802711"/>
                  </a:cubicBezTo>
                  <a:cubicBezTo>
                    <a:pt x="1259429" y="2804828"/>
                    <a:pt x="1227679" y="2809767"/>
                    <a:pt x="1207218" y="2811178"/>
                  </a:cubicBezTo>
                  <a:cubicBezTo>
                    <a:pt x="1186757" y="2812589"/>
                    <a:pt x="1167707" y="2842222"/>
                    <a:pt x="1147951" y="2849278"/>
                  </a:cubicBezTo>
                  <a:close/>
                </a:path>
              </a:pathLst>
            </a:custGeom>
            <a:solidFill>
              <a:srgbClr val="E9E4B3"/>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29" name="任意多边形 28"/>
            <p:cNvSpPr/>
            <p:nvPr/>
          </p:nvSpPr>
          <p:spPr bwMode="auto">
            <a:xfrm>
              <a:off x="5126001" y="1847019"/>
              <a:ext cx="1994013" cy="1438297"/>
            </a:xfrm>
            <a:custGeom>
              <a:avLst/>
              <a:gdLst>
                <a:gd name="connsiteX0" fmla="*/ 1992864 w 1994013"/>
                <a:gd name="connsiteY0" fmla="*/ 679472 h 1438297"/>
                <a:gd name="connsiteX1" fmla="*/ 1976989 w 1994013"/>
                <a:gd name="connsiteY1" fmla="*/ 749322 h 1438297"/>
                <a:gd name="connsiteX2" fmla="*/ 1970639 w 1994013"/>
                <a:gd name="connsiteY2" fmla="*/ 771547 h 1438297"/>
                <a:gd name="connsiteX3" fmla="*/ 1957939 w 1994013"/>
                <a:gd name="connsiteY3" fmla="*/ 787422 h 1438297"/>
                <a:gd name="connsiteX4" fmla="*/ 1948414 w 1994013"/>
                <a:gd name="connsiteY4" fmla="*/ 819172 h 1438297"/>
                <a:gd name="connsiteX5" fmla="*/ 1935714 w 1994013"/>
                <a:gd name="connsiteY5" fmla="*/ 841397 h 1438297"/>
                <a:gd name="connsiteX6" fmla="*/ 1910314 w 1994013"/>
                <a:gd name="connsiteY6" fmla="*/ 854097 h 1438297"/>
                <a:gd name="connsiteX7" fmla="*/ 1888089 w 1994013"/>
                <a:gd name="connsiteY7" fmla="*/ 873147 h 1438297"/>
                <a:gd name="connsiteX8" fmla="*/ 1865864 w 1994013"/>
                <a:gd name="connsiteY8" fmla="*/ 885847 h 1438297"/>
                <a:gd name="connsiteX9" fmla="*/ 1849989 w 1994013"/>
                <a:gd name="connsiteY9" fmla="*/ 901722 h 1438297"/>
                <a:gd name="connsiteX10" fmla="*/ 1849989 w 1994013"/>
                <a:gd name="connsiteY10" fmla="*/ 930297 h 1438297"/>
                <a:gd name="connsiteX11" fmla="*/ 1849989 w 1994013"/>
                <a:gd name="connsiteY11" fmla="*/ 965222 h 1438297"/>
                <a:gd name="connsiteX12" fmla="*/ 1849989 w 1994013"/>
                <a:gd name="connsiteY12" fmla="*/ 1009672 h 1438297"/>
                <a:gd name="connsiteX13" fmla="*/ 1843639 w 1994013"/>
                <a:gd name="connsiteY13" fmla="*/ 1044597 h 1438297"/>
                <a:gd name="connsiteX14" fmla="*/ 1827764 w 1994013"/>
                <a:gd name="connsiteY14" fmla="*/ 1060472 h 1438297"/>
                <a:gd name="connsiteX15" fmla="*/ 1799189 w 1994013"/>
                <a:gd name="connsiteY15" fmla="*/ 1060472 h 1438297"/>
                <a:gd name="connsiteX16" fmla="*/ 1776964 w 1994013"/>
                <a:gd name="connsiteY16" fmla="*/ 1066822 h 1438297"/>
                <a:gd name="connsiteX17" fmla="*/ 1764264 w 1994013"/>
                <a:gd name="connsiteY17" fmla="*/ 1076347 h 1438297"/>
                <a:gd name="connsiteX18" fmla="*/ 1757914 w 1994013"/>
                <a:gd name="connsiteY18" fmla="*/ 1104922 h 1438297"/>
                <a:gd name="connsiteX19" fmla="*/ 1748389 w 1994013"/>
                <a:gd name="connsiteY19" fmla="*/ 1143022 h 1438297"/>
                <a:gd name="connsiteX20" fmla="*/ 1745214 w 1994013"/>
                <a:gd name="connsiteY20" fmla="*/ 1168422 h 1438297"/>
                <a:gd name="connsiteX21" fmla="*/ 1726164 w 1994013"/>
                <a:gd name="connsiteY21" fmla="*/ 1181122 h 1438297"/>
                <a:gd name="connsiteX22" fmla="*/ 1697589 w 1994013"/>
                <a:gd name="connsiteY22" fmla="*/ 1184297 h 1438297"/>
                <a:gd name="connsiteX23" fmla="*/ 1681714 w 1994013"/>
                <a:gd name="connsiteY23" fmla="*/ 1196997 h 1438297"/>
                <a:gd name="connsiteX24" fmla="*/ 1678539 w 1994013"/>
                <a:gd name="connsiteY24" fmla="*/ 1222397 h 1438297"/>
                <a:gd name="connsiteX25" fmla="*/ 1656314 w 1994013"/>
                <a:gd name="connsiteY25" fmla="*/ 1244622 h 1438297"/>
                <a:gd name="connsiteX26" fmla="*/ 1618214 w 1994013"/>
                <a:gd name="connsiteY26" fmla="*/ 1257322 h 1438297"/>
                <a:gd name="connsiteX27" fmla="*/ 1602339 w 1994013"/>
                <a:gd name="connsiteY27" fmla="*/ 1263672 h 1438297"/>
                <a:gd name="connsiteX28" fmla="*/ 1586464 w 1994013"/>
                <a:gd name="connsiteY28" fmla="*/ 1273197 h 1438297"/>
                <a:gd name="connsiteX29" fmla="*/ 1586464 w 1994013"/>
                <a:gd name="connsiteY29" fmla="*/ 1292247 h 1438297"/>
                <a:gd name="connsiteX30" fmla="*/ 1570589 w 1994013"/>
                <a:gd name="connsiteY30" fmla="*/ 1308122 h 1438297"/>
                <a:gd name="connsiteX31" fmla="*/ 1554714 w 1994013"/>
                <a:gd name="connsiteY31" fmla="*/ 1317647 h 1438297"/>
                <a:gd name="connsiteX32" fmla="*/ 1529314 w 1994013"/>
                <a:gd name="connsiteY32" fmla="*/ 1327172 h 1438297"/>
                <a:gd name="connsiteX33" fmla="*/ 1488039 w 1994013"/>
                <a:gd name="connsiteY33" fmla="*/ 1336697 h 1438297"/>
                <a:gd name="connsiteX34" fmla="*/ 1459464 w 1994013"/>
                <a:gd name="connsiteY34" fmla="*/ 1339872 h 1438297"/>
                <a:gd name="connsiteX35" fmla="*/ 1434064 w 1994013"/>
                <a:gd name="connsiteY35" fmla="*/ 1339872 h 1438297"/>
                <a:gd name="connsiteX36" fmla="*/ 1373739 w 1994013"/>
                <a:gd name="connsiteY36" fmla="*/ 1339872 h 1438297"/>
                <a:gd name="connsiteX37" fmla="*/ 1329289 w 1994013"/>
                <a:gd name="connsiteY37" fmla="*/ 1339872 h 1438297"/>
                <a:gd name="connsiteX38" fmla="*/ 1272139 w 1994013"/>
                <a:gd name="connsiteY38" fmla="*/ 1343047 h 1438297"/>
                <a:gd name="connsiteX39" fmla="*/ 1243564 w 1994013"/>
                <a:gd name="connsiteY39" fmla="*/ 1343047 h 1438297"/>
                <a:gd name="connsiteX40" fmla="*/ 1221339 w 1994013"/>
                <a:gd name="connsiteY40" fmla="*/ 1362097 h 1438297"/>
                <a:gd name="connsiteX41" fmla="*/ 1214989 w 1994013"/>
                <a:gd name="connsiteY41" fmla="*/ 1390672 h 1438297"/>
                <a:gd name="connsiteX42" fmla="*/ 1186414 w 1994013"/>
                <a:gd name="connsiteY42" fmla="*/ 1406547 h 1438297"/>
                <a:gd name="connsiteX43" fmla="*/ 1173714 w 1994013"/>
                <a:gd name="connsiteY43" fmla="*/ 1425597 h 1438297"/>
                <a:gd name="connsiteX44" fmla="*/ 1157839 w 1994013"/>
                <a:gd name="connsiteY44" fmla="*/ 1438297 h 1438297"/>
                <a:gd name="connsiteX45" fmla="*/ 1122914 w 1994013"/>
                <a:gd name="connsiteY45" fmla="*/ 1425597 h 1438297"/>
                <a:gd name="connsiteX46" fmla="*/ 1097514 w 1994013"/>
                <a:gd name="connsiteY46" fmla="*/ 1409722 h 1438297"/>
                <a:gd name="connsiteX47" fmla="*/ 1072114 w 1994013"/>
                <a:gd name="connsiteY47" fmla="*/ 1397022 h 1438297"/>
                <a:gd name="connsiteX48" fmla="*/ 1037189 w 1994013"/>
                <a:gd name="connsiteY48" fmla="*/ 1397022 h 1438297"/>
                <a:gd name="connsiteX49" fmla="*/ 986389 w 1994013"/>
                <a:gd name="connsiteY49" fmla="*/ 1397022 h 1438297"/>
                <a:gd name="connsiteX50" fmla="*/ 970514 w 1994013"/>
                <a:gd name="connsiteY50" fmla="*/ 1387497 h 1438297"/>
                <a:gd name="connsiteX51" fmla="*/ 945114 w 1994013"/>
                <a:gd name="connsiteY51" fmla="*/ 1377972 h 1438297"/>
                <a:gd name="connsiteX52" fmla="*/ 932414 w 1994013"/>
                <a:gd name="connsiteY52" fmla="*/ 1355747 h 1438297"/>
                <a:gd name="connsiteX53" fmla="*/ 932414 w 1994013"/>
                <a:gd name="connsiteY53" fmla="*/ 1333522 h 1438297"/>
                <a:gd name="connsiteX54" fmla="*/ 935589 w 1994013"/>
                <a:gd name="connsiteY54" fmla="*/ 1292247 h 1438297"/>
                <a:gd name="connsiteX55" fmla="*/ 948289 w 1994013"/>
                <a:gd name="connsiteY55" fmla="*/ 1222397 h 1438297"/>
                <a:gd name="connsiteX56" fmla="*/ 964164 w 1994013"/>
                <a:gd name="connsiteY56" fmla="*/ 1193822 h 1438297"/>
                <a:gd name="connsiteX57" fmla="*/ 970514 w 1994013"/>
                <a:gd name="connsiteY57" fmla="*/ 1171597 h 1438297"/>
                <a:gd name="connsiteX58" fmla="*/ 973689 w 1994013"/>
                <a:gd name="connsiteY58" fmla="*/ 1149372 h 1438297"/>
                <a:gd name="connsiteX59" fmla="*/ 935589 w 1994013"/>
                <a:gd name="connsiteY59" fmla="*/ 1139847 h 1438297"/>
                <a:gd name="connsiteX60" fmla="*/ 916539 w 1994013"/>
                <a:gd name="connsiteY60" fmla="*/ 1117622 h 1438297"/>
                <a:gd name="connsiteX61" fmla="*/ 900664 w 1994013"/>
                <a:gd name="connsiteY61" fmla="*/ 1101747 h 1438297"/>
                <a:gd name="connsiteX62" fmla="*/ 872089 w 1994013"/>
                <a:gd name="connsiteY62" fmla="*/ 1069997 h 1438297"/>
                <a:gd name="connsiteX63" fmla="*/ 833989 w 1994013"/>
                <a:gd name="connsiteY63" fmla="*/ 1028722 h 1438297"/>
                <a:gd name="connsiteX64" fmla="*/ 802239 w 1994013"/>
                <a:gd name="connsiteY64" fmla="*/ 1025547 h 1438297"/>
                <a:gd name="connsiteX65" fmla="*/ 748264 w 1994013"/>
                <a:gd name="connsiteY65" fmla="*/ 1050947 h 1438297"/>
                <a:gd name="connsiteX66" fmla="*/ 697464 w 1994013"/>
                <a:gd name="connsiteY66" fmla="*/ 1073172 h 1438297"/>
                <a:gd name="connsiteX67" fmla="*/ 653014 w 1994013"/>
                <a:gd name="connsiteY67" fmla="*/ 1104922 h 1438297"/>
                <a:gd name="connsiteX68" fmla="*/ 599039 w 1994013"/>
                <a:gd name="connsiteY68" fmla="*/ 1111272 h 1438297"/>
                <a:gd name="connsiteX69" fmla="*/ 541889 w 1994013"/>
                <a:gd name="connsiteY69" fmla="*/ 1104922 h 1438297"/>
                <a:gd name="connsiteX70" fmla="*/ 519664 w 1994013"/>
                <a:gd name="connsiteY70" fmla="*/ 1079522 h 1438297"/>
                <a:gd name="connsiteX71" fmla="*/ 503789 w 1994013"/>
                <a:gd name="connsiteY71" fmla="*/ 1044597 h 1438297"/>
                <a:gd name="connsiteX72" fmla="*/ 481564 w 1994013"/>
                <a:gd name="connsiteY72" fmla="*/ 1031897 h 1438297"/>
                <a:gd name="connsiteX73" fmla="*/ 456164 w 1994013"/>
                <a:gd name="connsiteY73" fmla="*/ 1031897 h 1438297"/>
                <a:gd name="connsiteX74" fmla="*/ 414889 w 1994013"/>
                <a:gd name="connsiteY74" fmla="*/ 1050947 h 1438297"/>
                <a:gd name="connsiteX75" fmla="*/ 389489 w 1994013"/>
                <a:gd name="connsiteY75" fmla="*/ 1054122 h 1438297"/>
                <a:gd name="connsiteX76" fmla="*/ 357739 w 1994013"/>
                <a:gd name="connsiteY76" fmla="*/ 1050947 h 1438297"/>
                <a:gd name="connsiteX77" fmla="*/ 319639 w 1994013"/>
                <a:gd name="connsiteY77" fmla="*/ 1016022 h 1438297"/>
                <a:gd name="connsiteX78" fmla="*/ 316464 w 1994013"/>
                <a:gd name="connsiteY78" fmla="*/ 984272 h 1438297"/>
                <a:gd name="connsiteX79" fmla="*/ 310114 w 1994013"/>
                <a:gd name="connsiteY79" fmla="*/ 942997 h 1438297"/>
                <a:gd name="connsiteX80" fmla="*/ 306939 w 1994013"/>
                <a:gd name="connsiteY80" fmla="*/ 901722 h 1438297"/>
                <a:gd name="connsiteX81" fmla="*/ 300589 w 1994013"/>
                <a:gd name="connsiteY81" fmla="*/ 863622 h 1438297"/>
                <a:gd name="connsiteX82" fmla="*/ 278364 w 1994013"/>
                <a:gd name="connsiteY82" fmla="*/ 841397 h 1438297"/>
                <a:gd name="connsiteX83" fmla="*/ 265664 w 1994013"/>
                <a:gd name="connsiteY83" fmla="*/ 809647 h 1438297"/>
                <a:gd name="connsiteX84" fmla="*/ 278364 w 1994013"/>
                <a:gd name="connsiteY84" fmla="*/ 774722 h 1438297"/>
                <a:gd name="connsiteX85" fmla="*/ 303764 w 1994013"/>
                <a:gd name="connsiteY85" fmla="*/ 762022 h 1438297"/>
                <a:gd name="connsiteX86" fmla="*/ 310114 w 1994013"/>
                <a:gd name="connsiteY86" fmla="*/ 742972 h 1438297"/>
                <a:gd name="connsiteX87" fmla="*/ 294239 w 1994013"/>
                <a:gd name="connsiteY87" fmla="*/ 714397 h 1438297"/>
                <a:gd name="connsiteX88" fmla="*/ 281539 w 1994013"/>
                <a:gd name="connsiteY88" fmla="*/ 695347 h 1438297"/>
                <a:gd name="connsiteX89" fmla="*/ 268839 w 1994013"/>
                <a:gd name="connsiteY89" fmla="*/ 657247 h 1438297"/>
                <a:gd name="connsiteX90" fmla="*/ 252964 w 1994013"/>
                <a:gd name="connsiteY90" fmla="*/ 619147 h 1438297"/>
                <a:gd name="connsiteX91" fmla="*/ 240264 w 1994013"/>
                <a:gd name="connsiteY91" fmla="*/ 590572 h 1438297"/>
                <a:gd name="connsiteX92" fmla="*/ 221214 w 1994013"/>
                <a:gd name="connsiteY92" fmla="*/ 574697 h 1438297"/>
                <a:gd name="connsiteX93" fmla="*/ 205339 w 1994013"/>
                <a:gd name="connsiteY93" fmla="*/ 549297 h 1438297"/>
                <a:gd name="connsiteX94" fmla="*/ 170414 w 1994013"/>
                <a:gd name="connsiteY94" fmla="*/ 520722 h 1438297"/>
                <a:gd name="connsiteX95" fmla="*/ 141839 w 1994013"/>
                <a:gd name="connsiteY95" fmla="*/ 501672 h 1438297"/>
                <a:gd name="connsiteX96" fmla="*/ 119614 w 1994013"/>
                <a:gd name="connsiteY96" fmla="*/ 482622 h 1438297"/>
                <a:gd name="connsiteX97" fmla="*/ 100564 w 1994013"/>
                <a:gd name="connsiteY97" fmla="*/ 469922 h 1438297"/>
                <a:gd name="connsiteX98" fmla="*/ 56114 w 1994013"/>
                <a:gd name="connsiteY98" fmla="*/ 473097 h 1438297"/>
                <a:gd name="connsiteX99" fmla="*/ 59289 w 1994013"/>
                <a:gd name="connsiteY99" fmla="*/ 431822 h 1438297"/>
                <a:gd name="connsiteX100" fmla="*/ 68814 w 1994013"/>
                <a:gd name="connsiteY100" fmla="*/ 409597 h 1438297"/>
                <a:gd name="connsiteX101" fmla="*/ 91039 w 1994013"/>
                <a:gd name="connsiteY101" fmla="*/ 374672 h 1438297"/>
                <a:gd name="connsiteX102" fmla="*/ 97389 w 1994013"/>
                <a:gd name="connsiteY102" fmla="*/ 336572 h 1438297"/>
                <a:gd name="connsiteX103" fmla="*/ 65639 w 1994013"/>
                <a:gd name="connsiteY103" fmla="*/ 304822 h 1438297"/>
                <a:gd name="connsiteX104" fmla="*/ 27539 w 1994013"/>
                <a:gd name="connsiteY104" fmla="*/ 307997 h 1438297"/>
                <a:gd name="connsiteX105" fmla="*/ 2139 w 1994013"/>
                <a:gd name="connsiteY105" fmla="*/ 307997 h 1438297"/>
                <a:gd name="connsiteX106" fmla="*/ 2139 w 1994013"/>
                <a:gd name="connsiteY106" fmla="*/ 273072 h 1438297"/>
                <a:gd name="connsiteX107" fmla="*/ 8489 w 1994013"/>
                <a:gd name="connsiteY107" fmla="*/ 241322 h 1438297"/>
                <a:gd name="connsiteX108" fmla="*/ 14839 w 1994013"/>
                <a:gd name="connsiteY108" fmla="*/ 225447 h 1438297"/>
                <a:gd name="connsiteX109" fmla="*/ 52939 w 1994013"/>
                <a:gd name="connsiteY109" fmla="*/ 206397 h 1438297"/>
                <a:gd name="connsiteX110" fmla="*/ 81514 w 1994013"/>
                <a:gd name="connsiteY110" fmla="*/ 190522 h 1438297"/>
                <a:gd name="connsiteX111" fmla="*/ 103739 w 1994013"/>
                <a:gd name="connsiteY111" fmla="*/ 165122 h 1438297"/>
                <a:gd name="connsiteX112" fmla="*/ 132314 w 1994013"/>
                <a:gd name="connsiteY112" fmla="*/ 146072 h 1438297"/>
                <a:gd name="connsiteX113" fmla="*/ 173589 w 1994013"/>
                <a:gd name="connsiteY113" fmla="*/ 139722 h 1438297"/>
                <a:gd name="connsiteX114" fmla="*/ 183114 w 1994013"/>
                <a:gd name="connsiteY114" fmla="*/ 117497 h 1438297"/>
                <a:gd name="connsiteX115" fmla="*/ 227564 w 1994013"/>
                <a:gd name="connsiteY115" fmla="*/ 95272 h 1438297"/>
                <a:gd name="connsiteX116" fmla="*/ 252964 w 1994013"/>
                <a:gd name="connsiteY116" fmla="*/ 60347 h 1438297"/>
                <a:gd name="connsiteX117" fmla="*/ 262489 w 1994013"/>
                <a:gd name="connsiteY117" fmla="*/ 41297 h 1438297"/>
                <a:gd name="connsiteX118" fmla="*/ 278364 w 1994013"/>
                <a:gd name="connsiteY118" fmla="*/ 15897 h 1438297"/>
                <a:gd name="connsiteX119" fmla="*/ 294239 w 1994013"/>
                <a:gd name="connsiteY119" fmla="*/ 22 h 1438297"/>
                <a:gd name="connsiteX120" fmla="*/ 297414 w 1994013"/>
                <a:gd name="connsiteY120" fmla="*/ 12722 h 1438297"/>
                <a:gd name="connsiteX121" fmla="*/ 319639 w 1994013"/>
                <a:gd name="connsiteY121" fmla="*/ 25422 h 1438297"/>
                <a:gd name="connsiteX122" fmla="*/ 332339 w 1994013"/>
                <a:gd name="connsiteY122" fmla="*/ 31772 h 1438297"/>
                <a:gd name="connsiteX123" fmla="*/ 348214 w 1994013"/>
                <a:gd name="connsiteY123" fmla="*/ 44472 h 1438297"/>
                <a:gd name="connsiteX124" fmla="*/ 383139 w 1994013"/>
                <a:gd name="connsiteY124" fmla="*/ 53997 h 1438297"/>
                <a:gd name="connsiteX125" fmla="*/ 411714 w 1994013"/>
                <a:gd name="connsiteY125" fmla="*/ 60347 h 1438297"/>
                <a:gd name="connsiteX126" fmla="*/ 437114 w 1994013"/>
                <a:gd name="connsiteY126" fmla="*/ 63522 h 1438297"/>
                <a:gd name="connsiteX127" fmla="*/ 446639 w 1994013"/>
                <a:gd name="connsiteY127" fmla="*/ 69872 h 1438297"/>
                <a:gd name="connsiteX128" fmla="*/ 465689 w 1994013"/>
                <a:gd name="connsiteY128" fmla="*/ 101622 h 1438297"/>
                <a:gd name="connsiteX129" fmla="*/ 487914 w 1994013"/>
                <a:gd name="connsiteY129" fmla="*/ 114322 h 1438297"/>
                <a:gd name="connsiteX130" fmla="*/ 506964 w 1994013"/>
                <a:gd name="connsiteY130" fmla="*/ 127022 h 1438297"/>
                <a:gd name="connsiteX131" fmla="*/ 545064 w 1994013"/>
                <a:gd name="connsiteY131" fmla="*/ 133372 h 1438297"/>
                <a:gd name="connsiteX132" fmla="*/ 560939 w 1994013"/>
                <a:gd name="connsiteY132" fmla="*/ 133372 h 1438297"/>
                <a:gd name="connsiteX133" fmla="*/ 576814 w 1994013"/>
                <a:gd name="connsiteY133" fmla="*/ 123847 h 1438297"/>
                <a:gd name="connsiteX134" fmla="*/ 599039 w 1994013"/>
                <a:gd name="connsiteY134" fmla="*/ 101622 h 1438297"/>
                <a:gd name="connsiteX135" fmla="*/ 621264 w 1994013"/>
                <a:gd name="connsiteY135" fmla="*/ 76222 h 1438297"/>
                <a:gd name="connsiteX136" fmla="*/ 646664 w 1994013"/>
                <a:gd name="connsiteY136" fmla="*/ 53997 h 1438297"/>
                <a:gd name="connsiteX137" fmla="*/ 675239 w 1994013"/>
                <a:gd name="connsiteY137" fmla="*/ 47647 h 1438297"/>
                <a:gd name="connsiteX138" fmla="*/ 691114 w 1994013"/>
                <a:gd name="connsiteY138" fmla="*/ 41297 h 1438297"/>
                <a:gd name="connsiteX139" fmla="*/ 713339 w 1994013"/>
                <a:gd name="connsiteY139" fmla="*/ 44472 h 1438297"/>
                <a:gd name="connsiteX140" fmla="*/ 757789 w 1994013"/>
                <a:gd name="connsiteY140" fmla="*/ 44472 h 1438297"/>
                <a:gd name="connsiteX141" fmla="*/ 792714 w 1994013"/>
                <a:gd name="connsiteY141" fmla="*/ 47647 h 1438297"/>
                <a:gd name="connsiteX142" fmla="*/ 824464 w 1994013"/>
                <a:gd name="connsiteY142" fmla="*/ 50822 h 1438297"/>
                <a:gd name="connsiteX143" fmla="*/ 859389 w 1994013"/>
                <a:gd name="connsiteY143" fmla="*/ 60347 h 1438297"/>
                <a:gd name="connsiteX144" fmla="*/ 884789 w 1994013"/>
                <a:gd name="connsiteY144" fmla="*/ 69872 h 1438297"/>
                <a:gd name="connsiteX145" fmla="*/ 897489 w 1994013"/>
                <a:gd name="connsiteY145" fmla="*/ 98447 h 1438297"/>
                <a:gd name="connsiteX146" fmla="*/ 900664 w 1994013"/>
                <a:gd name="connsiteY146" fmla="*/ 117497 h 1438297"/>
                <a:gd name="connsiteX147" fmla="*/ 919714 w 1994013"/>
                <a:gd name="connsiteY147" fmla="*/ 123847 h 1438297"/>
                <a:gd name="connsiteX148" fmla="*/ 938764 w 1994013"/>
                <a:gd name="connsiteY148" fmla="*/ 136547 h 1438297"/>
                <a:gd name="connsiteX149" fmla="*/ 951464 w 1994013"/>
                <a:gd name="connsiteY149" fmla="*/ 136547 h 1438297"/>
                <a:gd name="connsiteX150" fmla="*/ 980039 w 1994013"/>
                <a:gd name="connsiteY150" fmla="*/ 165122 h 1438297"/>
                <a:gd name="connsiteX151" fmla="*/ 999089 w 1994013"/>
                <a:gd name="connsiteY151" fmla="*/ 187347 h 1438297"/>
                <a:gd name="connsiteX152" fmla="*/ 1027664 w 1994013"/>
                <a:gd name="connsiteY152" fmla="*/ 203222 h 1438297"/>
                <a:gd name="connsiteX153" fmla="*/ 1072114 w 1994013"/>
                <a:gd name="connsiteY153" fmla="*/ 228622 h 1438297"/>
                <a:gd name="connsiteX154" fmla="*/ 1119739 w 1994013"/>
                <a:gd name="connsiteY154" fmla="*/ 241322 h 1438297"/>
                <a:gd name="connsiteX155" fmla="*/ 1164189 w 1994013"/>
                <a:gd name="connsiteY155" fmla="*/ 247672 h 1438297"/>
                <a:gd name="connsiteX156" fmla="*/ 1205464 w 1994013"/>
                <a:gd name="connsiteY156" fmla="*/ 250847 h 1438297"/>
                <a:gd name="connsiteX157" fmla="*/ 1265789 w 1994013"/>
                <a:gd name="connsiteY157" fmla="*/ 250847 h 1438297"/>
                <a:gd name="connsiteX158" fmla="*/ 1329289 w 1994013"/>
                <a:gd name="connsiteY158" fmla="*/ 250847 h 1438297"/>
                <a:gd name="connsiteX159" fmla="*/ 1376914 w 1994013"/>
                <a:gd name="connsiteY159" fmla="*/ 257197 h 1438297"/>
                <a:gd name="connsiteX160" fmla="*/ 1421364 w 1994013"/>
                <a:gd name="connsiteY160" fmla="*/ 260372 h 1438297"/>
                <a:gd name="connsiteX161" fmla="*/ 1449939 w 1994013"/>
                <a:gd name="connsiteY161" fmla="*/ 266722 h 1438297"/>
                <a:gd name="connsiteX162" fmla="*/ 1453114 w 1994013"/>
                <a:gd name="connsiteY162" fmla="*/ 279422 h 1438297"/>
                <a:gd name="connsiteX163" fmla="*/ 1465814 w 1994013"/>
                <a:gd name="connsiteY163" fmla="*/ 292122 h 1438297"/>
                <a:gd name="connsiteX164" fmla="*/ 1468989 w 1994013"/>
                <a:gd name="connsiteY164" fmla="*/ 298472 h 1438297"/>
                <a:gd name="connsiteX165" fmla="*/ 1481689 w 1994013"/>
                <a:gd name="connsiteY165" fmla="*/ 323872 h 1438297"/>
                <a:gd name="connsiteX166" fmla="*/ 1497564 w 1994013"/>
                <a:gd name="connsiteY166" fmla="*/ 339747 h 1438297"/>
                <a:gd name="connsiteX167" fmla="*/ 1503914 w 1994013"/>
                <a:gd name="connsiteY167" fmla="*/ 365147 h 1438297"/>
                <a:gd name="connsiteX168" fmla="*/ 1526139 w 1994013"/>
                <a:gd name="connsiteY168" fmla="*/ 390547 h 1438297"/>
                <a:gd name="connsiteX169" fmla="*/ 1538839 w 1994013"/>
                <a:gd name="connsiteY169" fmla="*/ 409597 h 1438297"/>
                <a:gd name="connsiteX170" fmla="*/ 1554714 w 1994013"/>
                <a:gd name="connsiteY170" fmla="*/ 434997 h 1438297"/>
                <a:gd name="connsiteX171" fmla="*/ 1554714 w 1994013"/>
                <a:gd name="connsiteY171" fmla="*/ 457222 h 1438297"/>
                <a:gd name="connsiteX172" fmla="*/ 1557889 w 1994013"/>
                <a:gd name="connsiteY172" fmla="*/ 492147 h 1438297"/>
                <a:gd name="connsiteX173" fmla="*/ 1561064 w 1994013"/>
                <a:gd name="connsiteY173" fmla="*/ 530247 h 1438297"/>
                <a:gd name="connsiteX174" fmla="*/ 1561064 w 1994013"/>
                <a:gd name="connsiteY174" fmla="*/ 558822 h 1438297"/>
                <a:gd name="connsiteX175" fmla="*/ 1567414 w 1994013"/>
                <a:gd name="connsiteY175" fmla="*/ 587397 h 1438297"/>
                <a:gd name="connsiteX176" fmla="*/ 1599164 w 1994013"/>
                <a:gd name="connsiteY176" fmla="*/ 596922 h 1438297"/>
                <a:gd name="connsiteX177" fmla="*/ 1640439 w 1994013"/>
                <a:gd name="connsiteY177" fmla="*/ 593747 h 1438297"/>
                <a:gd name="connsiteX178" fmla="*/ 1694414 w 1994013"/>
                <a:gd name="connsiteY178" fmla="*/ 593747 h 1438297"/>
                <a:gd name="connsiteX179" fmla="*/ 1738864 w 1994013"/>
                <a:gd name="connsiteY179" fmla="*/ 596922 h 1438297"/>
                <a:gd name="connsiteX180" fmla="*/ 1776964 w 1994013"/>
                <a:gd name="connsiteY180" fmla="*/ 603272 h 1438297"/>
                <a:gd name="connsiteX181" fmla="*/ 1821414 w 1994013"/>
                <a:gd name="connsiteY181" fmla="*/ 609622 h 1438297"/>
                <a:gd name="connsiteX182" fmla="*/ 1827764 w 1994013"/>
                <a:gd name="connsiteY182" fmla="*/ 628672 h 1438297"/>
                <a:gd name="connsiteX183" fmla="*/ 1837289 w 1994013"/>
                <a:gd name="connsiteY183" fmla="*/ 657247 h 1438297"/>
                <a:gd name="connsiteX184" fmla="*/ 1872214 w 1994013"/>
                <a:gd name="connsiteY184" fmla="*/ 685822 h 1438297"/>
                <a:gd name="connsiteX185" fmla="*/ 1903964 w 1994013"/>
                <a:gd name="connsiteY185" fmla="*/ 695347 h 1438297"/>
                <a:gd name="connsiteX186" fmla="*/ 1942064 w 1994013"/>
                <a:gd name="connsiteY186" fmla="*/ 695347 h 1438297"/>
                <a:gd name="connsiteX187" fmla="*/ 1992864 w 1994013"/>
                <a:gd name="connsiteY187" fmla="*/ 679472 h 143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994013" h="1438297">
                  <a:moveTo>
                    <a:pt x="1992864" y="679472"/>
                  </a:moveTo>
                  <a:cubicBezTo>
                    <a:pt x="1998685" y="688468"/>
                    <a:pt x="1980693" y="733976"/>
                    <a:pt x="1976989" y="749322"/>
                  </a:cubicBezTo>
                  <a:cubicBezTo>
                    <a:pt x="1973285" y="764668"/>
                    <a:pt x="1973814" y="765197"/>
                    <a:pt x="1970639" y="771547"/>
                  </a:cubicBezTo>
                  <a:cubicBezTo>
                    <a:pt x="1967464" y="777897"/>
                    <a:pt x="1961643" y="779485"/>
                    <a:pt x="1957939" y="787422"/>
                  </a:cubicBezTo>
                  <a:cubicBezTo>
                    <a:pt x="1954235" y="795359"/>
                    <a:pt x="1952118" y="810176"/>
                    <a:pt x="1948414" y="819172"/>
                  </a:cubicBezTo>
                  <a:cubicBezTo>
                    <a:pt x="1944710" y="828168"/>
                    <a:pt x="1942064" y="835576"/>
                    <a:pt x="1935714" y="841397"/>
                  </a:cubicBezTo>
                  <a:cubicBezTo>
                    <a:pt x="1929364" y="847218"/>
                    <a:pt x="1918251" y="848805"/>
                    <a:pt x="1910314" y="854097"/>
                  </a:cubicBezTo>
                  <a:cubicBezTo>
                    <a:pt x="1902377" y="859389"/>
                    <a:pt x="1895497" y="867855"/>
                    <a:pt x="1888089" y="873147"/>
                  </a:cubicBezTo>
                  <a:cubicBezTo>
                    <a:pt x="1880681" y="878439"/>
                    <a:pt x="1872214" y="881085"/>
                    <a:pt x="1865864" y="885847"/>
                  </a:cubicBezTo>
                  <a:cubicBezTo>
                    <a:pt x="1859514" y="890609"/>
                    <a:pt x="1852635" y="894314"/>
                    <a:pt x="1849989" y="901722"/>
                  </a:cubicBezTo>
                  <a:cubicBezTo>
                    <a:pt x="1847343" y="909130"/>
                    <a:pt x="1849989" y="930297"/>
                    <a:pt x="1849989" y="930297"/>
                  </a:cubicBezTo>
                  <a:lnTo>
                    <a:pt x="1849989" y="965222"/>
                  </a:lnTo>
                  <a:cubicBezTo>
                    <a:pt x="1849989" y="978451"/>
                    <a:pt x="1851047" y="996443"/>
                    <a:pt x="1849989" y="1009672"/>
                  </a:cubicBezTo>
                  <a:cubicBezTo>
                    <a:pt x="1848931" y="1022901"/>
                    <a:pt x="1847343" y="1036130"/>
                    <a:pt x="1843639" y="1044597"/>
                  </a:cubicBezTo>
                  <a:cubicBezTo>
                    <a:pt x="1839935" y="1053064"/>
                    <a:pt x="1835172" y="1057826"/>
                    <a:pt x="1827764" y="1060472"/>
                  </a:cubicBezTo>
                  <a:cubicBezTo>
                    <a:pt x="1820356" y="1063118"/>
                    <a:pt x="1807656" y="1059414"/>
                    <a:pt x="1799189" y="1060472"/>
                  </a:cubicBezTo>
                  <a:cubicBezTo>
                    <a:pt x="1790722" y="1061530"/>
                    <a:pt x="1782785" y="1064176"/>
                    <a:pt x="1776964" y="1066822"/>
                  </a:cubicBezTo>
                  <a:cubicBezTo>
                    <a:pt x="1771143" y="1069468"/>
                    <a:pt x="1767439" y="1069997"/>
                    <a:pt x="1764264" y="1076347"/>
                  </a:cubicBezTo>
                  <a:cubicBezTo>
                    <a:pt x="1761089" y="1082697"/>
                    <a:pt x="1760560" y="1093809"/>
                    <a:pt x="1757914" y="1104922"/>
                  </a:cubicBezTo>
                  <a:cubicBezTo>
                    <a:pt x="1755268" y="1116035"/>
                    <a:pt x="1750506" y="1132439"/>
                    <a:pt x="1748389" y="1143022"/>
                  </a:cubicBezTo>
                  <a:cubicBezTo>
                    <a:pt x="1746272" y="1153605"/>
                    <a:pt x="1748918" y="1162072"/>
                    <a:pt x="1745214" y="1168422"/>
                  </a:cubicBezTo>
                  <a:cubicBezTo>
                    <a:pt x="1741510" y="1174772"/>
                    <a:pt x="1734101" y="1178476"/>
                    <a:pt x="1726164" y="1181122"/>
                  </a:cubicBezTo>
                  <a:cubicBezTo>
                    <a:pt x="1718227" y="1183768"/>
                    <a:pt x="1704997" y="1181651"/>
                    <a:pt x="1697589" y="1184297"/>
                  </a:cubicBezTo>
                  <a:cubicBezTo>
                    <a:pt x="1690181" y="1186943"/>
                    <a:pt x="1684889" y="1190647"/>
                    <a:pt x="1681714" y="1196997"/>
                  </a:cubicBezTo>
                  <a:cubicBezTo>
                    <a:pt x="1678539" y="1203347"/>
                    <a:pt x="1682772" y="1214460"/>
                    <a:pt x="1678539" y="1222397"/>
                  </a:cubicBezTo>
                  <a:cubicBezTo>
                    <a:pt x="1674306" y="1230334"/>
                    <a:pt x="1666368" y="1238801"/>
                    <a:pt x="1656314" y="1244622"/>
                  </a:cubicBezTo>
                  <a:cubicBezTo>
                    <a:pt x="1646260" y="1250443"/>
                    <a:pt x="1627210" y="1254147"/>
                    <a:pt x="1618214" y="1257322"/>
                  </a:cubicBezTo>
                  <a:cubicBezTo>
                    <a:pt x="1609218" y="1260497"/>
                    <a:pt x="1607631" y="1261026"/>
                    <a:pt x="1602339" y="1263672"/>
                  </a:cubicBezTo>
                  <a:cubicBezTo>
                    <a:pt x="1597047" y="1266318"/>
                    <a:pt x="1589110" y="1268435"/>
                    <a:pt x="1586464" y="1273197"/>
                  </a:cubicBezTo>
                  <a:cubicBezTo>
                    <a:pt x="1583818" y="1277959"/>
                    <a:pt x="1589110" y="1286426"/>
                    <a:pt x="1586464" y="1292247"/>
                  </a:cubicBezTo>
                  <a:cubicBezTo>
                    <a:pt x="1583818" y="1298068"/>
                    <a:pt x="1575881" y="1303889"/>
                    <a:pt x="1570589" y="1308122"/>
                  </a:cubicBezTo>
                  <a:cubicBezTo>
                    <a:pt x="1565297" y="1312355"/>
                    <a:pt x="1561593" y="1314472"/>
                    <a:pt x="1554714" y="1317647"/>
                  </a:cubicBezTo>
                  <a:cubicBezTo>
                    <a:pt x="1547835" y="1320822"/>
                    <a:pt x="1540427" y="1323997"/>
                    <a:pt x="1529314" y="1327172"/>
                  </a:cubicBezTo>
                  <a:cubicBezTo>
                    <a:pt x="1518201" y="1330347"/>
                    <a:pt x="1499681" y="1334580"/>
                    <a:pt x="1488039" y="1336697"/>
                  </a:cubicBezTo>
                  <a:cubicBezTo>
                    <a:pt x="1476397" y="1338814"/>
                    <a:pt x="1468460" y="1339343"/>
                    <a:pt x="1459464" y="1339872"/>
                  </a:cubicBezTo>
                  <a:cubicBezTo>
                    <a:pt x="1450468" y="1340401"/>
                    <a:pt x="1434064" y="1339872"/>
                    <a:pt x="1434064" y="1339872"/>
                  </a:cubicBezTo>
                  <a:lnTo>
                    <a:pt x="1373739" y="1339872"/>
                  </a:lnTo>
                  <a:cubicBezTo>
                    <a:pt x="1356277" y="1339872"/>
                    <a:pt x="1346222" y="1339343"/>
                    <a:pt x="1329289" y="1339872"/>
                  </a:cubicBezTo>
                  <a:cubicBezTo>
                    <a:pt x="1312356" y="1340401"/>
                    <a:pt x="1286426" y="1342518"/>
                    <a:pt x="1272139" y="1343047"/>
                  </a:cubicBezTo>
                  <a:cubicBezTo>
                    <a:pt x="1257851" y="1343576"/>
                    <a:pt x="1252031" y="1339872"/>
                    <a:pt x="1243564" y="1343047"/>
                  </a:cubicBezTo>
                  <a:cubicBezTo>
                    <a:pt x="1235097" y="1346222"/>
                    <a:pt x="1226101" y="1354160"/>
                    <a:pt x="1221339" y="1362097"/>
                  </a:cubicBezTo>
                  <a:cubicBezTo>
                    <a:pt x="1216576" y="1370035"/>
                    <a:pt x="1220810" y="1383264"/>
                    <a:pt x="1214989" y="1390672"/>
                  </a:cubicBezTo>
                  <a:cubicBezTo>
                    <a:pt x="1209168" y="1398080"/>
                    <a:pt x="1193293" y="1400726"/>
                    <a:pt x="1186414" y="1406547"/>
                  </a:cubicBezTo>
                  <a:cubicBezTo>
                    <a:pt x="1179535" y="1412368"/>
                    <a:pt x="1178476" y="1420305"/>
                    <a:pt x="1173714" y="1425597"/>
                  </a:cubicBezTo>
                  <a:cubicBezTo>
                    <a:pt x="1168951" y="1430889"/>
                    <a:pt x="1166306" y="1438297"/>
                    <a:pt x="1157839" y="1438297"/>
                  </a:cubicBezTo>
                  <a:cubicBezTo>
                    <a:pt x="1149372" y="1438297"/>
                    <a:pt x="1132968" y="1430360"/>
                    <a:pt x="1122914" y="1425597"/>
                  </a:cubicBezTo>
                  <a:cubicBezTo>
                    <a:pt x="1112860" y="1420835"/>
                    <a:pt x="1105981" y="1414485"/>
                    <a:pt x="1097514" y="1409722"/>
                  </a:cubicBezTo>
                  <a:cubicBezTo>
                    <a:pt x="1089047" y="1404959"/>
                    <a:pt x="1082168" y="1399139"/>
                    <a:pt x="1072114" y="1397022"/>
                  </a:cubicBezTo>
                  <a:cubicBezTo>
                    <a:pt x="1062060" y="1394905"/>
                    <a:pt x="1037189" y="1397022"/>
                    <a:pt x="1037189" y="1397022"/>
                  </a:cubicBezTo>
                  <a:cubicBezTo>
                    <a:pt x="1022902" y="1397022"/>
                    <a:pt x="997501" y="1398609"/>
                    <a:pt x="986389" y="1397022"/>
                  </a:cubicBezTo>
                  <a:cubicBezTo>
                    <a:pt x="975277" y="1395435"/>
                    <a:pt x="977393" y="1390672"/>
                    <a:pt x="970514" y="1387497"/>
                  </a:cubicBezTo>
                  <a:cubicBezTo>
                    <a:pt x="963635" y="1384322"/>
                    <a:pt x="951464" y="1383264"/>
                    <a:pt x="945114" y="1377972"/>
                  </a:cubicBezTo>
                  <a:cubicBezTo>
                    <a:pt x="938764" y="1372680"/>
                    <a:pt x="934531" y="1363155"/>
                    <a:pt x="932414" y="1355747"/>
                  </a:cubicBezTo>
                  <a:cubicBezTo>
                    <a:pt x="930297" y="1348339"/>
                    <a:pt x="931885" y="1344105"/>
                    <a:pt x="932414" y="1333522"/>
                  </a:cubicBezTo>
                  <a:cubicBezTo>
                    <a:pt x="932943" y="1322939"/>
                    <a:pt x="932943" y="1310768"/>
                    <a:pt x="935589" y="1292247"/>
                  </a:cubicBezTo>
                  <a:cubicBezTo>
                    <a:pt x="938235" y="1273726"/>
                    <a:pt x="943526" y="1238801"/>
                    <a:pt x="948289" y="1222397"/>
                  </a:cubicBezTo>
                  <a:cubicBezTo>
                    <a:pt x="953052" y="1205993"/>
                    <a:pt x="960460" y="1202289"/>
                    <a:pt x="964164" y="1193822"/>
                  </a:cubicBezTo>
                  <a:cubicBezTo>
                    <a:pt x="967868" y="1185355"/>
                    <a:pt x="968927" y="1179005"/>
                    <a:pt x="970514" y="1171597"/>
                  </a:cubicBezTo>
                  <a:cubicBezTo>
                    <a:pt x="972101" y="1164189"/>
                    <a:pt x="979510" y="1154664"/>
                    <a:pt x="973689" y="1149372"/>
                  </a:cubicBezTo>
                  <a:cubicBezTo>
                    <a:pt x="967868" y="1144080"/>
                    <a:pt x="945114" y="1145139"/>
                    <a:pt x="935589" y="1139847"/>
                  </a:cubicBezTo>
                  <a:cubicBezTo>
                    <a:pt x="926064" y="1134555"/>
                    <a:pt x="922360" y="1123972"/>
                    <a:pt x="916539" y="1117622"/>
                  </a:cubicBezTo>
                  <a:cubicBezTo>
                    <a:pt x="910718" y="1111272"/>
                    <a:pt x="908072" y="1109685"/>
                    <a:pt x="900664" y="1101747"/>
                  </a:cubicBezTo>
                  <a:cubicBezTo>
                    <a:pt x="893256" y="1093810"/>
                    <a:pt x="883202" y="1082168"/>
                    <a:pt x="872089" y="1069997"/>
                  </a:cubicBezTo>
                  <a:cubicBezTo>
                    <a:pt x="860976" y="1057826"/>
                    <a:pt x="845631" y="1036130"/>
                    <a:pt x="833989" y="1028722"/>
                  </a:cubicBezTo>
                  <a:cubicBezTo>
                    <a:pt x="822347" y="1021314"/>
                    <a:pt x="816526" y="1021843"/>
                    <a:pt x="802239" y="1025547"/>
                  </a:cubicBezTo>
                  <a:cubicBezTo>
                    <a:pt x="787952" y="1029251"/>
                    <a:pt x="765726" y="1043010"/>
                    <a:pt x="748264" y="1050947"/>
                  </a:cubicBezTo>
                  <a:cubicBezTo>
                    <a:pt x="730802" y="1058884"/>
                    <a:pt x="713339" y="1064176"/>
                    <a:pt x="697464" y="1073172"/>
                  </a:cubicBezTo>
                  <a:cubicBezTo>
                    <a:pt x="681589" y="1082168"/>
                    <a:pt x="669418" y="1098572"/>
                    <a:pt x="653014" y="1104922"/>
                  </a:cubicBezTo>
                  <a:cubicBezTo>
                    <a:pt x="636610" y="1111272"/>
                    <a:pt x="617560" y="1111272"/>
                    <a:pt x="599039" y="1111272"/>
                  </a:cubicBezTo>
                  <a:cubicBezTo>
                    <a:pt x="580518" y="1111272"/>
                    <a:pt x="555118" y="1110214"/>
                    <a:pt x="541889" y="1104922"/>
                  </a:cubicBezTo>
                  <a:cubicBezTo>
                    <a:pt x="528660" y="1099630"/>
                    <a:pt x="526014" y="1089576"/>
                    <a:pt x="519664" y="1079522"/>
                  </a:cubicBezTo>
                  <a:cubicBezTo>
                    <a:pt x="513314" y="1069468"/>
                    <a:pt x="510139" y="1052534"/>
                    <a:pt x="503789" y="1044597"/>
                  </a:cubicBezTo>
                  <a:cubicBezTo>
                    <a:pt x="497439" y="1036660"/>
                    <a:pt x="489501" y="1034014"/>
                    <a:pt x="481564" y="1031897"/>
                  </a:cubicBezTo>
                  <a:cubicBezTo>
                    <a:pt x="473627" y="1029780"/>
                    <a:pt x="467277" y="1028722"/>
                    <a:pt x="456164" y="1031897"/>
                  </a:cubicBezTo>
                  <a:cubicBezTo>
                    <a:pt x="445051" y="1035072"/>
                    <a:pt x="426001" y="1047243"/>
                    <a:pt x="414889" y="1050947"/>
                  </a:cubicBezTo>
                  <a:cubicBezTo>
                    <a:pt x="403777" y="1054651"/>
                    <a:pt x="399014" y="1054122"/>
                    <a:pt x="389489" y="1054122"/>
                  </a:cubicBezTo>
                  <a:cubicBezTo>
                    <a:pt x="379964" y="1054122"/>
                    <a:pt x="369381" y="1057297"/>
                    <a:pt x="357739" y="1050947"/>
                  </a:cubicBezTo>
                  <a:cubicBezTo>
                    <a:pt x="346097" y="1044597"/>
                    <a:pt x="326518" y="1027134"/>
                    <a:pt x="319639" y="1016022"/>
                  </a:cubicBezTo>
                  <a:cubicBezTo>
                    <a:pt x="312760" y="1004910"/>
                    <a:pt x="318051" y="996443"/>
                    <a:pt x="316464" y="984272"/>
                  </a:cubicBezTo>
                  <a:cubicBezTo>
                    <a:pt x="314877" y="972101"/>
                    <a:pt x="311701" y="956755"/>
                    <a:pt x="310114" y="942997"/>
                  </a:cubicBezTo>
                  <a:cubicBezTo>
                    <a:pt x="308527" y="929239"/>
                    <a:pt x="308526" y="914951"/>
                    <a:pt x="306939" y="901722"/>
                  </a:cubicBezTo>
                  <a:cubicBezTo>
                    <a:pt x="305352" y="888493"/>
                    <a:pt x="305351" y="873676"/>
                    <a:pt x="300589" y="863622"/>
                  </a:cubicBezTo>
                  <a:cubicBezTo>
                    <a:pt x="295826" y="853568"/>
                    <a:pt x="284185" y="850393"/>
                    <a:pt x="278364" y="841397"/>
                  </a:cubicBezTo>
                  <a:cubicBezTo>
                    <a:pt x="272543" y="832401"/>
                    <a:pt x="265664" y="820759"/>
                    <a:pt x="265664" y="809647"/>
                  </a:cubicBezTo>
                  <a:cubicBezTo>
                    <a:pt x="265664" y="798535"/>
                    <a:pt x="272014" y="782659"/>
                    <a:pt x="278364" y="774722"/>
                  </a:cubicBezTo>
                  <a:cubicBezTo>
                    <a:pt x="284714" y="766785"/>
                    <a:pt x="298472" y="767314"/>
                    <a:pt x="303764" y="762022"/>
                  </a:cubicBezTo>
                  <a:cubicBezTo>
                    <a:pt x="309056" y="756730"/>
                    <a:pt x="311702" y="750910"/>
                    <a:pt x="310114" y="742972"/>
                  </a:cubicBezTo>
                  <a:cubicBezTo>
                    <a:pt x="308526" y="735034"/>
                    <a:pt x="299001" y="722335"/>
                    <a:pt x="294239" y="714397"/>
                  </a:cubicBezTo>
                  <a:cubicBezTo>
                    <a:pt x="289476" y="706460"/>
                    <a:pt x="285772" y="704872"/>
                    <a:pt x="281539" y="695347"/>
                  </a:cubicBezTo>
                  <a:cubicBezTo>
                    <a:pt x="277306" y="685822"/>
                    <a:pt x="273602" y="669947"/>
                    <a:pt x="268839" y="657247"/>
                  </a:cubicBezTo>
                  <a:cubicBezTo>
                    <a:pt x="264076" y="644547"/>
                    <a:pt x="257726" y="630259"/>
                    <a:pt x="252964" y="619147"/>
                  </a:cubicBezTo>
                  <a:cubicBezTo>
                    <a:pt x="248202" y="608035"/>
                    <a:pt x="245556" y="597980"/>
                    <a:pt x="240264" y="590572"/>
                  </a:cubicBezTo>
                  <a:cubicBezTo>
                    <a:pt x="234972" y="583164"/>
                    <a:pt x="227035" y="581576"/>
                    <a:pt x="221214" y="574697"/>
                  </a:cubicBezTo>
                  <a:cubicBezTo>
                    <a:pt x="215393" y="567818"/>
                    <a:pt x="213806" y="558293"/>
                    <a:pt x="205339" y="549297"/>
                  </a:cubicBezTo>
                  <a:cubicBezTo>
                    <a:pt x="196872" y="540301"/>
                    <a:pt x="180997" y="528659"/>
                    <a:pt x="170414" y="520722"/>
                  </a:cubicBezTo>
                  <a:cubicBezTo>
                    <a:pt x="159831" y="512785"/>
                    <a:pt x="150306" y="508022"/>
                    <a:pt x="141839" y="501672"/>
                  </a:cubicBezTo>
                  <a:cubicBezTo>
                    <a:pt x="133372" y="495322"/>
                    <a:pt x="126493" y="487914"/>
                    <a:pt x="119614" y="482622"/>
                  </a:cubicBezTo>
                  <a:cubicBezTo>
                    <a:pt x="112735" y="477330"/>
                    <a:pt x="111147" y="471509"/>
                    <a:pt x="100564" y="469922"/>
                  </a:cubicBezTo>
                  <a:cubicBezTo>
                    <a:pt x="89981" y="468334"/>
                    <a:pt x="62993" y="479447"/>
                    <a:pt x="56114" y="473097"/>
                  </a:cubicBezTo>
                  <a:cubicBezTo>
                    <a:pt x="49235" y="466747"/>
                    <a:pt x="57172" y="442405"/>
                    <a:pt x="59289" y="431822"/>
                  </a:cubicBezTo>
                  <a:cubicBezTo>
                    <a:pt x="61406" y="421239"/>
                    <a:pt x="63522" y="419122"/>
                    <a:pt x="68814" y="409597"/>
                  </a:cubicBezTo>
                  <a:cubicBezTo>
                    <a:pt x="74106" y="400072"/>
                    <a:pt x="86277" y="386843"/>
                    <a:pt x="91039" y="374672"/>
                  </a:cubicBezTo>
                  <a:cubicBezTo>
                    <a:pt x="95801" y="362501"/>
                    <a:pt x="101622" y="348214"/>
                    <a:pt x="97389" y="336572"/>
                  </a:cubicBezTo>
                  <a:cubicBezTo>
                    <a:pt x="93156" y="324930"/>
                    <a:pt x="77281" y="309584"/>
                    <a:pt x="65639" y="304822"/>
                  </a:cubicBezTo>
                  <a:cubicBezTo>
                    <a:pt x="53997" y="300060"/>
                    <a:pt x="38122" y="307468"/>
                    <a:pt x="27539" y="307997"/>
                  </a:cubicBezTo>
                  <a:cubicBezTo>
                    <a:pt x="16956" y="308526"/>
                    <a:pt x="6372" y="313818"/>
                    <a:pt x="2139" y="307997"/>
                  </a:cubicBezTo>
                  <a:cubicBezTo>
                    <a:pt x="-2094" y="302176"/>
                    <a:pt x="1081" y="284184"/>
                    <a:pt x="2139" y="273072"/>
                  </a:cubicBezTo>
                  <a:cubicBezTo>
                    <a:pt x="3197" y="261960"/>
                    <a:pt x="6372" y="249259"/>
                    <a:pt x="8489" y="241322"/>
                  </a:cubicBezTo>
                  <a:cubicBezTo>
                    <a:pt x="10606" y="233385"/>
                    <a:pt x="7431" y="231268"/>
                    <a:pt x="14839" y="225447"/>
                  </a:cubicBezTo>
                  <a:cubicBezTo>
                    <a:pt x="22247" y="219626"/>
                    <a:pt x="41827" y="212218"/>
                    <a:pt x="52939" y="206397"/>
                  </a:cubicBezTo>
                  <a:cubicBezTo>
                    <a:pt x="64051" y="200576"/>
                    <a:pt x="73047" y="197401"/>
                    <a:pt x="81514" y="190522"/>
                  </a:cubicBezTo>
                  <a:cubicBezTo>
                    <a:pt x="89981" y="183643"/>
                    <a:pt x="95272" y="172530"/>
                    <a:pt x="103739" y="165122"/>
                  </a:cubicBezTo>
                  <a:cubicBezTo>
                    <a:pt x="112206" y="157714"/>
                    <a:pt x="120672" y="150305"/>
                    <a:pt x="132314" y="146072"/>
                  </a:cubicBezTo>
                  <a:cubicBezTo>
                    <a:pt x="143956" y="141839"/>
                    <a:pt x="165122" y="144485"/>
                    <a:pt x="173589" y="139722"/>
                  </a:cubicBezTo>
                  <a:cubicBezTo>
                    <a:pt x="182056" y="134959"/>
                    <a:pt x="174118" y="124905"/>
                    <a:pt x="183114" y="117497"/>
                  </a:cubicBezTo>
                  <a:cubicBezTo>
                    <a:pt x="192110" y="110089"/>
                    <a:pt x="215922" y="104797"/>
                    <a:pt x="227564" y="95272"/>
                  </a:cubicBezTo>
                  <a:cubicBezTo>
                    <a:pt x="239206" y="85747"/>
                    <a:pt x="247143" y="69343"/>
                    <a:pt x="252964" y="60347"/>
                  </a:cubicBezTo>
                  <a:cubicBezTo>
                    <a:pt x="258785" y="51351"/>
                    <a:pt x="258256" y="48705"/>
                    <a:pt x="262489" y="41297"/>
                  </a:cubicBezTo>
                  <a:cubicBezTo>
                    <a:pt x="266722" y="33889"/>
                    <a:pt x="273072" y="22776"/>
                    <a:pt x="278364" y="15897"/>
                  </a:cubicBezTo>
                  <a:cubicBezTo>
                    <a:pt x="283656" y="9018"/>
                    <a:pt x="291064" y="551"/>
                    <a:pt x="294239" y="22"/>
                  </a:cubicBezTo>
                  <a:cubicBezTo>
                    <a:pt x="297414" y="-507"/>
                    <a:pt x="293181" y="8489"/>
                    <a:pt x="297414" y="12722"/>
                  </a:cubicBezTo>
                  <a:cubicBezTo>
                    <a:pt x="301647" y="16955"/>
                    <a:pt x="313818" y="22247"/>
                    <a:pt x="319639" y="25422"/>
                  </a:cubicBezTo>
                  <a:cubicBezTo>
                    <a:pt x="325460" y="28597"/>
                    <a:pt x="327577" y="28597"/>
                    <a:pt x="332339" y="31772"/>
                  </a:cubicBezTo>
                  <a:cubicBezTo>
                    <a:pt x="337101" y="34947"/>
                    <a:pt x="339747" y="40768"/>
                    <a:pt x="348214" y="44472"/>
                  </a:cubicBezTo>
                  <a:cubicBezTo>
                    <a:pt x="356681" y="48176"/>
                    <a:pt x="372556" y="51351"/>
                    <a:pt x="383139" y="53997"/>
                  </a:cubicBezTo>
                  <a:cubicBezTo>
                    <a:pt x="393722" y="56643"/>
                    <a:pt x="402718" y="58760"/>
                    <a:pt x="411714" y="60347"/>
                  </a:cubicBezTo>
                  <a:cubicBezTo>
                    <a:pt x="420710" y="61934"/>
                    <a:pt x="431293" y="61934"/>
                    <a:pt x="437114" y="63522"/>
                  </a:cubicBezTo>
                  <a:cubicBezTo>
                    <a:pt x="442935" y="65109"/>
                    <a:pt x="441877" y="63522"/>
                    <a:pt x="446639" y="69872"/>
                  </a:cubicBezTo>
                  <a:cubicBezTo>
                    <a:pt x="451401" y="76222"/>
                    <a:pt x="458810" y="94214"/>
                    <a:pt x="465689" y="101622"/>
                  </a:cubicBezTo>
                  <a:cubicBezTo>
                    <a:pt x="472568" y="109030"/>
                    <a:pt x="481035" y="110089"/>
                    <a:pt x="487914" y="114322"/>
                  </a:cubicBezTo>
                  <a:cubicBezTo>
                    <a:pt x="494793" y="118555"/>
                    <a:pt x="497439" y="123847"/>
                    <a:pt x="506964" y="127022"/>
                  </a:cubicBezTo>
                  <a:cubicBezTo>
                    <a:pt x="516489" y="130197"/>
                    <a:pt x="536068" y="132314"/>
                    <a:pt x="545064" y="133372"/>
                  </a:cubicBezTo>
                  <a:cubicBezTo>
                    <a:pt x="554060" y="134430"/>
                    <a:pt x="555647" y="134959"/>
                    <a:pt x="560939" y="133372"/>
                  </a:cubicBezTo>
                  <a:cubicBezTo>
                    <a:pt x="566231" y="131785"/>
                    <a:pt x="570464" y="129139"/>
                    <a:pt x="576814" y="123847"/>
                  </a:cubicBezTo>
                  <a:cubicBezTo>
                    <a:pt x="583164" y="118555"/>
                    <a:pt x="591631" y="109559"/>
                    <a:pt x="599039" y="101622"/>
                  </a:cubicBezTo>
                  <a:cubicBezTo>
                    <a:pt x="606447" y="93684"/>
                    <a:pt x="613327" y="84159"/>
                    <a:pt x="621264" y="76222"/>
                  </a:cubicBezTo>
                  <a:cubicBezTo>
                    <a:pt x="629201" y="68285"/>
                    <a:pt x="637668" y="58759"/>
                    <a:pt x="646664" y="53997"/>
                  </a:cubicBezTo>
                  <a:cubicBezTo>
                    <a:pt x="655660" y="49235"/>
                    <a:pt x="667831" y="49764"/>
                    <a:pt x="675239" y="47647"/>
                  </a:cubicBezTo>
                  <a:cubicBezTo>
                    <a:pt x="682647" y="45530"/>
                    <a:pt x="684764" y="41826"/>
                    <a:pt x="691114" y="41297"/>
                  </a:cubicBezTo>
                  <a:cubicBezTo>
                    <a:pt x="697464" y="40768"/>
                    <a:pt x="702227" y="43943"/>
                    <a:pt x="713339" y="44472"/>
                  </a:cubicBezTo>
                  <a:cubicBezTo>
                    <a:pt x="724451" y="45001"/>
                    <a:pt x="744560" y="43943"/>
                    <a:pt x="757789" y="44472"/>
                  </a:cubicBezTo>
                  <a:cubicBezTo>
                    <a:pt x="771018" y="45001"/>
                    <a:pt x="792714" y="47647"/>
                    <a:pt x="792714" y="47647"/>
                  </a:cubicBezTo>
                  <a:cubicBezTo>
                    <a:pt x="803826" y="48705"/>
                    <a:pt x="813352" y="48705"/>
                    <a:pt x="824464" y="50822"/>
                  </a:cubicBezTo>
                  <a:cubicBezTo>
                    <a:pt x="835576" y="52939"/>
                    <a:pt x="849335" y="57172"/>
                    <a:pt x="859389" y="60347"/>
                  </a:cubicBezTo>
                  <a:cubicBezTo>
                    <a:pt x="869443" y="63522"/>
                    <a:pt x="878439" y="63522"/>
                    <a:pt x="884789" y="69872"/>
                  </a:cubicBezTo>
                  <a:cubicBezTo>
                    <a:pt x="891139" y="76222"/>
                    <a:pt x="894843" y="90510"/>
                    <a:pt x="897489" y="98447"/>
                  </a:cubicBezTo>
                  <a:cubicBezTo>
                    <a:pt x="900135" y="106384"/>
                    <a:pt x="896960" y="113264"/>
                    <a:pt x="900664" y="117497"/>
                  </a:cubicBezTo>
                  <a:cubicBezTo>
                    <a:pt x="904368" y="121730"/>
                    <a:pt x="913364" y="120672"/>
                    <a:pt x="919714" y="123847"/>
                  </a:cubicBezTo>
                  <a:cubicBezTo>
                    <a:pt x="926064" y="127022"/>
                    <a:pt x="933472" y="134430"/>
                    <a:pt x="938764" y="136547"/>
                  </a:cubicBezTo>
                  <a:cubicBezTo>
                    <a:pt x="944056" y="138664"/>
                    <a:pt x="944585" y="131785"/>
                    <a:pt x="951464" y="136547"/>
                  </a:cubicBezTo>
                  <a:cubicBezTo>
                    <a:pt x="958343" y="141309"/>
                    <a:pt x="972101" y="156655"/>
                    <a:pt x="980039" y="165122"/>
                  </a:cubicBezTo>
                  <a:cubicBezTo>
                    <a:pt x="987976" y="173589"/>
                    <a:pt x="991152" y="180997"/>
                    <a:pt x="999089" y="187347"/>
                  </a:cubicBezTo>
                  <a:cubicBezTo>
                    <a:pt x="1007026" y="193697"/>
                    <a:pt x="1027664" y="203222"/>
                    <a:pt x="1027664" y="203222"/>
                  </a:cubicBezTo>
                  <a:cubicBezTo>
                    <a:pt x="1039835" y="210101"/>
                    <a:pt x="1056768" y="222272"/>
                    <a:pt x="1072114" y="228622"/>
                  </a:cubicBezTo>
                  <a:cubicBezTo>
                    <a:pt x="1087460" y="234972"/>
                    <a:pt x="1104393" y="238147"/>
                    <a:pt x="1119739" y="241322"/>
                  </a:cubicBezTo>
                  <a:cubicBezTo>
                    <a:pt x="1135085" y="244497"/>
                    <a:pt x="1149902" y="246085"/>
                    <a:pt x="1164189" y="247672"/>
                  </a:cubicBezTo>
                  <a:cubicBezTo>
                    <a:pt x="1178476" y="249259"/>
                    <a:pt x="1188531" y="250318"/>
                    <a:pt x="1205464" y="250847"/>
                  </a:cubicBezTo>
                  <a:cubicBezTo>
                    <a:pt x="1222397" y="251376"/>
                    <a:pt x="1265789" y="250847"/>
                    <a:pt x="1265789" y="250847"/>
                  </a:cubicBezTo>
                  <a:cubicBezTo>
                    <a:pt x="1286426" y="250847"/>
                    <a:pt x="1310768" y="249789"/>
                    <a:pt x="1329289" y="250847"/>
                  </a:cubicBezTo>
                  <a:cubicBezTo>
                    <a:pt x="1347810" y="251905"/>
                    <a:pt x="1361568" y="255609"/>
                    <a:pt x="1376914" y="257197"/>
                  </a:cubicBezTo>
                  <a:cubicBezTo>
                    <a:pt x="1392260" y="258784"/>
                    <a:pt x="1409193" y="258785"/>
                    <a:pt x="1421364" y="260372"/>
                  </a:cubicBezTo>
                  <a:cubicBezTo>
                    <a:pt x="1433535" y="261959"/>
                    <a:pt x="1444647" y="263547"/>
                    <a:pt x="1449939" y="266722"/>
                  </a:cubicBezTo>
                  <a:cubicBezTo>
                    <a:pt x="1455231" y="269897"/>
                    <a:pt x="1450468" y="275189"/>
                    <a:pt x="1453114" y="279422"/>
                  </a:cubicBezTo>
                  <a:cubicBezTo>
                    <a:pt x="1455760" y="283655"/>
                    <a:pt x="1463168" y="288947"/>
                    <a:pt x="1465814" y="292122"/>
                  </a:cubicBezTo>
                  <a:cubicBezTo>
                    <a:pt x="1468460" y="295297"/>
                    <a:pt x="1468989" y="298472"/>
                    <a:pt x="1468989" y="298472"/>
                  </a:cubicBezTo>
                  <a:cubicBezTo>
                    <a:pt x="1471635" y="303764"/>
                    <a:pt x="1476927" y="316993"/>
                    <a:pt x="1481689" y="323872"/>
                  </a:cubicBezTo>
                  <a:cubicBezTo>
                    <a:pt x="1486451" y="330751"/>
                    <a:pt x="1493860" y="332868"/>
                    <a:pt x="1497564" y="339747"/>
                  </a:cubicBezTo>
                  <a:cubicBezTo>
                    <a:pt x="1501268" y="346626"/>
                    <a:pt x="1499151" y="356680"/>
                    <a:pt x="1503914" y="365147"/>
                  </a:cubicBezTo>
                  <a:cubicBezTo>
                    <a:pt x="1508677" y="373614"/>
                    <a:pt x="1520318" y="383139"/>
                    <a:pt x="1526139" y="390547"/>
                  </a:cubicBezTo>
                  <a:cubicBezTo>
                    <a:pt x="1531960" y="397955"/>
                    <a:pt x="1534076" y="402189"/>
                    <a:pt x="1538839" y="409597"/>
                  </a:cubicBezTo>
                  <a:cubicBezTo>
                    <a:pt x="1543601" y="417005"/>
                    <a:pt x="1552068" y="427060"/>
                    <a:pt x="1554714" y="434997"/>
                  </a:cubicBezTo>
                  <a:cubicBezTo>
                    <a:pt x="1557360" y="442934"/>
                    <a:pt x="1554185" y="447697"/>
                    <a:pt x="1554714" y="457222"/>
                  </a:cubicBezTo>
                  <a:cubicBezTo>
                    <a:pt x="1555243" y="466747"/>
                    <a:pt x="1556831" y="479976"/>
                    <a:pt x="1557889" y="492147"/>
                  </a:cubicBezTo>
                  <a:cubicBezTo>
                    <a:pt x="1558947" y="504318"/>
                    <a:pt x="1560535" y="519135"/>
                    <a:pt x="1561064" y="530247"/>
                  </a:cubicBezTo>
                  <a:cubicBezTo>
                    <a:pt x="1561593" y="541359"/>
                    <a:pt x="1560006" y="549297"/>
                    <a:pt x="1561064" y="558822"/>
                  </a:cubicBezTo>
                  <a:cubicBezTo>
                    <a:pt x="1562122" y="568347"/>
                    <a:pt x="1561064" y="581047"/>
                    <a:pt x="1567414" y="587397"/>
                  </a:cubicBezTo>
                  <a:cubicBezTo>
                    <a:pt x="1573764" y="593747"/>
                    <a:pt x="1586993" y="595864"/>
                    <a:pt x="1599164" y="596922"/>
                  </a:cubicBezTo>
                  <a:cubicBezTo>
                    <a:pt x="1611335" y="597980"/>
                    <a:pt x="1624564" y="594276"/>
                    <a:pt x="1640439" y="593747"/>
                  </a:cubicBezTo>
                  <a:cubicBezTo>
                    <a:pt x="1656314" y="593218"/>
                    <a:pt x="1678010" y="593218"/>
                    <a:pt x="1694414" y="593747"/>
                  </a:cubicBezTo>
                  <a:cubicBezTo>
                    <a:pt x="1710818" y="594276"/>
                    <a:pt x="1725106" y="595335"/>
                    <a:pt x="1738864" y="596922"/>
                  </a:cubicBezTo>
                  <a:cubicBezTo>
                    <a:pt x="1752622" y="598509"/>
                    <a:pt x="1763206" y="601155"/>
                    <a:pt x="1776964" y="603272"/>
                  </a:cubicBezTo>
                  <a:cubicBezTo>
                    <a:pt x="1790722" y="605389"/>
                    <a:pt x="1812947" y="605389"/>
                    <a:pt x="1821414" y="609622"/>
                  </a:cubicBezTo>
                  <a:cubicBezTo>
                    <a:pt x="1829881" y="613855"/>
                    <a:pt x="1827764" y="628672"/>
                    <a:pt x="1827764" y="628672"/>
                  </a:cubicBezTo>
                  <a:cubicBezTo>
                    <a:pt x="1830410" y="636609"/>
                    <a:pt x="1829881" y="647722"/>
                    <a:pt x="1837289" y="657247"/>
                  </a:cubicBezTo>
                  <a:cubicBezTo>
                    <a:pt x="1844697" y="666772"/>
                    <a:pt x="1861102" y="679472"/>
                    <a:pt x="1872214" y="685822"/>
                  </a:cubicBezTo>
                  <a:cubicBezTo>
                    <a:pt x="1883326" y="692172"/>
                    <a:pt x="1892322" y="693760"/>
                    <a:pt x="1903964" y="695347"/>
                  </a:cubicBezTo>
                  <a:cubicBezTo>
                    <a:pt x="1915606" y="696934"/>
                    <a:pt x="1930952" y="696934"/>
                    <a:pt x="1942064" y="695347"/>
                  </a:cubicBezTo>
                  <a:cubicBezTo>
                    <a:pt x="1953176" y="693760"/>
                    <a:pt x="1987043" y="670476"/>
                    <a:pt x="1992864" y="679472"/>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0" name="任意多边形 29"/>
            <p:cNvSpPr/>
            <p:nvPr/>
          </p:nvSpPr>
          <p:spPr bwMode="auto">
            <a:xfrm>
              <a:off x="5410164" y="3777826"/>
              <a:ext cx="1945324" cy="2562902"/>
            </a:xfrm>
            <a:custGeom>
              <a:avLst/>
              <a:gdLst>
                <a:gd name="connsiteX0" fmla="*/ 1812532 w 1945324"/>
                <a:gd name="connsiteY0" fmla="*/ 1204002 h 2562902"/>
                <a:gd name="connsiteX1" fmla="*/ 1876032 w 1945324"/>
                <a:gd name="connsiteY1" fmla="*/ 1174369 h 2562902"/>
                <a:gd name="connsiteX2" fmla="*/ 1909899 w 1945324"/>
                <a:gd name="connsiteY2" fmla="*/ 1148969 h 2562902"/>
                <a:gd name="connsiteX3" fmla="*/ 1926832 w 1945324"/>
                <a:gd name="connsiteY3" fmla="*/ 1132036 h 2562902"/>
                <a:gd name="connsiteX4" fmla="*/ 1935299 w 1945324"/>
                <a:gd name="connsiteY4" fmla="*/ 1119336 h 2562902"/>
                <a:gd name="connsiteX5" fmla="*/ 1943766 w 1945324"/>
                <a:gd name="connsiteY5" fmla="*/ 1102402 h 2562902"/>
                <a:gd name="connsiteX6" fmla="*/ 1901432 w 1945324"/>
                <a:gd name="connsiteY6" fmla="*/ 1110869 h 2562902"/>
                <a:gd name="connsiteX7" fmla="*/ 1880266 w 1945324"/>
                <a:gd name="connsiteY7" fmla="*/ 1098169 h 2562902"/>
                <a:gd name="connsiteX8" fmla="*/ 1837932 w 1945324"/>
                <a:gd name="connsiteY8" fmla="*/ 1098169 h 2562902"/>
                <a:gd name="connsiteX9" fmla="*/ 1795599 w 1945324"/>
                <a:gd name="connsiteY9" fmla="*/ 1098169 h 2562902"/>
                <a:gd name="connsiteX10" fmla="*/ 1774432 w 1945324"/>
                <a:gd name="connsiteY10" fmla="*/ 1093936 h 2562902"/>
                <a:gd name="connsiteX11" fmla="*/ 1753266 w 1945324"/>
                <a:gd name="connsiteY11" fmla="*/ 1077002 h 2562902"/>
                <a:gd name="connsiteX12" fmla="*/ 1736332 w 1945324"/>
                <a:gd name="connsiteY12" fmla="*/ 1068536 h 2562902"/>
                <a:gd name="connsiteX13" fmla="*/ 1715166 w 1945324"/>
                <a:gd name="connsiteY13" fmla="*/ 1034669 h 2562902"/>
                <a:gd name="connsiteX14" fmla="*/ 1698232 w 1945324"/>
                <a:gd name="connsiteY14" fmla="*/ 996569 h 2562902"/>
                <a:gd name="connsiteX15" fmla="*/ 1689766 w 1945324"/>
                <a:gd name="connsiteY15" fmla="*/ 966936 h 2562902"/>
                <a:gd name="connsiteX16" fmla="*/ 1677066 w 1945324"/>
                <a:gd name="connsiteY16" fmla="*/ 966936 h 2562902"/>
                <a:gd name="connsiteX17" fmla="*/ 1643199 w 1945324"/>
                <a:gd name="connsiteY17" fmla="*/ 966936 h 2562902"/>
                <a:gd name="connsiteX18" fmla="*/ 1613566 w 1945324"/>
                <a:gd name="connsiteY18" fmla="*/ 954236 h 2562902"/>
                <a:gd name="connsiteX19" fmla="*/ 1592399 w 1945324"/>
                <a:gd name="connsiteY19" fmla="*/ 928836 h 2562902"/>
                <a:gd name="connsiteX20" fmla="*/ 1571232 w 1945324"/>
                <a:gd name="connsiteY20" fmla="*/ 899202 h 2562902"/>
                <a:gd name="connsiteX21" fmla="*/ 1571232 w 1945324"/>
                <a:gd name="connsiteY21" fmla="*/ 865336 h 2562902"/>
                <a:gd name="connsiteX22" fmla="*/ 1571232 w 1945324"/>
                <a:gd name="connsiteY22" fmla="*/ 827236 h 2562902"/>
                <a:gd name="connsiteX23" fmla="*/ 1583932 w 1945324"/>
                <a:gd name="connsiteY23" fmla="*/ 793369 h 2562902"/>
                <a:gd name="connsiteX24" fmla="*/ 1592399 w 1945324"/>
                <a:gd name="connsiteY24" fmla="*/ 772202 h 2562902"/>
                <a:gd name="connsiteX25" fmla="*/ 1596632 w 1945324"/>
                <a:gd name="connsiteY25" fmla="*/ 746802 h 2562902"/>
                <a:gd name="connsiteX26" fmla="*/ 1609332 w 1945324"/>
                <a:gd name="connsiteY26" fmla="*/ 712936 h 2562902"/>
                <a:gd name="connsiteX27" fmla="*/ 1622032 w 1945324"/>
                <a:gd name="connsiteY27" fmla="*/ 696002 h 2562902"/>
                <a:gd name="connsiteX28" fmla="*/ 1630499 w 1945324"/>
                <a:gd name="connsiteY28" fmla="*/ 653669 h 2562902"/>
                <a:gd name="connsiteX29" fmla="*/ 1626266 w 1945324"/>
                <a:gd name="connsiteY29" fmla="*/ 598636 h 2562902"/>
                <a:gd name="connsiteX30" fmla="*/ 1643199 w 1945324"/>
                <a:gd name="connsiteY30" fmla="*/ 547836 h 2562902"/>
                <a:gd name="connsiteX31" fmla="*/ 1626266 w 1945324"/>
                <a:gd name="connsiteY31" fmla="*/ 509736 h 2562902"/>
                <a:gd name="connsiteX32" fmla="*/ 1592399 w 1945324"/>
                <a:gd name="connsiteY32" fmla="*/ 463169 h 2562902"/>
                <a:gd name="connsiteX33" fmla="*/ 1558532 w 1945324"/>
                <a:gd name="connsiteY33" fmla="*/ 403902 h 2562902"/>
                <a:gd name="connsiteX34" fmla="*/ 1537366 w 1945324"/>
                <a:gd name="connsiteY34" fmla="*/ 357336 h 2562902"/>
                <a:gd name="connsiteX35" fmla="*/ 1507732 w 1945324"/>
                <a:gd name="connsiteY35" fmla="*/ 306536 h 2562902"/>
                <a:gd name="connsiteX36" fmla="*/ 1486566 w 1945324"/>
                <a:gd name="connsiteY36" fmla="*/ 264202 h 2562902"/>
                <a:gd name="connsiteX37" fmla="*/ 1473866 w 1945324"/>
                <a:gd name="connsiteY37" fmla="*/ 221869 h 2562902"/>
                <a:gd name="connsiteX38" fmla="*/ 1452699 w 1945324"/>
                <a:gd name="connsiteY38" fmla="*/ 192236 h 2562902"/>
                <a:gd name="connsiteX39" fmla="*/ 1427299 w 1945324"/>
                <a:gd name="connsiteY39" fmla="*/ 183769 h 2562902"/>
                <a:gd name="connsiteX40" fmla="*/ 1389199 w 1945324"/>
                <a:gd name="connsiteY40" fmla="*/ 175302 h 2562902"/>
                <a:gd name="connsiteX41" fmla="*/ 1351099 w 1945324"/>
                <a:gd name="connsiteY41" fmla="*/ 158369 h 2562902"/>
                <a:gd name="connsiteX42" fmla="*/ 1308766 w 1945324"/>
                <a:gd name="connsiteY42" fmla="*/ 137202 h 2562902"/>
                <a:gd name="connsiteX43" fmla="*/ 1283366 w 1945324"/>
                <a:gd name="connsiteY43" fmla="*/ 120269 h 2562902"/>
                <a:gd name="connsiteX44" fmla="*/ 1274899 w 1945324"/>
                <a:gd name="connsiteY44" fmla="*/ 94869 h 2562902"/>
                <a:gd name="connsiteX45" fmla="*/ 1279132 w 1945324"/>
                <a:gd name="connsiteY45" fmla="*/ 73702 h 2562902"/>
                <a:gd name="connsiteX46" fmla="*/ 1296066 w 1945324"/>
                <a:gd name="connsiteY46" fmla="*/ 61002 h 2562902"/>
                <a:gd name="connsiteX47" fmla="*/ 1312999 w 1945324"/>
                <a:gd name="connsiteY47" fmla="*/ 52536 h 2562902"/>
                <a:gd name="connsiteX48" fmla="*/ 1308766 w 1945324"/>
                <a:gd name="connsiteY48" fmla="*/ 35602 h 2562902"/>
                <a:gd name="connsiteX49" fmla="*/ 1296066 w 1945324"/>
                <a:gd name="connsiteY49" fmla="*/ 22902 h 2562902"/>
                <a:gd name="connsiteX50" fmla="*/ 1262199 w 1945324"/>
                <a:gd name="connsiteY50" fmla="*/ 10202 h 2562902"/>
                <a:gd name="connsiteX51" fmla="*/ 1224099 w 1945324"/>
                <a:gd name="connsiteY51" fmla="*/ 5969 h 2562902"/>
                <a:gd name="connsiteX52" fmla="*/ 1181766 w 1945324"/>
                <a:gd name="connsiteY52" fmla="*/ 1736 h 2562902"/>
                <a:gd name="connsiteX53" fmla="*/ 1130966 w 1945324"/>
                <a:gd name="connsiteY53" fmla="*/ 1736 h 2562902"/>
                <a:gd name="connsiteX54" fmla="*/ 1092866 w 1945324"/>
                <a:gd name="connsiteY54" fmla="*/ 22902 h 2562902"/>
                <a:gd name="connsiteX55" fmla="*/ 1071699 w 1945324"/>
                <a:gd name="connsiteY55" fmla="*/ 35602 h 2562902"/>
                <a:gd name="connsiteX56" fmla="*/ 1050532 w 1945324"/>
                <a:gd name="connsiteY56" fmla="*/ 73702 h 2562902"/>
                <a:gd name="connsiteX57" fmla="*/ 1050532 w 1945324"/>
                <a:gd name="connsiteY57" fmla="*/ 99102 h 2562902"/>
                <a:gd name="connsiteX58" fmla="*/ 1050532 w 1945324"/>
                <a:gd name="connsiteY58" fmla="*/ 141436 h 2562902"/>
                <a:gd name="connsiteX59" fmla="*/ 1054766 w 1945324"/>
                <a:gd name="connsiteY59" fmla="*/ 175302 h 2562902"/>
                <a:gd name="connsiteX60" fmla="*/ 1050532 w 1945324"/>
                <a:gd name="connsiteY60" fmla="*/ 192236 h 2562902"/>
                <a:gd name="connsiteX61" fmla="*/ 1025132 w 1945324"/>
                <a:gd name="connsiteY61" fmla="*/ 192236 h 2562902"/>
                <a:gd name="connsiteX62" fmla="*/ 1008199 w 1945324"/>
                <a:gd name="connsiteY62" fmla="*/ 179536 h 2562902"/>
                <a:gd name="connsiteX63" fmla="*/ 974332 w 1945324"/>
                <a:gd name="connsiteY63" fmla="*/ 171069 h 2562902"/>
                <a:gd name="connsiteX64" fmla="*/ 957399 w 1945324"/>
                <a:gd name="connsiteY64" fmla="*/ 171069 h 2562902"/>
                <a:gd name="connsiteX65" fmla="*/ 940466 w 1945324"/>
                <a:gd name="connsiteY65" fmla="*/ 166836 h 2562902"/>
                <a:gd name="connsiteX66" fmla="*/ 915066 w 1945324"/>
                <a:gd name="connsiteY66" fmla="*/ 166836 h 2562902"/>
                <a:gd name="connsiteX67" fmla="*/ 906599 w 1945324"/>
                <a:gd name="connsiteY67" fmla="*/ 162602 h 2562902"/>
                <a:gd name="connsiteX68" fmla="*/ 889666 w 1945324"/>
                <a:gd name="connsiteY68" fmla="*/ 120269 h 2562902"/>
                <a:gd name="connsiteX69" fmla="*/ 889666 w 1945324"/>
                <a:gd name="connsiteY69" fmla="*/ 94869 h 2562902"/>
                <a:gd name="connsiteX70" fmla="*/ 876966 w 1945324"/>
                <a:gd name="connsiteY70" fmla="*/ 99102 h 2562902"/>
                <a:gd name="connsiteX71" fmla="*/ 851566 w 1945324"/>
                <a:gd name="connsiteY71" fmla="*/ 120269 h 2562902"/>
                <a:gd name="connsiteX72" fmla="*/ 843099 w 1945324"/>
                <a:gd name="connsiteY72" fmla="*/ 128736 h 2562902"/>
                <a:gd name="connsiteX73" fmla="*/ 817699 w 1945324"/>
                <a:gd name="connsiteY73" fmla="*/ 132969 h 2562902"/>
                <a:gd name="connsiteX74" fmla="*/ 804999 w 1945324"/>
                <a:gd name="connsiteY74" fmla="*/ 132969 h 2562902"/>
                <a:gd name="connsiteX75" fmla="*/ 775366 w 1945324"/>
                <a:gd name="connsiteY75" fmla="*/ 132969 h 2562902"/>
                <a:gd name="connsiteX76" fmla="*/ 745732 w 1945324"/>
                <a:gd name="connsiteY76" fmla="*/ 132969 h 2562902"/>
                <a:gd name="connsiteX77" fmla="*/ 720332 w 1945324"/>
                <a:gd name="connsiteY77" fmla="*/ 141436 h 2562902"/>
                <a:gd name="connsiteX78" fmla="*/ 661066 w 1945324"/>
                <a:gd name="connsiteY78" fmla="*/ 166836 h 2562902"/>
                <a:gd name="connsiteX79" fmla="*/ 648366 w 1945324"/>
                <a:gd name="connsiteY79" fmla="*/ 183769 h 2562902"/>
                <a:gd name="connsiteX80" fmla="*/ 639899 w 1945324"/>
                <a:gd name="connsiteY80" fmla="*/ 196469 h 2562902"/>
                <a:gd name="connsiteX81" fmla="*/ 648366 w 1945324"/>
                <a:gd name="connsiteY81" fmla="*/ 217636 h 2562902"/>
                <a:gd name="connsiteX82" fmla="*/ 652599 w 1945324"/>
                <a:gd name="connsiteY82" fmla="*/ 238802 h 2562902"/>
                <a:gd name="connsiteX83" fmla="*/ 648366 w 1945324"/>
                <a:gd name="connsiteY83" fmla="*/ 276902 h 2562902"/>
                <a:gd name="connsiteX84" fmla="*/ 648366 w 1945324"/>
                <a:gd name="connsiteY84" fmla="*/ 298069 h 2562902"/>
                <a:gd name="connsiteX85" fmla="*/ 635666 w 1945324"/>
                <a:gd name="connsiteY85" fmla="*/ 302302 h 2562902"/>
                <a:gd name="connsiteX86" fmla="*/ 627199 w 1945324"/>
                <a:gd name="connsiteY86" fmla="*/ 306536 h 2562902"/>
                <a:gd name="connsiteX87" fmla="*/ 597566 w 1945324"/>
                <a:gd name="connsiteY87" fmla="*/ 327702 h 2562902"/>
                <a:gd name="connsiteX88" fmla="*/ 597566 w 1945324"/>
                <a:gd name="connsiteY88" fmla="*/ 348869 h 2562902"/>
                <a:gd name="connsiteX89" fmla="*/ 597566 w 1945324"/>
                <a:gd name="connsiteY89" fmla="*/ 386969 h 2562902"/>
                <a:gd name="connsiteX90" fmla="*/ 606032 w 1945324"/>
                <a:gd name="connsiteY90" fmla="*/ 437769 h 2562902"/>
                <a:gd name="connsiteX91" fmla="*/ 606032 w 1945324"/>
                <a:gd name="connsiteY91" fmla="*/ 471636 h 2562902"/>
                <a:gd name="connsiteX92" fmla="*/ 597566 w 1945324"/>
                <a:gd name="connsiteY92" fmla="*/ 522436 h 2562902"/>
                <a:gd name="connsiteX93" fmla="*/ 597566 w 1945324"/>
                <a:gd name="connsiteY93" fmla="*/ 522436 h 2562902"/>
                <a:gd name="connsiteX94" fmla="*/ 601799 w 1945324"/>
                <a:gd name="connsiteY94" fmla="*/ 564769 h 2562902"/>
                <a:gd name="connsiteX95" fmla="*/ 576399 w 1945324"/>
                <a:gd name="connsiteY95" fmla="*/ 569002 h 2562902"/>
                <a:gd name="connsiteX96" fmla="*/ 542532 w 1945324"/>
                <a:gd name="connsiteY96" fmla="*/ 569002 h 2562902"/>
                <a:gd name="connsiteX97" fmla="*/ 525599 w 1945324"/>
                <a:gd name="connsiteY97" fmla="*/ 569002 h 2562902"/>
                <a:gd name="connsiteX98" fmla="*/ 500199 w 1945324"/>
                <a:gd name="connsiteY98" fmla="*/ 569002 h 2562902"/>
                <a:gd name="connsiteX99" fmla="*/ 474799 w 1945324"/>
                <a:gd name="connsiteY99" fmla="*/ 581702 h 2562902"/>
                <a:gd name="connsiteX100" fmla="*/ 462099 w 1945324"/>
                <a:gd name="connsiteY100" fmla="*/ 590169 h 2562902"/>
                <a:gd name="connsiteX101" fmla="*/ 432466 w 1945324"/>
                <a:gd name="connsiteY101" fmla="*/ 628269 h 2562902"/>
                <a:gd name="connsiteX102" fmla="*/ 432466 w 1945324"/>
                <a:gd name="connsiteY102" fmla="*/ 636736 h 2562902"/>
                <a:gd name="connsiteX103" fmla="*/ 423999 w 1945324"/>
                <a:gd name="connsiteY103" fmla="*/ 657902 h 2562902"/>
                <a:gd name="connsiteX104" fmla="*/ 394366 w 1945324"/>
                <a:gd name="connsiteY104" fmla="*/ 683302 h 2562902"/>
                <a:gd name="connsiteX105" fmla="*/ 390132 w 1945324"/>
                <a:gd name="connsiteY105" fmla="*/ 670602 h 2562902"/>
                <a:gd name="connsiteX106" fmla="*/ 368966 w 1945324"/>
                <a:gd name="connsiteY106" fmla="*/ 662136 h 2562902"/>
                <a:gd name="connsiteX107" fmla="*/ 330866 w 1945324"/>
                <a:gd name="connsiteY107" fmla="*/ 636736 h 2562902"/>
                <a:gd name="connsiteX108" fmla="*/ 305466 w 1945324"/>
                <a:gd name="connsiteY108" fmla="*/ 624036 h 2562902"/>
                <a:gd name="connsiteX109" fmla="*/ 250432 w 1945324"/>
                <a:gd name="connsiteY109" fmla="*/ 594402 h 2562902"/>
                <a:gd name="connsiteX110" fmla="*/ 233499 w 1945324"/>
                <a:gd name="connsiteY110" fmla="*/ 577469 h 2562902"/>
                <a:gd name="connsiteX111" fmla="*/ 212332 w 1945324"/>
                <a:gd name="connsiteY111" fmla="*/ 564769 h 2562902"/>
                <a:gd name="connsiteX112" fmla="*/ 186932 w 1945324"/>
                <a:gd name="connsiteY112" fmla="*/ 552069 h 2562902"/>
                <a:gd name="connsiteX113" fmla="*/ 161532 w 1945324"/>
                <a:gd name="connsiteY113" fmla="*/ 552069 h 2562902"/>
                <a:gd name="connsiteX114" fmla="*/ 140366 w 1945324"/>
                <a:gd name="connsiteY114" fmla="*/ 569002 h 2562902"/>
                <a:gd name="connsiteX115" fmla="*/ 123432 w 1945324"/>
                <a:gd name="connsiteY115" fmla="*/ 585936 h 2562902"/>
                <a:gd name="connsiteX116" fmla="*/ 110732 w 1945324"/>
                <a:gd name="connsiteY116" fmla="*/ 602869 h 2562902"/>
                <a:gd name="connsiteX117" fmla="*/ 102266 w 1945324"/>
                <a:gd name="connsiteY117" fmla="*/ 624036 h 2562902"/>
                <a:gd name="connsiteX118" fmla="*/ 93799 w 1945324"/>
                <a:gd name="connsiteY118" fmla="*/ 662136 h 2562902"/>
                <a:gd name="connsiteX119" fmla="*/ 89566 w 1945324"/>
                <a:gd name="connsiteY119" fmla="*/ 691769 h 2562902"/>
                <a:gd name="connsiteX120" fmla="*/ 81099 w 1945324"/>
                <a:gd name="connsiteY120" fmla="*/ 712936 h 2562902"/>
                <a:gd name="connsiteX121" fmla="*/ 81099 w 1945324"/>
                <a:gd name="connsiteY121" fmla="*/ 751036 h 2562902"/>
                <a:gd name="connsiteX122" fmla="*/ 72632 w 1945324"/>
                <a:gd name="connsiteY122" fmla="*/ 776436 h 2562902"/>
                <a:gd name="connsiteX123" fmla="*/ 72632 w 1945324"/>
                <a:gd name="connsiteY123" fmla="*/ 810302 h 2562902"/>
                <a:gd name="connsiteX124" fmla="*/ 59932 w 1945324"/>
                <a:gd name="connsiteY124" fmla="*/ 827236 h 2562902"/>
                <a:gd name="connsiteX125" fmla="*/ 47232 w 1945324"/>
                <a:gd name="connsiteY125" fmla="*/ 844169 h 2562902"/>
                <a:gd name="connsiteX126" fmla="*/ 13366 w 1945324"/>
                <a:gd name="connsiteY126" fmla="*/ 873802 h 2562902"/>
                <a:gd name="connsiteX127" fmla="*/ 13366 w 1945324"/>
                <a:gd name="connsiteY127" fmla="*/ 882269 h 2562902"/>
                <a:gd name="connsiteX128" fmla="*/ 666 w 1945324"/>
                <a:gd name="connsiteY128" fmla="*/ 907669 h 2562902"/>
                <a:gd name="connsiteX129" fmla="*/ 4899 w 1945324"/>
                <a:gd name="connsiteY129" fmla="*/ 937302 h 2562902"/>
                <a:gd name="connsiteX130" fmla="*/ 666 w 1945324"/>
                <a:gd name="connsiteY130" fmla="*/ 962702 h 2562902"/>
                <a:gd name="connsiteX131" fmla="*/ 21832 w 1945324"/>
                <a:gd name="connsiteY131" fmla="*/ 983869 h 2562902"/>
                <a:gd name="connsiteX132" fmla="*/ 21832 w 1945324"/>
                <a:gd name="connsiteY132" fmla="*/ 988102 h 2562902"/>
                <a:gd name="connsiteX133" fmla="*/ 51466 w 1945324"/>
                <a:gd name="connsiteY133" fmla="*/ 1013502 h 2562902"/>
                <a:gd name="connsiteX134" fmla="*/ 72632 w 1945324"/>
                <a:gd name="connsiteY134" fmla="*/ 1038902 h 2562902"/>
                <a:gd name="connsiteX135" fmla="*/ 106499 w 1945324"/>
                <a:gd name="connsiteY135" fmla="*/ 1060069 h 2562902"/>
                <a:gd name="connsiteX136" fmla="*/ 131899 w 1945324"/>
                <a:gd name="connsiteY136" fmla="*/ 1085469 h 2562902"/>
                <a:gd name="connsiteX137" fmla="*/ 174232 w 1945324"/>
                <a:gd name="connsiteY137" fmla="*/ 1115102 h 2562902"/>
                <a:gd name="connsiteX138" fmla="*/ 182699 w 1945324"/>
                <a:gd name="connsiteY138" fmla="*/ 1127802 h 2562902"/>
                <a:gd name="connsiteX139" fmla="*/ 186932 w 1945324"/>
                <a:gd name="connsiteY139" fmla="*/ 1144736 h 2562902"/>
                <a:gd name="connsiteX140" fmla="*/ 191166 w 1945324"/>
                <a:gd name="connsiteY140" fmla="*/ 1170136 h 2562902"/>
                <a:gd name="connsiteX141" fmla="*/ 191166 w 1945324"/>
                <a:gd name="connsiteY141" fmla="*/ 1191302 h 2562902"/>
                <a:gd name="connsiteX142" fmla="*/ 191166 w 1945324"/>
                <a:gd name="connsiteY142" fmla="*/ 1212469 h 2562902"/>
                <a:gd name="connsiteX143" fmla="*/ 186932 w 1945324"/>
                <a:gd name="connsiteY143" fmla="*/ 1229402 h 2562902"/>
                <a:gd name="connsiteX144" fmla="*/ 178466 w 1945324"/>
                <a:gd name="connsiteY144" fmla="*/ 1246336 h 2562902"/>
                <a:gd name="connsiteX145" fmla="*/ 157299 w 1945324"/>
                <a:gd name="connsiteY145" fmla="*/ 1259036 h 2562902"/>
                <a:gd name="connsiteX146" fmla="*/ 148832 w 1945324"/>
                <a:gd name="connsiteY146" fmla="*/ 1267502 h 2562902"/>
                <a:gd name="connsiteX147" fmla="*/ 144599 w 1945324"/>
                <a:gd name="connsiteY147" fmla="*/ 1271736 h 2562902"/>
                <a:gd name="connsiteX148" fmla="*/ 153066 w 1945324"/>
                <a:gd name="connsiteY148" fmla="*/ 1297136 h 2562902"/>
                <a:gd name="connsiteX149" fmla="*/ 174232 w 1945324"/>
                <a:gd name="connsiteY149" fmla="*/ 1318302 h 2562902"/>
                <a:gd name="connsiteX150" fmla="*/ 186932 w 1945324"/>
                <a:gd name="connsiteY150" fmla="*/ 1335236 h 2562902"/>
                <a:gd name="connsiteX151" fmla="*/ 220799 w 1945324"/>
                <a:gd name="connsiteY151" fmla="*/ 1339469 h 2562902"/>
                <a:gd name="connsiteX152" fmla="*/ 263132 w 1945324"/>
                <a:gd name="connsiteY152" fmla="*/ 1343702 h 2562902"/>
                <a:gd name="connsiteX153" fmla="*/ 296999 w 1945324"/>
                <a:gd name="connsiteY153" fmla="*/ 1356402 h 2562902"/>
                <a:gd name="connsiteX154" fmla="*/ 309699 w 1945324"/>
                <a:gd name="connsiteY154" fmla="*/ 1369102 h 2562902"/>
                <a:gd name="connsiteX155" fmla="*/ 309699 w 1945324"/>
                <a:gd name="connsiteY155" fmla="*/ 1390269 h 2562902"/>
                <a:gd name="connsiteX156" fmla="*/ 301232 w 1945324"/>
                <a:gd name="connsiteY156" fmla="*/ 1419902 h 2562902"/>
                <a:gd name="connsiteX157" fmla="*/ 288532 w 1945324"/>
                <a:gd name="connsiteY157" fmla="*/ 1441069 h 2562902"/>
                <a:gd name="connsiteX158" fmla="*/ 267366 w 1945324"/>
                <a:gd name="connsiteY158" fmla="*/ 1458002 h 2562902"/>
                <a:gd name="connsiteX159" fmla="*/ 250432 w 1945324"/>
                <a:gd name="connsiteY159" fmla="*/ 1474936 h 2562902"/>
                <a:gd name="connsiteX160" fmla="*/ 233499 w 1945324"/>
                <a:gd name="connsiteY160" fmla="*/ 1491869 h 2562902"/>
                <a:gd name="connsiteX161" fmla="*/ 191166 w 1945324"/>
                <a:gd name="connsiteY161" fmla="*/ 1529969 h 2562902"/>
                <a:gd name="connsiteX162" fmla="*/ 182699 w 1945324"/>
                <a:gd name="connsiteY162" fmla="*/ 1546902 h 2562902"/>
                <a:gd name="connsiteX163" fmla="*/ 178466 w 1945324"/>
                <a:gd name="connsiteY163" fmla="*/ 1563836 h 2562902"/>
                <a:gd name="connsiteX164" fmla="*/ 178466 w 1945324"/>
                <a:gd name="connsiteY164" fmla="*/ 1623102 h 2562902"/>
                <a:gd name="connsiteX165" fmla="*/ 186932 w 1945324"/>
                <a:gd name="connsiteY165" fmla="*/ 1665436 h 2562902"/>
                <a:gd name="connsiteX166" fmla="*/ 203866 w 1945324"/>
                <a:gd name="connsiteY166" fmla="*/ 1703536 h 2562902"/>
                <a:gd name="connsiteX167" fmla="*/ 229266 w 1945324"/>
                <a:gd name="connsiteY167" fmla="*/ 1712002 h 2562902"/>
                <a:gd name="connsiteX168" fmla="*/ 237732 w 1945324"/>
                <a:gd name="connsiteY168" fmla="*/ 1733169 h 2562902"/>
                <a:gd name="connsiteX169" fmla="*/ 241966 w 1945324"/>
                <a:gd name="connsiteY169" fmla="*/ 1758569 h 2562902"/>
                <a:gd name="connsiteX170" fmla="*/ 241966 w 1945324"/>
                <a:gd name="connsiteY170" fmla="*/ 1779736 h 2562902"/>
                <a:gd name="connsiteX171" fmla="*/ 254666 w 1945324"/>
                <a:gd name="connsiteY171" fmla="*/ 1788202 h 2562902"/>
                <a:gd name="connsiteX172" fmla="*/ 280066 w 1945324"/>
                <a:gd name="connsiteY172" fmla="*/ 1783969 h 2562902"/>
                <a:gd name="connsiteX173" fmla="*/ 309699 w 1945324"/>
                <a:gd name="connsiteY173" fmla="*/ 1783969 h 2562902"/>
                <a:gd name="connsiteX174" fmla="*/ 356266 w 1945324"/>
                <a:gd name="connsiteY174" fmla="*/ 1800902 h 2562902"/>
                <a:gd name="connsiteX175" fmla="*/ 385899 w 1945324"/>
                <a:gd name="connsiteY175" fmla="*/ 1809369 h 2562902"/>
                <a:gd name="connsiteX176" fmla="*/ 411299 w 1945324"/>
                <a:gd name="connsiteY176" fmla="*/ 1830536 h 2562902"/>
                <a:gd name="connsiteX177" fmla="*/ 436699 w 1945324"/>
                <a:gd name="connsiteY177" fmla="*/ 1864402 h 2562902"/>
                <a:gd name="connsiteX178" fmla="*/ 453632 w 1945324"/>
                <a:gd name="connsiteY178" fmla="*/ 1898269 h 2562902"/>
                <a:gd name="connsiteX179" fmla="*/ 462099 w 1945324"/>
                <a:gd name="connsiteY179" fmla="*/ 1940602 h 2562902"/>
                <a:gd name="connsiteX180" fmla="*/ 457866 w 1945324"/>
                <a:gd name="connsiteY180" fmla="*/ 1987169 h 2562902"/>
                <a:gd name="connsiteX181" fmla="*/ 457866 w 1945324"/>
                <a:gd name="connsiteY181" fmla="*/ 2029502 h 2562902"/>
                <a:gd name="connsiteX182" fmla="*/ 453632 w 1945324"/>
                <a:gd name="connsiteY182" fmla="*/ 2105702 h 2562902"/>
                <a:gd name="connsiteX183" fmla="*/ 445166 w 1945324"/>
                <a:gd name="connsiteY183" fmla="*/ 2164969 h 2562902"/>
                <a:gd name="connsiteX184" fmla="*/ 436699 w 1945324"/>
                <a:gd name="connsiteY184" fmla="*/ 2203069 h 2562902"/>
                <a:gd name="connsiteX185" fmla="*/ 436699 w 1945324"/>
                <a:gd name="connsiteY185" fmla="*/ 2249636 h 2562902"/>
                <a:gd name="connsiteX186" fmla="*/ 432466 w 1945324"/>
                <a:gd name="connsiteY186" fmla="*/ 2287736 h 2562902"/>
                <a:gd name="connsiteX187" fmla="*/ 449399 w 1945324"/>
                <a:gd name="connsiteY187" fmla="*/ 2317369 h 2562902"/>
                <a:gd name="connsiteX188" fmla="*/ 462099 w 1945324"/>
                <a:gd name="connsiteY188" fmla="*/ 2363936 h 2562902"/>
                <a:gd name="connsiteX189" fmla="*/ 483266 w 1945324"/>
                <a:gd name="connsiteY189" fmla="*/ 2393569 h 2562902"/>
                <a:gd name="connsiteX190" fmla="*/ 517132 w 1945324"/>
                <a:gd name="connsiteY190" fmla="*/ 2414736 h 2562902"/>
                <a:gd name="connsiteX191" fmla="*/ 550999 w 1945324"/>
                <a:gd name="connsiteY191" fmla="*/ 2423202 h 2562902"/>
                <a:gd name="connsiteX192" fmla="*/ 597566 w 1945324"/>
                <a:gd name="connsiteY192" fmla="*/ 2440136 h 2562902"/>
                <a:gd name="connsiteX193" fmla="*/ 656832 w 1945324"/>
                <a:gd name="connsiteY193" fmla="*/ 2457069 h 2562902"/>
                <a:gd name="connsiteX194" fmla="*/ 707632 w 1945324"/>
                <a:gd name="connsiteY194" fmla="*/ 2482469 h 2562902"/>
                <a:gd name="connsiteX195" fmla="*/ 758432 w 1945324"/>
                <a:gd name="connsiteY195" fmla="*/ 2520569 h 2562902"/>
                <a:gd name="connsiteX196" fmla="*/ 783832 w 1945324"/>
                <a:gd name="connsiteY196" fmla="*/ 2550202 h 2562902"/>
                <a:gd name="connsiteX197" fmla="*/ 838866 w 1945324"/>
                <a:gd name="connsiteY197" fmla="*/ 2562902 h 2562902"/>
                <a:gd name="connsiteX198" fmla="*/ 885432 w 1945324"/>
                <a:gd name="connsiteY198" fmla="*/ 2550202 h 2562902"/>
                <a:gd name="connsiteX199" fmla="*/ 915066 w 1945324"/>
                <a:gd name="connsiteY199" fmla="*/ 2529036 h 2562902"/>
                <a:gd name="connsiteX200" fmla="*/ 944699 w 1945324"/>
                <a:gd name="connsiteY200" fmla="*/ 2503636 h 2562902"/>
                <a:gd name="connsiteX201" fmla="*/ 970099 w 1945324"/>
                <a:gd name="connsiteY201" fmla="*/ 2495169 h 2562902"/>
                <a:gd name="connsiteX202" fmla="*/ 1008199 w 1945324"/>
                <a:gd name="connsiteY202" fmla="*/ 2478236 h 2562902"/>
                <a:gd name="connsiteX203" fmla="*/ 1058999 w 1945324"/>
                <a:gd name="connsiteY203" fmla="*/ 2469769 h 2562902"/>
                <a:gd name="connsiteX204" fmla="*/ 1092866 w 1945324"/>
                <a:gd name="connsiteY204" fmla="*/ 2452836 h 2562902"/>
                <a:gd name="connsiteX205" fmla="*/ 1109799 w 1945324"/>
                <a:gd name="connsiteY205" fmla="*/ 2435902 h 2562902"/>
                <a:gd name="connsiteX206" fmla="*/ 1139432 w 1945324"/>
                <a:gd name="connsiteY206" fmla="*/ 2414736 h 2562902"/>
                <a:gd name="connsiteX207" fmla="*/ 1147899 w 1945324"/>
                <a:gd name="connsiteY207" fmla="*/ 2385102 h 2562902"/>
                <a:gd name="connsiteX208" fmla="*/ 1152132 w 1945324"/>
                <a:gd name="connsiteY208" fmla="*/ 2347002 h 2562902"/>
                <a:gd name="connsiteX209" fmla="*/ 1147899 w 1945324"/>
                <a:gd name="connsiteY209" fmla="*/ 2325836 h 2562902"/>
                <a:gd name="connsiteX210" fmla="*/ 1139432 w 1945324"/>
                <a:gd name="connsiteY210" fmla="*/ 2270802 h 2562902"/>
                <a:gd name="connsiteX211" fmla="*/ 1130966 w 1945324"/>
                <a:gd name="connsiteY211" fmla="*/ 2224236 h 2562902"/>
                <a:gd name="connsiteX212" fmla="*/ 1122499 w 1945324"/>
                <a:gd name="connsiteY212" fmla="*/ 2164969 h 2562902"/>
                <a:gd name="connsiteX213" fmla="*/ 1118266 w 1945324"/>
                <a:gd name="connsiteY213" fmla="*/ 2114169 h 2562902"/>
                <a:gd name="connsiteX214" fmla="*/ 1126732 w 1945324"/>
                <a:gd name="connsiteY214" fmla="*/ 2050669 h 2562902"/>
                <a:gd name="connsiteX215" fmla="*/ 1135199 w 1945324"/>
                <a:gd name="connsiteY215" fmla="*/ 2004102 h 2562902"/>
                <a:gd name="connsiteX216" fmla="*/ 1135199 w 1945324"/>
                <a:gd name="connsiteY216" fmla="*/ 1991402 h 2562902"/>
                <a:gd name="connsiteX217" fmla="*/ 1164832 w 1945324"/>
                <a:gd name="connsiteY217" fmla="*/ 1982936 h 2562902"/>
                <a:gd name="connsiteX218" fmla="*/ 1207166 w 1945324"/>
                <a:gd name="connsiteY218" fmla="*/ 1966002 h 2562902"/>
                <a:gd name="connsiteX219" fmla="*/ 1219866 w 1945324"/>
                <a:gd name="connsiteY219" fmla="*/ 1940602 h 2562902"/>
                <a:gd name="connsiteX220" fmla="*/ 1257966 w 1945324"/>
                <a:gd name="connsiteY220" fmla="*/ 1906736 h 2562902"/>
                <a:gd name="connsiteX221" fmla="*/ 1270666 w 1945324"/>
                <a:gd name="connsiteY221" fmla="*/ 1868636 h 2562902"/>
                <a:gd name="connsiteX222" fmla="*/ 1296066 w 1945324"/>
                <a:gd name="connsiteY222" fmla="*/ 1826302 h 2562902"/>
                <a:gd name="connsiteX223" fmla="*/ 1334166 w 1945324"/>
                <a:gd name="connsiteY223" fmla="*/ 1805136 h 2562902"/>
                <a:gd name="connsiteX224" fmla="*/ 1346866 w 1945324"/>
                <a:gd name="connsiteY224" fmla="*/ 1783969 h 2562902"/>
                <a:gd name="connsiteX225" fmla="*/ 1359566 w 1945324"/>
                <a:gd name="connsiteY225" fmla="*/ 1767036 h 2562902"/>
                <a:gd name="connsiteX226" fmla="*/ 1363799 w 1945324"/>
                <a:gd name="connsiteY226" fmla="*/ 1737402 h 2562902"/>
                <a:gd name="connsiteX227" fmla="*/ 1372266 w 1945324"/>
                <a:gd name="connsiteY227" fmla="*/ 1682369 h 2562902"/>
                <a:gd name="connsiteX228" fmla="*/ 1372266 w 1945324"/>
                <a:gd name="connsiteY228" fmla="*/ 1631569 h 2562902"/>
                <a:gd name="connsiteX229" fmla="*/ 1384966 w 1945324"/>
                <a:gd name="connsiteY229" fmla="*/ 1610402 h 2562902"/>
                <a:gd name="connsiteX230" fmla="*/ 1401899 w 1945324"/>
                <a:gd name="connsiteY230" fmla="*/ 1601936 h 2562902"/>
                <a:gd name="connsiteX231" fmla="*/ 1423066 w 1945324"/>
                <a:gd name="connsiteY231" fmla="*/ 1585002 h 2562902"/>
                <a:gd name="connsiteX232" fmla="*/ 1465399 w 1945324"/>
                <a:gd name="connsiteY232" fmla="*/ 1572302 h 2562902"/>
                <a:gd name="connsiteX233" fmla="*/ 1499266 w 1945324"/>
                <a:gd name="connsiteY233" fmla="*/ 1542669 h 2562902"/>
                <a:gd name="connsiteX234" fmla="*/ 1516199 w 1945324"/>
                <a:gd name="connsiteY234" fmla="*/ 1517269 h 2562902"/>
                <a:gd name="connsiteX235" fmla="*/ 1533132 w 1945324"/>
                <a:gd name="connsiteY235" fmla="*/ 1479169 h 2562902"/>
                <a:gd name="connsiteX236" fmla="*/ 1550066 w 1945324"/>
                <a:gd name="connsiteY236" fmla="*/ 1428369 h 2562902"/>
                <a:gd name="connsiteX237" fmla="*/ 1566999 w 1945324"/>
                <a:gd name="connsiteY237" fmla="*/ 1373336 h 2562902"/>
                <a:gd name="connsiteX238" fmla="*/ 1588166 w 1945324"/>
                <a:gd name="connsiteY238" fmla="*/ 1343702 h 2562902"/>
                <a:gd name="connsiteX239" fmla="*/ 1630499 w 1945324"/>
                <a:gd name="connsiteY239" fmla="*/ 1331002 h 2562902"/>
                <a:gd name="connsiteX240" fmla="*/ 1651666 w 1945324"/>
                <a:gd name="connsiteY240" fmla="*/ 1326769 h 2562902"/>
                <a:gd name="connsiteX241" fmla="*/ 1685532 w 1945324"/>
                <a:gd name="connsiteY241" fmla="*/ 1305602 h 2562902"/>
                <a:gd name="connsiteX242" fmla="*/ 1702466 w 1945324"/>
                <a:gd name="connsiteY242" fmla="*/ 1288669 h 2562902"/>
                <a:gd name="connsiteX243" fmla="*/ 1727866 w 1945324"/>
                <a:gd name="connsiteY243" fmla="*/ 1263269 h 2562902"/>
                <a:gd name="connsiteX244" fmla="*/ 1736332 w 1945324"/>
                <a:gd name="connsiteY244" fmla="*/ 1250569 h 2562902"/>
                <a:gd name="connsiteX245" fmla="*/ 1761732 w 1945324"/>
                <a:gd name="connsiteY245" fmla="*/ 1220936 h 2562902"/>
                <a:gd name="connsiteX246" fmla="*/ 1812532 w 1945324"/>
                <a:gd name="connsiteY246" fmla="*/ 1204002 h 256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945324" h="2562902">
                  <a:moveTo>
                    <a:pt x="1812532" y="1204002"/>
                  </a:moveTo>
                  <a:cubicBezTo>
                    <a:pt x="1831582" y="1196241"/>
                    <a:pt x="1859804" y="1183541"/>
                    <a:pt x="1876032" y="1174369"/>
                  </a:cubicBezTo>
                  <a:cubicBezTo>
                    <a:pt x="1892260" y="1165197"/>
                    <a:pt x="1901432" y="1156024"/>
                    <a:pt x="1909899" y="1148969"/>
                  </a:cubicBezTo>
                  <a:cubicBezTo>
                    <a:pt x="1918366" y="1141913"/>
                    <a:pt x="1922599" y="1136975"/>
                    <a:pt x="1926832" y="1132036"/>
                  </a:cubicBezTo>
                  <a:cubicBezTo>
                    <a:pt x="1931065" y="1127097"/>
                    <a:pt x="1932477" y="1124275"/>
                    <a:pt x="1935299" y="1119336"/>
                  </a:cubicBezTo>
                  <a:cubicBezTo>
                    <a:pt x="1938121" y="1114397"/>
                    <a:pt x="1949411" y="1103813"/>
                    <a:pt x="1943766" y="1102402"/>
                  </a:cubicBezTo>
                  <a:cubicBezTo>
                    <a:pt x="1938121" y="1100991"/>
                    <a:pt x="1912015" y="1111574"/>
                    <a:pt x="1901432" y="1110869"/>
                  </a:cubicBezTo>
                  <a:cubicBezTo>
                    <a:pt x="1890849" y="1110164"/>
                    <a:pt x="1890849" y="1100286"/>
                    <a:pt x="1880266" y="1098169"/>
                  </a:cubicBezTo>
                  <a:cubicBezTo>
                    <a:pt x="1869683" y="1096052"/>
                    <a:pt x="1837932" y="1098169"/>
                    <a:pt x="1837932" y="1098169"/>
                  </a:cubicBezTo>
                  <a:cubicBezTo>
                    <a:pt x="1823821" y="1098169"/>
                    <a:pt x="1806182" y="1098874"/>
                    <a:pt x="1795599" y="1098169"/>
                  </a:cubicBezTo>
                  <a:cubicBezTo>
                    <a:pt x="1785016" y="1097464"/>
                    <a:pt x="1781488" y="1097464"/>
                    <a:pt x="1774432" y="1093936"/>
                  </a:cubicBezTo>
                  <a:cubicBezTo>
                    <a:pt x="1767376" y="1090408"/>
                    <a:pt x="1759616" y="1081235"/>
                    <a:pt x="1753266" y="1077002"/>
                  </a:cubicBezTo>
                  <a:cubicBezTo>
                    <a:pt x="1746916" y="1072769"/>
                    <a:pt x="1742682" y="1075591"/>
                    <a:pt x="1736332" y="1068536"/>
                  </a:cubicBezTo>
                  <a:cubicBezTo>
                    <a:pt x="1729982" y="1061481"/>
                    <a:pt x="1721516" y="1046663"/>
                    <a:pt x="1715166" y="1034669"/>
                  </a:cubicBezTo>
                  <a:cubicBezTo>
                    <a:pt x="1708816" y="1022674"/>
                    <a:pt x="1702465" y="1007858"/>
                    <a:pt x="1698232" y="996569"/>
                  </a:cubicBezTo>
                  <a:cubicBezTo>
                    <a:pt x="1693999" y="985280"/>
                    <a:pt x="1693294" y="971875"/>
                    <a:pt x="1689766" y="966936"/>
                  </a:cubicBezTo>
                  <a:cubicBezTo>
                    <a:pt x="1686238" y="961997"/>
                    <a:pt x="1677066" y="966936"/>
                    <a:pt x="1677066" y="966936"/>
                  </a:cubicBezTo>
                  <a:cubicBezTo>
                    <a:pt x="1669305" y="966936"/>
                    <a:pt x="1653782" y="969053"/>
                    <a:pt x="1643199" y="966936"/>
                  </a:cubicBezTo>
                  <a:cubicBezTo>
                    <a:pt x="1632616" y="964819"/>
                    <a:pt x="1622033" y="960586"/>
                    <a:pt x="1613566" y="954236"/>
                  </a:cubicBezTo>
                  <a:cubicBezTo>
                    <a:pt x="1605099" y="947886"/>
                    <a:pt x="1599455" y="938008"/>
                    <a:pt x="1592399" y="928836"/>
                  </a:cubicBezTo>
                  <a:cubicBezTo>
                    <a:pt x="1585343" y="919664"/>
                    <a:pt x="1574760" y="909785"/>
                    <a:pt x="1571232" y="899202"/>
                  </a:cubicBezTo>
                  <a:cubicBezTo>
                    <a:pt x="1567704" y="888619"/>
                    <a:pt x="1571232" y="865336"/>
                    <a:pt x="1571232" y="865336"/>
                  </a:cubicBezTo>
                  <a:cubicBezTo>
                    <a:pt x="1571232" y="853342"/>
                    <a:pt x="1569115" y="839230"/>
                    <a:pt x="1571232" y="827236"/>
                  </a:cubicBezTo>
                  <a:cubicBezTo>
                    <a:pt x="1573349" y="815242"/>
                    <a:pt x="1580404" y="802541"/>
                    <a:pt x="1583932" y="793369"/>
                  </a:cubicBezTo>
                  <a:cubicBezTo>
                    <a:pt x="1587460" y="784197"/>
                    <a:pt x="1590282" y="779963"/>
                    <a:pt x="1592399" y="772202"/>
                  </a:cubicBezTo>
                  <a:cubicBezTo>
                    <a:pt x="1594516" y="764441"/>
                    <a:pt x="1593810" y="756680"/>
                    <a:pt x="1596632" y="746802"/>
                  </a:cubicBezTo>
                  <a:cubicBezTo>
                    <a:pt x="1599454" y="736924"/>
                    <a:pt x="1605099" y="721403"/>
                    <a:pt x="1609332" y="712936"/>
                  </a:cubicBezTo>
                  <a:cubicBezTo>
                    <a:pt x="1613565" y="704469"/>
                    <a:pt x="1618504" y="705880"/>
                    <a:pt x="1622032" y="696002"/>
                  </a:cubicBezTo>
                  <a:cubicBezTo>
                    <a:pt x="1625560" y="686124"/>
                    <a:pt x="1629793" y="669897"/>
                    <a:pt x="1630499" y="653669"/>
                  </a:cubicBezTo>
                  <a:cubicBezTo>
                    <a:pt x="1631205" y="637441"/>
                    <a:pt x="1624149" y="616275"/>
                    <a:pt x="1626266" y="598636"/>
                  </a:cubicBezTo>
                  <a:cubicBezTo>
                    <a:pt x="1628383" y="580997"/>
                    <a:pt x="1643199" y="562653"/>
                    <a:pt x="1643199" y="547836"/>
                  </a:cubicBezTo>
                  <a:cubicBezTo>
                    <a:pt x="1643199" y="533019"/>
                    <a:pt x="1634733" y="523847"/>
                    <a:pt x="1626266" y="509736"/>
                  </a:cubicBezTo>
                  <a:cubicBezTo>
                    <a:pt x="1617799" y="495625"/>
                    <a:pt x="1603688" y="480808"/>
                    <a:pt x="1592399" y="463169"/>
                  </a:cubicBezTo>
                  <a:cubicBezTo>
                    <a:pt x="1581110" y="445530"/>
                    <a:pt x="1567704" y="421541"/>
                    <a:pt x="1558532" y="403902"/>
                  </a:cubicBezTo>
                  <a:cubicBezTo>
                    <a:pt x="1549360" y="386263"/>
                    <a:pt x="1545833" y="373564"/>
                    <a:pt x="1537366" y="357336"/>
                  </a:cubicBezTo>
                  <a:cubicBezTo>
                    <a:pt x="1528899" y="341108"/>
                    <a:pt x="1516199" y="322058"/>
                    <a:pt x="1507732" y="306536"/>
                  </a:cubicBezTo>
                  <a:cubicBezTo>
                    <a:pt x="1499265" y="291014"/>
                    <a:pt x="1492210" y="278313"/>
                    <a:pt x="1486566" y="264202"/>
                  </a:cubicBezTo>
                  <a:cubicBezTo>
                    <a:pt x="1480922" y="250091"/>
                    <a:pt x="1479510" y="233863"/>
                    <a:pt x="1473866" y="221869"/>
                  </a:cubicBezTo>
                  <a:cubicBezTo>
                    <a:pt x="1468222" y="209875"/>
                    <a:pt x="1460460" y="198586"/>
                    <a:pt x="1452699" y="192236"/>
                  </a:cubicBezTo>
                  <a:cubicBezTo>
                    <a:pt x="1444938" y="185886"/>
                    <a:pt x="1437882" y="186591"/>
                    <a:pt x="1427299" y="183769"/>
                  </a:cubicBezTo>
                  <a:cubicBezTo>
                    <a:pt x="1416716" y="180947"/>
                    <a:pt x="1401899" y="179535"/>
                    <a:pt x="1389199" y="175302"/>
                  </a:cubicBezTo>
                  <a:cubicBezTo>
                    <a:pt x="1376499" y="171069"/>
                    <a:pt x="1364504" y="164719"/>
                    <a:pt x="1351099" y="158369"/>
                  </a:cubicBezTo>
                  <a:cubicBezTo>
                    <a:pt x="1337694" y="152019"/>
                    <a:pt x="1320055" y="143552"/>
                    <a:pt x="1308766" y="137202"/>
                  </a:cubicBezTo>
                  <a:cubicBezTo>
                    <a:pt x="1297477" y="130852"/>
                    <a:pt x="1289010" y="127324"/>
                    <a:pt x="1283366" y="120269"/>
                  </a:cubicBezTo>
                  <a:cubicBezTo>
                    <a:pt x="1277722" y="113214"/>
                    <a:pt x="1275605" y="102630"/>
                    <a:pt x="1274899" y="94869"/>
                  </a:cubicBezTo>
                  <a:cubicBezTo>
                    <a:pt x="1274193" y="87108"/>
                    <a:pt x="1275604" y="79346"/>
                    <a:pt x="1279132" y="73702"/>
                  </a:cubicBezTo>
                  <a:cubicBezTo>
                    <a:pt x="1282660" y="68057"/>
                    <a:pt x="1290422" y="64530"/>
                    <a:pt x="1296066" y="61002"/>
                  </a:cubicBezTo>
                  <a:cubicBezTo>
                    <a:pt x="1301710" y="57474"/>
                    <a:pt x="1310882" y="56769"/>
                    <a:pt x="1312999" y="52536"/>
                  </a:cubicBezTo>
                  <a:cubicBezTo>
                    <a:pt x="1315116" y="48303"/>
                    <a:pt x="1311588" y="40541"/>
                    <a:pt x="1308766" y="35602"/>
                  </a:cubicBezTo>
                  <a:cubicBezTo>
                    <a:pt x="1305944" y="30663"/>
                    <a:pt x="1303827" y="27135"/>
                    <a:pt x="1296066" y="22902"/>
                  </a:cubicBezTo>
                  <a:cubicBezTo>
                    <a:pt x="1288305" y="18669"/>
                    <a:pt x="1274193" y="13024"/>
                    <a:pt x="1262199" y="10202"/>
                  </a:cubicBezTo>
                  <a:cubicBezTo>
                    <a:pt x="1250204" y="7380"/>
                    <a:pt x="1224099" y="5969"/>
                    <a:pt x="1224099" y="5969"/>
                  </a:cubicBezTo>
                  <a:cubicBezTo>
                    <a:pt x="1210694" y="4558"/>
                    <a:pt x="1197288" y="2441"/>
                    <a:pt x="1181766" y="1736"/>
                  </a:cubicBezTo>
                  <a:cubicBezTo>
                    <a:pt x="1166244" y="1031"/>
                    <a:pt x="1145783" y="-1792"/>
                    <a:pt x="1130966" y="1736"/>
                  </a:cubicBezTo>
                  <a:cubicBezTo>
                    <a:pt x="1116149" y="5264"/>
                    <a:pt x="1102744" y="17258"/>
                    <a:pt x="1092866" y="22902"/>
                  </a:cubicBezTo>
                  <a:cubicBezTo>
                    <a:pt x="1082988" y="28546"/>
                    <a:pt x="1078755" y="27135"/>
                    <a:pt x="1071699" y="35602"/>
                  </a:cubicBezTo>
                  <a:cubicBezTo>
                    <a:pt x="1064643" y="44069"/>
                    <a:pt x="1054060" y="63119"/>
                    <a:pt x="1050532" y="73702"/>
                  </a:cubicBezTo>
                  <a:cubicBezTo>
                    <a:pt x="1047004" y="84285"/>
                    <a:pt x="1050532" y="99102"/>
                    <a:pt x="1050532" y="99102"/>
                  </a:cubicBezTo>
                  <a:cubicBezTo>
                    <a:pt x="1050532" y="110391"/>
                    <a:pt x="1049826" y="128736"/>
                    <a:pt x="1050532" y="141436"/>
                  </a:cubicBezTo>
                  <a:cubicBezTo>
                    <a:pt x="1051238" y="154136"/>
                    <a:pt x="1054766" y="166835"/>
                    <a:pt x="1054766" y="175302"/>
                  </a:cubicBezTo>
                  <a:cubicBezTo>
                    <a:pt x="1054766" y="183769"/>
                    <a:pt x="1055471" y="189414"/>
                    <a:pt x="1050532" y="192236"/>
                  </a:cubicBezTo>
                  <a:cubicBezTo>
                    <a:pt x="1045593" y="195058"/>
                    <a:pt x="1032187" y="194353"/>
                    <a:pt x="1025132" y="192236"/>
                  </a:cubicBezTo>
                  <a:cubicBezTo>
                    <a:pt x="1018077" y="190119"/>
                    <a:pt x="1016666" y="183064"/>
                    <a:pt x="1008199" y="179536"/>
                  </a:cubicBezTo>
                  <a:cubicBezTo>
                    <a:pt x="999732" y="176008"/>
                    <a:pt x="982799" y="172480"/>
                    <a:pt x="974332" y="171069"/>
                  </a:cubicBezTo>
                  <a:cubicBezTo>
                    <a:pt x="965865" y="169658"/>
                    <a:pt x="963043" y="171774"/>
                    <a:pt x="957399" y="171069"/>
                  </a:cubicBezTo>
                  <a:cubicBezTo>
                    <a:pt x="951755" y="170363"/>
                    <a:pt x="947521" y="167541"/>
                    <a:pt x="940466" y="166836"/>
                  </a:cubicBezTo>
                  <a:cubicBezTo>
                    <a:pt x="933411" y="166131"/>
                    <a:pt x="920710" y="167542"/>
                    <a:pt x="915066" y="166836"/>
                  </a:cubicBezTo>
                  <a:cubicBezTo>
                    <a:pt x="909421" y="166130"/>
                    <a:pt x="910832" y="170363"/>
                    <a:pt x="906599" y="162602"/>
                  </a:cubicBezTo>
                  <a:cubicBezTo>
                    <a:pt x="902366" y="154841"/>
                    <a:pt x="892488" y="131558"/>
                    <a:pt x="889666" y="120269"/>
                  </a:cubicBezTo>
                  <a:cubicBezTo>
                    <a:pt x="886844" y="108980"/>
                    <a:pt x="891783" y="98397"/>
                    <a:pt x="889666" y="94869"/>
                  </a:cubicBezTo>
                  <a:cubicBezTo>
                    <a:pt x="887549" y="91341"/>
                    <a:pt x="883316" y="94869"/>
                    <a:pt x="876966" y="99102"/>
                  </a:cubicBezTo>
                  <a:cubicBezTo>
                    <a:pt x="870616" y="103335"/>
                    <a:pt x="857210" y="115330"/>
                    <a:pt x="851566" y="120269"/>
                  </a:cubicBezTo>
                  <a:cubicBezTo>
                    <a:pt x="845921" y="125208"/>
                    <a:pt x="848743" y="126619"/>
                    <a:pt x="843099" y="128736"/>
                  </a:cubicBezTo>
                  <a:cubicBezTo>
                    <a:pt x="837455" y="130853"/>
                    <a:pt x="824049" y="132264"/>
                    <a:pt x="817699" y="132969"/>
                  </a:cubicBezTo>
                  <a:cubicBezTo>
                    <a:pt x="811349" y="133674"/>
                    <a:pt x="804999" y="132969"/>
                    <a:pt x="804999" y="132969"/>
                  </a:cubicBezTo>
                  <a:lnTo>
                    <a:pt x="775366" y="132969"/>
                  </a:lnTo>
                  <a:cubicBezTo>
                    <a:pt x="765488" y="132969"/>
                    <a:pt x="754904" y="131558"/>
                    <a:pt x="745732" y="132969"/>
                  </a:cubicBezTo>
                  <a:cubicBezTo>
                    <a:pt x="736560" y="134380"/>
                    <a:pt x="734443" y="135791"/>
                    <a:pt x="720332" y="141436"/>
                  </a:cubicBezTo>
                  <a:cubicBezTo>
                    <a:pt x="706221" y="147080"/>
                    <a:pt x="673060" y="159781"/>
                    <a:pt x="661066" y="166836"/>
                  </a:cubicBezTo>
                  <a:cubicBezTo>
                    <a:pt x="649072" y="173891"/>
                    <a:pt x="651894" y="178830"/>
                    <a:pt x="648366" y="183769"/>
                  </a:cubicBezTo>
                  <a:cubicBezTo>
                    <a:pt x="644838" y="188708"/>
                    <a:pt x="639899" y="190825"/>
                    <a:pt x="639899" y="196469"/>
                  </a:cubicBezTo>
                  <a:cubicBezTo>
                    <a:pt x="639899" y="202113"/>
                    <a:pt x="646249" y="210581"/>
                    <a:pt x="648366" y="217636"/>
                  </a:cubicBezTo>
                  <a:cubicBezTo>
                    <a:pt x="650483" y="224691"/>
                    <a:pt x="652599" y="228924"/>
                    <a:pt x="652599" y="238802"/>
                  </a:cubicBezTo>
                  <a:cubicBezTo>
                    <a:pt x="652599" y="248680"/>
                    <a:pt x="649071" y="267024"/>
                    <a:pt x="648366" y="276902"/>
                  </a:cubicBezTo>
                  <a:cubicBezTo>
                    <a:pt x="647661" y="286780"/>
                    <a:pt x="650483" y="293836"/>
                    <a:pt x="648366" y="298069"/>
                  </a:cubicBezTo>
                  <a:cubicBezTo>
                    <a:pt x="646249" y="302302"/>
                    <a:pt x="639194" y="300891"/>
                    <a:pt x="635666" y="302302"/>
                  </a:cubicBezTo>
                  <a:cubicBezTo>
                    <a:pt x="632138" y="303713"/>
                    <a:pt x="633549" y="302303"/>
                    <a:pt x="627199" y="306536"/>
                  </a:cubicBezTo>
                  <a:cubicBezTo>
                    <a:pt x="620849" y="310769"/>
                    <a:pt x="602505" y="320647"/>
                    <a:pt x="597566" y="327702"/>
                  </a:cubicBezTo>
                  <a:cubicBezTo>
                    <a:pt x="592627" y="334757"/>
                    <a:pt x="597566" y="348869"/>
                    <a:pt x="597566" y="348869"/>
                  </a:cubicBezTo>
                  <a:cubicBezTo>
                    <a:pt x="597566" y="358747"/>
                    <a:pt x="596155" y="372152"/>
                    <a:pt x="597566" y="386969"/>
                  </a:cubicBezTo>
                  <a:cubicBezTo>
                    <a:pt x="598977" y="401786"/>
                    <a:pt x="604621" y="423658"/>
                    <a:pt x="606032" y="437769"/>
                  </a:cubicBezTo>
                  <a:cubicBezTo>
                    <a:pt x="607443" y="451880"/>
                    <a:pt x="607443" y="457525"/>
                    <a:pt x="606032" y="471636"/>
                  </a:cubicBezTo>
                  <a:cubicBezTo>
                    <a:pt x="604621" y="485747"/>
                    <a:pt x="597566" y="522436"/>
                    <a:pt x="597566" y="522436"/>
                  </a:cubicBezTo>
                  <a:lnTo>
                    <a:pt x="597566" y="522436"/>
                  </a:lnTo>
                  <a:cubicBezTo>
                    <a:pt x="598271" y="529491"/>
                    <a:pt x="605327" y="557008"/>
                    <a:pt x="601799" y="564769"/>
                  </a:cubicBezTo>
                  <a:cubicBezTo>
                    <a:pt x="598271" y="572530"/>
                    <a:pt x="586277" y="568297"/>
                    <a:pt x="576399" y="569002"/>
                  </a:cubicBezTo>
                  <a:cubicBezTo>
                    <a:pt x="566521" y="569707"/>
                    <a:pt x="542532" y="569002"/>
                    <a:pt x="542532" y="569002"/>
                  </a:cubicBezTo>
                  <a:lnTo>
                    <a:pt x="525599" y="569002"/>
                  </a:lnTo>
                  <a:cubicBezTo>
                    <a:pt x="518544" y="569002"/>
                    <a:pt x="508666" y="566885"/>
                    <a:pt x="500199" y="569002"/>
                  </a:cubicBezTo>
                  <a:cubicBezTo>
                    <a:pt x="491732" y="571119"/>
                    <a:pt x="481149" y="578174"/>
                    <a:pt x="474799" y="581702"/>
                  </a:cubicBezTo>
                  <a:cubicBezTo>
                    <a:pt x="468449" y="585230"/>
                    <a:pt x="469155" y="582408"/>
                    <a:pt x="462099" y="590169"/>
                  </a:cubicBezTo>
                  <a:cubicBezTo>
                    <a:pt x="455043" y="597930"/>
                    <a:pt x="437405" y="620508"/>
                    <a:pt x="432466" y="628269"/>
                  </a:cubicBezTo>
                  <a:cubicBezTo>
                    <a:pt x="427527" y="636030"/>
                    <a:pt x="433877" y="631797"/>
                    <a:pt x="432466" y="636736"/>
                  </a:cubicBezTo>
                  <a:cubicBezTo>
                    <a:pt x="431055" y="641675"/>
                    <a:pt x="430349" y="650141"/>
                    <a:pt x="423999" y="657902"/>
                  </a:cubicBezTo>
                  <a:cubicBezTo>
                    <a:pt x="417649" y="665663"/>
                    <a:pt x="400010" y="681185"/>
                    <a:pt x="394366" y="683302"/>
                  </a:cubicBezTo>
                  <a:cubicBezTo>
                    <a:pt x="388722" y="685419"/>
                    <a:pt x="394365" y="674130"/>
                    <a:pt x="390132" y="670602"/>
                  </a:cubicBezTo>
                  <a:cubicBezTo>
                    <a:pt x="385899" y="667074"/>
                    <a:pt x="378844" y="667780"/>
                    <a:pt x="368966" y="662136"/>
                  </a:cubicBezTo>
                  <a:cubicBezTo>
                    <a:pt x="359088" y="656492"/>
                    <a:pt x="341449" y="643086"/>
                    <a:pt x="330866" y="636736"/>
                  </a:cubicBezTo>
                  <a:cubicBezTo>
                    <a:pt x="320283" y="630386"/>
                    <a:pt x="318872" y="631092"/>
                    <a:pt x="305466" y="624036"/>
                  </a:cubicBezTo>
                  <a:cubicBezTo>
                    <a:pt x="292060" y="616980"/>
                    <a:pt x="262427" y="602163"/>
                    <a:pt x="250432" y="594402"/>
                  </a:cubicBezTo>
                  <a:cubicBezTo>
                    <a:pt x="238437" y="586641"/>
                    <a:pt x="239849" y="582408"/>
                    <a:pt x="233499" y="577469"/>
                  </a:cubicBezTo>
                  <a:cubicBezTo>
                    <a:pt x="227149" y="572530"/>
                    <a:pt x="220093" y="569002"/>
                    <a:pt x="212332" y="564769"/>
                  </a:cubicBezTo>
                  <a:cubicBezTo>
                    <a:pt x="204571" y="560536"/>
                    <a:pt x="195399" y="554186"/>
                    <a:pt x="186932" y="552069"/>
                  </a:cubicBezTo>
                  <a:cubicBezTo>
                    <a:pt x="178465" y="549952"/>
                    <a:pt x="169293" y="549247"/>
                    <a:pt x="161532" y="552069"/>
                  </a:cubicBezTo>
                  <a:cubicBezTo>
                    <a:pt x="153771" y="554891"/>
                    <a:pt x="146716" y="563358"/>
                    <a:pt x="140366" y="569002"/>
                  </a:cubicBezTo>
                  <a:cubicBezTo>
                    <a:pt x="134016" y="574646"/>
                    <a:pt x="128371" y="580291"/>
                    <a:pt x="123432" y="585936"/>
                  </a:cubicBezTo>
                  <a:cubicBezTo>
                    <a:pt x="118493" y="591580"/>
                    <a:pt x="114260" y="596519"/>
                    <a:pt x="110732" y="602869"/>
                  </a:cubicBezTo>
                  <a:cubicBezTo>
                    <a:pt x="107204" y="609219"/>
                    <a:pt x="105088" y="614158"/>
                    <a:pt x="102266" y="624036"/>
                  </a:cubicBezTo>
                  <a:cubicBezTo>
                    <a:pt x="99444" y="633914"/>
                    <a:pt x="95916" y="650847"/>
                    <a:pt x="93799" y="662136"/>
                  </a:cubicBezTo>
                  <a:cubicBezTo>
                    <a:pt x="91682" y="673425"/>
                    <a:pt x="91683" y="683302"/>
                    <a:pt x="89566" y="691769"/>
                  </a:cubicBezTo>
                  <a:cubicBezTo>
                    <a:pt x="87449" y="700236"/>
                    <a:pt x="82510" y="703058"/>
                    <a:pt x="81099" y="712936"/>
                  </a:cubicBezTo>
                  <a:cubicBezTo>
                    <a:pt x="79688" y="722814"/>
                    <a:pt x="82510" y="740453"/>
                    <a:pt x="81099" y="751036"/>
                  </a:cubicBezTo>
                  <a:cubicBezTo>
                    <a:pt x="79688" y="761619"/>
                    <a:pt x="74043" y="766558"/>
                    <a:pt x="72632" y="776436"/>
                  </a:cubicBezTo>
                  <a:cubicBezTo>
                    <a:pt x="71221" y="786314"/>
                    <a:pt x="74749" y="801835"/>
                    <a:pt x="72632" y="810302"/>
                  </a:cubicBezTo>
                  <a:cubicBezTo>
                    <a:pt x="70515" y="818769"/>
                    <a:pt x="59932" y="827236"/>
                    <a:pt x="59932" y="827236"/>
                  </a:cubicBezTo>
                  <a:cubicBezTo>
                    <a:pt x="55699" y="832880"/>
                    <a:pt x="54993" y="836408"/>
                    <a:pt x="47232" y="844169"/>
                  </a:cubicBezTo>
                  <a:cubicBezTo>
                    <a:pt x="39471" y="851930"/>
                    <a:pt x="19010" y="867452"/>
                    <a:pt x="13366" y="873802"/>
                  </a:cubicBezTo>
                  <a:cubicBezTo>
                    <a:pt x="7722" y="880152"/>
                    <a:pt x="15483" y="876625"/>
                    <a:pt x="13366" y="882269"/>
                  </a:cubicBezTo>
                  <a:cubicBezTo>
                    <a:pt x="11249" y="887913"/>
                    <a:pt x="2077" y="898497"/>
                    <a:pt x="666" y="907669"/>
                  </a:cubicBezTo>
                  <a:cubicBezTo>
                    <a:pt x="-745" y="916841"/>
                    <a:pt x="4899" y="928130"/>
                    <a:pt x="4899" y="937302"/>
                  </a:cubicBezTo>
                  <a:cubicBezTo>
                    <a:pt x="4899" y="946474"/>
                    <a:pt x="-2156" y="954941"/>
                    <a:pt x="666" y="962702"/>
                  </a:cubicBezTo>
                  <a:cubicBezTo>
                    <a:pt x="3488" y="970463"/>
                    <a:pt x="18304" y="979636"/>
                    <a:pt x="21832" y="983869"/>
                  </a:cubicBezTo>
                  <a:cubicBezTo>
                    <a:pt x="25360" y="988102"/>
                    <a:pt x="16893" y="983163"/>
                    <a:pt x="21832" y="988102"/>
                  </a:cubicBezTo>
                  <a:cubicBezTo>
                    <a:pt x="26771" y="993041"/>
                    <a:pt x="42999" y="1005035"/>
                    <a:pt x="51466" y="1013502"/>
                  </a:cubicBezTo>
                  <a:cubicBezTo>
                    <a:pt x="59933" y="1021969"/>
                    <a:pt x="63460" y="1031141"/>
                    <a:pt x="72632" y="1038902"/>
                  </a:cubicBezTo>
                  <a:cubicBezTo>
                    <a:pt x="81804" y="1046663"/>
                    <a:pt x="96621" y="1052308"/>
                    <a:pt x="106499" y="1060069"/>
                  </a:cubicBezTo>
                  <a:cubicBezTo>
                    <a:pt x="116377" y="1067830"/>
                    <a:pt x="120610" y="1076297"/>
                    <a:pt x="131899" y="1085469"/>
                  </a:cubicBezTo>
                  <a:cubicBezTo>
                    <a:pt x="143188" y="1094641"/>
                    <a:pt x="165765" y="1108046"/>
                    <a:pt x="174232" y="1115102"/>
                  </a:cubicBezTo>
                  <a:cubicBezTo>
                    <a:pt x="182699" y="1122157"/>
                    <a:pt x="180582" y="1122863"/>
                    <a:pt x="182699" y="1127802"/>
                  </a:cubicBezTo>
                  <a:cubicBezTo>
                    <a:pt x="184816" y="1132741"/>
                    <a:pt x="185521" y="1137680"/>
                    <a:pt x="186932" y="1144736"/>
                  </a:cubicBezTo>
                  <a:cubicBezTo>
                    <a:pt x="188343" y="1151792"/>
                    <a:pt x="190460" y="1162375"/>
                    <a:pt x="191166" y="1170136"/>
                  </a:cubicBezTo>
                  <a:cubicBezTo>
                    <a:pt x="191872" y="1177897"/>
                    <a:pt x="191166" y="1191302"/>
                    <a:pt x="191166" y="1191302"/>
                  </a:cubicBezTo>
                  <a:cubicBezTo>
                    <a:pt x="191166" y="1198357"/>
                    <a:pt x="191872" y="1206119"/>
                    <a:pt x="191166" y="1212469"/>
                  </a:cubicBezTo>
                  <a:cubicBezTo>
                    <a:pt x="190460" y="1218819"/>
                    <a:pt x="189049" y="1223758"/>
                    <a:pt x="186932" y="1229402"/>
                  </a:cubicBezTo>
                  <a:cubicBezTo>
                    <a:pt x="184815" y="1235046"/>
                    <a:pt x="183405" y="1241397"/>
                    <a:pt x="178466" y="1246336"/>
                  </a:cubicBezTo>
                  <a:cubicBezTo>
                    <a:pt x="173527" y="1251275"/>
                    <a:pt x="162238" y="1255508"/>
                    <a:pt x="157299" y="1259036"/>
                  </a:cubicBezTo>
                  <a:cubicBezTo>
                    <a:pt x="152360" y="1262564"/>
                    <a:pt x="148832" y="1267502"/>
                    <a:pt x="148832" y="1267502"/>
                  </a:cubicBezTo>
                  <a:cubicBezTo>
                    <a:pt x="146715" y="1269619"/>
                    <a:pt x="143893" y="1266797"/>
                    <a:pt x="144599" y="1271736"/>
                  </a:cubicBezTo>
                  <a:cubicBezTo>
                    <a:pt x="145305" y="1276675"/>
                    <a:pt x="148127" y="1289375"/>
                    <a:pt x="153066" y="1297136"/>
                  </a:cubicBezTo>
                  <a:cubicBezTo>
                    <a:pt x="158005" y="1304897"/>
                    <a:pt x="168588" y="1311952"/>
                    <a:pt x="174232" y="1318302"/>
                  </a:cubicBezTo>
                  <a:cubicBezTo>
                    <a:pt x="179876" y="1324652"/>
                    <a:pt x="179171" y="1331708"/>
                    <a:pt x="186932" y="1335236"/>
                  </a:cubicBezTo>
                  <a:cubicBezTo>
                    <a:pt x="194693" y="1338764"/>
                    <a:pt x="208099" y="1338058"/>
                    <a:pt x="220799" y="1339469"/>
                  </a:cubicBezTo>
                  <a:cubicBezTo>
                    <a:pt x="233499" y="1340880"/>
                    <a:pt x="250432" y="1340880"/>
                    <a:pt x="263132" y="1343702"/>
                  </a:cubicBezTo>
                  <a:cubicBezTo>
                    <a:pt x="275832" y="1346524"/>
                    <a:pt x="289238" y="1352169"/>
                    <a:pt x="296999" y="1356402"/>
                  </a:cubicBezTo>
                  <a:cubicBezTo>
                    <a:pt x="304760" y="1360635"/>
                    <a:pt x="307582" y="1363458"/>
                    <a:pt x="309699" y="1369102"/>
                  </a:cubicBezTo>
                  <a:cubicBezTo>
                    <a:pt x="311816" y="1374746"/>
                    <a:pt x="311110" y="1381802"/>
                    <a:pt x="309699" y="1390269"/>
                  </a:cubicBezTo>
                  <a:cubicBezTo>
                    <a:pt x="308288" y="1398736"/>
                    <a:pt x="304760" y="1411435"/>
                    <a:pt x="301232" y="1419902"/>
                  </a:cubicBezTo>
                  <a:cubicBezTo>
                    <a:pt x="297704" y="1428369"/>
                    <a:pt x="294176" y="1434719"/>
                    <a:pt x="288532" y="1441069"/>
                  </a:cubicBezTo>
                  <a:cubicBezTo>
                    <a:pt x="282888" y="1447419"/>
                    <a:pt x="273716" y="1452358"/>
                    <a:pt x="267366" y="1458002"/>
                  </a:cubicBezTo>
                  <a:cubicBezTo>
                    <a:pt x="261016" y="1463646"/>
                    <a:pt x="250432" y="1474936"/>
                    <a:pt x="250432" y="1474936"/>
                  </a:cubicBezTo>
                  <a:cubicBezTo>
                    <a:pt x="244788" y="1480580"/>
                    <a:pt x="243377" y="1482697"/>
                    <a:pt x="233499" y="1491869"/>
                  </a:cubicBezTo>
                  <a:cubicBezTo>
                    <a:pt x="223621" y="1501041"/>
                    <a:pt x="199633" y="1520797"/>
                    <a:pt x="191166" y="1529969"/>
                  </a:cubicBezTo>
                  <a:cubicBezTo>
                    <a:pt x="182699" y="1539141"/>
                    <a:pt x="184816" y="1541258"/>
                    <a:pt x="182699" y="1546902"/>
                  </a:cubicBezTo>
                  <a:cubicBezTo>
                    <a:pt x="180582" y="1552546"/>
                    <a:pt x="179171" y="1551136"/>
                    <a:pt x="178466" y="1563836"/>
                  </a:cubicBezTo>
                  <a:cubicBezTo>
                    <a:pt x="177761" y="1576536"/>
                    <a:pt x="177055" y="1606169"/>
                    <a:pt x="178466" y="1623102"/>
                  </a:cubicBezTo>
                  <a:cubicBezTo>
                    <a:pt x="179877" y="1640035"/>
                    <a:pt x="182699" y="1652030"/>
                    <a:pt x="186932" y="1665436"/>
                  </a:cubicBezTo>
                  <a:cubicBezTo>
                    <a:pt x="191165" y="1678842"/>
                    <a:pt x="196810" y="1695775"/>
                    <a:pt x="203866" y="1703536"/>
                  </a:cubicBezTo>
                  <a:cubicBezTo>
                    <a:pt x="210922" y="1711297"/>
                    <a:pt x="223622" y="1707063"/>
                    <a:pt x="229266" y="1712002"/>
                  </a:cubicBezTo>
                  <a:cubicBezTo>
                    <a:pt x="234910" y="1716941"/>
                    <a:pt x="235615" y="1725408"/>
                    <a:pt x="237732" y="1733169"/>
                  </a:cubicBezTo>
                  <a:cubicBezTo>
                    <a:pt x="239849" y="1740930"/>
                    <a:pt x="241260" y="1750808"/>
                    <a:pt x="241966" y="1758569"/>
                  </a:cubicBezTo>
                  <a:cubicBezTo>
                    <a:pt x="242672" y="1766330"/>
                    <a:pt x="239849" y="1774797"/>
                    <a:pt x="241966" y="1779736"/>
                  </a:cubicBezTo>
                  <a:cubicBezTo>
                    <a:pt x="244083" y="1784675"/>
                    <a:pt x="248316" y="1787497"/>
                    <a:pt x="254666" y="1788202"/>
                  </a:cubicBezTo>
                  <a:cubicBezTo>
                    <a:pt x="261016" y="1788907"/>
                    <a:pt x="270894" y="1784674"/>
                    <a:pt x="280066" y="1783969"/>
                  </a:cubicBezTo>
                  <a:cubicBezTo>
                    <a:pt x="289238" y="1783264"/>
                    <a:pt x="296999" y="1781147"/>
                    <a:pt x="309699" y="1783969"/>
                  </a:cubicBezTo>
                  <a:cubicBezTo>
                    <a:pt x="322399" y="1786791"/>
                    <a:pt x="343566" y="1796669"/>
                    <a:pt x="356266" y="1800902"/>
                  </a:cubicBezTo>
                  <a:cubicBezTo>
                    <a:pt x="368966" y="1805135"/>
                    <a:pt x="376727" y="1804430"/>
                    <a:pt x="385899" y="1809369"/>
                  </a:cubicBezTo>
                  <a:cubicBezTo>
                    <a:pt x="395071" y="1814308"/>
                    <a:pt x="402832" y="1821364"/>
                    <a:pt x="411299" y="1830536"/>
                  </a:cubicBezTo>
                  <a:cubicBezTo>
                    <a:pt x="419766" y="1839708"/>
                    <a:pt x="429644" y="1853113"/>
                    <a:pt x="436699" y="1864402"/>
                  </a:cubicBezTo>
                  <a:cubicBezTo>
                    <a:pt x="443754" y="1875691"/>
                    <a:pt x="449399" y="1885569"/>
                    <a:pt x="453632" y="1898269"/>
                  </a:cubicBezTo>
                  <a:cubicBezTo>
                    <a:pt x="457865" y="1910969"/>
                    <a:pt x="461393" y="1925785"/>
                    <a:pt x="462099" y="1940602"/>
                  </a:cubicBezTo>
                  <a:cubicBezTo>
                    <a:pt x="462805" y="1955419"/>
                    <a:pt x="458571" y="1972352"/>
                    <a:pt x="457866" y="1987169"/>
                  </a:cubicBezTo>
                  <a:cubicBezTo>
                    <a:pt x="457161" y="2001986"/>
                    <a:pt x="458572" y="2009747"/>
                    <a:pt x="457866" y="2029502"/>
                  </a:cubicBezTo>
                  <a:cubicBezTo>
                    <a:pt x="457160" y="2049257"/>
                    <a:pt x="455749" y="2083124"/>
                    <a:pt x="453632" y="2105702"/>
                  </a:cubicBezTo>
                  <a:cubicBezTo>
                    <a:pt x="451515" y="2128280"/>
                    <a:pt x="447988" y="2148741"/>
                    <a:pt x="445166" y="2164969"/>
                  </a:cubicBezTo>
                  <a:cubicBezTo>
                    <a:pt x="442344" y="2181197"/>
                    <a:pt x="438110" y="2188958"/>
                    <a:pt x="436699" y="2203069"/>
                  </a:cubicBezTo>
                  <a:cubicBezTo>
                    <a:pt x="435288" y="2217180"/>
                    <a:pt x="437404" y="2235525"/>
                    <a:pt x="436699" y="2249636"/>
                  </a:cubicBezTo>
                  <a:cubicBezTo>
                    <a:pt x="435993" y="2263747"/>
                    <a:pt x="430349" y="2276447"/>
                    <a:pt x="432466" y="2287736"/>
                  </a:cubicBezTo>
                  <a:cubicBezTo>
                    <a:pt x="434583" y="2299025"/>
                    <a:pt x="444460" y="2304669"/>
                    <a:pt x="449399" y="2317369"/>
                  </a:cubicBezTo>
                  <a:cubicBezTo>
                    <a:pt x="454338" y="2330069"/>
                    <a:pt x="456455" y="2351236"/>
                    <a:pt x="462099" y="2363936"/>
                  </a:cubicBezTo>
                  <a:cubicBezTo>
                    <a:pt x="467743" y="2376636"/>
                    <a:pt x="474094" y="2385102"/>
                    <a:pt x="483266" y="2393569"/>
                  </a:cubicBezTo>
                  <a:cubicBezTo>
                    <a:pt x="492438" y="2402036"/>
                    <a:pt x="505843" y="2409797"/>
                    <a:pt x="517132" y="2414736"/>
                  </a:cubicBezTo>
                  <a:cubicBezTo>
                    <a:pt x="528421" y="2419675"/>
                    <a:pt x="537593" y="2418969"/>
                    <a:pt x="550999" y="2423202"/>
                  </a:cubicBezTo>
                  <a:cubicBezTo>
                    <a:pt x="564405" y="2427435"/>
                    <a:pt x="579927" y="2434492"/>
                    <a:pt x="597566" y="2440136"/>
                  </a:cubicBezTo>
                  <a:cubicBezTo>
                    <a:pt x="615205" y="2445781"/>
                    <a:pt x="638488" y="2450014"/>
                    <a:pt x="656832" y="2457069"/>
                  </a:cubicBezTo>
                  <a:cubicBezTo>
                    <a:pt x="675176" y="2464125"/>
                    <a:pt x="690699" y="2471886"/>
                    <a:pt x="707632" y="2482469"/>
                  </a:cubicBezTo>
                  <a:cubicBezTo>
                    <a:pt x="724565" y="2493052"/>
                    <a:pt x="745732" y="2509280"/>
                    <a:pt x="758432" y="2520569"/>
                  </a:cubicBezTo>
                  <a:cubicBezTo>
                    <a:pt x="771132" y="2531858"/>
                    <a:pt x="770426" y="2543147"/>
                    <a:pt x="783832" y="2550202"/>
                  </a:cubicBezTo>
                  <a:cubicBezTo>
                    <a:pt x="797238" y="2557257"/>
                    <a:pt x="821933" y="2562902"/>
                    <a:pt x="838866" y="2562902"/>
                  </a:cubicBezTo>
                  <a:cubicBezTo>
                    <a:pt x="855799" y="2562902"/>
                    <a:pt x="872732" y="2555846"/>
                    <a:pt x="885432" y="2550202"/>
                  </a:cubicBezTo>
                  <a:cubicBezTo>
                    <a:pt x="898132" y="2544558"/>
                    <a:pt x="905188" y="2536797"/>
                    <a:pt x="915066" y="2529036"/>
                  </a:cubicBezTo>
                  <a:cubicBezTo>
                    <a:pt x="924944" y="2521275"/>
                    <a:pt x="935527" y="2509281"/>
                    <a:pt x="944699" y="2503636"/>
                  </a:cubicBezTo>
                  <a:cubicBezTo>
                    <a:pt x="953871" y="2497991"/>
                    <a:pt x="959516" y="2499402"/>
                    <a:pt x="970099" y="2495169"/>
                  </a:cubicBezTo>
                  <a:cubicBezTo>
                    <a:pt x="980682" y="2490936"/>
                    <a:pt x="993382" y="2482469"/>
                    <a:pt x="1008199" y="2478236"/>
                  </a:cubicBezTo>
                  <a:cubicBezTo>
                    <a:pt x="1023016" y="2474003"/>
                    <a:pt x="1044888" y="2474002"/>
                    <a:pt x="1058999" y="2469769"/>
                  </a:cubicBezTo>
                  <a:cubicBezTo>
                    <a:pt x="1073110" y="2465536"/>
                    <a:pt x="1084399" y="2458480"/>
                    <a:pt x="1092866" y="2452836"/>
                  </a:cubicBezTo>
                  <a:cubicBezTo>
                    <a:pt x="1101333" y="2447192"/>
                    <a:pt x="1102038" y="2442252"/>
                    <a:pt x="1109799" y="2435902"/>
                  </a:cubicBezTo>
                  <a:cubicBezTo>
                    <a:pt x="1117560" y="2429552"/>
                    <a:pt x="1133082" y="2423203"/>
                    <a:pt x="1139432" y="2414736"/>
                  </a:cubicBezTo>
                  <a:cubicBezTo>
                    <a:pt x="1145782" y="2406269"/>
                    <a:pt x="1145782" y="2396391"/>
                    <a:pt x="1147899" y="2385102"/>
                  </a:cubicBezTo>
                  <a:cubicBezTo>
                    <a:pt x="1150016" y="2373813"/>
                    <a:pt x="1152132" y="2356880"/>
                    <a:pt x="1152132" y="2347002"/>
                  </a:cubicBezTo>
                  <a:cubicBezTo>
                    <a:pt x="1152132" y="2337124"/>
                    <a:pt x="1150016" y="2338536"/>
                    <a:pt x="1147899" y="2325836"/>
                  </a:cubicBezTo>
                  <a:cubicBezTo>
                    <a:pt x="1145782" y="2313136"/>
                    <a:pt x="1142254" y="2287735"/>
                    <a:pt x="1139432" y="2270802"/>
                  </a:cubicBezTo>
                  <a:cubicBezTo>
                    <a:pt x="1136610" y="2253869"/>
                    <a:pt x="1133788" y="2241875"/>
                    <a:pt x="1130966" y="2224236"/>
                  </a:cubicBezTo>
                  <a:cubicBezTo>
                    <a:pt x="1128144" y="2206597"/>
                    <a:pt x="1124616" y="2183314"/>
                    <a:pt x="1122499" y="2164969"/>
                  </a:cubicBezTo>
                  <a:cubicBezTo>
                    <a:pt x="1120382" y="2146624"/>
                    <a:pt x="1117560" y="2133219"/>
                    <a:pt x="1118266" y="2114169"/>
                  </a:cubicBezTo>
                  <a:cubicBezTo>
                    <a:pt x="1118972" y="2095119"/>
                    <a:pt x="1123910" y="2069014"/>
                    <a:pt x="1126732" y="2050669"/>
                  </a:cubicBezTo>
                  <a:cubicBezTo>
                    <a:pt x="1129554" y="2032325"/>
                    <a:pt x="1133788" y="2013980"/>
                    <a:pt x="1135199" y="2004102"/>
                  </a:cubicBezTo>
                  <a:cubicBezTo>
                    <a:pt x="1136610" y="1994224"/>
                    <a:pt x="1130260" y="1994930"/>
                    <a:pt x="1135199" y="1991402"/>
                  </a:cubicBezTo>
                  <a:cubicBezTo>
                    <a:pt x="1140138" y="1987874"/>
                    <a:pt x="1152838" y="1987169"/>
                    <a:pt x="1164832" y="1982936"/>
                  </a:cubicBezTo>
                  <a:cubicBezTo>
                    <a:pt x="1176826" y="1978703"/>
                    <a:pt x="1197994" y="1973058"/>
                    <a:pt x="1207166" y="1966002"/>
                  </a:cubicBezTo>
                  <a:cubicBezTo>
                    <a:pt x="1216338" y="1958946"/>
                    <a:pt x="1211399" y="1950480"/>
                    <a:pt x="1219866" y="1940602"/>
                  </a:cubicBezTo>
                  <a:cubicBezTo>
                    <a:pt x="1228333" y="1930724"/>
                    <a:pt x="1249499" y="1918730"/>
                    <a:pt x="1257966" y="1906736"/>
                  </a:cubicBezTo>
                  <a:cubicBezTo>
                    <a:pt x="1266433" y="1894742"/>
                    <a:pt x="1264316" y="1882042"/>
                    <a:pt x="1270666" y="1868636"/>
                  </a:cubicBezTo>
                  <a:cubicBezTo>
                    <a:pt x="1277016" y="1855230"/>
                    <a:pt x="1285483" y="1836885"/>
                    <a:pt x="1296066" y="1826302"/>
                  </a:cubicBezTo>
                  <a:cubicBezTo>
                    <a:pt x="1306649" y="1815719"/>
                    <a:pt x="1325699" y="1812192"/>
                    <a:pt x="1334166" y="1805136"/>
                  </a:cubicBezTo>
                  <a:cubicBezTo>
                    <a:pt x="1342633" y="1798081"/>
                    <a:pt x="1342633" y="1790319"/>
                    <a:pt x="1346866" y="1783969"/>
                  </a:cubicBezTo>
                  <a:cubicBezTo>
                    <a:pt x="1351099" y="1777619"/>
                    <a:pt x="1356744" y="1774797"/>
                    <a:pt x="1359566" y="1767036"/>
                  </a:cubicBezTo>
                  <a:cubicBezTo>
                    <a:pt x="1362388" y="1759275"/>
                    <a:pt x="1361682" y="1751513"/>
                    <a:pt x="1363799" y="1737402"/>
                  </a:cubicBezTo>
                  <a:cubicBezTo>
                    <a:pt x="1365916" y="1723291"/>
                    <a:pt x="1370855" y="1700008"/>
                    <a:pt x="1372266" y="1682369"/>
                  </a:cubicBezTo>
                  <a:cubicBezTo>
                    <a:pt x="1373677" y="1664730"/>
                    <a:pt x="1370149" y="1643563"/>
                    <a:pt x="1372266" y="1631569"/>
                  </a:cubicBezTo>
                  <a:cubicBezTo>
                    <a:pt x="1374383" y="1619575"/>
                    <a:pt x="1380027" y="1615341"/>
                    <a:pt x="1384966" y="1610402"/>
                  </a:cubicBezTo>
                  <a:cubicBezTo>
                    <a:pt x="1389905" y="1605463"/>
                    <a:pt x="1395549" y="1606169"/>
                    <a:pt x="1401899" y="1601936"/>
                  </a:cubicBezTo>
                  <a:cubicBezTo>
                    <a:pt x="1408249" y="1597703"/>
                    <a:pt x="1412483" y="1589941"/>
                    <a:pt x="1423066" y="1585002"/>
                  </a:cubicBezTo>
                  <a:cubicBezTo>
                    <a:pt x="1433649" y="1580063"/>
                    <a:pt x="1452699" y="1579357"/>
                    <a:pt x="1465399" y="1572302"/>
                  </a:cubicBezTo>
                  <a:cubicBezTo>
                    <a:pt x="1478099" y="1565247"/>
                    <a:pt x="1490799" y="1551841"/>
                    <a:pt x="1499266" y="1542669"/>
                  </a:cubicBezTo>
                  <a:cubicBezTo>
                    <a:pt x="1507733" y="1533497"/>
                    <a:pt x="1510555" y="1527852"/>
                    <a:pt x="1516199" y="1517269"/>
                  </a:cubicBezTo>
                  <a:cubicBezTo>
                    <a:pt x="1521843" y="1506686"/>
                    <a:pt x="1527488" y="1493985"/>
                    <a:pt x="1533132" y="1479169"/>
                  </a:cubicBezTo>
                  <a:cubicBezTo>
                    <a:pt x="1538776" y="1464353"/>
                    <a:pt x="1544421" y="1446008"/>
                    <a:pt x="1550066" y="1428369"/>
                  </a:cubicBezTo>
                  <a:cubicBezTo>
                    <a:pt x="1555710" y="1410730"/>
                    <a:pt x="1560649" y="1387447"/>
                    <a:pt x="1566999" y="1373336"/>
                  </a:cubicBezTo>
                  <a:cubicBezTo>
                    <a:pt x="1573349" y="1359225"/>
                    <a:pt x="1577583" y="1350758"/>
                    <a:pt x="1588166" y="1343702"/>
                  </a:cubicBezTo>
                  <a:cubicBezTo>
                    <a:pt x="1598749" y="1336646"/>
                    <a:pt x="1619916" y="1333824"/>
                    <a:pt x="1630499" y="1331002"/>
                  </a:cubicBezTo>
                  <a:cubicBezTo>
                    <a:pt x="1641082" y="1328180"/>
                    <a:pt x="1642494" y="1331002"/>
                    <a:pt x="1651666" y="1326769"/>
                  </a:cubicBezTo>
                  <a:cubicBezTo>
                    <a:pt x="1660838" y="1322536"/>
                    <a:pt x="1677065" y="1311952"/>
                    <a:pt x="1685532" y="1305602"/>
                  </a:cubicBezTo>
                  <a:cubicBezTo>
                    <a:pt x="1693999" y="1299252"/>
                    <a:pt x="1702466" y="1288669"/>
                    <a:pt x="1702466" y="1288669"/>
                  </a:cubicBezTo>
                  <a:cubicBezTo>
                    <a:pt x="1709522" y="1281614"/>
                    <a:pt x="1722222" y="1269619"/>
                    <a:pt x="1727866" y="1263269"/>
                  </a:cubicBezTo>
                  <a:cubicBezTo>
                    <a:pt x="1733510" y="1256919"/>
                    <a:pt x="1730688" y="1257624"/>
                    <a:pt x="1736332" y="1250569"/>
                  </a:cubicBezTo>
                  <a:cubicBezTo>
                    <a:pt x="1741976" y="1243514"/>
                    <a:pt x="1756087" y="1230108"/>
                    <a:pt x="1761732" y="1220936"/>
                  </a:cubicBezTo>
                  <a:cubicBezTo>
                    <a:pt x="1767377" y="1211764"/>
                    <a:pt x="1793482" y="1211763"/>
                    <a:pt x="1812532" y="1204002"/>
                  </a:cubicBezTo>
                  <a:close/>
                </a:path>
              </a:pathLst>
            </a:custGeom>
            <a:solidFill>
              <a:schemeClr val="accent2">
                <a:lumMod val="40000"/>
                <a:lumOff val="6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1" name="任意多边形 30"/>
            <p:cNvSpPr/>
            <p:nvPr/>
          </p:nvSpPr>
          <p:spPr bwMode="auto">
            <a:xfrm>
              <a:off x="3530410" y="4641013"/>
              <a:ext cx="2184215" cy="1397733"/>
            </a:xfrm>
            <a:custGeom>
              <a:avLst/>
              <a:gdLst>
                <a:gd name="connsiteX0" fmla="*/ 1867605 w 2184215"/>
                <a:gd name="connsiteY0" fmla="*/ 374678 h 1397733"/>
                <a:gd name="connsiteX1" fmla="*/ 1915230 w 2184215"/>
                <a:gd name="connsiteY1" fmla="*/ 415953 h 1397733"/>
                <a:gd name="connsiteX2" fmla="*/ 1946980 w 2184215"/>
                <a:gd name="connsiteY2" fmla="*/ 409603 h 1397733"/>
                <a:gd name="connsiteX3" fmla="*/ 1969205 w 2184215"/>
                <a:gd name="connsiteY3" fmla="*/ 406428 h 1397733"/>
                <a:gd name="connsiteX4" fmla="*/ 1994605 w 2184215"/>
                <a:gd name="connsiteY4" fmla="*/ 403253 h 1397733"/>
                <a:gd name="connsiteX5" fmla="*/ 2029530 w 2184215"/>
                <a:gd name="connsiteY5" fmla="*/ 396903 h 1397733"/>
                <a:gd name="connsiteX6" fmla="*/ 2045405 w 2184215"/>
                <a:gd name="connsiteY6" fmla="*/ 390553 h 1397733"/>
                <a:gd name="connsiteX7" fmla="*/ 2061280 w 2184215"/>
                <a:gd name="connsiteY7" fmla="*/ 390553 h 1397733"/>
                <a:gd name="connsiteX8" fmla="*/ 2051755 w 2184215"/>
                <a:gd name="connsiteY8" fmla="*/ 406428 h 1397733"/>
                <a:gd name="connsiteX9" fmla="*/ 2032705 w 2184215"/>
                <a:gd name="connsiteY9" fmla="*/ 419128 h 1397733"/>
                <a:gd name="connsiteX10" fmla="*/ 2016830 w 2184215"/>
                <a:gd name="connsiteY10" fmla="*/ 428653 h 1397733"/>
                <a:gd name="connsiteX11" fmla="*/ 2020005 w 2184215"/>
                <a:gd name="connsiteY11" fmla="*/ 450878 h 1397733"/>
                <a:gd name="connsiteX12" fmla="*/ 2035880 w 2184215"/>
                <a:gd name="connsiteY12" fmla="*/ 460403 h 1397733"/>
                <a:gd name="connsiteX13" fmla="*/ 2058105 w 2184215"/>
                <a:gd name="connsiteY13" fmla="*/ 485803 h 1397733"/>
                <a:gd name="connsiteX14" fmla="*/ 2073980 w 2184215"/>
                <a:gd name="connsiteY14" fmla="*/ 492153 h 1397733"/>
                <a:gd name="connsiteX15" fmla="*/ 2105730 w 2184215"/>
                <a:gd name="connsiteY15" fmla="*/ 495328 h 1397733"/>
                <a:gd name="connsiteX16" fmla="*/ 2137480 w 2184215"/>
                <a:gd name="connsiteY16" fmla="*/ 504853 h 1397733"/>
                <a:gd name="connsiteX17" fmla="*/ 2156530 w 2184215"/>
                <a:gd name="connsiteY17" fmla="*/ 511203 h 1397733"/>
                <a:gd name="connsiteX18" fmla="*/ 2181930 w 2184215"/>
                <a:gd name="connsiteY18" fmla="*/ 527078 h 1397733"/>
                <a:gd name="connsiteX19" fmla="*/ 2181930 w 2184215"/>
                <a:gd name="connsiteY19" fmla="*/ 552478 h 1397733"/>
                <a:gd name="connsiteX20" fmla="*/ 2172405 w 2184215"/>
                <a:gd name="connsiteY20" fmla="*/ 587403 h 1397733"/>
                <a:gd name="connsiteX21" fmla="*/ 2137480 w 2184215"/>
                <a:gd name="connsiteY21" fmla="*/ 622328 h 1397733"/>
                <a:gd name="connsiteX22" fmla="*/ 2108905 w 2184215"/>
                <a:gd name="connsiteY22" fmla="*/ 647728 h 1397733"/>
                <a:gd name="connsiteX23" fmla="*/ 2080330 w 2184215"/>
                <a:gd name="connsiteY23" fmla="*/ 669953 h 1397733"/>
                <a:gd name="connsiteX24" fmla="*/ 2051755 w 2184215"/>
                <a:gd name="connsiteY24" fmla="*/ 698528 h 1397733"/>
                <a:gd name="connsiteX25" fmla="*/ 2051755 w 2184215"/>
                <a:gd name="connsiteY25" fmla="*/ 727103 h 1397733"/>
                <a:gd name="connsiteX26" fmla="*/ 2054930 w 2184215"/>
                <a:gd name="connsiteY26" fmla="*/ 752503 h 1397733"/>
                <a:gd name="connsiteX27" fmla="*/ 2058105 w 2184215"/>
                <a:gd name="connsiteY27" fmla="*/ 793778 h 1397733"/>
                <a:gd name="connsiteX28" fmla="*/ 2061280 w 2184215"/>
                <a:gd name="connsiteY28" fmla="*/ 825528 h 1397733"/>
                <a:gd name="connsiteX29" fmla="*/ 2077155 w 2184215"/>
                <a:gd name="connsiteY29" fmla="*/ 854103 h 1397733"/>
                <a:gd name="connsiteX30" fmla="*/ 2093030 w 2184215"/>
                <a:gd name="connsiteY30" fmla="*/ 869978 h 1397733"/>
                <a:gd name="connsiteX31" fmla="*/ 2105730 w 2184215"/>
                <a:gd name="connsiteY31" fmla="*/ 882678 h 1397733"/>
                <a:gd name="connsiteX32" fmla="*/ 2115255 w 2184215"/>
                <a:gd name="connsiteY32" fmla="*/ 911253 h 1397733"/>
                <a:gd name="connsiteX33" fmla="*/ 2118430 w 2184215"/>
                <a:gd name="connsiteY33" fmla="*/ 943003 h 1397733"/>
                <a:gd name="connsiteX34" fmla="*/ 2089855 w 2184215"/>
                <a:gd name="connsiteY34" fmla="*/ 943003 h 1397733"/>
                <a:gd name="connsiteX35" fmla="*/ 2064455 w 2184215"/>
                <a:gd name="connsiteY35" fmla="*/ 943003 h 1397733"/>
                <a:gd name="connsiteX36" fmla="*/ 2023180 w 2184215"/>
                <a:gd name="connsiteY36" fmla="*/ 949353 h 1397733"/>
                <a:gd name="connsiteX37" fmla="*/ 1991430 w 2184215"/>
                <a:gd name="connsiteY37" fmla="*/ 952528 h 1397733"/>
                <a:gd name="connsiteX38" fmla="*/ 1953330 w 2184215"/>
                <a:gd name="connsiteY38" fmla="*/ 962053 h 1397733"/>
                <a:gd name="connsiteX39" fmla="*/ 1931105 w 2184215"/>
                <a:gd name="connsiteY39" fmla="*/ 977928 h 1397733"/>
                <a:gd name="connsiteX40" fmla="*/ 1924755 w 2184215"/>
                <a:gd name="connsiteY40" fmla="*/ 996978 h 1397733"/>
                <a:gd name="connsiteX41" fmla="*/ 1924755 w 2184215"/>
                <a:gd name="connsiteY41" fmla="*/ 1016028 h 1397733"/>
                <a:gd name="connsiteX42" fmla="*/ 1927930 w 2184215"/>
                <a:gd name="connsiteY42" fmla="*/ 1050953 h 1397733"/>
                <a:gd name="connsiteX43" fmla="*/ 1927930 w 2184215"/>
                <a:gd name="connsiteY43" fmla="*/ 1082703 h 1397733"/>
                <a:gd name="connsiteX44" fmla="*/ 1927930 w 2184215"/>
                <a:gd name="connsiteY44" fmla="*/ 1114453 h 1397733"/>
                <a:gd name="connsiteX45" fmla="*/ 1921580 w 2184215"/>
                <a:gd name="connsiteY45" fmla="*/ 1149378 h 1397733"/>
                <a:gd name="connsiteX46" fmla="*/ 1902530 w 2184215"/>
                <a:gd name="connsiteY46" fmla="*/ 1174778 h 1397733"/>
                <a:gd name="connsiteX47" fmla="*/ 1880305 w 2184215"/>
                <a:gd name="connsiteY47" fmla="*/ 1187478 h 1397733"/>
                <a:gd name="connsiteX48" fmla="*/ 1832680 w 2184215"/>
                <a:gd name="connsiteY48" fmla="*/ 1200178 h 1397733"/>
                <a:gd name="connsiteX49" fmla="*/ 1785055 w 2184215"/>
                <a:gd name="connsiteY49" fmla="*/ 1197003 h 1397733"/>
                <a:gd name="connsiteX50" fmla="*/ 1759655 w 2184215"/>
                <a:gd name="connsiteY50" fmla="*/ 1193828 h 1397733"/>
                <a:gd name="connsiteX51" fmla="*/ 1727905 w 2184215"/>
                <a:gd name="connsiteY51" fmla="*/ 1193828 h 1397733"/>
                <a:gd name="connsiteX52" fmla="*/ 1699330 w 2184215"/>
                <a:gd name="connsiteY52" fmla="*/ 1190653 h 1397733"/>
                <a:gd name="connsiteX53" fmla="*/ 1686630 w 2184215"/>
                <a:gd name="connsiteY53" fmla="*/ 1193828 h 1397733"/>
                <a:gd name="connsiteX54" fmla="*/ 1673930 w 2184215"/>
                <a:gd name="connsiteY54" fmla="*/ 1209703 h 1397733"/>
                <a:gd name="connsiteX55" fmla="*/ 1645355 w 2184215"/>
                <a:gd name="connsiteY55" fmla="*/ 1235103 h 1397733"/>
                <a:gd name="connsiteX56" fmla="*/ 1623130 w 2184215"/>
                <a:gd name="connsiteY56" fmla="*/ 1257328 h 1397733"/>
                <a:gd name="connsiteX57" fmla="*/ 1604080 w 2184215"/>
                <a:gd name="connsiteY57" fmla="*/ 1282728 h 1397733"/>
                <a:gd name="connsiteX58" fmla="*/ 1578680 w 2184215"/>
                <a:gd name="connsiteY58" fmla="*/ 1304953 h 1397733"/>
                <a:gd name="connsiteX59" fmla="*/ 1546930 w 2184215"/>
                <a:gd name="connsiteY59" fmla="*/ 1330353 h 1397733"/>
                <a:gd name="connsiteX60" fmla="*/ 1518355 w 2184215"/>
                <a:gd name="connsiteY60" fmla="*/ 1358928 h 1397733"/>
                <a:gd name="connsiteX61" fmla="*/ 1496130 w 2184215"/>
                <a:gd name="connsiteY61" fmla="*/ 1371628 h 1397733"/>
                <a:gd name="connsiteX62" fmla="*/ 1483430 w 2184215"/>
                <a:gd name="connsiteY62" fmla="*/ 1374803 h 1397733"/>
                <a:gd name="connsiteX63" fmla="*/ 1464380 w 2184215"/>
                <a:gd name="connsiteY63" fmla="*/ 1371628 h 1397733"/>
                <a:gd name="connsiteX64" fmla="*/ 1448505 w 2184215"/>
                <a:gd name="connsiteY64" fmla="*/ 1352578 h 1397733"/>
                <a:gd name="connsiteX65" fmla="*/ 1435805 w 2184215"/>
                <a:gd name="connsiteY65" fmla="*/ 1336703 h 1397733"/>
                <a:gd name="connsiteX66" fmla="*/ 1413580 w 2184215"/>
                <a:gd name="connsiteY66" fmla="*/ 1327178 h 1397733"/>
                <a:gd name="connsiteX67" fmla="*/ 1381830 w 2184215"/>
                <a:gd name="connsiteY67" fmla="*/ 1311303 h 1397733"/>
                <a:gd name="connsiteX68" fmla="*/ 1369130 w 2184215"/>
                <a:gd name="connsiteY68" fmla="*/ 1308128 h 1397733"/>
                <a:gd name="connsiteX69" fmla="*/ 1350080 w 2184215"/>
                <a:gd name="connsiteY69" fmla="*/ 1311303 h 1397733"/>
                <a:gd name="connsiteX70" fmla="*/ 1315155 w 2184215"/>
                <a:gd name="connsiteY70" fmla="*/ 1314478 h 1397733"/>
                <a:gd name="connsiteX71" fmla="*/ 1308805 w 2184215"/>
                <a:gd name="connsiteY71" fmla="*/ 1317653 h 1397733"/>
                <a:gd name="connsiteX72" fmla="*/ 1305630 w 2184215"/>
                <a:gd name="connsiteY72" fmla="*/ 1324003 h 1397733"/>
                <a:gd name="connsiteX73" fmla="*/ 1299280 w 2184215"/>
                <a:gd name="connsiteY73" fmla="*/ 1336703 h 1397733"/>
                <a:gd name="connsiteX74" fmla="*/ 1280230 w 2184215"/>
                <a:gd name="connsiteY74" fmla="*/ 1336703 h 1397733"/>
                <a:gd name="connsiteX75" fmla="*/ 1258005 w 2184215"/>
                <a:gd name="connsiteY75" fmla="*/ 1346228 h 1397733"/>
                <a:gd name="connsiteX76" fmla="*/ 1229430 w 2184215"/>
                <a:gd name="connsiteY76" fmla="*/ 1355753 h 1397733"/>
                <a:gd name="connsiteX77" fmla="*/ 1194505 w 2184215"/>
                <a:gd name="connsiteY77" fmla="*/ 1358928 h 1397733"/>
                <a:gd name="connsiteX78" fmla="*/ 1172280 w 2184215"/>
                <a:gd name="connsiteY78" fmla="*/ 1377978 h 1397733"/>
                <a:gd name="connsiteX79" fmla="*/ 1140530 w 2184215"/>
                <a:gd name="connsiteY79" fmla="*/ 1387503 h 1397733"/>
                <a:gd name="connsiteX80" fmla="*/ 1102430 w 2184215"/>
                <a:gd name="connsiteY80" fmla="*/ 1397028 h 1397733"/>
                <a:gd name="connsiteX81" fmla="*/ 1064330 w 2184215"/>
                <a:gd name="connsiteY81" fmla="*/ 1397028 h 1397733"/>
                <a:gd name="connsiteX82" fmla="*/ 1035755 w 2184215"/>
                <a:gd name="connsiteY82" fmla="*/ 1397028 h 1397733"/>
                <a:gd name="connsiteX83" fmla="*/ 988130 w 2184215"/>
                <a:gd name="connsiteY83" fmla="*/ 1390678 h 1397733"/>
                <a:gd name="connsiteX84" fmla="*/ 940505 w 2184215"/>
                <a:gd name="connsiteY84" fmla="*/ 1393853 h 1397733"/>
                <a:gd name="connsiteX85" fmla="*/ 908755 w 2184215"/>
                <a:gd name="connsiteY85" fmla="*/ 1387503 h 1397733"/>
                <a:gd name="connsiteX86" fmla="*/ 870655 w 2184215"/>
                <a:gd name="connsiteY86" fmla="*/ 1371628 h 1397733"/>
                <a:gd name="connsiteX87" fmla="*/ 842080 w 2184215"/>
                <a:gd name="connsiteY87" fmla="*/ 1349403 h 1397733"/>
                <a:gd name="connsiteX88" fmla="*/ 823030 w 2184215"/>
                <a:gd name="connsiteY88" fmla="*/ 1336703 h 1397733"/>
                <a:gd name="connsiteX89" fmla="*/ 816680 w 2184215"/>
                <a:gd name="connsiteY89" fmla="*/ 1317653 h 1397733"/>
                <a:gd name="connsiteX90" fmla="*/ 816680 w 2184215"/>
                <a:gd name="connsiteY90" fmla="*/ 1301778 h 1397733"/>
                <a:gd name="connsiteX91" fmla="*/ 810330 w 2184215"/>
                <a:gd name="connsiteY91" fmla="*/ 1282728 h 1397733"/>
                <a:gd name="connsiteX92" fmla="*/ 797630 w 2184215"/>
                <a:gd name="connsiteY92" fmla="*/ 1257328 h 1397733"/>
                <a:gd name="connsiteX93" fmla="*/ 778580 w 2184215"/>
                <a:gd name="connsiteY93" fmla="*/ 1241453 h 1397733"/>
                <a:gd name="connsiteX94" fmla="*/ 765880 w 2184215"/>
                <a:gd name="connsiteY94" fmla="*/ 1225578 h 1397733"/>
                <a:gd name="connsiteX95" fmla="*/ 743655 w 2184215"/>
                <a:gd name="connsiteY95" fmla="*/ 1212878 h 1397733"/>
                <a:gd name="connsiteX96" fmla="*/ 718255 w 2184215"/>
                <a:gd name="connsiteY96" fmla="*/ 1193828 h 1397733"/>
                <a:gd name="connsiteX97" fmla="*/ 692855 w 2184215"/>
                <a:gd name="connsiteY97" fmla="*/ 1184303 h 1397733"/>
                <a:gd name="connsiteX98" fmla="*/ 657930 w 2184215"/>
                <a:gd name="connsiteY98" fmla="*/ 1174778 h 1397733"/>
                <a:gd name="connsiteX99" fmla="*/ 638880 w 2184215"/>
                <a:gd name="connsiteY99" fmla="*/ 1158903 h 1397733"/>
                <a:gd name="connsiteX100" fmla="*/ 610305 w 2184215"/>
                <a:gd name="connsiteY100" fmla="*/ 1143028 h 1397733"/>
                <a:gd name="connsiteX101" fmla="*/ 588080 w 2184215"/>
                <a:gd name="connsiteY101" fmla="*/ 1139853 h 1397733"/>
                <a:gd name="connsiteX102" fmla="*/ 562680 w 2184215"/>
                <a:gd name="connsiteY102" fmla="*/ 1133503 h 1397733"/>
                <a:gd name="connsiteX103" fmla="*/ 530930 w 2184215"/>
                <a:gd name="connsiteY103" fmla="*/ 1117628 h 1397733"/>
                <a:gd name="connsiteX104" fmla="*/ 502355 w 2184215"/>
                <a:gd name="connsiteY104" fmla="*/ 1104928 h 1397733"/>
                <a:gd name="connsiteX105" fmla="*/ 470605 w 2184215"/>
                <a:gd name="connsiteY105" fmla="*/ 1095403 h 1397733"/>
                <a:gd name="connsiteX106" fmla="*/ 461080 w 2184215"/>
                <a:gd name="connsiteY106" fmla="*/ 1092228 h 1397733"/>
                <a:gd name="connsiteX107" fmla="*/ 432505 w 2184215"/>
                <a:gd name="connsiteY107" fmla="*/ 1066828 h 1397733"/>
                <a:gd name="connsiteX108" fmla="*/ 413455 w 2184215"/>
                <a:gd name="connsiteY108" fmla="*/ 1041428 h 1397733"/>
                <a:gd name="connsiteX109" fmla="*/ 397580 w 2184215"/>
                <a:gd name="connsiteY109" fmla="*/ 1031903 h 1397733"/>
                <a:gd name="connsiteX110" fmla="*/ 375355 w 2184215"/>
                <a:gd name="connsiteY110" fmla="*/ 1025553 h 1397733"/>
                <a:gd name="connsiteX111" fmla="*/ 349955 w 2184215"/>
                <a:gd name="connsiteY111" fmla="*/ 1025553 h 1397733"/>
                <a:gd name="connsiteX112" fmla="*/ 324555 w 2184215"/>
                <a:gd name="connsiteY112" fmla="*/ 1028728 h 1397733"/>
                <a:gd name="connsiteX113" fmla="*/ 302330 w 2184215"/>
                <a:gd name="connsiteY113" fmla="*/ 1028728 h 1397733"/>
                <a:gd name="connsiteX114" fmla="*/ 280105 w 2184215"/>
                <a:gd name="connsiteY114" fmla="*/ 1028728 h 1397733"/>
                <a:gd name="connsiteX115" fmla="*/ 248355 w 2184215"/>
                <a:gd name="connsiteY115" fmla="*/ 1038253 h 1397733"/>
                <a:gd name="connsiteX116" fmla="*/ 232480 w 2184215"/>
                <a:gd name="connsiteY116" fmla="*/ 1044603 h 1397733"/>
                <a:gd name="connsiteX117" fmla="*/ 207080 w 2184215"/>
                <a:gd name="connsiteY117" fmla="*/ 1054128 h 1397733"/>
                <a:gd name="connsiteX118" fmla="*/ 181680 w 2184215"/>
                <a:gd name="connsiteY118" fmla="*/ 1060478 h 1397733"/>
                <a:gd name="connsiteX119" fmla="*/ 156280 w 2184215"/>
                <a:gd name="connsiteY119" fmla="*/ 1070003 h 1397733"/>
                <a:gd name="connsiteX120" fmla="*/ 137230 w 2184215"/>
                <a:gd name="connsiteY120" fmla="*/ 1070003 h 1397733"/>
                <a:gd name="connsiteX121" fmla="*/ 115005 w 2184215"/>
                <a:gd name="connsiteY121" fmla="*/ 1066828 h 1397733"/>
                <a:gd name="connsiteX122" fmla="*/ 92780 w 2184215"/>
                <a:gd name="connsiteY122" fmla="*/ 1063653 h 1397733"/>
                <a:gd name="connsiteX123" fmla="*/ 57855 w 2184215"/>
                <a:gd name="connsiteY123" fmla="*/ 1050953 h 1397733"/>
                <a:gd name="connsiteX124" fmla="*/ 38805 w 2184215"/>
                <a:gd name="connsiteY124" fmla="*/ 1035078 h 1397733"/>
                <a:gd name="connsiteX125" fmla="*/ 19755 w 2184215"/>
                <a:gd name="connsiteY125" fmla="*/ 1000153 h 1397733"/>
                <a:gd name="connsiteX126" fmla="*/ 3880 w 2184215"/>
                <a:gd name="connsiteY126" fmla="*/ 968403 h 1397733"/>
                <a:gd name="connsiteX127" fmla="*/ 705 w 2184215"/>
                <a:gd name="connsiteY127" fmla="*/ 949353 h 1397733"/>
                <a:gd name="connsiteX128" fmla="*/ 705 w 2184215"/>
                <a:gd name="connsiteY128" fmla="*/ 901728 h 1397733"/>
                <a:gd name="connsiteX129" fmla="*/ 705 w 2184215"/>
                <a:gd name="connsiteY129" fmla="*/ 863628 h 1397733"/>
                <a:gd name="connsiteX130" fmla="*/ 705 w 2184215"/>
                <a:gd name="connsiteY130" fmla="*/ 831878 h 1397733"/>
                <a:gd name="connsiteX131" fmla="*/ 10230 w 2184215"/>
                <a:gd name="connsiteY131" fmla="*/ 768378 h 1397733"/>
                <a:gd name="connsiteX132" fmla="*/ 16580 w 2184215"/>
                <a:gd name="connsiteY132" fmla="*/ 733453 h 1397733"/>
                <a:gd name="connsiteX133" fmla="*/ 32455 w 2184215"/>
                <a:gd name="connsiteY133" fmla="*/ 698528 h 1397733"/>
                <a:gd name="connsiteX134" fmla="*/ 61030 w 2184215"/>
                <a:gd name="connsiteY134" fmla="*/ 673128 h 1397733"/>
                <a:gd name="connsiteX135" fmla="*/ 80080 w 2184215"/>
                <a:gd name="connsiteY135" fmla="*/ 638203 h 1397733"/>
                <a:gd name="connsiteX136" fmla="*/ 102305 w 2184215"/>
                <a:gd name="connsiteY136" fmla="*/ 612803 h 1397733"/>
                <a:gd name="connsiteX137" fmla="*/ 108655 w 2184215"/>
                <a:gd name="connsiteY137" fmla="*/ 587403 h 1397733"/>
                <a:gd name="connsiteX138" fmla="*/ 115005 w 2184215"/>
                <a:gd name="connsiteY138" fmla="*/ 574703 h 1397733"/>
                <a:gd name="connsiteX139" fmla="*/ 124530 w 2184215"/>
                <a:gd name="connsiteY139" fmla="*/ 549303 h 1397733"/>
                <a:gd name="connsiteX140" fmla="*/ 137230 w 2184215"/>
                <a:gd name="connsiteY140" fmla="*/ 511203 h 1397733"/>
                <a:gd name="connsiteX141" fmla="*/ 149930 w 2184215"/>
                <a:gd name="connsiteY141" fmla="*/ 488978 h 1397733"/>
                <a:gd name="connsiteX142" fmla="*/ 162630 w 2184215"/>
                <a:gd name="connsiteY142" fmla="*/ 463578 h 1397733"/>
                <a:gd name="connsiteX143" fmla="*/ 162630 w 2184215"/>
                <a:gd name="connsiteY143" fmla="*/ 447703 h 1397733"/>
                <a:gd name="connsiteX144" fmla="*/ 162630 w 2184215"/>
                <a:gd name="connsiteY144" fmla="*/ 441353 h 1397733"/>
                <a:gd name="connsiteX145" fmla="*/ 149930 w 2184215"/>
                <a:gd name="connsiteY145" fmla="*/ 409603 h 1397733"/>
                <a:gd name="connsiteX146" fmla="*/ 134055 w 2184215"/>
                <a:gd name="connsiteY146" fmla="*/ 384203 h 1397733"/>
                <a:gd name="connsiteX147" fmla="*/ 108655 w 2184215"/>
                <a:gd name="connsiteY147" fmla="*/ 371503 h 1397733"/>
                <a:gd name="connsiteX148" fmla="*/ 83255 w 2184215"/>
                <a:gd name="connsiteY148" fmla="*/ 365153 h 1397733"/>
                <a:gd name="connsiteX149" fmla="*/ 57855 w 2184215"/>
                <a:gd name="connsiteY149" fmla="*/ 365153 h 1397733"/>
                <a:gd name="connsiteX150" fmla="*/ 48330 w 2184215"/>
                <a:gd name="connsiteY150" fmla="*/ 358803 h 1397733"/>
                <a:gd name="connsiteX151" fmla="*/ 48330 w 2184215"/>
                <a:gd name="connsiteY151" fmla="*/ 327053 h 1397733"/>
                <a:gd name="connsiteX152" fmla="*/ 48330 w 2184215"/>
                <a:gd name="connsiteY152" fmla="*/ 292128 h 1397733"/>
                <a:gd name="connsiteX153" fmla="*/ 48330 w 2184215"/>
                <a:gd name="connsiteY153" fmla="*/ 250853 h 1397733"/>
                <a:gd name="connsiteX154" fmla="*/ 45155 w 2184215"/>
                <a:gd name="connsiteY154" fmla="*/ 203228 h 1397733"/>
                <a:gd name="connsiteX155" fmla="*/ 45155 w 2184215"/>
                <a:gd name="connsiteY155" fmla="*/ 165128 h 1397733"/>
                <a:gd name="connsiteX156" fmla="*/ 45155 w 2184215"/>
                <a:gd name="connsiteY156" fmla="*/ 127028 h 1397733"/>
                <a:gd name="connsiteX157" fmla="*/ 51505 w 2184215"/>
                <a:gd name="connsiteY157" fmla="*/ 85753 h 1397733"/>
                <a:gd name="connsiteX158" fmla="*/ 57855 w 2184215"/>
                <a:gd name="connsiteY158" fmla="*/ 47653 h 1397733"/>
                <a:gd name="connsiteX159" fmla="*/ 70555 w 2184215"/>
                <a:gd name="connsiteY159" fmla="*/ 15903 h 1397733"/>
                <a:gd name="connsiteX160" fmla="*/ 83255 w 2184215"/>
                <a:gd name="connsiteY160" fmla="*/ 28 h 1397733"/>
                <a:gd name="connsiteX161" fmla="*/ 108655 w 2184215"/>
                <a:gd name="connsiteY161" fmla="*/ 12728 h 1397733"/>
                <a:gd name="connsiteX162" fmla="*/ 134055 w 2184215"/>
                <a:gd name="connsiteY162" fmla="*/ 38128 h 1397733"/>
                <a:gd name="connsiteX163" fmla="*/ 159455 w 2184215"/>
                <a:gd name="connsiteY163" fmla="*/ 57178 h 1397733"/>
                <a:gd name="connsiteX164" fmla="*/ 194380 w 2184215"/>
                <a:gd name="connsiteY164" fmla="*/ 73053 h 1397733"/>
                <a:gd name="connsiteX165" fmla="*/ 226130 w 2184215"/>
                <a:gd name="connsiteY165" fmla="*/ 82578 h 1397733"/>
                <a:gd name="connsiteX166" fmla="*/ 264230 w 2184215"/>
                <a:gd name="connsiteY166" fmla="*/ 85753 h 1397733"/>
                <a:gd name="connsiteX167" fmla="*/ 295980 w 2184215"/>
                <a:gd name="connsiteY167" fmla="*/ 85753 h 1397733"/>
                <a:gd name="connsiteX168" fmla="*/ 327730 w 2184215"/>
                <a:gd name="connsiteY168" fmla="*/ 120678 h 1397733"/>
                <a:gd name="connsiteX169" fmla="*/ 327730 w 2184215"/>
                <a:gd name="connsiteY169" fmla="*/ 158778 h 1397733"/>
                <a:gd name="connsiteX170" fmla="*/ 353130 w 2184215"/>
                <a:gd name="connsiteY170" fmla="*/ 171478 h 1397733"/>
                <a:gd name="connsiteX171" fmla="*/ 375355 w 2184215"/>
                <a:gd name="connsiteY171" fmla="*/ 177828 h 1397733"/>
                <a:gd name="connsiteX172" fmla="*/ 432505 w 2184215"/>
                <a:gd name="connsiteY172" fmla="*/ 181003 h 1397733"/>
                <a:gd name="connsiteX173" fmla="*/ 473780 w 2184215"/>
                <a:gd name="connsiteY173" fmla="*/ 181003 h 1397733"/>
                <a:gd name="connsiteX174" fmla="*/ 496005 w 2184215"/>
                <a:gd name="connsiteY174" fmla="*/ 165128 h 1397733"/>
                <a:gd name="connsiteX175" fmla="*/ 515055 w 2184215"/>
                <a:gd name="connsiteY175" fmla="*/ 142903 h 1397733"/>
                <a:gd name="connsiteX176" fmla="*/ 524580 w 2184215"/>
                <a:gd name="connsiteY176" fmla="*/ 133378 h 1397733"/>
                <a:gd name="connsiteX177" fmla="*/ 543630 w 2184215"/>
                <a:gd name="connsiteY177" fmla="*/ 133378 h 1397733"/>
                <a:gd name="connsiteX178" fmla="*/ 565855 w 2184215"/>
                <a:gd name="connsiteY178" fmla="*/ 146078 h 1397733"/>
                <a:gd name="connsiteX179" fmla="*/ 594430 w 2184215"/>
                <a:gd name="connsiteY179" fmla="*/ 146078 h 1397733"/>
                <a:gd name="connsiteX180" fmla="*/ 619830 w 2184215"/>
                <a:gd name="connsiteY180" fmla="*/ 133378 h 1397733"/>
                <a:gd name="connsiteX181" fmla="*/ 635705 w 2184215"/>
                <a:gd name="connsiteY181" fmla="*/ 133378 h 1397733"/>
                <a:gd name="connsiteX182" fmla="*/ 661105 w 2184215"/>
                <a:gd name="connsiteY182" fmla="*/ 139728 h 1397733"/>
                <a:gd name="connsiteX183" fmla="*/ 696030 w 2184215"/>
                <a:gd name="connsiteY183" fmla="*/ 146078 h 1397733"/>
                <a:gd name="connsiteX184" fmla="*/ 711905 w 2184215"/>
                <a:gd name="connsiteY184" fmla="*/ 152428 h 1397733"/>
                <a:gd name="connsiteX185" fmla="*/ 740480 w 2184215"/>
                <a:gd name="connsiteY185" fmla="*/ 161953 h 1397733"/>
                <a:gd name="connsiteX186" fmla="*/ 775405 w 2184215"/>
                <a:gd name="connsiteY186" fmla="*/ 174653 h 1397733"/>
                <a:gd name="connsiteX187" fmla="*/ 819855 w 2184215"/>
                <a:gd name="connsiteY187" fmla="*/ 187353 h 1397733"/>
                <a:gd name="connsiteX188" fmla="*/ 861130 w 2184215"/>
                <a:gd name="connsiteY188" fmla="*/ 193703 h 1397733"/>
                <a:gd name="connsiteX189" fmla="*/ 889705 w 2184215"/>
                <a:gd name="connsiteY189" fmla="*/ 190528 h 1397733"/>
                <a:gd name="connsiteX190" fmla="*/ 902405 w 2184215"/>
                <a:gd name="connsiteY190" fmla="*/ 174653 h 1397733"/>
                <a:gd name="connsiteX191" fmla="*/ 911930 w 2184215"/>
                <a:gd name="connsiteY191" fmla="*/ 152428 h 1397733"/>
                <a:gd name="connsiteX192" fmla="*/ 927805 w 2184215"/>
                <a:gd name="connsiteY192" fmla="*/ 139728 h 1397733"/>
                <a:gd name="connsiteX193" fmla="*/ 946855 w 2184215"/>
                <a:gd name="connsiteY193" fmla="*/ 139728 h 1397733"/>
                <a:gd name="connsiteX194" fmla="*/ 988130 w 2184215"/>
                <a:gd name="connsiteY194" fmla="*/ 142903 h 1397733"/>
                <a:gd name="connsiteX195" fmla="*/ 1013530 w 2184215"/>
                <a:gd name="connsiteY195" fmla="*/ 155603 h 1397733"/>
                <a:gd name="connsiteX196" fmla="*/ 1032580 w 2184215"/>
                <a:gd name="connsiteY196" fmla="*/ 171478 h 1397733"/>
                <a:gd name="connsiteX197" fmla="*/ 1064330 w 2184215"/>
                <a:gd name="connsiteY197" fmla="*/ 187353 h 1397733"/>
                <a:gd name="connsiteX198" fmla="*/ 1080205 w 2184215"/>
                <a:gd name="connsiteY198" fmla="*/ 200053 h 1397733"/>
                <a:gd name="connsiteX199" fmla="*/ 1102430 w 2184215"/>
                <a:gd name="connsiteY199" fmla="*/ 215928 h 1397733"/>
                <a:gd name="connsiteX200" fmla="*/ 1134180 w 2184215"/>
                <a:gd name="connsiteY200" fmla="*/ 231803 h 1397733"/>
                <a:gd name="connsiteX201" fmla="*/ 1159580 w 2184215"/>
                <a:gd name="connsiteY201" fmla="*/ 241328 h 1397733"/>
                <a:gd name="connsiteX202" fmla="*/ 1204030 w 2184215"/>
                <a:gd name="connsiteY202" fmla="*/ 257203 h 1397733"/>
                <a:gd name="connsiteX203" fmla="*/ 1251655 w 2184215"/>
                <a:gd name="connsiteY203" fmla="*/ 273078 h 1397733"/>
                <a:gd name="connsiteX204" fmla="*/ 1289755 w 2184215"/>
                <a:gd name="connsiteY204" fmla="*/ 282603 h 1397733"/>
                <a:gd name="connsiteX205" fmla="*/ 1324680 w 2184215"/>
                <a:gd name="connsiteY205" fmla="*/ 273078 h 1397733"/>
                <a:gd name="connsiteX206" fmla="*/ 1356430 w 2184215"/>
                <a:gd name="connsiteY206" fmla="*/ 269903 h 1397733"/>
                <a:gd name="connsiteX207" fmla="*/ 1404055 w 2184215"/>
                <a:gd name="connsiteY207" fmla="*/ 269903 h 1397733"/>
                <a:gd name="connsiteX208" fmla="*/ 1442155 w 2184215"/>
                <a:gd name="connsiteY208" fmla="*/ 266728 h 1397733"/>
                <a:gd name="connsiteX209" fmla="*/ 1473905 w 2184215"/>
                <a:gd name="connsiteY209" fmla="*/ 285778 h 1397733"/>
                <a:gd name="connsiteX210" fmla="*/ 1502480 w 2184215"/>
                <a:gd name="connsiteY210" fmla="*/ 301653 h 1397733"/>
                <a:gd name="connsiteX211" fmla="*/ 1556455 w 2184215"/>
                <a:gd name="connsiteY211" fmla="*/ 301653 h 1397733"/>
                <a:gd name="connsiteX212" fmla="*/ 1588205 w 2184215"/>
                <a:gd name="connsiteY212" fmla="*/ 298478 h 1397733"/>
                <a:gd name="connsiteX213" fmla="*/ 1604080 w 2184215"/>
                <a:gd name="connsiteY213" fmla="*/ 298478 h 1397733"/>
                <a:gd name="connsiteX214" fmla="*/ 1626305 w 2184215"/>
                <a:gd name="connsiteY214" fmla="*/ 304828 h 1397733"/>
                <a:gd name="connsiteX215" fmla="*/ 1642180 w 2184215"/>
                <a:gd name="connsiteY215" fmla="*/ 333403 h 1397733"/>
                <a:gd name="connsiteX216" fmla="*/ 1661230 w 2184215"/>
                <a:gd name="connsiteY216" fmla="*/ 355628 h 1397733"/>
                <a:gd name="connsiteX217" fmla="*/ 1686630 w 2184215"/>
                <a:gd name="connsiteY217" fmla="*/ 349278 h 1397733"/>
                <a:gd name="connsiteX218" fmla="*/ 1721555 w 2184215"/>
                <a:gd name="connsiteY218" fmla="*/ 346103 h 1397733"/>
                <a:gd name="connsiteX219" fmla="*/ 1756480 w 2184215"/>
                <a:gd name="connsiteY219" fmla="*/ 346103 h 1397733"/>
                <a:gd name="connsiteX220" fmla="*/ 1794580 w 2184215"/>
                <a:gd name="connsiteY220" fmla="*/ 349278 h 1397733"/>
                <a:gd name="connsiteX221" fmla="*/ 1867605 w 2184215"/>
                <a:gd name="connsiteY221" fmla="*/ 374678 h 139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84215" h="1397733">
                  <a:moveTo>
                    <a:pt x="1867605" y="374678"/>
                  </a:moveTo>
                  <a:cubicBezTo>
                    <a:pt x="1887713" y="385790"/>
                    <a:pt x="1902001" y="410132"/>
                    <a:pt x="1915230" y="415953"/>
                  </a:cubicBezTo>
                  <a:cubicBezTo>
                    <a:pt x="1928459" y="421774"/>
                    <a:pt x="1937984" y="411190"/>
                    <a:pt x="1946980" y="409603"/>
                  </a:cubicBezTo>
                  <a:cubicBezTo>
                    <a:pt x="1955976" y="408016"/>
                    <a:pt x="1969205" y="406428"/>
                    <a:pt x="1969205" y="406428"/>
                  </a:cubicBezTo>
                  <a:cubicBezTo>
                    <a:pt x="1977142" y="405370"/>
                    <a:pt x="1984551" y="404840"/>
                    <a:pt x="1994605" y="403253"/>
                  </a:cubicBezTo>
                  <a:cubicBezTo>
                    <a:pt x="2004659" y="401666"/>
                    <a:pt x="2021063" y="399020"/>
                    <a:pt x="2029530" y="396903"/>
                  </a:cubicBezTo>
                  <a:cubicBezTo>
                    <a:pt x="2037997" y="394786"/>
                    <a:pt x="2040114" y="391611"/>
                    <a:pt x="2045405" y="390553"/>
                  </a:cubicBezTo>
                  <a:cubicBezTo>
                    <a:pt x="2050696" y="389495"/>
                    <a:pt x="2060222" y="387907"/>
                    <a:pt x="2061280" y="390553"/>
                  </a:cubicBezTo>
                  <a:cubicBezTo>
                    <a:pt x="2062338" y="393199"/>
                    <a:pt x="2056517" y="401666"/>
                    <a:pt x="2051755" y="406428"/>
                  </a:cubicBezTo>
                  <a:cubicBezTo>
                    <a:pt x="2046993" y="411190"/>
                    <a:pt x="2038526" y="415424"/>
                    <a:pt x="2032705" y="419128"/>
                  </a:cubicBezTo>
                  <a:cubicBezTo>
                    <a:pt x="2026884" y="422832"/>
                    <a:pt x="2018947" y="423361"/>
                    <a:pt x="2016830" y="428653"/>
                  </a:cubicBezTo>
                  <a:cubicBezTo>
                    <a:pt x="2014713" y="433945"/>
                    <a:pt x="2016830" y="445586"/>
                    <a:pt x="2020005" y="450878"/>
                  </a:cubicBezTo>
                  <a:cubicBezTo>
                    <a:pt x="2023180" y="456170"/>
                    <a:pt x="2029530" y="454582"/>
                    <a:pt x="2035880" y="460403"/>
                  </a:cubicBezTo>
                  <a:cubicBezTo>
                    <a:pt x="2042230" y="466224"/>
                    <a:pt x="2051755" y="480511"/>
                    <a:pt x="2058105" y="485803"/>
                  </a:cubicBezTo>
                  <a:cubicBezTo>
                    <a:pt x="2064455" y="491095"/>
                    <a:pt x="2066042" y="490565"/>
                    <a:pt x="2073980" y="492153"/>
                  </a:cubicBezTo>
                  <a:cubicBezTo>
                    <a:pt x="2081918" y="493741"/>
                    <a:pt x="2095147" y="493211"/>
                    <a:pt x="2105730" y="495328"/>
                  </a:cubicBezTo>
                  <a:cubicBezTo>
                    <a:pt x="2116313" y="497445"/>
                    <a:pt x="2129013" y="502207"/>
                    <a:pt x="2137480" y="504853"/>
                  </a:cubicBezTo>
                  <a:cubicBezTo>
                    <a:pt x="2145947" y="507499"/>
                    <a:pt x="2149122" y="507499"/>
                    <a:pt x="2156530" y="511203"/>
                  </a:cubicBezTo>
                  <a:cubicBezTo>
                    <a:pt x="2163938" y="514907"/>
                    <a:pt x="2177697" y="520199"/>
                    <a:pt x="2181930" y="527078"/>
                  </a:cubicBezTo>
                  <a:cubicBezTo>
                    <a:pt x="2186163" y="533957"/>
                    <a:pt x="2183517" y="542424"/>
                    <a:pt x="2181930" y="552478"/>
                  </a:cubicBezTo>
                  <a:cubicBezTo>
                    <a:pt x="2180343" y="562532"/>
                    <a:pt x="2179813" y="575761"/>
                    <a:pt x="2172405" y="587403"/>
                  </a:cubicBezTo>
                  <a:cubicBezTo>
                    <a:pt x="2164997" y="599045"/>
                    <a:pt x="2148063" y="612274"/>
                    <a:pt x="2137480" y="622328"/>
                  </a:cubicBezTo>
                  <a:cubicBezTo>
                    <a:pt x="2126897" y="632382"/>
                    <a:pt x="2118430" y="639791"/>
                    <a:pt x="2108905" y="647728"/>
                  </a:cubicBezTo>
                  <a:cubicBezTo>
                    <a:pt x="2099380" y="655665"/>
                    <a:pt x="2089855" y="661486"/>
                    <a:pt x="2080330" y="669953"/>
                  </a:cubicBezTo>
                  <a:cubicBezTo>
                    <a:pt x="2070805" y="678420"/>
                    <a:pt x="2056518" y="689003"/>
                    <a:pt x="2051755" y="698528"/>
                  </a:cubicBezTo>
                  <a:cubicBezTo>
                    <a:pt x="2046992" y="708053"/>
                    <a:pt x="2051226" y="718107"/>
                    <a:pt x="2051755" y="727103"/>
                  </a:cubicBezTo>
                  <a:cubicBezTo>
                    <a:pt x="2052284" y="736099"/>
                    <a:pt x="2053872" y="741391"/>
                    <a:pt x="2054930" y="752503"/>
                  </a:cubicBezTo>
                  <a:cubicBezTo>
                    <a:pt x="2055988" y="763615"/>
                    <a:pt x="2057047" y="781607"/>
                    <a:pt x="2058105" y="793778"/>
                  </a:cubicBezTo>
                  <a:cubicBezTo>
                    <a:pt x="2059163" y="805949"/>
                    <a:pt x="2058105" y="815474"/>
                    <a:pt x="2061280" y="825528"/>
                  </a:cubicBezTo>
                  <a:cubicBezTo>
                    <a:pt x="2064455" y="835582"/>
                    <a:pt x="2071863" y="846695"/>
                    <a:pt x="2077155" y="854103"/>
                  </a:cubicBezTo>
                  <a:cubicBezTo>
                    <a:pt x="2082447" y="861511"/>
                    <a:pt x="2093030" y="869978"/>
                    <a:pt x="2093030" y="869978"/>
                  </a:cubicBezTo>
                  <a:cubicBezTo>
                    <a:pt x="2097792" y="874740"/>
                    <a:pt x="2102026" y="875799"/>
                    <a:pt x="2105730" y="882678"/>
                  </a:cubicBezTo>
                  <a:cubicBezTo>
                    <a:pt x="2109434" y="889557"/>
                    <a:pt x="2113138" y="901199"/>
                    <a:pt x="2115255" y="911253"/>
                  </a:cubicBezTo>
                  <a:cubicBezTo>
                    <a:pt x="2117372" y="921307"/>
                    <a:pt x="2122663" y="937711"/>
                    <a:pt x="2118430" y="943003"/>
                  </a:cubicBezTo>
                  <a:cubicBezTo>
                    <a:pt x="2114197" y="948295"/>
                    <a:pt x="2089855" y="943003"/>
                    <a:pt x="2089855" y="943003"/>
                  </a:cubicBezTo>
                  <a:cubicBezTo>
                    <a:pt x="2080859" y="943003"/>
                    <a:pt x="2075567" y="941945"/>
                    <a:pt x="2064455" y="943003"/>
                  </a:cubicBezTo>
                  <a:cubicBezTo>
                    <a:pt x="2053343" y="944061"/>
                    <a:pt x="2035351" y="947766"/>
                    <a:pt x="2023180" y="949353"/>
                  </a:cubicBezTo>
                  <a:cubicBezTo>
                    <a:pt x="2011009" y="950940"/>
                    <a:pt x="2003072" y="950411"/>
                    <a:pt x="1991430" y="952528"/>
                  </a:cubicBezTo>
                  <a:cubicBezTo>
                    <a:pt x="1979788" y="954645"/>
                    <a:pt x="1963384" y="957820"/>
                    <a:pt x="1953330" y="962053"/>
                  </a:cubicBezTo>
                  <a:cubicBezTo>
                    <a:pt x="1943276" y="966286"/>
                    <a:pt x="1935867" y="972107"/>
                    <a:pt x="1931105" y="977928"/>
                  </a:cubicBezTo>
                  <a:cubicBezTo>
                    <a:pt x="1926343" y="983749"/>
                    <a:pt x="1925813" y="990628"/>
                    <a:pt x="1924755" y="996978"/>
                  </a:cubicBezTo>
                  <a:cubicBezTo>
                    <a:pt x="1923697" y="1003328"/>
                    <a:pt x="1924226" y="1007032"/>
                    <a:pt x="1924755" y="1016028"/>
                  </a:cubicBezTo>
                  <a:cubicBezTo>
                    <a:pt x="1925284" y="1025024"/>
                    <a:pt x="1927401" y="1039841"/>
                    <a:pt x="1927930" y="1050953"/>
                  </a:cubicBezTo>
                  <a:cubicBezTo>
                    <a:pt x="1928459" y="1062065"/>
                    <a:pt x="1927930" y="1082703"/>
                    <a:pt x="1927930" y="1082703"/>
                  </a:cubicBezTo>
                  <a:cubicBezTo>
                    <a:pt x="1927930" y="1093286"/>
                    <a:pt x="1928988" y="1103341"/>
                    <a:pt x="1927930" y="1114453"/>
                  </a:cubicBezTo>
                  <a:cubicBezTo>
                    <a:pt x="1926872" y="1125565"/>
                    <a:pt x="1925813" y="1139324"/>
                    <a:pt x="1921580" y="1149378"/>
                  </a:cubicBezTo>
                  <a:cubicBezTo>
                    <a:pt x="1917347" y="1159432"/>
                    <a:pt x="1909409" y="1168428"/>
                    <a:pt x="1902530" y="1174778"/>
                  </a:cubicBezTo>
                  <a:cubicBezTo>
                    <a:pt x="1895651" y="1181128"/>
                    <a:pt x="1891947" y="1183245"/>
                    <a:pt x="1880305" y="1187478"/>
                  </a:cubicBezTo>
                  <a:cubicBezTo>
                    <a:pt x="1868663" y="1191711"/>
                    <a:pt x="1848555" y="1198591"/>
                    <a:pt x="1832680" y="1200178"/>
                  </a:cubicBezTo>
                  <a:cubicBezTo>
                    <a:pt x="1816805" y="1201766"/>
                    <a:pt x="1797226" y="1198061"/>
                    <a:pt x="1785055" y="1197003"/>
                  </a:cubicBezTo>
                  <a:cubicBezTo>
                    <a:pt x="1772884" y="1195945"/>
                    <a:pt x="1769180" y="1194357"/>
                    <a:pt x="1759655" y="1193828"/>
                  </a:cubicBezTo>
                  <a:cubicBezTo>
                    <a:pt x="1750130" y="1193299"/>
                    <a:pt x="1737959" y="1194357"/>
                    <a:pt x="1727905" y="1193828"/>
                  </a:cubicBezTo>
                  <a:cubicBezTo>
                    <a:pt x="1717851" y="1193299"/>
                    <a:pt x="1706209" y="1190653"/>
                    <a:pt x="1699330" y="1190653"/>
                  </a:cubicBezTo>
                  <a:cubicBezTo>
                    <a:pt x="1692451" y="1190653"/>
                    <a:pt x="1690863" y="1190653"/>
                    <a:pt x="1686630" y="1193828"/>
                  </a:cubicBezTo>
                  <a:cubicBezTo>
                    <a:pt x="1682397" y="1197003"/>
                    <a:pt x="1680809" y="1202824"/>
                    <a:pt x="1673930" y="1209703"/>
                  </a:cubicBezTo>
                  <a:cubicBezTo>
                    <a:pt x="1667051" y="1216582"/>
                    <a:pt x="1653822" y="1227166"/>
                    <a:pt x="1645355" y="1235103"/>
                  </a:cubicBezTo>
                  <a:cubicBezTo>
                    <a:pt x="1636888" y="1243041"/>
                    <a:pt x="1630009" y="1249390"/>
                    <a:pt x="1623130" y="1257328"/>
                  </a:cubicBezTo>
                  <a:cubicBezTo>
                    <a:pt x="1616251" y="1265266"/>
                    <a:pt x="1611488" y="1274791"/>
                    <a:pt x="1604080" y="1282728"/>
                  </a:cubicBezTo>
                  <a:cubicBezTo>
                    <a:pt x="1596672" y="1290666"/>
                    <a:pt x="1588205" y="1297016"/>
                    <a:pt x="1578680" y="1304953"/>
                  </a:cubicBezTo>
                  <a:cubicBezTo>
                    <a:pt x="1569155" y="1312890"/>
                    <a:pt x="1556984" y="1321357"/>
                    <a:pt x="1546930" y="1330353"/>
                  </a:cubicBezTo>
                  <a:cubicBezTo>
                    <a:pt x="1536876" y="1339349"/>
                    <a:pt x="1526822" y="1352049"/>
                    <a:pt x="1518355" y="1358928"/>
                  </a:cubicBezTo>
                  <a:cubicBezTo>
                    <a:pt x="1509888" y="1365807"/>
                    <a:pt x="1501951" y="1368982"/>
                    <a:pt x="1496130" y="1371628"/>
                  </a:cubicBezTo>
                  <a:cubicBezTo>
                    <a:pt x="1490309" y="1374274"/>
                    <a:pt x="1488722" y="1374803"/>
                    <a:pt x="1483430" y="1374803"/>
                  </a:cubicBezTo>
                  <a:cubicBezTo>
                    <a:pt x="1478138" y="1374803"/>
                    <a:pt x="1470201" y="1375332"/>
                    <a:pt x="1464380" y="1371628"/>
                  </a:cubicBezTo>
                  <a:cubicBezTo>
                    <a:pt x="1458559" y="1367924"/>
                    <a:pt x="1453267" y="1358399"/>
                    <a:pt x="1448505" y="1352578"/>
                  </a:cubicBezTo>
                  <a:cubicBezTo>
                    <a:pt x="1443743" y="1346757"/>
                    <a:pt x="1441626" y="1340936"/>
                    <a:pt x="1435805" y="1336703"/>
                  </a:cubicBezTo>
                  <a:cubicBezTo>
                    <a:pt x="1429984" y="1332470"/>
                    <a:pt x="1422576" y="1331411"/>
                    <a:pt x="1413580" y="1327178"/>
                  </a:cubicBezTo>
                  <a:cubicBezTo>
                    <a:pt x="1404584" y="1322945"/>
                    <a:pt x="1389238" y="1314478"/>
                    <a:pt x="1381830" y="1311303"/>
                  </a:cubicBezTo>
                  <a:cubicBezTo>
                    <a:pt x="1374422" y="1308128"/>
                    <a:pt x="1374422" y="1308128"/>
                    <a:pt x="1369130" y="1308128"/>
                  </a:cubicBezTo>
                  <a:cubicBezTo>
                    <a:pt x="1363838" y="1308128"/>
                    <a:pt x="1359076" y="1310245"/>
                    <a:pt x="1350080" y="1311303"/>
                  </a:cubicBezTo>
                  <a:cubicBezTo>
                    <a:pt x="1341084" y="1312361"/>
                    <a:pt x="1322034" y="1313420"/>
                    <a:pt x="1315155" y="1314478"/>
                  </a:cubicBezTo>
                  <a:cubicBezTo>
                    <a:pt x="1308276" y="1315536"/>
                    <a:pt x="1310392" y="1316066"/>
                    <a:pt x="1308805" y="1317653"/>
                  </a:cubicBezTo>
                  <a:cubicBezTo>
                    <a:pt x="1307218" y="1319240"/>
                    <a:pt x="1305630" y="1324003"/>
                    <a:pt x="1305630" y="1324003"/>
                  </a:cubicBezTo>
                  <a:cubicBezTo>
                    <a:pt x="1304043" y="1327178"/>
                    <a:pt x="1303513" y="1334586"/>
                    <a:pt x="1299280" y="1336703"/>
                  </a:cubicBezTo>
                  <a:cubicBezTo>
                    <a:pt x="1295047" y="1338820"/>
                    <a:pt x="1287109" y="1335116"/>
                    <a:pt x="1280230" y="1336703"/>
                  </a:cubicBezTo>
                  <a:cubicBezTo>
                    <a:pt x="1273351" y="1338290"/>
                    <a:pt x="1266472" y="1343053"/>
                    <a:pt x="1258005" y="1346228"/>
                  </a:cubicBezTo>
                  <a:cubicBezTo>
                    <a:pt x="1249538" y="1349403"/>
                    <a:pt x="1240013" y="1353636"/>
                    <a:pt x="1229430" y="1355753"/>
                  </a:cubicBezTo>
                  <a:cubicBezTo>
                    <a:pt x="1218847" y="1357870"/>
                    <a:pt x="1204030" y="1355224"/>
                    <a:pt x="1194505" y="1358928"/>
                  </a:cubicBezTo>
                  <a:cubicBezTo>
                    <a:pt x="1184980" y="1362632"/>
                    <a:pt x="1181276" y="1373216"/>
                    <a:pt x="1172280" y="1377978"/>
                  </a:cubicBezTo>
                  <a:cubicBezTo>
                    <a:pt x="1163284" y="1382740"/>
                    <a:pt x="1152172" y="1384328"/>
                    <a:pt x="1140530" y="1387503"/>
                  </a:cubicBezTo>
                  <a:cubicBezTo>
                    <a:pt x="1128888" y="1390678"/>
                    <a:pt x="1115130" y="1395441"/>
                    <a:pt x="1102430" y="1397028"/>
                  </a:cubicBezTo>
                  <a:cubicBezTo>
                    <a:pt x="1089730" y="1398615"/>
                    <a:pt x="1064330" y="1397028"/>
                    <a:pt x="1064330" y="1397028"/>
                  </a:cubicBezTo>
                  <a:cubicBezTo>
                    <a:pt x="1053218" y="1397028"/>
                    <a:pt x="1048455" y="1398086"/>
                    <a:pt x="1035755" y="1397028"/>
                  </a:cubicBezTo>
                  <a:cubicBezTo>
                    <a:pt x="1023055" y="1395970"/>
                    <a:pt x="1004005" y="1391207"/>
                    <a:pt x="988130" y="1390678"/>
                  </a:cubicBezTo>
                  <a:cubicBezTo>
                    <a:pt x="972255" y="1390149"/>
                    <a:pt x="953734" y="1394382"/>
                    <a:pt x="940505" y="1393853"/>
                  </a:cubicBezTo>
                  <a:cubicBezTo>
                    <a:pt x="927276" y="1393324"/>
                    <a:pt x="920397" y="1391207"/>
                    <a:pt x="908755" y="1387503"/>
                  </a:cubicBezTo>
                  <a:cubicBezTo>
                    <a:pt x="897113" y="1383799"/>
                    <a:pt x="881767" y="1377978"/>
                    <a:pt x="870655" y="1371628"/>
                  </a:cubicBezTo>
                  <a:cubicBezTo>
                    <a:pt x="859543" y="1365278"/>
                    <a:pt x="850017" y="1355224"/>
                    <a:pt x="842080" y="1349403"/>
                  </a:cubicBezTo>
                  <a:cubicBezTo>
                    <a:pt x="834143" y="1343582"/>
                    <a:pt x="827263" y="1341995"/>
                    <a:pt x="823030" y="1336703"/>
                  </a:cubicBezTo>
                  <a:cubicBezTo>
                    <a:pt x="818797" y="1331411"/>
                    <a:pt x="817738" y="1323474"/>
                    <a:pt x="816680" y="1317653"/>
                  </a:cubicBezTo>
                  <a:cubicBezTo>
                    <a:pt x="815622" y="1311832"/>
                    <a:pt x="817738" y="1307599"/>
                    <a:pt x="816680" y="1301778"/>
                  </a:cubicBezTo>
                  <a:cubicBezTo>
                    <a:pt x="815622" y="1295957"/>
                    <a:pt x="813505" y="1290136"/>
                    <a:pt x="810330" y="1282728"/>
                  </a:cubicBezTo>
                  <a:cubicBezTo>
                    <a:pt x="807155" y="1275320"/>
                    <a:pt x="802922" y="1264207"/>
                    <a:pt x="797630" y="1257328"/>
                  </a:cubicBezTo>
                  <a:cubicBezTo>
                    <a:pt x="792338" y="1250449"/>
                    <a:pt x="783872" y="1246745"/>
                    <a:pt x="778580" y="1241453"/>
                  </a:cubicBezTo>
                  <a:cubicBezTo>
                    <a:pt x="773288" y="1236161"/>
                    <a:pt x="771701" y="1230340"/>
                    <a:pt x="765880" y="1225578"/>
                  </a:cubicBezTo>
                  <a:cubicBezTo>
                    <a:pt x="760059" y="1220816"/>
                    <a:pt x="751592" y="1218170"/>
                    <a:pt x="743655" y="1212878"/>
                  </a:cubicBezTo>
                  <a:cubicBezTo>
                    <a:pt x="735718" y="1207586"/>
                    <a:pt x="726722" y="1198591"/>
                    <a:pt x="718255" y="1193828"/>
                  </a:cubicBezTo>
                  <a:cubicBezTo>
                    <a:pt x="709788" y="1189065"/>
                    <a:pt x="702909" y="1187478"/>
                    <a:pt x="692855" y="1184303"/>
                  </a:cubicBezTo>
                  <a:cubicBezTo>
                    <a:pt x="682801" y="1181128"/>
                    <a:pt x="666926" y="1179011"/>
                    <a:pt x="657930" y="1174778"/>
                  </a:cubicBezTo>
                  <a:cubicBezTo>
                    <a:pt x="648934" y="1170545"/>
                    <a:pt x="646817" y="1164195"/>
                    <a:pt x="638880" y="1158903"/>
                  </a:cubicBezTo>
                  <a:cubicBezTo>
                    <a:pt x="630943" y="1153611"/>
                    <a:pt x="618772" y="1146203"/>
                    <a:pt x="610305" y="1143028"/>
                  </a:cubicBezTo>
                  <a:cubicBezTo>
                    <a:pt x="601838" y="1139853"/>
                    <a:pt x="596018" y="1141441"/>
                    <a:pt x="588080" y="1139853"/>
                  </a:cubicBezTo>
                  <a:cubicBezTo>
                    <a:pt x="580142" y="1138265"/>
                    <a:pt x="572205" y="1137207"/>
                    <a:pt x="562680" y="1133503"/>
                  </a:cubicBezTo>
                  <a:cubicBezTo>
                    <a:pt x="553155" y="1129799"/>
                    <a:pt x="540984" y="1122391"/>
                    <a:pt x="530930" y="1117628"/>
                  </a:cubicBezTo>
                  <a:cubicBezTo>
                    <a:pt x="520876" y="1112866"/>
                    <a:pt x="512409" y="1108632"/>
                    <a:pt x="502355" y="1104928"/>
                  </a:cubicBezTo>
                  <a:cubicBezTo>
                    <a:pt x="492301" y="1101224"/>
                    <a:pt x="477484" y="1097520"/>
                    <a:pt x="470605" y="1095403"/>
                  </a:cubicBezTo>
                  <a:cubicBezTo>
                    <a:pt x="463726" y="1093286"/>
                    <a:pt x="467430" y="1096990"/>
                    <a:pt x="461080" y="1092228"/>
                  </a:cubicBezTo>
                  <a:cubicBezTo>
                    <a:pt x="454730" y="1087466"/>
                    <a:pt x="440442" y="1075295"/>
                    <a:pt x="432505" y="1066828"/>
                  </a:cubicBezTo>
                  <a:cubicBezTo>
                    <a:pt x="424567" y="1058361"/>
                    <a:pt x="419276" y="1047249"/>
                    <a:pt x="413455" y="1041428"/>
                  </a:cubicBezTo>
                  <a:cubicBezTo>
                    <a:pt x="407634" y="1035607"/>
                    <a:pt x="403930" y="1034549"/>
                    <a:pt x="397580" y="1031903"/>
                  </a:cubicBezTo>
                  <a:cubicBezTo>
                    <a:pt x="391230" y="1029257"/>
                    <a:pt x="383292" y="1026611"/>
                    <a:pt x="375355" y="1025553"/>
                  </a:cubicBezTo>
                  <a:cubicBezTo>
                    <a:pt x="367418" y="1024495"/>
                    <a:pt x="358422" y="1025024"/>
                    <a:pt x="349955" y="1025553"/>
                  </a:cubicBezTo>
                  <a:cubicBezTo>
                    <a:pt x="341488" y="1026082"/>
                    <a:pt x="332492" y="1028199"/>
                    <a:pt x="324555" y="1028728"/>
                  </a:cubicBezTo>
                  <a:cubicBezTo>
                    <a:pt x="316617" y="1029257"/>
                    <a:pt x="302330" y="1028728"/>
                    <a:pt x="302330" y="1028728"/>
                  </a:cubicBezTo>
                  <a:cubicBezTo>
                    <a:pt x="294922" y="1028728"/>
                    <a:pt x="289101" y="1027141"/>
                    <a:pt x="280105" y="1028728"/>
                  </a:cubicBezTo>
                  <a:cubicBezTo>
                    <a:pt x="271109" y="1030315"/>
                    <a:pt x="256292" y="1035607"/>
                    <a:pt x="248355" y="1038253"/>
                  </a:cubicBezTo>
                  <a:cubicBezTo>
                    <a:pt x="240418" y="1040899"/>
                    <a:pt x="232480" y="1044603"/>
                    <a:pt x="232480" y="1044603"/>
                  </a:cubicBezTo>
                  <a:cubicBezTo>
                    <a:pt x="225601" y="1047249"/>
                    <a:pt x="215547" y="1051482"/>
                    <a:pt x="207080" y="1054128"/>
                  </a:cubicBezTo>
                  <a:cubicBezTo>
                    <a:pt x="198613" y="1056774"/>
                    <a:pt x="190147" y="1057832"/>
                    <a:pt x="181680" y="1060478"/>
                  </a:cubicBezTo>
                  <a:cubicBezTo>
                    <a:pt x="173213" y="1063124"/>
                    <a:pt x="163688" y="1068416"/>
                    <a:pt x="156280" y="1070003"/>
                  </a:cubicBezTo>
                  <a:cubicBezTo>
                    <a:pt x="148872" y="1071590"/>
                    <a:pt x="144109" y="1070532"/>
                    <a:pt x="137230" y="1070003"/>
                  </a:cubicBezTo>
                  <a:cubicBezTo>
                    <a:pt x="130351" y="1069474"/>
                    <a:pt x="115005" y="1066828"/>
                    <a:pt x="115005" y="1066828"/>
                  </a:cubicBezTo>
                  <a:cubicBezTo>
                    <a:pt x="107597" y="1065770"/>
                    <a:pt x="102305" y="1066299"/>
                    <a:pt x="92780" y="1063653"/>
                  </a:cubicBezTo>
                  <a:cubicBezTo>
                    <a:pt x="83255" y="1061007"/>
                    <a:pt x="66851" y="1055715"/>
                    <a:pt x="57855" y="1050953"/>
                  </a:cubicBezTo>
                  <a:cubicBezTo>
                    <a:pt x="48859" y="1046191"/>
                    <a:pt x="45155" y="1043545"/>
                    <a:pt x="38805" y="1035078"/>
                  </a:cubicBezTo>
                  <a:cubicBezTo>
                    <a:pt x="32455" y="1026611"/>
                    <a:pt x="25576" y="1011265"/>
                    <a:pt x="19755" y="1000153"/>
                  </a:cubicBezTo>
                  <a:cubicBezTo>
                    <a:pt x="13934" y="989041"/>
                    <a:pt x="7055" y="976870"/>
                    <a:pt x="3880" y="968403"/>
                  </a:cubicBezTo>
                  <a:cubicBezTo>
                    <a:pt x="705" y="959936"/>
                    <a:pt x="1234" y="960465"/>
                    <a:pt x="705" y="949353"/>
                  </a:cubicBezTo>
                  <a:cubicBezTo>
                    <a:pt x="176" y="938241"/>
                    <a:pt x="705" y="901728"/>
                    <a:pt x="705" y="901728"/>
                  </a:cubicBezTo>
                  <a:lnTo>
                    <a:pt x="705" y="863628"/>
                  </a:lnTo>
                  <a:cubicBezTo>
                    <a:pt x="705" y="851986"/>
                    <a:pt x="-883" y="847753"/>
                    <a:pt x="705" y="831878"/>
                  </a:cubicBezTo>
                  <a:cubicBezTo>
                    <a:pt x="2292" y="816003"/>
                    <a:pt x="7584" y="784782"/>
                    <a:pt x="10230" y="768378"/>
                  </a:cubicBezTo>
                  <a:cubicBezTo>
                    <a:pt x="12876" y="751974"/>
                    <a:pt x="12876" y="745095"/>
                    <a:pt x="16580" y="733453"/>
                  </a:cubicBezTo>
                  <a:cubicBezTo>
                    <a:pt x="20284" y="721811"/>
                    <a:pt x="25047" y="708582"/>
                    <a:pt x="32455" y="698528"/>
                  </a:cubicBezTo>
                  <a:cubicBezTo>
                    <a:pt x="39863" y="688474"/>
                    <a:pt x="53093" y="683182"/>
                    <a:pt x="61030" y="673128"/>
                  </a:cubicBezTo>
                  <a:cubicBezTo>
                    <a:pt x="68967" y="663074"/>
                    <a:pt x="73201" y="648257"/>
                    <a:pt x="80080" y="638203"/>
                  </a:cubicBezTo>
                  <a:cubicBezTo>
                    <a:pt x="86959" y="628149"/>
                    <a:pt x="97542" y="621270"/>
                    <a:pt x="102305" y="612803"/>
                  </a:cubicBezTo>
                  <a:cubicBezTo>
                    <a:pt x="107068" y="604336"/>
                    <a:pt x="106538" y="593753"/>
                    <a:pt x="108655" y="587403"/>
                  </a:cubicBezTo>
                  <a:cubicBezTo>
                    <a:pt x="110772" y="581053"/>
                    <a:pt x="112359" y="581053"/>
                    <a:pt x="115005" y="574703"/>
                  </a:cubicBezTo>
                  <a:cubicBezTo>
                    <a:pt x="117651" y="568353"/>
                    <a:pt x="120826" y="559886"/>
                    <a:pt x="124530" y="549303"/>
                  </a:cubicBezTo>
                  <a:cubicBezTo>
                    <a:pt x="128234" y="538720"/>
                    <a:pt x="132997" y="521257"/>
                    <a:pt x="137230" y="511203"/>
                  </a:cubicBezTo>
                  <a:cubicBezTo>
                    <a:pt x="141463" y="501149"/>
                    <a:pt x="145697" y="496915"/>
                    <a:pt x="149930" y="488978"/>
                  </a:cubicBezTo>
                  <a:cubicBezTo>
                    <a:pt x="154163" y="481041"/>
                    <a:pt x="160513" y="470457"/>
                    <a:pt x="162630" y="463578"/>
                  </a:cubicBezTo>
                  <a:cubicBezTo>
                    <a:pt x="164747" y="456699"/>
                    <a:pt x="162630" y="447703"/>
                    <a:pt x="162630" y="447703"/>
                  </a:cubicBezTo>
                  <a:cubicBezTo>
                    <a:pt x="162630" y="443999"/>
                    <a:pt x="164747" y="447703"/>
                    <a:pt x="162630" y="441353"/>
                  </a:cubicBezTo>
                  <a:cubicBezTo>
                    <a:pt x="160513" y="435003"/>
                    <a:pt x="154693" y="419128"/>
                    <a:pt x="149930" y="409603"/>
                  </a:cubicBezTo>
                  <a:cubicBezTo>
                    <a:pt x="145167" y="400078"/>
                    <a:pt x="140934" y="390553"/>
                    <a:pt x="134055" y="384203"/>
                  </a:cubicBezTo>
                  <a:cubicBezTo>
                    <a:pt x="127176" y="377853"/>
                    <a:pt x="117122" y="374678"/>
                    <a:pt x="108655" y="371503"/>
                  </a:cubicBezTo>
                  <a:cubicBezTo>
                    <a:pt x="100188" y="368328"/>
                    <a:pt x="91722" y="366211"/>
                    <a:pt x="83255" y="365153"/>
                  </a:cubicBezTo>
                  <a:cubicBezTo>
                    <a:pt x="74788" y="364095"/>
                    <a:pt x="63676" y="366211"/>
                    <a:pt x="57855" y="365153"/>
                  </a:cubicBezTo>
                  <a:cubicBezTo>
                    <a:pt x="52034" y="364095"/>
                    <a:pt x="49917" y="365153"/>
                    <a:pt x="48330" y="358803"/>
                  </a:cubicBezTo>
                  <a:cubicBezTo>
                    <a:pt x="46742" y="352453"/>
                    <a:pt x="48330" y="327053"/>
                    <a:pt x="48330" y="327053"/>
                  </a:cubicBezTo>
                  <a:lnTo>
                    <a:pt x="48330" y="292128"/>
                  </a:lnTo>
                  <a:cubicBezTo>
                    <a:pt x="48330" y="279428"/>
                    <a:pt x="48859" y="265670"/>
                    <a:pt x="48330" y="250853"/>
                  </a:cubicBezTo>
                  <a:cubicBezTo>
                    <a:pt x="47801" y="236036"/>
                    <a:pt x="45684" y="217515"/>
                    <a:pt x="45155" y="203228"/>
                  </a:cubicBezTo>
                  <a:cubicBezTo>
                    <a:pt x="44626" y="188940"/>
                    <a:pt x="45155" y="165128"/>
                    <a:pt x="45155" y="165128"/>
                  </a:cubicBezTo>
                  <a:cubicBezTo>
                    <a:pt x="45155" y="152428"/>
                    <a:pt x="44097" y="140257"/>
                    <a:pt x="45155" y="127028"/>
                  </a:cubicBezTo>
                  <a:cubicBezTo>
                    <a:pt x="46213" y="113799"/>
                    <a:pt x="49388" y="98982"/>
                    <a:pt x="51505" y="85753"/>
                  </a:cubicBezTo>
                  <a:cubicBezTo>
                    <a:pt x="53622" y="72524"/>
                    <a:pt x="54680" y="59295"/>
                    <a:pt x="57855" y="47653"/>
                  </a:cubicBezTo>
                  <a:cubicBezTo>
                    <a:pt x="61030" y="36011"/>
                    <a:pt x="66322" y="23840"/>
                    <a:pt x="70555" y="15903"/>
                  </a:cubicBezTo>
                  <a:cubicBezTo>
                    <a:pt x="74788" y="7966"/>
                    <a:pt x="76905" y="557"/>
                    <a:pt x="83255" y="28"/>
                  </a:cubicBezTo>
                  <a:cubicBezTo>
                    <a:pt x="89605" y="-501"/>
                    <a:pt x="100188" y="6378"/>
                    <a:pt x="108655" y="12728"/>
                  </a:cubicBezTo>
                  <a:cubicBezTo>
                    <a:pt x="117122" y="19078"/>
                    <a:pt x="125588" y="30720"/>
                    <a:pt x="134055" y="38128"/>
                  </a:cubicBezTo>
                  <a:cubicBezTo>
                    <a:pt x="142522" y="45536"/>
                    <a:pt x="149401" y="51357"/>
                    <a:pt x="159455" y="57178"/>
                  </a:cubicBezTo>
                  <a:cubicBezTo>
                    <a:pt x="169509" y="62999"/>
                    <a:pt x="183267" y="68820"/>
                    <a:pt x="194380" y="73053"/>
                  </a:cubicBezTo>
                  <a:cubicBezTo>
                    <a:pt x="205492" y="77286"/>
                    <a:pt x="214488" y="80461"/>
                    <a:pt x="226130" y="82578"/>
                  </a:cubicBezTo>
                  <a:cubicBezTo>
                    <a:pt x="237772" y="84695"/>
                    <a:pt x="252588" y="85224"/>
                    <a:pt x="264230" y="85753"/>
                  </a:cubicBezTo>
                  <a:cubicBezTo>
                    <a:pt x="275872" y="86282"/>
                    <a:pt x="285397" y="79932"/>
                    <a:pt x="295980" y="85753"/>
                  </a:cubicBezTo>
                  <a:cubicBezTo>
                    <a:pt x="306563" y="91574"/>
                    <a:pt x="322438" y="108507"/>
                    <a:pt x="327730" y="120678"/>
                  </a:cubicBezTo>
                  <a:cubicBezTo>
                    <a:pt x="333022" y="132849"/>
                    <a:pt x="323497" y="150311"/>
                    <a:pt x="327730" y="158778"/>
                  </a:cubicBezTo>
                  <a:cubicBezTo>
                    <a:pt x="331963" y="167245"/>
                    <a:pt x="345192" y="168303"/>
                    <a:pt x="353130" y="171478"/>
                  </a:cubicBezTo>
                  <a:cubicBezTo>
                    <a:pt x="361068" y="174653"/>
                    <a:pt x="362126" y="176241"/>
                    <a:pt x="375355" y="177828"/>
                  </a:cubicBezTo>
                  <a:cubicBezTo>
                    <a:pt x="388584" y="179415"/>
                    <a:pt x="416101" y="180474"/>
                    <a:pt x="432505" y="181003"/>
                  </a:cubicBezTo>
                  <a:cubicBezTo>
                    <a:pt x="448909" y="181532"/>
                    <a:pt x="463197" y="183649"/>
                    <a:pt x="473780" y="181003"/>
                  </a:cubicBezTo>
                  <a:cubicBezTo>
                    <a:pt x="484363" y="178357"/>
                    <a:pt x="489126" y="171478"/>
                    <a:pt x="496005" y="165128"/>
                  </a:cubicBezTo>
                  <a:cubicBezTo>
                    <a:pt x="502884" y="158778"/>
                    <a:pt x="510292" y="148195"/>
                    <a:pt x="515055" y="142903"/>
                  </a:cubicBezTo>
                  <a:cubicBezTo>
                    <a:pt x="519817" y="137611"/>
                    <a:pt x="519818" y="134965"/>
                    <a:pt x="524580" y="133378"/>
                  </a:cubicBezTo>
                  <a:cubicBezTo>
                    <a:pt x="529342" y="131791"/>
                    <a:pt x="536751" y="131261"/>
                    <a:pt x="543630" y="133378"/>
                  </a:cubicBezTo>
                  <a:cubicBezTo>
                    <a:pt x="550509" y="135495"/>
                    <a:pt x="557388" y="143961"/>
                    <a:pt x="565855" y="146078"/>
                  </a:cubicBezTo>
                  <a:cubicBezTo>
                    <a:pt x="574322" y="148195"/>
                    <a:pt x="585434" y="148195"/>
                    <a:pt x="594430" y="146078"/>
                  </a:cubicBezTo>
                  <a:cubicBezTo>
                    <a:pt x="603426" y="143961"/>
                    <a:pt x="612951" y="135495"/>
                    <a:pt x="619830" y="133378"/>
                  </a:cubicBezTo>
                  <a:cubicBezTo>
                    <a:pt x="626709" y="131261"/>
                    <a:pt x="628826" y="132320"/>
                    <a:pt x="635705" y="133378"/>
                  </a:cubicBezTo>
                  <a:cubicBezTo>
                    <a:pt x="642584" y="134436"/>
                    <a:pt x="651051" y="137611"/>
                    <a:pt x="661105" y="139728"/>
                  </a:cubicBezTo>
                  <a:cubicBezTo>
                    <a:pt x="671159" y="141845"/>
                    <a:pt x="687563" y="143961"/>
                    <a:pt x="696030" y="146078"/>
                  </a:cubicBezTo>
                  <a:cubicBezTo>
                    <a:pt x="704497" y="148195"/>
                    <a:pt x="704497" y="149782"/>
                    <a:pt x="711905" y="152428"/>
                  </a:cubicBezTo>
                  <a:cubicBezTo>
                    <a:pt x="719313" y="155074"/>
                    <a:pt x="729897" y="158249"/>
                    <a:pt x="740480" y="161953"/>
                  </a:cubicBezTo>
                  <a:cubicBezTo>
                    <a:pt x="751063" y="165657"/>
                    <a:pt x="762176" y="170420"/>
                    <a:pt x="775405" y="174653"/>
                  </a:cubicBezTo>
                  <a:cubicBezTo>
                    <a:pt x="788634" y="178886"/>
                    <a:pt x="805568" y="184178"/>
                    <a:pt x="819855" y="187353"/>
                  </a:cubicBezTo>
                  <a:cubicBezTo>
                    <a:pt x="834142" y="190528"/>
                    <a:pt x="849488" y="193174"/>
                    <a:pt x="861130" y="193703"/>
                  </a:cubicBezTo>
                  <a:cubicBezTo>
                    <a:pt x="872772" y="194232"/>
                    <a:pt x="882826" y="193703"/>
                    <a:pt x="889705" y="190528"/>
                  </a:cubicBezTo>
                  <a:cubicBezTo>
                    <a:pt x="896584" y="187353"/>
                    <a:pt x="898701" y="181003"/>
                    <a:pt x="902405" y="174653"/>
                  </a:cubicBezTo>
                  <a:cubicBezTo>
                    <a:pt x="906109" y="168303"/>
                    <a:pt x="907697" y="158249"/>
                    <a:pt x="911930" y="152428"/>
                  </a:cubicBezTo>
                  <a:cubicBezTo>
                    <a:pt x="916163" y="146607"/>
                    <a:pt x="921984" y="141845"/>
                    <a:pt x="927805" y="139728"/>
                  </a:cubicBezTo>
                  <a:cubicBezTo>
                    <a:pt x="933626" y="137611"/>
                    <a:pt x="936801" y="139199"/>
                    <a:pt x="946855" y="139728"/>
                  </a:cubicBezTo>
                  <a:cubicBezTo>
                    <a:pt x="956909" y="140257"/>
                    <a:pt x="977017" y="140257"/>
                    <a:pt x="988130" y="142903"/>
                  </a:cubicBezTo>
                  <a:cubicBezTo>
                    <a:pt x="999243" y="145549"/>
                    <a:pt x="1006122" y="150840"/>
                    <a:pt x="1013530" y="155603"/>
                  </a:cubicBezTo>
                  <a:cubicBezTo>
                    <a:pt x="1020938" y="160365"/>
                    <a:pt x="1024113" y="166186"/>
                    <a:pt x="1032580" y="171478"/>
                  </a:cubicBezTo>
                  <a:cubicBezTo>
                    <a:pt x="1041047" y="176770"/>
                    <a:pt x="1056392" y="182590"/>
                    <a:pt x="1064330" y="187353"/>
                  </a:cubicBezTo>
                  <a:cubicBezTo>
                    <a:pt x="1072267" y="192115"/>
                    <a:pt x="1073855" y="195291"/>
                    <a:pt x="1080205" y="200053"/>
                  </a:cubicBezTo>
                  <a:cubicBezTo>
                    <a:pt x="1086555" y="204815"/>
                    <a:pt x="1093434" y="210636"/>
                    <a:pt x="1102430" y="215928"/>
                  </a:cubicBezTo>
                  <a:cubicBezTo>
                    <a:pt x="1111426" y="221220"/>
                    <a:pt x="1124655" y="227570"/>
                    <a:pt x="1134180" y="231803"/>
                  </a:cubicBezTo>
                  <a:cubicBezTo>
                    <a:pt x="1143705" y="236036"/>
                    <a:pt x="1159580" y="241328"/>
                    <a:pt x="1159580" y="241328"/>
                  </a:cubicBezTo>
                  <a:lnTo>
                    <a:pt x="1204030" y="257203"/>
                  </a:lnTo>
                  <a:cubicBezTo>
                    <a:pt x="1219376" y="262495"/>
                    <a:pt x="1237368" y="268845"/>
                    <a:pt x="1251655" y="273078"/>
                  </a:cubicBezTo>
                  <a:cubicBezTo>
                    <a:pt x="1265942" y="277311"/>
                    <a:pt x="1277584" y="282603"/>
                    <a:pt x="1289755" y="282603"/>
                  </a:cubicBezTo>
                  <a:cubicBezTo>
                    <a:pt x="1301926" y="282603"/>
                    <a:pt x="1313568" y="275195"/>
                    <a:pt x="1324680" y="273078"/>
                  </a:cubicBezTo>
                  <a:cubicBezTo>
                    <a:pt x="1335792" y="270961"/>
                    <a:pt x="1343201" y="270432"/>
                    <a:pt x="1356430" y="269903"/>
                  </a:cubicBezTo>
                  <a:cubicBezTo>
                    <a:pt x="1369659" y="269374"/>
                    <a:pt x="1389767" y="270432"/>
                    <a:pt x="1404055" y="269903"/>
                  </a:cubicBezTo>
                  <a:cubicBezTo>
                    <a:pt x="1418342" y="269374"/>
                    <a:pt x="1430513" y="264082"/>
                    <a:pt x="1442155" y="266728"/>
                  </a:cubicBezTo>
                  <a:cubicBezTo>
                    <a:pt x="1453797" y="269374"/>
                    <a:pt x="1463851" y="279957"/>
                    <a:pt x="1473905" y="285778"/>
                  </a:cubicBezTo>
                  <a:cubicBezTo>
                    <a:pt x="1483959" y="291599"/>
                    <a:pt x="1488722" y="299007"/>
                    <a:pt x="1502480" y="301653"/>
                  </a:cubicBezTo>
                  <a:cubicBezTo>
                    <a:pt x="1516238" y="304299"/>
                    <a:pt x="1542167" y="302182"/>
                    <a:pt x="1556455" y="301653"/>
                  </a:cubicBezTo>
                  <a:cubicBezTo>
                    <a:pt x="1570742" y="301124"/>
                    <a:pt x="1580267" y="299007"/>
                    <a:pt x="1588205" y="298478"/>
                  </a:cubicBezTo>
                  <a:cubicBezTo>
                    <a:pt x="1596142" y="297949"/>
                    <a:pt x="1597730" y="297420"/>
                    <a:pt x="1604080" y="298478"/>
                  </a:cubicBezTo>
                  <a:cubicBezTo>
                    <a:pt x="1610430" y="299536"/>
                    <a:pt x="1619955" y="299007"/>
                    <a:pt x="1626305" y="304828"/>
                  </a:cubicBezTo>
                  <a:cubicBezTo>
                    <a:pt x="1632655" y="310649"/>
                    <a:pt x="1636359" y="324936"/>
                    <a:pt x="1642180" y="333403"/>
                  </a:cubicBezTo>
                  <a:cubicBezTo>
                    <a:pt x="1648001" y="341870"/>
                    <a:pt x="1653822" y="352982"/>
                    <a:pt x="1661230" y="355628"/>
                  </a:cubicBezTo>
                  <a:cubicBezTo>
                    <a:pt x="1668638" y="358274"/>
                    <a:pt x="1676576" y="350865"/>
                    <a:pt x="1686630" y="349278"/>
                  </a:cubicBezTo>
                  <a:cubicBezTo>
                    <a:pt x="1696684" y="347691"/>
                    <a:pt x="1709913" y="346632"/>
                    <a:pt x="1721555" y="346103"/>
                  </a:cubicBezTo>
                  <a:cubicBezTo>
                    <a:pt x="1733197" y="345574"/>
                    <a:pt x="1744309" y="345574"/>
                    <a:pt x="1756480" y="346103"/>
                  </a:cubicBezTo>
                  <a:cubicBezTo>
                    <a:pt x="1768651" y="346632"/>
                    <a:pt x="1783468" y="348220"/>
                    <a:pt x="1794580" y="349278"/>
                  </a:cubicBezTo>
                  <a:cubicBezTo>
                    <a:pt x="1805692" y="350336"/>
                    <a:pt x="1847497" y="363566"/>
                    <a:pt x="1867605" y="374678"/>
                  </a:cubicBezTo>
                  <a:close/>
                </a:path>
              </a:pathLst>
            </a:custGeom>
            <a:solidFill>
              <a:schemeClr val="accent2">
                <a:lumMod val="20000"/>
                <a:lumOff val="8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2" name="任意多边形 31"/>
            <p:cNvSpPr/>
            <p:nvPr/>
          </p:nvSpPr>
          <p:spPr bwMode="auto">
            <a:xfrm>
              <a:off x="4704189" y="2821296"/>
              <a:ext cx="1590572" cy="1710067"/>
            </a:xfrm>
            <a:custGeom>
              <a:avLst/>
              <a:gdLst>
                <a:gd name="connsiteX0" fmla="*/ 677951 w 1590572"/>
                <a:gd name="connsiteY0" fmla="*/ 51270 h 1710067"/>
                <a:gd name="connsiteX1" fmla="*/ 722401 w 1590572"/>
                <a:gd name="connsiteY1" fmla="*/ 6820 h 1710067"/>
                <a:gd name="connsiteX2" fmla="*/ 728751 w 1590572"/>
                <a:gd name="connsiteY2" fmla="*/ 470 h 1710067"/>
                <a:gd name="connsiteX3" fmla="*/ 731926 w 1590572"/>
                <a:gd name="connsiteY3" fmla="*/ 9995 h 1710067"/>
                <a:gd name="connsiteX4" fmla="*/ 735101 w 1590572"/>
                <a:gd name="connsiteY4" fmla="*/ 25870 h 1710067"/>
                <a:gd name="connsiteX5" fmla="*/ 744626 w 1590572"/>
                <a:gd name="connsiteY5" fmla="*/ 41745 h 1710067"/>
                <a:gd name="connsiteX6" fmla="*/ 757326 w 1590572"/>
                <a:gd name="connsiteY6" fmla="*/ 57620 h 1710067"/>
                <a:gd name="connsiteX7" fmla="*/ 785901 w 1590572"/>
                <a:gd name="connsiteY7" fmla="*/ 79845 h 1710067"/>
                <a:gd name="connsiteX8" fmla="*/ 814476 w 1590572"/>
                <a:gd name="connsiteY8" fmla="*/ 83020 h 1710067"/>
                <a:gd name="connsiteX9" fmla="*/ 843051 w 1590572"/>
                <a:gd name="connsiteY9" fmla="*/ 76670 h 1710067"/>
                <a:gd name="connsiteX10" fmla="*/ 858926 w 1590572"/>
                <a:gd name="connsiteY10" fmla="*/ 67145 h 1710067"/>
                <a:gd name="connsiteX11" fmla="*/ 877976 w 1590572"/>
                <a:gd name="connsiteY11" fmla="*/ 60795 h 1710067"/>
                <a:gd name="connsiteX12" fmla="*/ 900201 w 1590572"/>
                <a:gd name="connsiteY12" fmla="*/ 54445 h 1710067"/>
                <a:gd name="connsiteX13" fmla="*/ 916076 w 1590572"/>
                <a:gd name="connsiteY13" fmla="*/ 60795 h 1710067"/>
                <a:gd name="connsiteX14" fmla="*/ 928776 w 1590572"/>
                <a:gd name="connsiteY14" fmla="*/ 79845 h 1710067"/>
                <a:gd name="connsiteX15" fmla="*/ 941476 w 1590572"/>
                <a:gd name="connsiteY15" fmla="*/ 108420 h 1710067"/>
                <a:gd name="connsiteX16" fmla="*/ 954176 w 1590572"/>
                <a:gd name="connsiteY16" fmla="*/ 121120 h 1710067"/>
                <a:gd name="connsiteX17" fmla="*/ 992276 w 1590572"/>
                <a:gd name="connsiteY17" fmla="*/ 133820 h 1710067"/>
                <a:gd name="connsiteX18" fmla="*/ 1030376 w 1590572"/>
                <a:gd name="connsiteY18" fmla="*/ 136995 h 1710067"/>
                <a:gd name="connsiteX19" fmla="*/ 1062126 w 1590572"/>
                <a:gd name="connsiteY19" fmla="*/ 130645 h 1710067"/>
                <a:gd name="connsiteX20" fmla="*/ 1090701 w 1590572"/>
                <a:gd name="connsiteY20" fmla="*/ 121120 h 1710067"/>
                <a:gd name="connsiteX21" fmla="*/ 1116101 w 1590572"/>
                <a:gd name="connsiteY21" fmla="*/ 102070 h 1710067"/>
                <a:gd name="connsiteX22" fmla="*/ 1144676 w 1590572"/>
                <a:gd name="connsiteY22" fmla="*/ 89370 h 1710067"/>
                <a:gd name="connsiteX23" fmla="*/ 1179601 w 1590572"/>
                <a:gd name="connsiteY23" fmla="*/ 73495 h 1710067"/>
                <a:gd name="connsiteX24" fmla="*/ 1208176 w 1590572"/>
                <a:gd name="connsiteY24" fmla="*/ 63970 h 1710067"/>
                <a:gd name="connsiteX25" fmla="*/ 1239926 w 1590572"/>
                <a:gd name="connsiteY25" fmla="*/ 48095 h 1710067"/>
                <a:gd name="connsiteX26" fmla="*/ 1274851 w 1590572"/>
                <a:gd name="connsiteY26" fmla="*/ 70320 h 1710067"/>
                <a:gd name="connsiteX27" fmla="*/ 1300251 w 1590572"/>
                <a:gd name="connsiteY27" fmla="*/ 105245 h 1710067"/>
                <a:gd name="connsiteX28" fmla="*/ 1325651 w 1590572"/>
                <a:gd name="connsiteY28" fmla="*/ 127470 h 1710067"/>
                <a:gd name="connsiteX29" fmla="*/ 1344701 w 1590572"/>
                <a:gd name="connsiteY29" fmla="*/ 156045 h 1710067"/>
                <a:gd name="connsiteX30" fmla="*/ 1363751 w 1590572"/>
                <a:gd name="connsiteY30" fmla="*/ 168745 h 1710067"/>
                <a:gd name="connsiteX31" fmla="*/ 1392326 w 1590572"/>
                <a:gd name="connsiteY31" fmla="*/ 175095 h 1710067"/>
                <a:gd name="connsiteX32" fmla="*/ 1392326 w 1590572"/>
                <a:gd name="connsiteY32" fmla="*/ 194145 h 1710067"/>
                <a:gd name="connsiteX33" fmla="*/ 1373276 w 1590572"/>
                <a:gd name="connsiteY33" fmla="*/ 229070 h 1710067"/>
                <a:gd name="connsiteX34" fmla="*/ 1360576 w 1590572"/>
                <a:gd name="connsiteY34" fmla="*/ 267170 h 1710067"/>
                <a:gd name="connsiteX35" fmla="*/ 1354226 w 1590572"/>
                <a:gd name="connsiteY35" fmla="*/ 302095 h 1710067"/>
                <a:gd name="connsiteX36" fmla="*/ 1354226 w 1590572"/>
                <a:gd name="connsiteY36" fmla="*/ 343370 h 1710067"/>
                <a:gd name="connsiteX37" fmla="*/ 1354226 w 1590572"/>
                <a:gd name="connsiteY37" fmla="*/ 371945 h 1710067"/>
                <a:gd name="connsiteX38" fmla="*/ 1360576 w 1590572"/>
                <a:gd name="connsiteY38" fmla="*/ 403695 h 1710067"/>
                <a:gd name="connsiteX39" fmla="*/ 1382801 w 1590572"/>
                <a:gd name="connsiteY39" fmla="*/ 410045 h 1710067"/>
                <a:gd name="connsiteX40" fmla="*/ 1417726 w 1590572"/>
                <a:gd name="connsiteY40" fmla="*/ 425920 h 1710067"/>
                <a:gd name="connsiteX41" fmla="*/ 1443126 w 1590572"/>
                <a:gd name="connsiteY41" fmla="*/ 425920 h 1710067"/>
                <a:gd name="connsiteX42" fmla="*/ 1497101 w 1590572"/>
                <a:gd name="connsiteY42" fmla="*/ 425920 h 1710067"/>
                <a:gd name="connsiteX43" fmla="*/ 1522501 w 1590572"/>
                <a:gd name="connsiteY43" fmla="*/ 435445 h 1710067"/>
                <a:gd name="connsiteX44" fmla="*/ 1560601 w 1590572"/>
                <a:gd name="connsiteY44" fmla="*/ 457670 h 1710067"/>
                <a:gd name="connsiteX45" fmla="*/ 1582826 w 1590572"/>
                <a:gd name="connsiteY45" fmla="*/ 470370 h 1710067"/>
                <a:gd name="connsiteX46" fmla="*/ 1576476 w 1590572"/>
                <a:gd name="connsiteY46" fmla="*/ 489420 h 1710067"/>
                <a:gd name="connsiteX47" fmla="*/ 1570126 w 1590572"/>
                <a:gd name="connsiteY47" fmla="*/ 508470 h 1710067"/>
                <a:gd name="connsiteX48" fmla="*/ 1570126 w 1590572"/>
                <a:gd name="connsiteY48" fmla="*/ 533870 h 1710067"/>
                <a:gd name="connsiteX49" fmla="*/ 1570126 w 1590572"/>
                <a:gd name="connsiteY49" fmla="*/ 559270 h 1710067"/>
                <a:gd name="connsiteX50" fmla="*/ 1566951 w 1590572"/>
                <a:gd name="connsiteY50" fmla="*/ 613245 h 1710067"/>
                <a:gd name="connsiteX51" fmla="*/ 1563776 w 1590572"/>
                <a:gd name="connsiteY51" fmla="*/ 638645 h 1710067"/>
                <a:gd name="connsiteX52" fmla="*/ 1557426 w 1590572"/>
                <a:gd name="connsiteY52" fmla="*/ 654520 h 1710067"/>
                <a:gd name="connsiteX53" fmla="*/ 1547901 w 1590572"/>
                <a:gd name="connsiteY53" fmla="*/ 686270 h 1710067"/>
                <a:gd name="connsiteX54" fmla="*/ 1535201 w 1590572"/>
                <a:gd name="connsiteY54" fmla="*/ 708495 h 1710067"/>
                <a:gd name="connsiteX55" fmla="*/ 1528851 w 1590572"/>
                <a:gd name="connsiteY55" fmla="*/ 727545 h 1710067"/>
                <a:gd name="connsiteX56" fmla="*/ 1525676 w 1590572"/>
                <a:gd name="connsiteY56" fmla="*/ 746595 h 1710067"/>
                <a:gd name="connsiteX57" fmla="*/ 1525676 w 1590572"/>
                <a:gd name="connsiteY57" fmla="*/ 775170 h 1710067"/>
                <a:gd name="connsiteX58" fmla="*/ 1528851 w 1590572"/>
                <a:gd name="connsiteY58" fmla="*/ 800570 h 1710067"/>
                <a:gd name="connsiteX59" fmla="*/ 1528851 w 1590572"/>
                <a:gd name="connsiteY59" fmla="*/ 832320 h 1710067"/>
                <a:gd name="connsiteX60" fmla="*/ 1522501 w 1590572"/>
                <a:gd name="connsiteY60" fmla="*/ 854545 h 1710067"/>
                <a:gd name="connsiteX61" fmla="*/ 1528851 w 1590572"/>
                <a:gd name="connsiteY61" fmla="*/ 883120 h 1710067"/>
                <a:gd name="connsiteX62" fmla="*/ 1532026 w 1590572"/>
                <a:gd name="connsiteY62" fmla="*/ 905345 h 1710067"/>
                <a:gd name="connsiteX63" fmla="*/ 1544726 w 1590572"/>
                <a:gd name="connsiteY63" fmla="*/ 930745 h 1710067"/>
                <a:gd name="connsiteX64" fmla="*/ 1554251 w 1590572"/>
                <a:gd name="connsiteY64" fmla="*/ 952970 h 1710067"/>
                <a:gd name="connsiteX65" fmla="*/ 1560601 w 1590572"/>
                <a:gd name="connsiteY65" fmla="*/ 975195 h 1710067"/>
                <a:gd name="connsiteX66" fmla="*/ 1573301 w 1590572"/>
                <a:gd name="connsiteY66" fmla="*/ 1013295 h 1710067"/>
                <a:gd name="connsiteX67" fmla="*/ 1579651 w 1590572"/>
                <a:gd name="connsiteY67" fmla="*/ 1041870 h 1710067"/>
                <a:gd name="connsiteX68" fmla="*/ 1589176 w 1590572"/>
                <a:gd name="connsiteY68" fmla="*/ 1064095 h 1710067"/>
                <a:gd name="connsiteX69" fmla="*/ 1589176 w 1590572"/>
                <a:gd name="connsiteY69" fmla="*/ 1076795 h 1710067"/>
                <a:gd name="connsiteX70" fmla="*/ 1576476 w 1590572"/>
                <a:gd name="connsiteY70" fmla="*/ 1079970 h 1710067"/>
                <a:gd name="connsiteX71" fmla="*/ 1570126 w 1590572"/>
                <a:gd name="connsiteY71" fmla="*/ 1092670 h 1710067"/>
                <a:gd name="connsiteX72" fmla="*/ 1554251 w 1590572"/>
                <a:gd name="connsiteY72" fmla="*/ 1099020 h 1710067"/>
                <a:gd name="connsiteX73" fmla="*/ 1544726 w 1590572"/>
                <a:gd name="connsiteY73" fmla="*/ 1108545 h 1710067"/>
                <a:gd name="connsiteX74" fmla="*/ 1516151 w 1590572"/>
                <a:gd name="connsiteY74" fmla="*/ 1111720 h 1710067"/>
                <a:gd name="connsiteX75" fmla="*/ 1478051 w 1590572"/>
                <a:gd name="connsiteY75" fmla="*/ 1111720 h 1710067"/>
                <a:gd name="connsiteX76" fmla="*/ 1449476 w 1590572"/>
                <a:gd name="connsiteY76" fmla="*/ 1111720 h 1710067"/>
                <a:gd name="connsiteX77" fmla="*/ 1430426 w 1590572"/>
                <a:gd name="connsiteY77" fmla="*/ 1111720 h 1710067"/>
                <a:gd name="connsiteX78" fmla="*/ 1417726 w 1590572"/>
                <a:gd name="connsiteY78" fmla="*/ 1118070 h 1710067"/>
                <a:gd name="connsiteX79" fmla="*/ 1389151 w 1590572"/>
                <a:gd name="connsiteY79" fmla="*/ 1137120 h 1710067"/>
                <a:gd name="connsiteX80" fmla="*/ 1370101 w 1590572"/>
                <a:gd name="connsiteY80" fmla="*/ 1143470 h 1710067"/>
                <a:gd name="connsiteX81" fmla="*/ 1351051 w 1590572"/>
                <a:gd name="connsiteY81" fmla="*/ 1152995 h 1710067"/>
                <a:gd name="connsiteX82" fmla="*/ 1347876 w 1590572"/>
                <a:gd name="connsiteY82" fmla="*/ 1165695 h 1710067"/>
                <a:gd name="connsiteX83" fmla="*/ 1341526 w 1590572"/>
                <a:gd name="connsiteY83" fmla="*/ 1168870 h 1710067"/>
                <a:gd name="connsiteX84" fmla="*/ 1354226 w 1590572"/>
                <a:gd name="connsiteY84" fmla="*/ 1194270 h 1710067"/>
                <a:gd name="connsiteX85" fmla="*/ 1354226 w 1590572"/>
                <a:gd name="connsiteY85" fmla="*/ 1226020 h 1710067"/>
                <a:gd name="connsiteX86" fmla="*/ 1354226 w 1590572"/>
                <a:gd name="connsiteY86" fmla="*/ 1254595 h 1710067"/>
                <a:gd name="connsiteX87" fmla="*/ 1354226 w 1590572"/>
                <a:gd name="connsiteY87" fmla="*/ 1279995 h 1710067"/>
                <a:gd name="connsiteX88" fmla="*/ 1335176 w 1590572"/>
                <a:gd name="connsiteY88" fmla="*/ 1283170 h 1710067"/>
                <a:gd name="connsiteX89" fmla="*/ 1322476 w 1590572"/>
                <a:gd name="connsiteY89" fmla="*/ 1302220 h 1710067"/>
                <a:gd name="connsiteX90" fmla="*/ 1306601 w 1590572"/>
                <a:gd name="connsiteY90" fmla="*/ 1302220 h 1710067"/>
                <a:gd name="connsiteX91" fmla="*/ 1300251 w 1590572"/>
                <a:gd name="connsiteY91" fmla="*/ 1324445 h 1710067"/>
                <a:gd name="connsiteX92" fmla="*/ 1306601 w 1590572"/>
                <a:gd name="connsiteY92" fmla="*/ 1349845 h 1710067"/>
                <a:gd name="connsiteX93" fmla="*/ 1306601 w 1590572"/>
                <a:gd name="connsiteY93" fmla="*/ 1375245 h 1710067"/>
                <a:gd name="connsiteX94" fmla="*/ 1309776 w 1590572"/>
                <a:gd name="connsiteY94" fmla="*/ 1413345 h 1710067"/>
                <a:gd name="connsiteX95" fmla="*/ 1312951 w 1590572"/>
                <a:gd name="connsiteY95" fmla="*/ 1438745 h 1710067"/>
                <a:gd name="connsiteX96" fmla="*/ 1309776 w 1590572"/>
                <a:gd name="connsiteY96" fmla="*/ 1448270 h 1710067"/>
                <a:gd name="connsiteX97" fmla="*/ 1306601 w 1590572"/>
                <a:gd name="connsiteY97" fmla="*/ 1470495 h 1710067"/>
                <a:gd name="connsiteX98" fmla="*/ 1303426 w 1590572"/>
                <a:gd name="connsiteY98" fmla="*/ 1483195 h 1710067"/>
                <a:gd name="connsiteX99" fmla="*/ 1303426 w 1590572"/>
                <a:gd name="connsiteY99" fmla="*/ 1499070 h 1710067"/>
                <a:gd name="connsiteX100" fmla="*/ 1309776 w 1590572"/>
                <a:gd name="connsiteY100" fmla="*/ 1524470 h 1710067"/>
                <a:gd name="connsiteX101" fmla="*/ 1309776 w 1590572"/>
                <a:gd name="connsiteY101" fmla="*/ 1540345 h 1710067"/>
                <a:gd name="connsiteX102" fmla="*/ 1293901 w 1590572"/>
                <a:gd name="connsiteY102" fmla="*/ 1540345 h 1710067"/>
                <a:gd name="connsiteX103" fmla="*/ 1271676 w 1590572"/>
                <a:gd name="connsiteY103" fmla="*/ 1543520 h 1710067"/>
                <a:gd name="connsiteX104" fmla="*/ 1252626 w 1590572"/>
                <a:gd name="connsiteY104" fmla="*/ 1543520 h 1710067"/>
                <a:gd name="connsiteX105" fmla="*/ 1236751 w 1590572"/>
                <a:gd name="connsiteY105" fmla="*/ 1543520 h 1710067"/>
                <a:gd name="connsiteX106" fmla="*/ 1217701 w 1590572"/>
                <a:gd name="connsiteY106" fmla="*/ 1543520 h 1710067"/>
                <a:gd name="connsiteX107" fmla="*/ 1201826 w 1590572"/>
                <a:gd name="connsiteY107" fmla="*/ 1543520 h 1710067"/>
                <a:gd name="connsiteX108" fmla="*/ 1185951 w 1590572"/>
                <a:gd name="connsiteY108" fmla="*/ 1553045 h 1710067"/>
                <a:gd name="connsiteX109" fmla="*/ 1170076 w 1590572"/>
                <a:gd name="connsiteY109" fmla="*/ 1562570 h 1710067"/>
                <a:gd name="connsiteX110" fmla="*/ 1157376 w 1590572"/>
                <a:gd name="connsiteY110" fmla="*/ 1578445 h 1710067"/>
                <a:gd name="connsiteX111" fmla="*/ 1147851 w 1590572"/>
                <a:gd name="connsiteY111" fmla="*/ 1594320 h 1710067"/>
                <a:gd name="connsiteX112" fmla="*/ 1141501 w 1590572"/>
                <a:gd name="connsiteY112" fmla="*/ 1597495 h 1710067"/>
                <a:gd name="connsiteX113" fmla="*/ 1141501 w 1590572"/>
                <a:gd name="connsiteY113" fmla="*/ 1616545 h 1710067"/>
                <a:gd name="connsiteX114" fmla="*/ 1131976 w 1590572"/>
                <a:gd name="connsiteY114" fmla="*/ 1629245 h 1710067"/>
                <a:gd name="connsiteX115" fmla="*/ 1125626 w 1590572"/>
                <a:gd name="connsiteY115" fmla="*/ 1638770 h 1710067"/>
                <a:gd name="connsiteX116" fmla="*/ 1109751 w 1590572"/>
                <a:gd name="connsiteY116" fmla="*/ 1648295 h 1710067"/>
                <a:gd name="connsiteX117" fmla="*/ 1106576 w 1590572"/>
                <a:gd name="connsiteY117" fmla="*/ 1651470 h 1710067"/>
                <a:gd name="connsiteX118" fmla="*/ 1087526 w 1590572"/>
                <a:gd name="connsiteY118" fmla="*/ 1648295 h 1710067"/>
                <a:gd name="connsiteX119" fmla="*/ 1071651 w 1590572"/>
                <a:gd name="connsiteY119" fmla="*/ 1638770 h 1710067"/>
                <a:gd name="connsiteX120" fmla="*/ 1058951 w 1590572"/>
                <a:gd name="connsiteY120" fmla="*/ 1629245 h 1710067"/>
                <a:gd name="connsiteX121" fmla="*/ 1046251 w 1590572"/>
                <a:gd name="connsiteY121" fmla="*/ 1622895 h 1710067"/>
                <a:gd name="connsiteX122" fmla="*/ 1024026 w 1590572"/>
                <a:gd name="connsiteY122" fmla="*/ 1610195 h 1710067"/>
                <a:gd name="connsiteX123" fmla="*/ 1011326 w 1590572"/>
                <a:gd name="connsiteY123" fmla="*/ 1600670 h 1710067"/>
                <a:gd name="connsiteX124" fmla="*/ 979576 w 1590572"/>
                <a:gd name="connsiteY124" fmla="*/ 1587970 h 1710067"/>
                <a:gd name="connsiteX125" fmla="*/ 947826 w 1590572"/>
                <a:gd name="connsiteY125" fmla="*/ 1565745 h 1710067"/>
                <a:gd name="connsiteX126" fmla="*/ 941476 w 1590572"/>
                <a:gd name="connsiteY126" fmla="*/ 1546695 h 1710067"/>
                <a:gd name="connsiteX127" fmla="*/ 900201 w 1590572"/>
                <a:gd name="connsiteY127" fmla="*/ 1533995 h 1710067"/>
                <a:gd name="connsiteX128" fmla="*/ 874801 w 1590572"/>
                <a:gd name="connsiteY128" fmla="*/ 1533995 h 1710067"/>
                <a:gd name="connsiteX129" fmla="*/ 858926 w 1590572"/>
                <a:gd name="connsiteY129" fmla="*/ 1540345 h 1710067"/>
                <a:gd name="connsiteX130" fmla="*/ 836701 w 1590572"/>
                <a:gd name="connsiteY130" fmla="*/ 1559395 h 1710067"/>
                <a:gd name="connsiteX131" fmla="*/ 817651 w 1590572"/>
                <a:gd name="connsiteY131" fmla="*/ 1578445 h 1710067"/>
                <a:gd name="connsiteX132" fmla="*/ 808126 w 1590572"/>
                <a:gd name="connsiteY132" fmla="*/ 1597495 h 1710067"/>
                <a:gd name="connsiteX133" fmla="*/ 804951 w 1590572"/>
                <a:gd name="connsiteY133" fmla="*/ 1622895 h 1710067"/>
                <a:gd name="connsiteX134" fmla="*/ 795426 w 1590572"/>
                <a:gd name="connsiteY134" fmla="*/ 1638770 h 1710067"/>
                <a:gd name="connsiteX135" fmla="*/ 785901 w 1590572"/>
                <a:gd name="connsiteY135" fmla="*/ 1676870 h 1710067"/>
                <a:gd name="connsiteX136" fmla="*/ 785901 w 1590572"/>
                <a:gd name="connsiteY136" fmla="*/ 1692745 h 1710067"/>
                <a:gd name="connsiteX137" fmla="*/ 785901 w 1590572"/>
                <a:gd name="connsiteY137" fmla="*/ 1708620 h 1710067"/>
                <a:gd name="connsiteX138" fmla="*/ 760501 w 1590572"/>
                <a:gd name="connsiteY138" fmla="*/ 1708620 h 1710067"/>
                <a:gd name="connsiteX139" fmla="*/ 735101 w 1590572"/>
                <a:gd name="connsiteY139" fmla="*/ 1702270 h 1710067"/>
                <a:gd name="connsiteX140" fmla="*/ 703351 w 1590572"/>
                <a:gd name="connsiteY140" fmla="*/ 1695920 h 1710067"/>
                <a:gd name="connsiteX141" fmla="*/ 677951 w 1590572"/>
                <a:gd name="connsiteY141" fmla="*/ 1680045 h 1710067"/>
                <a:gd name="connsiteX142" fmla="*/ 655726 w 1590572"/>
                <a:gd name="connsiteY142" fmla="*/ 1670520 h 1710067"/>
                <a:gd name="connsiteX143" fmla="*/ 643026 w 1590572"/>
                <a:gd name="connsiteY143" fmla="*/ 1645120 h 1710067"/>
                <a:gd name="connsiteX144" fmla="*/ 623976 w 1590572"/>
                <a:gd name="connsiteY144" fmla="*/ 1613370 h 1710067"/>
                <a:gd name="connsiteX145" fmla="*/ 617626 w 1590572"/>
                <a:gd name="connsiteY145" fmla="*/ 1578445 h 1710067"/>
                <a:gd name="connsiteX146" fmla="*/ 595401 w 1590572"/>
                <a:gd name="connsiteY146" fmla="*/ 1553045 h 1710067"/>
                <a:gd name="connsiteX147" fmla="*/ 592226 w 1590572"/>
                <a:gd name="connsiteY147" fmla="*/ 1533995 h 1710067"/>
                <a:gd name="connsiteX148" fmla="*/ 579526 w 1590572"/>
                <a:gd name="connsiteY148" fmla="*/ 1514945 h 1710067"/>
                <a:gd name="connsiteX149" fmla="*/ 557301 w 1590572"/>
                <a:gd name="connsiteY149" fmla="*/ 1508595 h 1710067"/>
                <a:gd name="connsiteX150" fmla="*/ 547776 w 1590572"/>
                <a:gd name="connsiteY150" fmla="*/ 1521295 h 1710067"/>
                <a:gd name="connsiteX151" fmla="*/ 519201 w 1590572"/>
                <a:gd name="connsiteY151" fmla="*/ 1524470 h 1710067"/>
                <a:gd name="connsiteX152" fmla="*/ 500151 w 1590572"/>
                <a:gd name="connsiteY152" fmla="*/ 1527645 h 1710067"/>
                <a:gd name="connsiteX153" fmla="*/ 481101 w 1590572"/>
                <a:gd name="connsiteY153" fmla="*/ 1527645 h 1710067"/>
                <a:gd name="connsiteX154" fmla="*/ 462051 w 1590572"/>
                <a:gd name="connsiteY154" fmla="*/ 1508595 h 1710067"/>
                <a:gd name="connsiteX155" fmla="*/ 443001 w 1590572"/>
                <a:gd name="connsiteY155" fmla="*/ 1489545 h 1710067"/>
                <a:gd name="connsiteX156" fmla="*/ 430301 w 1590572"/>
                <a:gd name="connsiteY156" fmla="*/ 1480020 h 1710067"/>
                <a:gd name="connsiteX157" fmla="*/ 408076 w 1590572"/>
                <a:gd name="connsiteY157" fmla="*/ 1476845 h 1710067"/>
                <a:gd name="connsiteX158" fmla="*/ 382676 w 1590572"/>
                <a:gd name="connsiteY158" fmla="*/ 1473670 h 1710067"/>
                <a:gd name="connsiteX159" fmla="*/ 354101 w 1590572"/>
                <a:gd name="connsiteY159" fmla="*/ 1460970 h 1710067"/>
                <a:gd name="connsiteX160" fmla="*/ 328701 w 1590572"/>
                <a:gd name="connsiteY160" fmla="*/ 1438745 h 1710067"/>
                <a:gd name="connsiteX161" fmla="*/ 312826 w 1590572"/>
                <a:gd name="connsiteY161" fmla="*/ 1406995 h 1710067"/>
                <a:gd name="connsiteX162" fmla="*/ 293776 w 1590572"/>
                <a:gd name="connsiteY162" fmla="*/ 1381595 h 1710067"/>
                <a:gd name="connsiteX163" fmla="*/ 284251 w 1590572"/>
                <a:gd name="connsiteY163" fmla="*/ 1356195 h 1710067"/>
                <a:gd name="connsiteX164" fmla="*/ 284251 w 1590572"/>
                <a:gd name="connsiteY164" fmla="*/ 1330795 h 1710067"/>
                <a:gd name="connsiteX165" fmla="*/ 296951 w 1590572"/>
                <a:gd name="connsiteY165" fmla="*/ 1311745 h 1710067"/>
                <a:gd name="connsiteX166" fmla="*/ 306476 w 1590572"/>
                <a:gd name="connsiteY166" fmla="*/ 1289520 h 1710067"/>
                <a:gd name="connsiteX167" fmla="*/ 296951 w 1590572"/>
                <a:gd name="connsiteY167" fmla="*/ 1270470 h 1710067"/>
                <a:gd name="connsiteX168" fmla="*/ 284251 w 1590572"/>
                <a:gd name="connsiteY168" fmla="*/ 1254595 h 1710067"/>
                <a:gd name="connsiteX169" fmla="*/ 265201 w 1590572"/>
                <a:gd name="connsiteY169" fmla="*/ 1235545 h 1710067"/>
                <a:gd name="connsiteX170" fmla="*/ 255676 w 1590572"/>
                <a:gd name="connsiteY170" fmla="*/ 1210145 h 1710067"/>
                <a:gd name="connsiteX171" fmla="*/ 265201 w 1590572"/>
                <a:gd name="connsiteY171" fmla="*/ 1168870 h 1710067"/>
                <a:gd name="connsiteX172" fmla="*/ 287426 w 1590572"/>
                <a:gd name="connsiteY172" fmla="*/ 1140295 h 1710067"/>
                <a:gd name="connsiteX173" fmla="*/ 309651 w 1590572"/>
                <a:gd name="connsiteY173" fmla="*/ 1114895 h 1710067"/>
                <a:gd name="connsiteX174" fmla="*/ 338226 w 1590572"/>
                <a:gd name="connsiteY174" fmla="*/ 1095845 h 1710067"/>
                <a:gd name="connsiteX175" fmla="*/ 357276 w 1590572"/>
                <a:gd name="connsiteY175" fmla="*/ 1076795 h 1710067"/>
                <a:gd name="connsiteX176" fmla="*/ 357276 w 1590572"/>
                <a:gd name="connsiteY176" fmla="*/ 1057745 h 1710067"/>
                <a:gd name="connsiteX177" fmla="*/ 341401 w 1590572"/>
                <a:gd name="connsiteY177" fmla="*/ 1041870 h 1710067"/>
                <a:gd name="connsiteX178" fmla="*/ 319176 w 1590572"/>
                <a:gd name="connsiteY178" fmla="*/ 1032345 h 1710067"/>
                <a:gd name="connsiteX179" fmla="*/ 287426 w 1590572"/>
                <a:gd name="connsiteY179" fmla="*/ 1025995 h 1710067"/>
                <a:gd name="connsiteX180" fmla="*/ 265201 w 1590572"/>
                <a:gd name="connsiteY180" fmla="*/ 1025995 h 1710067"/>
                <a:gd name="connsiteX181" fmla="*/ 242976 w 1590572"/>
                <a:gd name="connsiteY181" fmla="*/ 1025995 h 1710067"/>
                <a:gd name="connsiteX182" fmla="*/ 214401 w 1590572"/>
                <a:gd name="connsiteY182" fmla="*/ 1025995 h 1710067"/>
                <a:gd name="connsiteX183" fmla="*/ 185826 w 1590572"/>
                <a:gd name="connsiteY183" fmla="*/ 1022820 h 1710067"/>
                <a:gd name="connsiteX184" fmla="*/ 163601 w 1590572"/>
                <a:gd name="connsiteY184" fmla="*/ 1013295 h 1710067"/>
                <a:gd name="connsiteX185" fmla="*/ 150901 w 1590572"/>
                <a:gd name="connsiteY185" fmla="*/ 1003770 h 1710067"/>
                <a:gd name="connsiteX186" fmla="*/ 141376 w 1590572"/>
                <a:gd name="connsiteY186" fmla="*/ 984720 h 1710067"/>
                <a:gd name="connsiteX187" fmla="*/ 131851 w 1590572"/>
                <a:gd name="connsiteY187" fmla="*/ 965670 h 1710067"/>
                <a:gd name="connsiteX188" fmla="*/ 122326 w 1590572"/>
                <a:gd name="connsiteY188" fmla="*/ 946620 h 1710067"/>
                <a:gd name="connsiteX189" fmla="*/ 115976 w 1590572"/>
                <a:gd name="connsiteY189" fmla="*/ 924395 h 1710067"/>
                <a:gd name="connsiteX190" fmla="*/ 103276 w 1590572"/>
                <a:gd name="connsiteY190" fmla="*/ 892645 h 1710067"/>
                <a:gd name="connsiteX191" fmla="*/ 84226 w 1590572"/>
                <a:gd name="connsiteY191" fmla="*/ 860895 h 1710067"/>
                <a:gd name="connsiteX192" fmla="*/ 68351 w 1590572"/>
                <a:gd name="connsiteY192" fmla="*/ 838670 h 1710067"/>
                <a:gd name="connsiteX193" fmla="*/ 58826 w 1590572"/>
                <a:gd name="connsiteY193" fmla="*/ 819620 h 1710067"/>
                <a:gd name="connsiteX194" fmla="*/ 46126 w 1590572"/>
                <a:gd name="connsiteY194" fmla="*/ 800570 h 1710067"/>
                <a:gd name="connsiteX195" fmla="*/ 27076 w 1590572"/>
                <a:gd name="connsiteY195" fmla="*/ 784695 h 1710067"/>
                <a:gd name="connsiteX196" fmla="*/ 11201 w 1590572"/>
                <a:gd name="connsiteY196" fmla="*/ 762470 h 1710067"/>
                <a:gd name="connsiteX197" fmla="*/ 8026 w 1590572"/>
                <a:gd name="connsiteY197" fmla="*/ 740245 h 1710067"/>
                <a:gd name="connsiteX198" fmla="*/ 8026 w 1590572"/>
                <a:gd name="connsiteY198" fmla="*/ 711670 h 1710067"/>
                <a:gd name="connsiteX199" fmla="*/ 8026 w 1590572"/>
                <a:gd name="connsiteY199" fmla="*/ 686270 h 1710067"/>
                <a:gd name="connsiteX200" fmla="*/ 1676 w 1590572"/>
                <a:gd name="connsiteY200" fmla="*/ 648170 h 1710067"/>
                <a:gd name="connsiteX201" fmla="*/ 1676 w 1590572"/>
                <a:gd name="connsiteY201" fmla="*/ 616420 h 1710067"/>
                <a:gd name="connsiteX202" fmla="*/ 20726 w 1590572"/>
                <a:gd name="connsiteY202" fmla="*/ 603720 h 1710067"/>
                <a:gd name="connsiteX203" fmla="*/ 36601 w 1590572"/>
                <a:gd name="connsiteY203" fmla="*/ 591020 h 1710067"/>
                <a:gd name="connsiteX204" fmla="*/ 42951 w 1590572"/>
                <a:gd name="connsiteY204" fmla="*/ 571970 h 1710067"/>
                <a:gd name="connsiteX205" fmla="*/ 62001 w 1590572"/>
                <a:gd name="connsiteY205" fmla="*/ 559270 h 1710067"/>
                <a:gd name="connsiteX206" fmla="*/ 96926 w 1590572"/>
                <a:gd name="connsiteY206" fmla="*/ 546570 h 1710067"/>
                <a:gd name="connsiteX207" fmla="*/ 131851 w 1590572"/>
                <a:gd name="connsiteY207" fmla="*/ 537045 h 1710067"/>
                <a:gd name="connsiteX208" fmla="*/ 157251 w 1590572"/>
                <a:gd name="connsiteY208" fmla="*/ 524345 h 1710067"/>
                <a:gd name="connsiteX209" fmla="*/ 192176 w 1590572"/>
                <a:gd name="connsiteY209" fmla="*/ 514820 h 1710067"/>
                <a:gd name="connsiteX210" fmla="*/ 223926 w 1590572"/>
                <a:gd name="connsiteY210" fmla="*/ 492595 h 1710067"/>
                <a:gd name="connsiteX211" fmla="*/ 246151 w 1590572"/>
                <a:gd name="connsiteY211" fmla="*/ 483070 h 1710067"/>
                <a:gd name="connsiteX212" fmla="*/ 262026 w 1590572"/>
                <a:gd name="connsiteY212" fmla="*/ 457670 h 1710067"/>
                <a:gd name="connsiteX213" fmla="*/ 277901 w 1590572"/>
                <a:gd name="connsiteY213" fmla="*/ 444970 h 1710067"/>
                <a:gd name="connsiteX214" fmla="*/ 290601 w 1590572"/>
                <a:gd name="connsiteY214" fmla="*/ 435445 h 1710067"/>
                <a:gd name="connsiteX215" fmla="*/ 312826 w 1590572"/>
                <a:gd name="connsiteY215" fmla="*/ 425920 h 1710067"/>
                <a:gd name="connsiteX216" fmla="*/ 335051 w 1590572"/>
                <a:gd name="connsiteY216" fmla="*/ 419570 h 1710067"/>
                <a:gd name="connsiteX217" fmla="*/ 357276 w 1590572"/>
                <a:gd name="connsiteY217" fmla="*/ 410045 h 1710067"/>
                <a:gd name="connsiteX218" fmla="*/ 379501 w 1590572"/>
                <a:gd name="connsiteY218" fmla="*/ 403695 h 1710067"/>
                <a:gd name="connsiteX219" fmla="*/ 408076 w 1590572"/>
                <a:gd name="connsiteY219" fmla="*/ 390995 h 1710067"/>
                <a:gd name="connsiteX220" fmla="*/ 414426 w 1590572"/>
                <a:gd name="connsiteY220" fmla="*/ 371945 h 1710067"/>
                <a:gd name="connsiteX221" fmla="*/ 414426 w 1590572"/>
                <a:gd name="connsiteY221" fmla="*/ 346545 h 1710067"/>
                <a:gd name="connsiteX222" fmla="*/ 414426 w 1590572"/>
                <a:gd name="connsiteY222" fmla="*/ 324320 h 1710067"/>
                <a:gd name="connsiteX223" fmla="*/ 414426 w 1590572"/>
                <a:gd name="connsiteY223" fmla="*/ 298920 h 1710067"/>
                <a:gd name="connsiteX224" fmla="*/ 417601 w 1590572"/>
                <a:gd name="connsiteY224" fmla="*/ 270345 h 1710067"/>
                <a:gd name="connsiteX225" fmla="*/ 423951 w 1590572"/>
                <a:gd name="connsiteY225" fmla="*/ 254470 h 1710067"/>
                <a:gd name="connsiteX226" fmla="*/ 449351 w 1590572"/>
                <a:gd name="connsiteY226" fmla="*/ 257645 h 1710067"/>
                <a:gd name="connsiteX227" fmla="*/ 484276 w 1590572"/>
                <a:gd name="connsiteY227" fmla="*/ 263995 h 1710067"/>
                <a:gd name="connsiteX228" fmla="*/ 503326 w 1590572"/>
                <a:gd name="connsiteY228" fmla="*/ 267170 h 1710067"/>
                <a:gd name="connsiteX229" fmla="*/ 528726 w 1590572"/>
                <a:gd name="connsiteY229" fmla="*/ 267170 h 1710067"/>
                <a:gd name="connsiteX230" fmla="*/ 547776 w 1590572"/>
                <a:gd name="connsiteY230" fmla="*/ 257645 h 1710067"/>
                <a:gd name="connsiteX231" fmla="*/ 573176 w 1590572"/>
                <a:gd name="connsiteY231" fmla="*/ 241770 h 1710067"/>
                <a:gd name="connsiteX232" fmla="*/ 579526 w 1590572"/>
                <a:gd name="connsiteY232" fmla="*/ 235420 h 1710067"/>
                <a:gd name="connsiteX233" fmla="*/ 579526 w 1590572"/>
                <a:gd name="connsiteY233" fmla="*/ 219545 h 1710067"/>
                <a:gd name="connsiteX234" fmla="*/ 589051 w 1590572"/>
                <a:gd name="connsiteY234" fmla="*/ 203670 h 1710067"/>
                <a:gd name="connsiteX235" fmla="*/ 589051 w 1590572"/>
                <a:gd name="connsiteY235" fmla="*/ 181445 h 1710067"/>
                <a:gd name="connsiteX236" fmla="*/ 598576 w 1590572"/>
                <a:gd name="connsiteY236" fmla="*/ 162395 h 1710067"/>
                <a:gd name="connsiteX237" fmla="*/ 604926 w 1590572"/>
                <a:gd name="connsiteY237" fmla="*/ 140170 h 1710067"/>
                <a:gd name="connsiteX238" fmla="*/ 620801 w 1590572"/>
                <a:gd name="connsiteY238" fmla="*/ 108420 h 1710067"/>
                <a:gd name="connsiteX239" fmla="*/ 643026 w 1590572"/>
                <a:gd name="connsiteY239" fmla="*/ 89370 h 1710067"/>
                <a:gd name="connsiteX240" fmla="*/ 677951 w 1590572"/>
                <a:gd name="connsiteY240" fmla="*/ 51270 h 17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590572" h="1710067">
                  <a:moveTo>
                    <a:pt x="677951" y="51270"/>
                  </a:moveTo>
                  <a:cubicBezTo>
                    <a:pt x="691180" y="37512"/>
                    <a:pt x="722401" y="6820"/>
                    <a:pt x="722401" y="6820"/>
                  </a:cubicBezTo>
                  <a:cubicBezTo>
                    <a:pt x="730868" y="-1647"/>
                    <a:pt x="727164" y="-59"/>
                    <a:pt x="728751" y="470"/>
                  </a:cubicBezTo>
                  <a:cubicBezTo>
                    <a:pt x="730338" y="999"/>
                    <a:pt x="730868" y="5762"/>
                    <a:pt x="731926" y="9995"/>
                  </a:cubicBezTo>
                  <a:cubicBezTo>
                    <a:pt x="732984" y="14228"/>
                    <a:pt x="732984" y="20578"/>
                    <a:pt x="735101" y="25870"/>
                  </a:cubicBezTo>
                  <a:cubicBezTo>
                    <a:pt x="737218" y="31162"/>
                    <a:pt x="740922" y="36453"/>
                    <a:pt x="744626" y="41745"/>
                  </a:cubicBezTo>
                  <a:cubicBezTo>
                    <a:pt x="748330" y="47037"/>
                    <a:pt x="750447" y="51270"/>
                    <a:pt x="757326" y="57620"/>
                  </a:cubicBezTo>
                  <a:cubicBezTo>
                    <a:pt x="764205" y="63970"/>
                    <a:pt x="776376" y="75612"/>
                    <a:pt x="785901" y="79845"/>
                  </a:cubicBezTo>
                  <a:cubicBezTo>
                    <a:pt x="795426" y="84078"/>
                    <a:pt x="804951" y="83549"/>
                    <a:pt x="814476" y="83020"/>
                  </a:cubicBezTo>
                  <a:cubicBezTo>
                    <a:pt x="824001" y="82491"/>
                    <a:pt x="835643" y="79316"/>
                    <a:pt x="843051" y="76670"/>
                  </a:cubicBezTo>
                  <a:cubicBezTo>
                    <a:pt x="850459" y="74024"/>
                    <a:pt x="853105" y="69791"/>
                    <a:pt x="858926" y="67145"/>
                  </a:cubicBezTo>
                  <a:cubicBezTo>
                    <a:pt x="864747" y="64499"/>
                    <a:pt x="871097" y="62912"/>
                    <a:pt x="877976" y="60795"/>
                  </a:cubicBezTo>
                  <a:cubicBezTo>
                    <a:pt x="884855" y="58678"/>
                    <a:pt x="893851" y="54445"/>
                    <a:pt x="900201" y="54445"/>
                  </a:cubicBezTo>
                  <a:cubicBezTo>
                    <a:pt x="906551" y="54445"/>
                    <a:pt x="911314" y="56562"/>
                    <a:pt x="916076" y="60795"/>
                  </a:cubicBezTo>
                  <a:cubicBezTo>
                    <a:pt x="920838" y="65028"/>
                    <a:pt x="924543" y="71908"/>
                    <a:pt x="928776" y="79845"/>
                  </a:cubicBezTo>
                  <a:cubicBezTo>
                    <a:pt x="933009" y="87782"/>
                    <a:pt x="937243" y="101541"/>
                    <a:pt x="941476" y="108420"/>
                  </a:cubicBezTo>
                  <a:cubicBezTo>
                    <a:pt x="945709" y="115299"/>
                    <a:pt x="945709" y="116887"/>
                    <a:pt x="954176" y="121120"/>
                  </a:cubicBezTo>
                  <a:cubicBezTo>
                    <a:pt x="962643" y="125353"/>
                    <a:pt x="979576" y="131174"/>
                    <a:pt x="992276" y="133820"/>
                  </a:cubicBezTo>
                  <a:cubicBezTo>
                    <a:pt x="1004976" y="136466"/>
                    <a:pt x="1018734" y="137524"/>
                    <a:pt x="1030376" y="136995"/>
                  </a:cubicBezTo>
                  <a:cubicBezTo>
                    <a:pt x="1042018" y="136466"/>
                    <a:pt x="1052072" y="133291"/>
                    <a:pt x="1062126" y="130645"/>
                  </a:cubicBezTo>
                  <a:cubicBezTo>
                    <a:pt x="1072180" y="127999"/>
                    <a:pt x="1081705" y="125882"/>
                    <a:pt x="1090701" y="121120"/>
                  </a:cubicBezTo>
                  <a:cubicBezTo>
                    <a:pt x="1099697" y="116358"/>
                    <a:pt x="1107105" y="107362"/>
                    <a:pt x="1116101" y="102070"/>
                  </a:cubicBezTo>
                  <a:cubicBezTo>
                    <a:pt x="1125097" y="96778"/>
                    <a:pt x="1144676" y="89370"/>
                    <a:pt x="1144676" y="89370"/>
                  </a:cubicBezTo>
                  <a:cubicBezTo>
                    <a:pt x="1155259" y="84608"/>
                    <a:pt x="1169018" y="77728"/>
                    <a:pt x="1179601" y="73495"/>
                  </a:cubicBezTo>
                  <a:cubicBezTo>
                    <a:pt x="1190184" y="69262"/>
                    <a:pt x="1198122" y="68203"/>
                    <a:pt x="1208176" y="63970"/>
                  </a:cubicBezTo>
                  <a:cubicBezTo>
                    <a:pt x="1218230" y="59737"/>
                    <a:pt x="1228814" y="47037"/>
                    <a:pt x="1239926" y="48095"/>
                  </a:cubicBezTo>
                  <a:cubicBezTo>
                    <a:pt x="1251038" y="49153"/>
                    <a:pt x="1264797" y="60795"/>
                    <a:pt x="1274851" y="70320"/>
                  </a:cubicBezTo>
                  <a:cubicBezTo>
                    <a:pt x="1284905" y="79845"/>
                    <a:pt x="1291784" y="95720"/>
                    <a:pt x="1300251" y="105245"/>
                  </a:cubicBezTo>
                  <a:cubicBezTo>
                    <a:pt x="1308718" y="114770"/>
                    <a:pt x="1318243" y="119003"/>
                    <a:pt x="1325651" y="127470"/>
                  </a:cubicBezTo>
                  <a:cubicBezTo>
                    <a:pt x="1333059" y="135937"/>
                    <a:pt x="1338351" y="149166"/>
                    <a:pt x="1344701" y="156045"/>
                  </a:cubicBezTo>
                  <a:cubicBezTo>
                    <a:pt x="1351051" y="162924"/>
                    <a:pt x="1355813" y="165570"/>
                    <a:pt x="1363751" y="168745"/>
                  </a:cubicBezTo>
                  <a:cubicBezTo>
                    <a:pt x="1371689" y="171920"/>
                    <a:pt x="1387564" y="170862"/>
                    <a:pt x="1392326" y="175095"/>
                  </a:cubicBezTo>
                  <a:cubicBezTo>
                    <a:pt x="1397088" y="179328"/>
                    <a:pt x="1395501" y="185149"/>
                    <a:pt x="1392326" y="194145"/>
                  </a:cubicBezTo>
                  <a:cubicBezTo>
                    <a:pt x="1389151" y="203141"/>
                    <a:pt x="1378568" y="216899"/>
                    <a:pt x="1373276" y="229070"/>
                  </a:cubicBezTo>
                  <a:cubicBezTo>
                    <a:pt x="1367984" y="241241"/>
                    <a:pt x="1363751" y="254999"/>
                    <a:pt x="1360576" y="267170"/>
                  </a:cubicBezTo>
                  <a:cubicBezTo>
                    <a:pt x="1357401" y="279341"/>
                    <a:pt x="1355284" y="289395"/>
                    <a:pt x="1354226" y="302095"/>
                  </a:cubicBezTo>
                  <a:cubicBezTo>
                    <a:pt x="1353168" y="314795"/>
                    <a:pt x="1354226" y="343370"/>
                    <a:pt x="1354226" y="343370"/>
                  </a:cubicBezTo>
                  <a:cubicBezTo>
                    <a:pt x="1354226" y="355012"/>
                    <a:pt x="1353168" y="361891"/>
                    <a:pt x="1354226" y="371945"/>
                  </a:cubicBezTo>
                  <a:cubicBezTo>
                    <a:pt x="1355284" y="381999"/>
                    <a:pt x="1355814" y="397345"/>
                    <a:pt x="1360576" y="403695"/>
                  </a:cubicBezTo>
                  <a:cubicBezTo>
                    <a:pt x="1365338" y="410045"/>
                    <a:pt x="1373276" y="406341"/>
                    <a:pt x="1382801" y="410045"/>
                  </a:cubicBezTo>
                  <a:cubicBezTo>
                    <a:pt x="1392326" y="413749"/>
                    <a:pt x="1407672" y="423274"/>
                    <a:pt x="1417726" y="425920"/>
                  </a:cubicBezTo>
                  <a:cubicBezTo>
                    <a:pt x="1427780" y="428566"/>
                    <a:pt x="1443126" y="425920"/>
                    <a:pt x="1443126" y="425920"/>
                  </a:cubicBezTo>
                  <a:cubicBezTo>
                    <a:pt x="1456355" y="425920"/>
                    <a:pt x="1483872" y="424333"/>
                    <a:pt x="1497101" y="425920"/>
                  </a:cubicBezTo>
                  <a:cubicBezTo>
                    <a:pt x="1510330" y="427507"/>
                    <a:pt x="1511918" y="430153"/>
                    <a:pt x="1522501" y="435445"/>
                  </a:cubicBezTo>
                  <a:cubicBezTo>
                    <a:pt x="1533084" y="440737"/>
                    <a:pt x="1560601" y="457670"/>
                    <a:pt x="1560601" y="457670"/>
                  </a:cubicBezTo>
                  <a:cubicBezTo>
                    <a:pt x="1570655" y="463491"/>
                    <a:pt x="1580180" y="465078"/>
                    <a:pt x="1582826" y="470370"/>
                  </a:cubicBezTo>
                  <a:cubicBezTo>
                    <a:pt x="1585472" y="475662"/>
                    <a:pt x="1576476" y="489420"/>
                    <a:pt x="1576476" y="489420"/>
                  </a:cubicBezTo>
                  <a:cubicBezTo>
                    <a:pt x="1574359" y="495770"/>
                    <a:pt x="1571184" y="501062"/>
                    <a:pt x="1570126" y="508470"/>
                  </a:cubicBezTo>
                  <a:cubicBezTo>
                    <a:pt x="1569068" y="515878"/>
                    <a:pt x="1570126" y="533870"/>
                    <a:pt x="1570126" y="533870"/>
                  </a:cubicBezTo>
                  <a:cubicBezTo>
                    <a:pt x="1570126" y="542337"/>
                    <a:pt x="1570655" y="546041"/>
                    <a:pt x="1570126" y="559270"/>
                  </a:cubicBezTo>
                  <a:cubicBezTo>
                    <a:pt x="1569597" y="572499"/>
                    <a:pt x="1568009" y="600016"/>
                    <a:pt x="1566951" y="613245"/>
                  </a:cubicBezTo>
                  <a:cubicBezTo>
                    <a:pt x="1565893" y="626474"/>
                    <a:pt x="1565363" y="631766"/>
                    <a:pt x="1563776" y="638645"/>
                  </a:cubicBezTo>
                  <a:cubicBezTo>
                    <a:pt x="1562189" y="645524"/>
                    <a:pt x="1560072" y="646583"/>
                    <a:pt x="1557426" y="654520"/>
                  </a:cubicBezTo>
                  <a:cubicBezTo>
                    <a:pt x="1554780" y="662457"/>
                    <a:pt x="1551605" y="677274"/>
                    <a:pt x="1547901" y="686270"/>
                  </a:cubicBezTo>
                  <a:cubicBezTo>
                    <a:pt x="1544197" y="695266"/>
                    <a:pt x="1538376" y="701616"/>
                    <a:pt x="1535201" y="708495"/>
                  </a:cubicBezTo>
                  <a:cubicBezTo>
                    <a:pt x="1532026" y="715374"/>
                    <a:pt x="1530439" y="721195"/>
                    <a:pt x="1528851" y="727545"/>
                  </a:cubicBezTo>
                  <a:cubicBezTo>
                    <a:pt x="1527264" y="733895"/>
                    <a:pt x="1526205" y="738658"/>
                    <a:pt x="1525676" y="746595"/>
                  </a:cubicBezTo>
                  <a:cubicBezTo>
                    <a:pt x="1525147" y="754533"/>
                    <a:pt x="1525147" y="766174"/>
                    <a:pt x="1525676" y="775170"/>
                  </a:cubicBezTo>
                  <a:cubicBezTo>
                    <a:pt x="1526205" y="784166"/>
                    <a:pt x="1528322" y="791045"/>
                    <a:pt x="1528851" y="800570"/>
                  </a:cubicBezTo>
                  <a:cubicBezTo>
                    <a:pt x="1529380" y="810095"/>
                    <a:pt x="1529909" y="823324"/>
                    <a:pt x="1528851" y="832320"/>
                  </a:cubicBezTo>
                  <a:cubicBezTo>
                    <a:pt x="1527793" y="841316"/>
                    <a:pt x="1522501" y="846078"/>
                    <a:pt x="1522501" y="854545"/>
                  </a:cubicBezTo>
                  <a:cubicBezTo>
                    <a:pt x="1522501" y="863012"/>
                    <a:pt x="1527264" y="874653"/>
                    <a:pt x="1528851" y="883120"/>
                  </a:cubicBezTo>
                  <a:cubicBezTo>
                    <a:pt x="1530438" y="891587"/>
                    <a:pt x="1529380" y="897408"/>
                    <a:pt x="1532026" y="905345"/>
                  </a:cubicBezTo>
                  <a:cubicBezTo>
                    <a:pt x="1534672" y="913282"/>
                    <a:pt x="1541022" y="922808"/>
                    <a:pt x="1544726" y="930745"/>
                  </a:cubicBezTo>
                  <a:cubicBezTo>
                    <a:pt x="1548430" y="938682"/>
                    <a:pt x="1551605" y="945562"/>
                    <a:pt x="1554251" y="952970"/>
                  </a:cubicBezTo>
                  <a:cubicBezTo>
                    <a:pt x="1556897" y="960378"/>
                    <a:pt x="1557426" y="965141"/>
                    <a:pt x="1560601" y="975195"/>
                  </a:cubicBezTo>
                  <a:cubicBezTo>
                    <a:pt x="1563776" y="985249"/>
                    <a:pt x="1570126" y="1002182"/>
                    <a:pt x="1573301" y="1013295"/>
                  </a:cubicBezTo>
                  <a:cubicBezTo>
                    <a:pt x="1576476" y="1024408"/>
                    <a:pt x="1577005" y="1033403"/>
                    <a:pt x="1579651" y="1041870"/>
                  </a:cubicBezTo>
                  <a:cubicBezTo>
                    <a:pt x="1582297" y="1050337"/>
                    <a:pt x="1587589" y="1058274"/>
                    <a:pt x="1589176" y="1064095"/>
                  </a:cubicBezTo>
                  <a:cubicBezTo>
                    <a:pt x="1590764" y="1069916"/>
                    <a:pt x="1591293" y="1074149"/>
                    <a:pt x="1589176" y="1076795"/>
                  </a:cubicBezTo>
                  <a:cubicBezTo>
                    <a:pt x="1587059" y="1079441"/>
                    <a:pt x="1579651" y="1077324"/>
                    <a:pt x="1576476" y="1079970"/>
                  </a:cubicBezTo>
                  <a:cubicBezTo>
                    <a:pt x="1573301" y="1082616"/>
                    <a:pt x="1573830" y="1089495"/>
                    <a:pt x="1570126" y="1092670"/>
                  </a:cubicBezTo>
                  <a:cubicBezTo>
                    <a:pt x="1566422" y="1095845"/>
                    <a:pt x="1558484" y="1096374"/>
                    <a:pt x="1554251" y="1099020"/>
                  </a:cubicBezTo>
                  <a:cubicBezTo>
                    <a:pt x="1550018" y="1101666"/>
                    <a:pt x="1551076" y="1106428"/>
                    <a:pt x="1544726" y="1108545"/>
                  </a:cubicBezTo>
                  <a:cubicBezTo>
                    <a:pt x="1538376" y="1110662"/>
                    <a:pt x="1527263" y="1111191"/>
                    <a:pt x="1516151" y="1111720"/>
                  </a:cubicBezTo>
                  <a:cubicBezTo>
                    <a:pt x="1505039" y="1112249"/>
                    <a:pt x="1478051" y="1111720"/>
                    <a:pt x="1478051" y="1111720"/>
                  </a:cubicBezTo>
                  <a:lnTo>
                    <a:pt x="1449476" y="1111720"/>
                  </a:lnTo>
                  <a:cubicBezTo>
                    <a:pt x="1441539" y="1111720"/>
                    <a:pt x="1435717" y="1110662"/>
                    <a:pt x="1430426" y="1111720"/>
                  </a:cubicBezTo>
                  <a:cubicBezTo>
                    <a:pt x="1425135" y="1112778"/>
                    <a:pt x="1424605" y="1113837"/>
                    <a:pt x="1417726" y="1118070"/>
                  </a:cubicBezTo>
                  <a:cubicBezTo>
                    <a:pt x="1410847" y="1122303"/>
                    <a:pt x="1397088" y="1132887"/>
                    <a:pt x="1389151" y="1137120"/>
                  </a:cubicBezTo>
                  <a:cubicBezTo>
                    <a:pt x="1381214" y="1141353"/>
                    <a:pt x="1376451" y="1140824"/>
                    <a:pt x="1370101" y="1143470"/>
                  </a:cubicBezTo>
                  <a:cubicBezTo>
                    <a:pt x="1363751" y="1146116"/>
                    <a:pt x="1354755" y="1149291"/>
                    <a:pt x="1351051" y="1152995"/>
                  </a:cubicBezTo>
                  <a:cubicBezTo>
                    <a:pt x="1347347" y="1156699"/>
                    <a:pt x="1349464" y="1163049"/>
                    <a:pt x="1347876" y="1165695"/>
                  </a:cubicBezTo>
                  <a:cubicBezTo>
                    <a:pt x="1346289" y="1168341"/>
                    <a:pt x="1340468" y="1164108"/>
                    <a:pt x="1341526" y="1168870"/>
                  </a:cubicBezTo>
                  <a:cubicBezTo>
                    <a:pt x="1342584" y="1173632"/>
                    <a:pt x="1352109" y="1184745"/>
                    <a:pt x="1354226" y="1194270"/>
                  </a:cubicBezTo>
                  <a:cubicBezTo>
                    <a:pt x="1356343" y="1203795"/>
                    <a:pt x="1354226" y="1226020"/>
                    <a:pt x="1354226" y="1226020"/>
                  </a:cubicBezTo>
                  <a:lnTo>
                    <a:pt x="1354226" y="1254595"/>
                  </a:lnTo>
                  <a:cubicBezTo>
                    <a:pt x="1354226" y="1263591"/>
                    <a:pt x="1357401" y="1275233"/>
                    <a:pt x="1354226" y="1279995"/>
                  </a:cubicBezTo>
                  <a:cubicBezTo>
                    <a:pt x="1351051" y="1284757"/>
                    <a:pt x="1340468" y="1279466"/>
                    <a:pt x="1335176" y="1283170"/>
                  </a:cubicBezTo>
                  <a:cubicBezTo>
                    <a:pt x="1329884" y="1286874"/>
                    <a:pt x="1327238" y="1299045"/>
                    <a:pt x="1322476" y="1302220"/>
                  </a:cubicBezTo>
                  <a:cubicBezTo>
                    <a:pt x="1317714" y="1305395"/>
                    <a:pt x="1310305" y="1298516"/>
                    <a:pt x="1306601" y="1302220"/>
                  </a:cubicBezTo>
                  <a:cubicBezTo>
                    <a:pt x="1302897" y="1305924"/>
                    <a:pt x="1300251" y="1316508"/>
                    <a:pt x="1300251" y="1324445"/>
                  </a:cubicBezTo>
                  <a:cubicBezTo>
                    <a:pt x="1300251" y="1332382"/>
                    <a:pt x="1305543" y="1341378"/>
                    <a:pt x="1306601" y="1349845"/>
                  </a:cubicBezTo>
                  <a:cubicBezTo>
                    <a:pt x="1307659" y="1358312"/>
                    <a:pt x="1306072" y="1364662"/>
                    <a:pt x="1306601" y="1375245"/>
                  </a:cubicBezTo>
                  <a:cubicBezTo>
                    <a:pt x="1307130" y="1385828"/>
                    <a:pt x="1308718" y="1402762"/>
                    <a:pt x="1309776" y="1413345"/>
                  </a:cubicBezTo>
                  <a:cubicBezTo>
                    <a:pt x="1310834" y="1423928"/>
                    <a:pt x="1312951" y="1432924"/>
                    <a:pt x="1312951" y="1438745"/>
                  </a:cubicBezTo>
                  <a:cubicBezTo>
                    <a:pt x="1312951" y="1444566"/>
                    <a:pt x="1310834" y="1442979"/>
                    <a:pt x="1309776" y="1448270"/>
                  </a:cubicBezTo>
                  <a:cubicBezTo>
                    <a:pt x="1308718" y="1453561"/>
                    <a:pt x="1307659" y="1464674"/>
                    <a:pt x="1306601" y="1470495"/>
                  </a:cubicBezTo>
                  <a:cubicBezTo>
                    <a:pt x="1305543" y="1476316"/>
                    <a:pt x="1303955" y="1478433"/>
                    <a:pt x="1303426" y="1483195"/>
                  </a:cubicBezTo>
                  <a:cubicBezTo>
                    <a:pt x="1302897" y="1487958"/>
                    <a:pt x="1302368" y="1492191"/>
                    <a:pt x="1303426" y="1499070"/>
                  </a:cubicBezTo>
                  <a:cubicBezTo>
                    <a:pt x="1304484" y="1505949"/>
                    <a:pt x="1308718" y="1517591"/>
                    <a:pt x="1309776" y="1524470"/>
                  </a:cubicBezTo>
                  <a:cubicBezTo>
                    <a:pt x="1310834" y="1531349"/>
                    <a:pt x="1312422" y="1537699"/>
                    <a:pt x="1309776" y="1540345"/>
                  </a:cubicBezTo>
                  <a:cubicBezTo>
                    <a:pt x="1307130" y="1542991"/>
                    <a:pt x="1300251" y="1539816"/>
                    <a:pt x="1293901" y="1540345"/>
                  </a:cubicBezTo>
                  <a:cubicBezTo>
                    <a:pt x="1287551" y="1540874"/>
                    <a:pt x="1278555" y="1542991"/>
                    <a:pt x="1271676" y="1543520"/>
                  </a:cubicBezTo>
                  <a:cubicBezTo>
                    <a:pt x="1264797" y="1544049"/>
                    <a:pt x="1252626" y="1543520"/>
                    <a:pt x="1252626" y="1543520"/>
                  </a:cubicBezTo>
                  <a:lnTo>
                    <a:pt x="1236751" y="1543520"/>
                  </a:lnTo>
                  <a:lnTo>
                    <a:pt x="1217701" y="1543520"/>
                  </a:lnTo>
                  <a:cubicBezTo>
                    <a:pt x="1211880" y="1543520"/>
                    <a:pt x="1207118" y="1541933"/>
                    <a:pt x="1201826" y="1543520"/>
                  </a:cubicBezTo>
                  <a:cubicBezTo>
                    <a:pt x="1196534" y="1545107"/>
                    <a:pt x="1185951" y="1553045"/>
                    <a:pt x="1185951" y="1553045"/>
                  </a:cubicBezTo>
                  <a:cubicBezTo>
                    <a:pt x="1180659" y="1556220"/>
                    <a:pt x="1174838" y="1558337"/>
                    <a:pt x="1170076" y="1562570"/>
                  </a:cubicBezTo>
                  <a:cubicBezTo>
                    <a:pt x="1165314" y="1566803"/>
                    <a:pt x="1161080" y="1573153"/>
                    <a:pt x="1157376" y="1578445"/>
                  </a:cubicBezTo>
                  <a:cubicBezTo>
                    <a:pt x="1153672" y="1583737"/>
                    <a:pt x="1150497" y="1591145"/>
                    <a:pt x="1147851" y="1594320"/>
                  </a:cubicBezTo>
                  <a:cubicBezTo>
                    <a:pt x="1145205" y="1597495"/>
                    <a:pt x="1142559" y="1593791"/>
                    <a:pt x="1141501" y="1597495"/>
                  </a:cubicBezTo>
                  <a:cubicBezTo>
                    <a:pt x="1140443" y="1601199"/>
                    <a:pt x="1143088" y="1611253"/>
                    <a:pt x="1141501" y="1616545"/>
                  </a:cubicBezTo>
                  <a:cubicBezTo>
                    <a:pt x="1139914" y="1621837"/>
                    <a:pt x="1134622" y="1625541"/>
                    <a:pt x="1131976" y="1629245"/>
                  </a:cubicBezTo>
                  <a:cubicBezTo>
                    <a:pt x="1129330" y="1632949"/>
                    <a:pt x="1129330" y="1635595"/>
                    <a:pt x="1125626" y="1638770"/>
                  </a:cubicBezTo>
                  <a:cubicBezTo>
                    <a:pt x="1121922" y="1641945"/>
                    <a:pt x="1112926" y="1646178"/>
                    <a:pt x="1109751" y="1648295"/>
                  </a:cubicBezTo>
                  <a:cubicBezTo>
                    <a:pt x="1106576" y="1650412"/>
                    <a:pt x="1110280" y="1651470"/>
                    <a:pt x="1106576" y="1651470"/>
                  </a:cubicBezTo>
                  <a:cubicBezTo>
                    <a:pt x="1102872" y="1651470"/>
                    <a:pt x="1093347" y="1650412"/>
                    <a:pt x="1087526" y="1648295"/>
                  </a:cubicBezTo>
                  <a:cubicBezTo>
                    <a:pt x="1081705" y="1646178"/>
                    <a:pt x="1076413" y="1641945"/>
                    <a:pt x="1071651" y="1638770"/>
                  </a:cubicBezTo>
                  <a:cubicBezTo>
                    <a:pt x="1066889" y="1635595"/>
                    <a:pt x="1063184" y="1631891"/>
                    <a:pt x="1058951" y="1629245"/>
                  </a:cubicBezTo>
                  <a:cubicBezTo>
                    <a:pt x="1054718" y="1626599"/>
                    <a:pt x="1052072" y="1626070"/>
                    <a:pt x="1046251" y="1622895"/>
                  </a:cubicBezTo>
                  <a:cubicBezTo>
                    <a:pt x="1040430" y="1619720"/>
                    <a:pt x="1029847" y="1613899"/>
                    <a:pt x="1024026" y="1610195"/>
                  </a:cubicBezTo>
                  <a:cubicBezTo>
                    <a:pt x="1018205" y="1606491"/>
                    <a:pt x="1018734" y="1604374"/>
                    <a:pt x="1011326" y="1600670"/>
                  </a:cubicBezTo>
                  <a:cubicBezTo>
                    <a:pt x="1003918" y="1596966"/>
                    <a:pt x="990159" y="1593791"/>
                    <a:pt x="979576" y="1587970"/>
                  </a:cubicBezTo>
                  <a:cubicBezTo>
                    <a:pt x="968993" y="1582149"/>
                    <a:pt x="954176" y="1572624"/>
                    <a:pt x="947826" y="1565745"/>
                  </a:cubicBezTo>
                  <a:cubicBezTo>
                    <a:pt x="941476" y="1558866"/>
                    <a:pt x="949413" y="1551987"/>
                    <a:pt x="941476" y="1546695"/>
                  </a:cubicBezTo>
                  <a:cubicBezTo>
                    <a:pt x="933539" y="1541403"/>
                    <a:pt x="911313" y="1536112"/>
                    <a:pt x="900201" y="1533995"/>
                  </a:cubicBezTo>
                  <a:cubicBezTo>
                    <a:pt x="889089" y="1531878"/>
                    <a:pt x="881680" y="1532937"/>
                    <a:pt x="874801" y="1533995"/>
                  </a:cubicBezTo>
                  <a:cubicBezTo>
                    <a:pt x="867922" y="1535053"/>
                    <a:pt x="865276" y="1536112"/>
                    <a:pt x="858926" y="1540345"/>
                  </a:cubicBezTo>
                  <a:cubicBezTo>
                    <a:pt x="852576" y="1544578"/>
                    <a:pt x="843580" y="1553045"/>
                    <a:pt x="836701" y="1559395"/>
                  </a:cubicBezTo>
                  <a:cubicBezTo>
                    <a:pt x="829822" y="1565745"/>
                    <a:pt x="822413" y="1572095"/>
                    <a:pt x="817651" y="1578445"/>
                  </a:cubicBezTo>
                  <a:cubicBezTo>
                    <a:pt x="812889" y="1584795"/>
                    <a:pt x="810243" y="1590087"/>
                    <a:pt x="808126" y="1597495"/>
                  </a:cubicBezTo>
                  <a:cubicBezTo>
                    <a:pt x="806009" y="1604903"/>
                    <a:pt x="807068" y="1616016"/>
                    <a:pt x="804951" y="1622895"/>
                  </a:cubicBezTo>
                  <a:cubicBezTo>
                    <a:pt x="802834" y="1629774"/>
                    <a:pt x="798601" y="1629774"/>
                    <a:pt x="795426" y="1638770"/>
                  </a:cubicBezTo>
                  <a:cubicBezTo>
                    <a:pt x="792251" y="1647766"/>
                    <a:pt x="787488" y="1667874"/>
                    <a:pt x="785901" y="1676870"/>
                  </a:cubicBezTo>
                  <a:cubicBezTo>
                    <a:pt x="784314" y="1685866"/>
                    <a:pt x="785901" y="1692745"/>
                    <a:pt x="785901" y="1692745"/>
                  </a:cubicBezTo>
                  <a:cubicBezTo>
                    <a:pt x="785901" y="1698037"/>
                    <a:pt x="790134" y="1705974"/>
                    <a:pt x="785901" y="1708620"/>
                  </a:cubicBezTo>
                  <a:cubicBezTo>
                    <a:pt x="781668" y="1711266"/>
                    <a:pt x="768968" y="1709678"/>
                    <a:pt x="760501" y="1708620"/>
                  </a:cubicBezTo>
                  <a:cubicBezTo>
                    <a:pt x="752034" y="1707562"/>
                    <a:pt x="744626" y="1704387"/>
                    <a:pt x="735101" y="1702270"/>
                  </a:cubicBezTo>
                  <a:cubicBezTo>
                    <a:pt x="725576" y="1700153"/>
                    <a:pt x="712876" y="1699624"/>
                    <a:pt x="703351" y="1695920"/>
                  </a:cubicBezTo>
                  <a:cubicBezTo>
                    <a:pt x="693826" y="1692216"/>
                    <a:pt x="685888" y="1684278"/>
                    <a:pt x="677951" y="1680045"/>
                  </a:cubicBezTo>
                  <a:cubicBezTo>
                    <a:pt x="670014" y="1675812"/>
                    <a:pt x="661547" y="1676341"/>
                    <a:pt x="655726" y="1670520"/>
                  </a:cubicBezTo>
                  <a:cubicBezTo>
                    <a:pt x="649905" y="1664699"/>
                    <a:pt x="648318" y="1654645"/>
                    <a:pt x="643026" y="1645120"/>
                  </a:cubicBezTo>
                  <a:cubicBezTo>
                    <a:pt x="637734" y="1635595"/>
                    <a:pt x="628209" y="1624483"/>
                    <a:pt x="623976" y="1613370"/>
                  </a:cubicBezTo>
                  <a:cubicBezTo>
                    <a:pt x="619743" y="1602258"/>
                    <a:pt x="622388" y="1588499"/>
                    <a:pt x="617626" y="1578445"/>
                  </a:cubicBezTo>
                  <a:cubicBezTo>
                    <a:pt x="612863" y="1568391"/>
                    <a:pt x="599634" y="1560453"/>
                    <a:pt x="595401" y="1553045"/>
                  </a:cubicBezTo>
                  <a:cubicBezTo>
                    <a:pt x="591168" y="1545637"/>
                    <a:pt x="594872" y="1540345"/>
                    <a:pt x="592226" y="1533995"/>
                  </a:cubicBezTo>
                  <a:cubicBezTo>
                    <a:pt x="589580" y="1527645"/>
                    <a:pt x="585347" y="1519178"/>
                    <a:pt x="579526" y="1514945"/>
                  </a:cubicBezTo>
                  <a:cubicBezTo>
                    <a:pt x="573705" y="1510712"/>
                    <a:pt x="562592" y="1507537"/>
                    <a:pt x="557301" y="1508595"/>
                  </a:cubicBezTo>
                  <a:cubicBezTo>
                    <a:pt x="552010" y="1509653"/>
                    <a:pt x="554126" y="1518649"/>
                    <a:pt x="547776" y="1521295"/>
                  </a:cubicBezTo>
                  <a:cubicBezTo>
                    <a:pt x="541426" y="1523941"/>
                    <a:pt x="527138" y="1523412"/>
                    <a:pt x="519201" y="1524470"/>
                  </a:cubicBezTo>
                  <a:cubicBezTo>
                    <a:pt x="511264" y="1525528"/>
                    <a:pt x="506501" y="1527116"/>
                    <a:pt x="500151" y="1527645"/>
                  </a:cubicBezTo>
                  <a:cubicBezTo>
                    <a:pt x="493801" y="1528174"/>
                    <a:pt x="487451" y="1530820"/>
                    <a:pt x="481101" y="1527645"/>
                  </a:cubicBezTo>
                  <a:cubicBezTo>
                    <a:pt x="474751" y="1524470"/>
                    <a:pt x="462051" y="1508595"/>
                    <a:pt x="462051" y="1508595"/>
                  </a:cubicBezTo>
                  <a:cubicBezTo>
                    <a:pt x="455701" y="1502245"/>
                    <a:pt x="448293" y="1494308"/>
                    <a:pt x="443001" y="1489545"/>
                  </a:cubicBezTo>
                  <a:cubicBezTo>
                    <a:pt x="437709" y="1484783"/>
                    <a:pt x="436122" y="1482137"/>
                    <a:pt x="430301" y="1480020"/>
                  </a:cubicBezTo>
                  <a:cubicBezTo>
                    <a:pt x="424480" y="1477903"/>
                    <a:pt x="408076" y="1476845"/>
                    <a:pt x="408076" y="1476845"/>
                  </a:cubicBezTo>
                  <a:cubicBezTo>
                    <a:pt x="400139" y="1475787"/>
                    <a:pt x="391672" y="1476316"/>
                    <a:pt x="382676" y="1473670"/>
                  </a:cubicBezTo>
                  <a:cubicBezTo>
                    <a:pt x="373680" y="1471024"/>
                    <a:pt x="363097" y="1466791"/>
                    <a:pt x="354101" y="1460970"/>
                  </a:cubicBezTo>
                  <a:cubicBezTo>
                    <a:pt x="345105" y="1455149"/>
                    <a:pt x="335580" y="1447741"/>
                    <a:pt x="328701" y="1438745"/>
                  </a:cubicBezTo>
                  <a:cubicBezTo>
                    <a:pt x="321822" y="1429749"/>
                    <a:pt x="318647" y="1416520"/>
                    <a:pt x="312826" y="1406995"/>
                  </a:cubicBezTo>
                  <a:cubicBezTo>
                    <a:pt x="307005" y="1397470"/>
                    <a:pt x="298539" y="1390062"/>
                    <a:pt x="293776" y="1381595"/>
                  </a:cubicBezTo>
                  <a:cubicBezTo>
                    <a:pt x="289013" y="1373128"/>
                    <a:pt x="285838" y="1364662"/>
                    <a:pt x="284251" y="1356195"/>
                  </a:cubicBezTo>
                  <a:cubicBezTo>
                    <a:pt x="282664" y="1347728"/>
                    <a:pt x="282134" y="1338203"/>
                    <a:pt x="284251" y="1330795"/>
                  </a:cubicBezTo>
                  <a:cubicBezTo>
                    <a:pt x="286368" y="1323387"/>
                    <a:pt x="293247" y="1318624"/>
                    <a:pt x="296951" y="1311745"/>
                  </a:cubicBezTo>
                  <a:cubicBezTo>
                    <a:pt x="300655" y="1304866"/>
                    <a:pt x="306476" y="1296399"/>
                    <a:pt x="306476" y="1289520"/>
                  </a:cubicBezTo>
                  <a:cubicBezTo>
                    <a:pt x="306476" y="1282641"/>
                    <a:pt x="300655" y="1276291"/>
                    <a:pt x="296951" y="1270470"/>
                  </a:cubicBezTo>
                  <a:cubicBezTo>
                    <a:pt x="293247" y="1264649"/>
                    <a:pt x="289543" y="1260416"/>
                    <a:pt x="284251" y="1254595"/>
                  </a:cubicBezTo>
                  <a:cubicBezTo>
                    <a:pt x="278959" y="1248774"/>
                    <a:pt x="269963" y="1242953"/>
                    <a:pt x="265201" y="1235545"/>
                  </a:cubicBezTo>
                  <a:cubicBezTo>
                    <a:pt x="260438" y="1228137"/>
                    <a:pt x="255676" y="1221257"/>
                    <a:pt x="255676" y="1210145"/>
                  </a:cubicBezTo>
                  <a:cubicBezTo>
                    <a:pt x="255676" y="1199033"/>
                    <a:pt x="259909" y="1180512"/>
                    <a:pt x="265201" y="1168870"/>
                  </a:cubicBezTo>
                  <a:cubicBezTo>
                    <a:pt x="270493" y="1157228"/>
                    <a:pt x="280018" y="1149291"/>
                    <a:pt x="287426" y="1140295"/>
                  </a:cubicBezTo>
                  <a:cubicBezTo>
                    <a:pt x="294834" y="1131299"/>
                    <a:pt x="301184" y="1122303"/>
                    <a:pt x="309651" y="1114895"/>
                  </a:cubicBezTo>
                  <a:cubicBezTo>
                    <a:pt x="318118" y="1107487"/>
                    <a:pt x="330289" y="1102195"/>
                    <a:pt x="338226" y="1095845"/>
                  </a:cubicBezTo>
                  <a:cubicBezTo>
                    <a:pt x="346163" y="1089495"/>
                    <a:pt x="354101" y="1083145"/>
                    <a:pt x="357276" y="1076795"/>
                  </a:cubicBezTo>
                  <a:cubicBezTo>
                    <a:pt x="360451" y="1070445"/>
                    <a:pt x="359922" y="1063566"/>
                    <a:pt x="357276" y="1057745"/>
                  </a:cubicBezTo>
                  <a:cubicBezTo>
                    <a:pt x="354630" y="1051924"/>
                    <a:pt x="347751" y="1046103"/>
                    <a:pt x="341401" y="1041870"/>
                  </a:cubicBezTo>
                  <a:cubicBezTo>
                    <a:pt x="335051" y="1037637"/>
                    <a:pt x="328172" y="1034991"/>
                    <a:pt x="319176" y="1032345"/>
                  </a:cubicBezTo>
                  <a:cubicBezTo>
                    <a:pt x="310180" y="1029699"/>
                    <a:pt x="296422" y="1027053"/>
                    <a:pt x="287426" y="1025995"/>
                  </a:cubicBezTo>
                  <a:cubicBezTo>
                    <a:pt x="278430" y="1024937"/>
                    <a:pt x="265201" y="1025995"/>
                    <a:pt x="265201" y="1025995"/>
                  </a:cubicBezTo>
                  <a:lnTo>
                    <a:pt x="242976" y="1025995"/>
                  </a:lnTo>
                  <a:cubicBezTo>
                    <a:pt x="234509" y="1025995"/>
                    <a:pt x="223926" y="1026524"/>
                    <a:pt x="214401" y="1025995"/>
                  </a:cubicBezTo>
                  <a:cubicBezTo>
                    <a:pt x="204876" y="1025466"/>
                    <a:pt x="194293" y="1024937"/>
                    <a:pt x="185826" y="1022820"/>
                  </a:cubicBezTo>
                  <a:cubicBezTo>
                    <a:pt x="177359" y="1020703"/>
                    <a:pt x="169422" y="1016470"/>
                    <a:pt x="163601" y="1013295"/>
                  </a:cubicBezTo>
                  <a:cubicBezTo>
                    <a:pt x="157780" y="1010120"/>
                    <a:pt x="154605" y="1008532"/>
                    <a:pt x="150901" y="1003770"/>
                  </a:cubicBezTo>
                  <a:cubicBezTo>
                    <a:pt x="147197" y="999008"/>
                    <a:pt x="141376" y="984720"/>
                    <a:pt x="141376" y="984720"/>
                  </a:cubicBezTo>
                  <a:lnTo>
                    <a:pt x="131851" y="965670"/>
                  </a:lnTo>
                  <a:cubicBezTo>
                    <a:pt x="128676" y="959320"/>
                    <a:pt x="124972" y="953499"/>
                    <a:pt x="122326" y="946620"/>
                  </a:cubicBezTo>
                  <a:cubicBezTo>
                    <a:pt x="119680" y="939741"/>
                    <a:pt x="119151" y="933391"/>
                    <a:pt x="115976" y="924395"/>
                  </a:cubicBezTo>
                  <a:cubicBezTo>
                    <a:pt x="112801" y="915399"/>
                    <a:pt x="108568" y="903228"/>
                    <a:pt x="103276" y="892645"/>
                  </a:cubicBezTo>
                  <a:cubicBezTo>
                    <a:pt x="97984" y="882062"/>
                    <a:pt x="90047" y="869891"/>
                    <a:pt x="84226" y="860895"/>
                  </a:cubicBezTo>
                  <a:cubicBezTo>
                    <a:pt x="78405" y="851899"/>
                    <a:pt x="72584" y="845549"/>
                    <a:pt x="68351" y="838670"/>
                  </a:cubicBezTo>
                  <a:cubicBezTo>
                    <a:pt x="64118" y="831791"/>
                    <a:pt x="62530" y="825970"/>
                    <a:pt x="58826" y="819620"/>
                  </a:cubicBezTo>
                  <a:cubicBezTo>
                    <a:pt x="55122" y="813270"/>
                    <a:pt x="51418" y="806391"/>
                    <a:pt x="46126" y="800570"/>
                  </a:cubicBezTo>
                  <a:cubicBezTo>
                    <a:pt x="40834" y="794749"/>
                    <a:pt x="32897" y="791045"/>
                    <a:pt x="27076" y="784695"/>
                  </a:cubicBezTo>
                  <a:cubicBezTo>
                    <a:pt x="21255" y="778345"/>
                    <a:pt x="14376" y="769878"/>
                    <a:pt x="11201" y="762470"/>
                  </a:cubicBezTo>
                  <a:cubicBezTo>
                    <a:pt x="8026" y="755062"/>
                    <a:pt x="8555" y="748712"/>
                    <a:pt x="8026" y="740245"/>
                  </a:cubicBezTo>
                  <a:cubicBezTo>
                    <a:pt x="7497" y="731778"/>
                    <a:pt x="8026" y="711670"/>
                    <a:pt x="8026" y="711670"/>
                  </a:cubicBezTo>
                  <a:cubicBezTo>
                    <a:pt x="8026" y="702674"/>
                    <a:pt x="9084" y="696853"/>
                    <a:pt x="8026" y="686270"/>
                  </a:cubicBezTo>
                  <a:cubicBezTo>
                    <a:pt x="6968" y="675687"/>
                    <a:pt x="2734" y="659812"/>
                    <a:pt x="1676" y="648170"/>
                  </a:cubicBezTo>
                  <a:cubicBezTo>
                    <a:pt x="618" y="636528"/>
                    <a:pt x="-1499" y="623828"/>
                    <a:pt x="1676" y="616420"/>
                  </a:cubicBezTo>
                  <a:cubicBezTo>
                    <a:pt x="4851" y="609012"/>
                    <a:pt x="14905" y="607953"/>
                    <a:pt x="20726" y="603720"/>
                  </a:cubicBezTo>
                  <a:cubicBezTo>
                    <a:pt x="26547" y="599487"/>
                    <a:pt x="32897" y="596312"/>
                    <a:pt x="36601" y="591020"/>
                  </a:cubicBezTo>
                  <a:cubicBezTo>
                    <a:pt x="40305" y="585728"/>
                    <a:pt x="38718" y="577262"/>
                    <a:pt x="42951" y="571970"/>
                  </a:cubicBezTo>
                  <a:cubicBezTo>
                    <a:pt x="47184" y="566678"/>
                    <a:pt x="53005" y="563503"/>
                    <a:pt x="62001" y="559270"/>
                  </a:cubicBezTo>
                  <a:cubicBezTo>
                    <a:pt x="70997" y="555037"/>
                    <a:pt x="85284" y="550274"/>
                    <a:pt x="96926" y="546570"/>
                  </a:cubicBezTo>
                  <a:cubicBezTo>
                    <a:pt x="108568" y="542866"/>
                    <a:pt x="121797" y="540749"/>
                    <a:pt x="131851" y="537045"/>
                  </a:cubicBezTo>
                  <a:cubicBezTo>
                    <a:pt x="141905" y="533341"/>
                    <a:pt x="147197" y="528049"/>
                    <a:pt x="157251" y="524345"/>
                  </a:cubicBezTo>
                  <a:cubicBezTo>
                    <a:pt x="167305" y="520641"/>
                    <a:pt x="181063" y="520112"/>
                    <a:pt x="192176" y="514820"/>
                  </a:cubicBezTo>
                  <a:cubicBezTo>
                    <a:pt x="203288" y="509528"/>
                    <a:pt x="214930" y="497887"/>
                    <a:pt x="223926" y="492595"/>
                  </a:cubicBezTo>
                  <a:cubicBezTo>
                    <a:pt x="232922" y="487303"/>
                    <a:pt x="239801" y="488891"/>
                    <a:pt x="246151" y="483070"/>
                  </a:cubicBezTo>
                  <a:cubicBezTo>
                    <a:pt x="252501" y="477249"/>
                    <a:pt x="256734" y="464020"/>
                    <a:pt x="262026" y="457670"/>
                  </a:cubicBezTo>
                  <a:cubicBezTo>
                    <a:pt x="267318" y="451320"/>
                    <a:pt x="273139" y="448674"/>
                    <a:pt x="277901" y="444970"/>
                  </a:cubicBezTo>
                  <a:cubicBezTo>
                    <a:pt x="282663" y="441266"/>
                    <a:pt x="284780" y="438620"/>
                    <a:pt x="290601" y="435445"/>
                  </a:cubicBezTo>
                  <a:cubicBezTo>
                    <a:pt x="296422" y="432270"/>
                    <a:pt x="305418" y="428566"/>
                    <a:pt x="312826" y="425920"/>
                  </a:cubicBezTo>
                  <a:cubicBezTo>
                    <a:pt x="320234" y="423274"/>
                    <a:pt x="327643" y="422216"/>
                    <a:pt x="335051" y="419570"/>
                  </a:cubicBezTo>
                  <a:cubicBezTo>
                    <a:pt x="342459" y="416924"/>
                    <a:pt x="349868" y="412691"/>
                    <a:pt x="357276" y="410045"/>
                  </a:cubicBezTo>
                  <a:cubicBezTo>
                    <a:pt x="364684" y="407399"/>
                    <a:pt x="371034" y="406870"/>
                    <a:pt x="379501" y="403695"/>
                  </a:cubicBezTo>
                  <a:cubicBezTo>
                    <a:pt x="387968" y="400520"/>
                    <a:pt x="402255" y="396287"/>
                    <a:pt x="408076" y="390995"/>
                  </a:cubicBezTo>
                  <a:cubicBezTo>
                    <a:pt x="413897" y="385703"/>
                    <a:pt x="413368" y="379353"/>
                    <a:pt x="414426" y="371945"/>
                  </a:cubicBezTo>
                  <a:cubicBezTo>
                    <a:pt x="415484" y="364537"/>
                    <a:pt x="414426" y="346545"/>
                    <a:pt x="414426" y="346545"/>
                  </a:cubicBezTo>
                  <a:lnTo>
                    <a:pt x="414426" y="324320"/>
                  </a:lnTo>
                  <a:cubicBezTo>
                    <a:pt x="414426" y="316383"/>
                    <a:pt x="413897" y="307916"/>
                    <a:pt x="414426" y="298920"/>
                  </a:cubicBezTo>
                  <a:cubicBezTo>
                    <a:pt x="414955" y="289924"/>
                    <a:pt x="416014" y="277753"/>
                    <a:pt x="417601" y="270345"/>
                  </a:cubicBezTo>
                  <a:cubicBezTo>
                    <a:pt x="419188" y="262937"/>
                    <a:pt x="418659" y="256587"/>
                    <a:pt x="423951" y="254470"/>
                  </a:cubicBezTo>
                  <a:cubicBezTo>
                    <a:pt x="429243" y="252353"/>
                    <a:pt x="439297" y="256058"/>
                    <a:pt x="449351" y="257645"/>
                  </a:cubicBezTo>
                  <a:cubicBezTo>
                    <a:pt x="459405" y="259232"/>
                    <a:pt x="484276" y="263995"/>
                    <a:pt x="484276" y="263995"/>
                  </a:cubicBezTo>
                  <a:cubicBezTo>
                    <a:pt x="493272" y="265582"/>
                    <a:pt x="495918" y="266641"/>
                    <a:pt x="503326" y="267170"/>
                  </a:cubicBezTo>
                  <a:cubicBezTo>
                    <a:pt x="510734" y="267699"/>
                    <a:pt x="521318" y="268757"/>
                    <a:pt x="528726" y="267170"/>
                  </a:cubicBezTo>
                  <a:cubicBezTo>
                    <a:pt x="536134" y="265583"/>
                    <a:pt x="540368" y="261878"/>
                    <a:pt x="547776" y="257645"/>
                  </a:cubicBezTo>
                  <a:cubicBezTo>
                    <a:pt x="555184" y="253412"/>
                    <a:pt x="567884" y="245474"/>
                    <a:pt x="573176" y="241770"/>
                  </a:cubicBezTo>
                  <a:cubicBezTo>
                    <a:pt x="578468" y="238066"/>
                    <a:pt x="578468" y="239124"/>
                    <a:pt x="579526" y="235420"/>
                  </a:cubicBezTo>
                  <a:cubicBezTo>
                    <a:pt x="580584" y="231716"/>
                    <a:pt x="577939" y="224837"/>
                    <a:pt x="579526" y="219545"/>
                  </a:cubicBezTo>
                  <a:cubicBezTo>
                    <a:pt x="581113" y="214253"/>
                    <a:pt x="587463" y="210020"/>
                    <a:pt x="589051" y="203670"/>
                  </a:cubicBezTo>
                  <a:cubicBezTo>
                    <a:pt x="590638" y="197320"/>
                    <a:pt x="587464" y="188324"/>
                    <a:pt x="589051" y="181445"/>
                  </a:cubicBezTo>
                  <a:cubicBezTo>
                    <a:pt x="590638" y="174566"/>
                    <a:pt x="595930" y="169274"/>
                    <a:pt x="598576" y="162395"/>
                  </a:cubicBezTo>
                  <a:cubicBezTo>
                    <a:pt x="601222" y="155516"/>
                    <a:pt x="601222" y="149166"/>
                    <a:pt x="604926" y="140170"/>
                  </a:cubicBezTo>
                  <a:cubicBezTo>
                    <a:pt x="608630" y="131174"/>
                    <a:pt x="614451" y="116887"/>
                    <a:pt x="620801" y="108420"/>
                  </a:cubicBezTo>
                  <a:cubicBezTo>
                    <a:pt x="627151" y="99953"/>
                    <a:pt x="637205" y="95720"/>
                    <a:pt x="643026" y="89370"/>
                  </a:cubicBezTo>
                  <a:cubicBezTo>
                    <a:pt x="648847" y="83020"/>
                    <a:pt x="664722" y="65028"/>
                    <a:pt x="677951" y="51270"/>
                  </a:cubicBezTo>
                  <a:close/>
                </a:path>
              </a:pathLst>
            </a:custGeom>
            <a:solidFill>
              <a:srgbClr val="E9E4B3"/>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3" name="任意多边形 32"/>
            <p:cNvSpPr/>
            <p:nvPr/>
          </p:nvSpPr>
          <p:spPr bwMode="auto">
            <a:xfrm>
              <a:off x="3469026" y="3458883"/>
              <a:ext cx="2132453" cy="1600394"/>
            </a:xfrm>
            <a:custGeom>
              <a:avLst/>
              <a:gdLst>
                <a:gd name="connsiteX0" fmla="*/ 1152172 w 2132453"/>
                <a:gd name="connsiteY0" fmla="*/ 29633 h 1600394"/>
                <a:gd name="connsiteX1" fmla="*/ 1211439 w 2132453"/>
                <a:gd name="connsiteY1" fmla="*/ 27516 h 1600394"/>
                <a:gd name="connsiteX2" fmla="*/ 1230489 w 2132453"/>
                <a:gd name="connsiteY2" fmla="*/ 29633 h 1600394"/>
                <a:gd name="connsiteX3" fmla="*/ 1243189 w 2132453"/>
                <a:gd name="connsiteY3" fmla="*/ 31750 h 1600394"/>
                <a:gd name="connsiteX4" fmla="*/ 1245306 w 2132453"/>
                <a:gd name="connsiteY4" fmla="*/ 55033 h 1600394"/>
                <a:gd name="connsiteX5" fmla="*/ 1245306 w 2132453"/>
                <a:gd name="connsiteY5" fmla="*/ 80433 h 1600394"/>
                <a:gd name="connsiteX6" fmla="*/ 1243189 w 2132453"/>
                <a:gd name="connsiteY6" fmla="*/ 103716 h 1600394"/>
                <a:gd name="connsiteX7" fmla="*/ 1243189 w 2132453"/>
                <a:gd name="connsiteY7" fmla="*/ 118533 h 1600394"/>
                <a:gd name="connsiteX8" fmla="*/ 1255889 w 2132453"/>
                <a:gd name="connsiteY8" fmla="*/ 139700 h 1600394"/>
                <a:gd name="connsiteX9" fmla="*/ 1266472 w 2132453"/>
                <a:gd name="connsiteY9" fmla="*/ 158750 h 1600394"/>
                <a:gd name="connsiteX10" fmla="*/ 1279172 w 2132453"/>
                <a:gd name="connsiteY10" fmla="*/ 171450 h 1600394"/>
                <a:gd name="connsiteX11" fmla="*/ 1296106 w 2132453"/>
                <a:gd name="connsiteY11" fmla="*/ 192616 h 1600394"/>
                <a:gd name="connsiteX12" fmla="*/ 1308806 w 2132453"/>
                <a:gd name="connsiteY12" fmla="*/ 215900 h 1600394"/>
                <a:gd name="connsiteX13" fmla="*/ 1329972 w 2132453"/>
                <a:gd name="connsiteY13" fmla="*/ 258233 h 1600394"/>
                <a:gd name="connsiteX14" fmla="*/ 1344789 w 2132453"/>
                <a:gd name="connsiteY14" fmla="*/ 287866 h 1600394"/>
                <a:gd name="connsiteX15" fmla="*/ 1359606 w 2132453"/>
                <a:gd name="connsiteY15" fmla="*/ 328083 h 1600394"/>
                <a:gd name="connsiteX16" fmla="*/ 1370189 w 2132453"/>
                <a:gd name="connsiteY16" fmla="*/ 353483 h 1600394"/>
                <a:gd name="connsiteX17" fmla="*/ 1382889 w 2132453"/>
                <a:gd name="connsiteY17" fmla="*/ 374650 h 1600394"/>
                <a:gd name="connsiteX18" fmla="*/ 1401939 w 2132453"/>
                <a:gd name="connsiteY18" fmla="*/ 383116 h 1600394"/>
                <a:gd name="connsiteX19" fmla="*/ 1420989 w 2132453"/>
                <a:gd name="connsiteY19" fmla="*/ 387350 h 1600394"/>
                <a:gd name="connsiteX20" fmla="*/ 1444272 w 2132453"/>
                <a:gd name="connsiteY20" fmla="*/ 389466 h 1600394"/>
                <a:gd name="connsiteX21" fmla="*/ 1473906 w 2132453"/>
                <a:gd name="connsiteY21" fmla="*/ 389466 h 1600394"/>
                <a:gd name="connsiteX22" fmla="*/ 1518356 w 2132453"/>
                <a:gd name="connsiteY22" fmla="*/ 391583 h 1600394"/>
                <a:gd name="connsiteX23" fmla="*/ 1547989 w 2132453"/>
                <a:gd name="connsiteY23" fmla="*/ 397933 h 1600394"/>
                <a:gd name="connsiteX24" fmla="*/ 1577622 w 2132453"/>
                <a:gd name="connsiteY24" fmla="*/ 408516 h 1600394"/>
                <a:gd name="connsiteX25" fmla="*/ 1588206 w 2132453"/>
                <a:gd name="connsiteY25" fmla="*/ 421216 h 1600394"/>
                <a:gd name="connsiteX26" fmla="*/ 1586089 w 2132453"/>
                <a:gd name="connsiteY26" fmla="*/ 442383 h 1600394"/>
                <a:gd name="connsiteX27" fmla="*/ 1569156 w 2132453"/>
                <a:gd name="connsiteY27" fmla="*/ 457200 h 1600394"/>
                <a:gd name="connsiteX28" fmla="*/ 1550106 w 2132453"/>
                <a:gd name="connsiteY28" fmla="*/ 474133 h 1600394"/>
                <a:gd name="connsiteX29" fmla="*/ 1526822 w 2132453"/>
                <a:gd name="connsiteY29" fmla="*/ 497416 h 1600394"/>
                <a:gd name="connsiteX30" fmla="*/ 1501422 w 2132453"/>
                <a:gd name="connsiteY30" fmla="*/ 527050 h 1600394"/>
                <a:gd name="connsiteX31" fmla="*/ 1490839 w 2132453"/>
                <a:gd name="connsiteY31" fmla="*/ 558800 h 1600394"/>
                <a:gd name="connsiteX32" fmla="*/ 1488722 w 2132453"/>
                <a:gd name="connsiteY32" fmla="*/ 586316 h 1600394"/>
                <a:gd name="connsiteX33" fmla="*/ 1501422 w 2132453"/>
                <a:gd name="connsiteY33" fmla="*/ 603250 h 1600394"/>
                <a:gd name="connsiteX34" fmla="*/ 1522589 w 2132453"/>
                <a:gd name="connsiteY34" fmla="*/ 624416 h 1600394"/>
                <a:gd name="connsiteX35" fmla="*/ 1539522 w 2132453"/>
                <a:gd name="connsiteY35" fmla="*/ 645583 h 1600394"/>
                <a:gd name="connsiteX36" fmla="*/ 1541639 w 2132453"/>
                <a:gd name="connsiteY36" fmla="*/ 658283 h 1600394"/>
                <a:gd name="connsiteX37" fmla="*/ 1533172 w 2132453"/>
                <a:gd name="connsiteY37" fmla="*/ 673100 h 1600394"/>
                <a:gd name="connsiteX38" fmla="*/ 1528939 w 2132453"/>
                <a:gd name="connsiteY38" fmla="*/ 692150 h 1600394"/>
                <a:gd name="connsiteX39" fmla="*/ 1520472 w 2132453"/>
                <a:gd name="connsiteY39" fmla="*/ 702733 h 1600394"/>
                <a:gd name="connsiteX40" fmla="*/ 1522589 w 2132453"/>
                <a:gd name="connsiteY40" fmla="*/ 726016 h 1600394"/>
                <a:gd name="connsiteX41" fmla="*/ 1535289 w 2132453"/>
                <a:gd name="connsiteY41" fmla="*/ 747183 h 1600394"/>
                <a:gd name="connsiteX42" fmla="*/ 1547989 w 2132453"/>
                <a:gd name="connsiteY42" fmla="*/ 774700 h 1600394"/>
                <a:gd name="connsiteX43" fmla="*/ 1560689 w 2132453"/>
                <a:gd name="connsiteY43" fmla="*/ 793750 h 1600394"/>
                <a:gd name="connsiteX44" fmla="*/ 1577622 w 2132453"/>
                <a:gd name="connsiteY44" fmla="*/ 814916 h 1600394"/>
                <a:gd name="connsiteX45" fmla="*/ 1592439 w 2132453"/>
                <a:gd name="connsiteY45" fmla="*/ 833966 h 1600394"/>
                <a:gd name="connsiteX46" fmla="*/ 1615722 w 2132453"/>
                <a:gd name="connsiteY46" fmla="*/ 836083 h 1600394"/>
                <a:gd name="connsiteX47" fmla="*/ 1641122 w 2132453"/>
                <a:gd name="connsiteY47" fmla="*/ 840316 h 1600394"/>
                <a:gd name="connsiteX48" fmla="*/ 1662289 w 2132453"/>
                <a:gd name="connsiteY48" fmla="*/ 840316 h 1600394"/>
                <a:gd name="connsiteX49" fmla="*/ 1672872 w 2132453"/>
                <a:gd name="connsiteY49" fmla="*/ 850900 h 1600394"/>
                <a:gd name="connsiteX50" fmla="*/ 1691922 w 2132453"/>
                <a:gd name="connsiteY50" fmla="*/ 869950 h 1600394"/>
                <a:gd name="connsiteX51" fmla="*/ 1710972 w 2132453"/>
                <a:gd name="connsiteY51" fmla="*/ 886883 h 1600394"/>
                <a:gd name="connsiteX52" fmla="*/ 1725789 w 2132453"/>
                <a:gd name="connsiteY52" fmla="*/ 895350 h 1600394"/>
                <a:gd name="connsiteX53" fmla="*/ 1757539 w 2132453"/>
                <a:gd name="connsiteY53" fmla="*/ 889000 h 1600394"/>
                <a:gd name="connsiteX54" fmla="*/ 1778706 w 2132453"/>
                <a:gd name="connsiteY54" fmla="*/ 889000 h 1600394"/>
                <a:gd name="connsiteX55" fmla="*/ 1791406 w 2132453"/>
                <a:gd name="connsiteY55" fmla="*/ 876300 h 1600394"/>
                <a:gd name="connsiteX56" fmla="*/ 1801989 w 2132453"/>
                <a:gd name="connsiteY56" fmla="*/ 876300 h 1600394"/>
                <a:gd name="connsiteX57" fmla="*/ 1816806 w 2132453"/>
                <a:gd name="connsiteY57" fmla="*/ 882650 h 1600394"/>
                <a:gd name="connsiteX58" fmla="*/ 1825272 w 2132453"/>
                <a:gd name="connsiteY58" fmla="*/ 895350 h 1600394"/>
                <a:gd name="connsiteX59" fmla="*/ 1827389 w 2132453"/>
                <a:gd name="connsiteY59" fmla="*/ 920750 h 1600394"/>
                <a:gd name="connsiteX60" fmla="*/ 1840089 w 2132453"/>
                <a:gd name="connsiteY60" fmla="*/ 935566 h 1600394"/>
                <a:gd name="connsiteX61" fmla="*/ 1859139 w 2132453"/>
                <a:gd name="connsiteY61" fmla="*/ 969433 h 1600394"/>
                <a:gd name="connsiteX62" fmla="*/ 1867606 w 2132453"/>
                <a:gd name="connsiteY62" fmla="*/ 994833 h 1600394"/>
                <a:gd name="connsiteX63" fmla="*/ 1880306 w 2132453"/>
                <a:gd name="connsiteY63" fmla="*/ 1020233 h 1600394"/>
                <a:gd name="connsiteX64" fmla="*/ 1895122 w 2132453"/>
                <a:gd name="connsiteY64" fmla="*/ 1032933 h 1600394"/>
                <a:gd name="connsiteX65" fmla="*/ 1914172 w 2132453"/>
                <a:gd name="connsiteY65" fmla="*/ 1047750 h 1600394"/>
                <a:gd name="connsiteX66" fmla="*/ 1941689 w 2132453"/>
                <a:gd name="connsiteY66" fmla="*/ 1058333 h 1600394"/>
                <a:gd name="connsiteX67" fmla="*/ 1969206 w 2132453"/>
                <a:gd name="connsiteY67" fmla="*/ 1066800 h 1600394"/>
                <a:gd name="connsiteX68" fmla="*/ 1998839 w 2132453"/>
                <a:gd name="connsiteY68" fmla="*/ 1071033 h 1600394"/>
                <a:gd name="connsiteX69" fmla="*/ 2015772 w 2132453"/>
                <a:gd name="connsiteY69" fmla="*/ 1075266 h 1600394"/>
                <a:gd name="connsiteX70" fmla="*/ 2017889 w 2132453"/>
                <a:gd name="connsiteY70" fmla="*/ 1107016 h 1600394"/>
                <a:gd name="connsiteX71" fmla="*/ 2011539 w 2132453"/>
                <a:gd name="connsiteY71" fmla="*/ 1128183 h 1600394"/>
                <a:gd name="connsiteX72" fmla="*/ 2009422 w 2132453"/>
                <a:gd name="connsiteY72" fmla="*/ 1149350 h 1600394"/>
                <a:gd name="connsiteX73" fmla="*/ 2003072 w 2132453"/>
                <a:gd name="connsiteY73" fmla="*/ 1168400 h 1600394"/>
                <a:gd name="connsiteX74" fmla="*/ 1986139 w 2132453"/>
                <a:gd name="connsiteY74" fmla="*/ 1181100 h 1600394"/>
                <a:gd name="connsiteX75" fmla="*/ 1969206 w 2132453"/>
                <a:gd name="connsiteY75" fmla="*/ 1193800 h 1600394"/>
                <a:gd name="connsiteX76" fmla="*/ 1956506 w 2132453"/>
                <a:gd name="connsiteY76" fmla="*/ 1204383 h 1600394"/>
                <a:gd name="connsiteX77" fmla="*/ 1945922 w 2132453"/>
                <a:gd name="connsiteY77" fmla="*/ 1221316 h 1600394"/>
                <a:gd name="connsiteX78" fmla="*/ 1943806 w 2132453"/>
                <a:gd name="connsiteY78" fmla="*/ 1244600 h 1600394"/>
                <a:gd name="connsiteX79" fmla="*/ 1937456 w 2132453"/>
                <a:gd name="connsiteY79" fmla="*/ 1267883 h 1600394"/>
                <a:gd name="connsiteX80" fmla="*/ 1937456 w 2132453"/>
                <a:gd name="connsiteY80" fmla="*/ 1293283 h 1600394"/>
                <a:gd name="connsiteX81" fmla="*/ 1941689 w 2132453"/>
                <a:gd name="connsiteY81" fmla="*/ 1310216 h 1600394"/>
                <a:gd name="connsiteX82" fmla="*/ 1950156 w 2132453"/>
                <a:gd name="connsiteY82" fmla="*/ 1327150 h 1600394"/>
                <a:gd name="connsiteX83" fmla="*/ 1962856 w 2132453"/>
                <a:gd name="connsiteY83" fmla="*/ 1335616 h 1600394"/>
                <a:gd name="connsiteX84" fmla="*/ 1971322 w 2132453"/>
                <a:gd name="connsiteY84" fmla="*/ 1344083 h 1600394"/>
                <a:gd name="connsiteX85" fmla="*/ 1984022 w 2132453"/>
                <a:gd name="connsiteY85" fmla="*/ 1354666 h 1600394"/>
                <a:gd name="connsiteX86" fmla="*/ 1998839 w 2132453"/>
                <a:gd name="connsiteY86" fmla="*/ 1361016 h 1600394"/>
                <a:gd name="connsiteX87" fmla="*/ 2017889 w 2132453"/>
                <a:gd name="connsiteY87" fmla="*/ 1382183 h 1600394"/>
                <a:gd name="connsiteX88" fmla="*/ 2055989 w 2132453"/>
                <a:gd name="connsiteY88" fmla="*/ 1411816 h 1600394"/>
                <a:gd name="connsiteX89" fmla="*/ 2077156 w 2132453"/>
                <a:gd name="connsiteY89" fmla="*/ 1426633 h 1600394"/>
                <a:gd name="connsiteX90" fmla="*/ 2100439 w 2132453"/>
                <a:gd name="connsiteY90" fmla="*/ 1454150 h 1600394"/>
                <a:gd name="connsiteX91" fmla="*/ 2119489 w 2132453"/>
                <a:gd name="connsiteY91" fmla="*/ 1471083 h 1600394"/>
                <a:gd name="connsiteX92" fmla="*/ 2130072 w 2132453"/>
                <a:gd name="connsiteY92" fmla="*/ 1507066 h 1600394"/>
                <a:gd name="connsiteX93" fmla="*/ 2132189 w 2132453"/>
                <a:gd name="connsiteY93" fmla="*/ 1534583 h 1600394"/>
                <a:gd name="connsiteX94" fmla="*/ 2125839 w 2132453"/>
                <a:gd name="connsiteY94" fmla="*/ 1562100 h 1600394"/>
                <a:gd name="connsiteX95" fmla="*/ 2119489 w 2132453"/>
                <a:gd name="connsiteY95" fmla="*/ 1566333 h 1600394"/>
                <a:gd name="connsiteX96" fmla="*/ 2104672 w 2132453"/>
                <a:gd name="connsiteY96" fmla="*/ 1574800 h 1600394"/>
                <a:gd name="connsiteX97" fmla="*/ 2083506 w 2132453"/>
                <a:gd name="connsiteY97" fmla="*/ 1574800 h 1600394"/>
                <a:gd name="connsiteX98" fmla="*/ 2053872 w 2132453"/>
                <a:gd name="connsiteY98" fmla="*/ 1585383 h 1600394"/>
                <a:gd name="connsiteX99" fmla="*/ 2041172 w 2132453"/>
                <a:gd name="connsiteY99" fmla="*/ 1585383 h 1600394"/>
                <a:gd name="connsiteX100" fmla="*/ 2017889 w 2132453"/>
                <a:gd name="connsiteY100" fmla="*/ 1589616 h 1600394"/>
                <a:gd name="connsiteX101" fmla="*/ 2000956 w 2132453"/>
                <a:gd name="connsiteY101" fmla="*/ 1595966 h 1600394"/>
                <a:gd name="connsiteX102" fmla="*/ 1986139 w 2132453"/>
                <a:gd name="connsiteY102" fmla="*/ 1600200 h 1600394"/>
                <a:gd name="connsiteX103" fmla="*/ 1973439 w 2132453"/>
                <a:gd name="connsiteY103" fmla="*/ 1589616 h 1600394"/>
                <a:gd name="connsiteX104" fmla="*/ 1958622 w 2132453"/>
                <a:gd name="connsiteY104" fmla="*/ 1579033 h 1600394"/>
                <a:gd name="connsiteX105" fmla="*/ 1950156 w 2132453"/>
                <a:gd name="connsiteY105" fmla="*/ 1568450 h 1600394"/>
                <a:gd name="connsiteX106" fmla="*/ 1931106 w 2132453"/>
                <a:gd name="connsiteY106" fmla="*/ 1557866 h 1600394"/>
                <a:gd name="connsiteX107" fmla="*/ 1918406 w 2132453"/>
                <a:gd name="connsiteY107" fmla="*/ 1547283 h 1600394"/>
                <a:gd name="connsiteX108" fmla="*/ 1897239 w 2132453"/>
                <a:gd name="connsiteY108" fmla="*/ 1540933 h 1600394"/>
                <a:gd name="connsiteX109" fmla="*/ 1859139 w 2132453"/>
                <a:gd name="connsiteY109" fmla="*/ 1530350 h 1600394"/>
                <a:gd name="connsiteX110" fmla="*/ 1827389 w 2132453"/>
                <a:gd name="connsiteY110" fmla="*/ 1528233 h 1600394"/>
                <a:gd name="connsiteX111" fmla="*/ 1799872 w 2132453"/>
                <a:gd name="connsiteY111" fmla="*/ 1528233 h 1600394"/>
                <a:gd name="connsiteX112" fmla="*/ 1772356 w 2132453"/>
                <a:gd name="connsiteY112" fmla="*/ 1532466 h 1600394"/>
                <a:gd name="connsiteX113" fmla="*/ 1749072 w 2132453"/>
                <a:gd name="connsiteY113" fmla="*/ 1534583 h 1600394"/>
                <a:gd name="connsiteX114" fmla="*/ 1734256 w 2132453"/>
                <a:gd name="connsiteY114" fmla="*/ 1536700 h 1600394"/>
                <a:gd name="connsiteX115" fmla="*/ 1721556 w 2132453"/>
                <a:gd name="connsiteY115" fmla="*/ 1530350 h 1600394"/>
                <a:gd name="connsiteX116" fmla="*/ 1704622 w 2132453"/>
                <a:gd name="connsiteY116" fmla="*/ 1507066 h 1600394"/>
                <a:gd name="connsiteX117" fmla="*/ 1694039 w 2132453"/>
                <a:gd name="connsiteY117" fmla="*/ 1490133 h 1600394"/>
                <a:gd name="connsiteX118" fmla="*/ 1681339 w 2132453"/>
                <a:gd name="connsiteY118" fmla="*/ 1479550 h 1600394"/>
                <a:gd name="connsiteX119" fmla="*/ 1662289 w 2132453"/>
                <a:gd name="connsiteY119" fmla="*/ 1477433 h 1600394"/>
                <a:gd name="connsiteX120" fmla="*/ 1639006 w 2132453"/>
                <a:gd name="connsiteY120" fmla="*/ 1477433 h 1600394"/>
                <a:gd name="connsiteX121" fmla="*/ 1600906 w 2132453"/>
                <a:gd name="connsiteY121" fmla="*/ 1483783 h 1600394"/>
                <a:gd name="connsiteX122" fmla="*/ 1575506 w 2132453"/>
                <a:gd name="connsiteY122" fmla="*/ 1483783 h 1600394"/>
                <a:gd name="connsiteX123" fmla="*/ 1552222 w 2132453"/>
                <a:gd name="connsiteY123" fmla="*/ 1473200 h 1600394"/>
                <a:gd name="connsiteX124" fmla="*/ 1524706 w 2132453"/>
                <a:gd name="connsiteY124" fmla="*/ 1456266 h 1600394"/>
                <a:gd name="connsiteX125" fmla="*/ 1503539 w 2132453"/>
                <a:gd name="connsiteY125" fmla="*/ 1454150 h 1600394"/>
                <a:gd name="connsiteX126" fmla="*/ 1492956 w 2132453"/>
                <a:gd name="connsiteY126" fmla="*/ 1447800 h 1600394"/>
                <a:gd name="connsiteX127" fmla="*/ 1461206 w 2132453"/>
                <a:gd name="connsiteY127" fmla="*/ 1449916 h 1600394"/>
                <a:gd name="connsiteX128" fmla="*/ 1429456 w 2132453"/>
                <a:gd name="connsiteY128" fmla="*/ 1449916 h 1600394"/>
                <a:gd name="connsiteX129" fmla="*/ 1395589 w 2132453"/>
                <a:gd name="connsiteY129" fmla="*/ 1452033 h 1600394"/>
                <a:gd name="connsiteX130" fmla="*/ 1370189 w 2132453"/>
                <a:gd name="connsiteY130" fmla="*/ 1456266 h 1600394"/>
                <a:gd name="connsiteX131" fmla="*/ 1355372 w 2132453"/>
                <a:gd name="connsiteY131" fmla="*/ 1464733 h 1600394"/>
                <a:gd name="connsiteX132" fmla="*/ 1336322 w 2132453"/>
                <a:gd name="connsiteY132" fmla="*/ 1464733 h 1600394"/>
                <a:gd name="connsiteX133" fmla="*/ 1319389 w 2132453"/>
                <a:gd name="connsiteY133" fmla="*/ 1456266 h 1600394"/>
                <a:gd name="connsiteX134" fmla="*/ 1298222 w 2132453"/>
                <a:gd name="connsiteY134" fmla="*/ 1449916 h 1600394"/>
                <a:gd name="connsiteX135" fmla="*/ 1274939 w 2132453"/>
                <a:gd name="connsiteY135" fmla="*/ 1445683 h 1600394"/>
                <a:gd name="connsiteX136" fmla="*/ 1241072 w 2132453"/>
                <a:gd name="connsiteY136" fmla="*/ 1432983 h 1600394"/>
                <a:gd name="connsiteX137" fmla="*/ 1219906 w 2132453"/>
                <a:gd name="connsiteY137" fmla="*/ 1420283 h 1600394"/>
                <a:gd name="connsiteX138" fmla="*/ 1192389 w 2132453"/>
                <a:gd name="connsiteY138" fmla="*/ 1409700 h 1600394"/>
                <a:gd name="connsiteX139" fmla="*/ 1160639 w 2132453"/>
                <a:gd name="connsiteY139" fmla="*/ 1394883 h 1600394"/>
                <a:gd name="connsiteX140" fmla="*/ 1128889 w 2132453"/>
                <a:gd name="connsiteY140" fmla="*/ 1371600 h 1600394"/>
                <a:gd name="connsiteX141" fmla="*/ 1107722 w 2132453"/>
                <a:gd name="connsiteY141" fmla="*/ 1363133 h 1600394"/>
                <a:gd name="connsiteX142" fmla="*/ 1082322 w 2132453"/>
                <a:gd name="connsiteY142" fmla="*/ 1341966 h 1600394"/>
                <a:gd name="connsiteX143" fmla="*/ 1063272 w 2132453"/>
                <a:gd name="connsiteY143" fmla="*/ 1333500 h 1600394"/>
                <a:gd name="connsiteX144" fmla="*/ 1042106 w 2132453"/>
                <a:gd name="connsiteY144" fmla="*/ 1322916 h 1600394"/>
                <a:gd name="connsiteX145" fmla="*/ 1025172 w 2132453"/>
                <a:gd name="connsiteY145" fmla="*/ 1322916 h 1600394"/>
                <a:gd name="connsiteX146" fmla="*/ 1001889 w 2132453"/>
                <a:gd name="connsiteY146" fmla="*/ 1322916 h 1600394"/>
                <a:gd name="connsiteX147" fmla="*/ 982839 w 2132453"/>
                <a:gd name="connsiteY147" fmla="*/ 1322916 h 1600394"/>
                <a:gd name="connsiteX148" fmla="*/ 968022 w 2132453"/>
                <a:gd name="connsiteY148" fmla="*/ 1329266 h 1600394"/>
                <a:gd name="connsiteX149" fmla="*/ 965906 w 2132453"/>
                <a:gd name="connsiteY149" fmla="*/ 1344083 h 1600394"/>
                <a:gd name="connsiteX150" fmla="*/ 959556 w 2132453"/>
                <a:gd name="connsiteY150" fmla="*/ 1358900 h 1600394"/>
                <a:gd name="connsiteX151" fmla="*/ 957439 w 2132453"/>
                <a:gd name="connsiteY151" fmla="*/ 1369483 h 1600394"/>
                <a:gd name="connsiteX152" fmla="*/ 944739 w 2132453"/>
                <a:gd name="connsiteY152" fmla="*/ 1373716 h 1600394"/>
                <a:gd name="connsiteX153" fmla="*/ 925689 w 2132453"/>
                <a:gd name="connsiteY153" fmla="*/ 1373716 h 1600394"/>
                <a:gd name="connsiteX154" fmla="*/ 912989 w 2132453"/>
                <a:gd name="connsiteY154" fmla="*/ 1373716 h 1600394"/>
                <a:gd name="connsiteX155" fmla="*/ 885472 w 2132453"/>
                <a:gd name="connsiteY155" fmla="*/ 1365250 h 1600394"/>
                <a:gd name="connsiteX156" fmla="*/ 847372 w 2132453"/>
                <a:gd name="connsiteY156" fmla="*/ 1358900 h 1600394"/>
                <a:gd name="connsiteX157" fmla="*/ 802922 w 2132453"/>
                <a:gd name="connsiteY157" fmla="*/ 1344083 h 1600394"/>
                <a:gd name="connsiteX158" fmla="*/ 747889 w 2132453"/>
                <a:gd name="connsiteY158" fmla="*/ 1329266 h 1600394"/>
                <a:gd name="connsiteX159" fmla="*/ 714022 w 2132453"/>
                <a:gd name="connsiteY159" fmla="*/ 1318683 h 1600394"/>
                <a:gd name="connsiteX160" fmla="*/ 694972 w 2132453"/>
                <a:gd name="connsiteY160" fmla="*/ 1308100 h 1600394"/>
                <a:gd name="connsiteX161" fmla="*/ 673806 w 2132453"/>
                <a:gd name="connsiteY161" fmla="*/ 1314450 h 1600394"/>
                <a:gd name="connsiteX162" fmla="*/ 650522 w 2132453"/>
                <a:gd name="connsiteY162" fmla="*/ 1320800 h 1600394"/>
                <a:gd name="connsiteX163" fmla="*/ 637822 w 2132453"/>
                <a:gd name="connsiteY163" fmla="*/ 1320800 h 1600394"/>
                <a:gd name="connsiteX164" fmla="*/ 614539 w 2132453"/>
                <a:gd name="connsiteY164" fmla="*/ 1316566 h 1600394"/>
                <a:gd name="connsiteX165" fmla="*/ 595489 w 2132453"/>
                <a:gd name="connsiteY165" fmla="*/ 1308100 h 1600394"/>
                <a:gd name="connsiteX166" fmla="*/ 567972 w 2132453"/>
                <a:gd name="connsiteY166" fmla="*/ 1325033 h 1600394"/>
                <a:gd name="connsiteX167" fmla="*/ 555272 w 2132453"/>
                <a:gd name="connsiteY167" fmla="*/ 1339850 h 1600394"/>
                <a:gd name="connsiteX168" fmla="*/ 540456 w 2132453"/>
                <a:gd name="connsiteY168" fmla="*/ 1350433 h 1600394"/>
                <a:gd name="connsiteX169" fmla="*/ 525639 w 2132453"/>
                <a:gd name="connsiteY169" fmla="*/ 1354666 h 1600394"/>
                <a:gd name="connsiteX170" fmla="*/ 496006 w 2132453"/>
                <a:gd name="connsiteY170" fmla="*/ 1358900 h 1600394"/>
                <a:gd name="connsiteX171" fmla="*/ 466372 w 2132453"/>
                <a:gd name="connsiteY171" fmla="*/ 1358900 h 1600394"/>
                <a:gd name="connsiteX172" fmla="*/ 436739 w 2132453"/>
                <a:gd name="connsiteY172" fmla="*/ 1356783 h 1600394"/>
                <a:gd name="connsiteX173" fmla="*/ 415572 w 2132453"/>
                <a:gd name="connsiteY173" fmla="*/ 1350433 h 1600394"/>
                <a:gd name="connsiteX174" fmla="*/ 392289 w 2132453"/>
                <a:gd name="connsiteY174" fmla="*/ 1346200 h 1600394"/>
                <a:gd name="connsiteX175" fmla="*/ 383822 w 2132453"/>
                <a:gd name="connsiteY175" fmla="*/ 1331383 h 1600394"/>
                <a:gd name="connsiteX176" fmla="*/ 388056 w 2132453"/>
                <a:gd name="connsiteY176" fmla="*/ 1318683 h 1600394"/>
                <a:gd name="connsiteX177" fmla="*/ 390172 w 2132453"/>
                <a:gd name="connsiteY177" fmla="*/ 1308100 h 1600394"/>
                <a:gd name="connsiteX178" fmla="*/ 385939 w 2132453"/>
                <a:gd name="connsiteY178" fmla="*/ 1295400 h 1600394"/>
                <a:gd name="connsiteX179" fmla="*/ 375356 w 2132453"/>
                <a:gd name="connsiteY179" fmla="*/ 1284816 h 1600394"/>
                <a:gd name="connsiteX180" fmla="*/ 364772 w 2132453"/>
                <a:gd name="connsiteY180" fmla="*/ 1274233 h 1600394"/>
                <a:gd name="connsiteX181" fmla="*/ 352072 w 2132453"/>
                <a:gd name="connsiteY181" fmla="*/ 1265766 h 1600394"/>
                <a:gd name="connsiteX182" fmla="*/ 335139 w 2132453"/>
                <a:gd name="connsiteY182" fmla="*/ 1265766 h 1600394"/>
                <a:gd name="connsiteX183" fmla="*/ 311856 w 2132453"/>
                <a:gd name="connsiteY183" fmla="*/ 1265766 h 1600394"/>
                <a:gd name="connsiteX184" fmla="*/ 286456 w 2132453"/>
                <a:gd name="connsiteY184" fmla="*/ 1263650 h 1600394"/>
                <a:gd name="connsiteX185" fmla="*/ 267406 w 2132453"/>
                <a:gd name="connsiteY185" fmla="*/ 1259416 h 1600394"/>
                <a:gd name="connsiteX186" fmla="*/ 248356 w 2132453"/>
                <a:gd name="connsiteY186" fmla="*/ 1250950 h 1600394"/>
                <a:gd name="connsiteX187" fmla="*/ 233539 w 2132453"/>
                <a:gd name="connsiteY187" fmla="*/ 1242483 h 1600394"/>
                <a:gd name="connsiteX188" fmla="*/ 208139 w 2132453"/>
                <a:gd name="connsiteY188" fmla="*/ 1229783 h 1600394"/>
                <a:gd name="connsiteX189" fmla="*/ 189089 w 2132453"/>
                <a:gd name="connsiteY189" fmla="*/ 1210733 h 1600394"/>
                <a:gd name="connsiteX190" fmla="*/ 176389 w 2132453"/>
                <a:gd name="connsiteY190" fmla="*/ 1191683 h 1600394"/>
                <a:gd name="connsiteX191" fmla="*/ 159456 w 2132453"/>
                <a:gd name="connsiteY191" fmla="*/ 1185333 h 1600394"/>
                <a:gd name="connsiteX192" fmla="*/ 142522 w 2132453"/>
                <a:gd name="connsiteY192" fmla="*/ 1185333 h 1600394"/>
                <a:gd name="connsiteX193" fmla="*/ 136172 w 2132453"/>
                <a:gd name="connsiteY193" fmla="*/ 1183216 h 1600394"/>
                <a:gd name="connsiteX194" fmla="*/ 121356 w 2132453"/>
                <a:gd name="connsiteY194" fmla="*/ 1159933 h 1600394"/>
                <a:gd name="connsiteX195" fmla="*/ 108656 w 2132453"/>
                <a:gd name="connsiteY195" fmla="*/ 1138766 h 1600394"/>
                <a:gd name="connsiteX196" fmla="*/ 98072 w 2132453"/>
                <a:gd name="connsiteY196" fmla="*/ 1111250 h 1600394"/>
                <a:gd name="connsiteX197" fmla="*/ 95956 w 2132453"/>
                <a:gd name="connsiteY197" fmla="*/ 1081616 h 1600394"/>
                <a:gd name="connsiteX198" fmla="*/ 115006 w 2132453"/>
                <a:gd name="connsiteY198" fmla="*/ 1049866 h 1600394"/>
                <a:gd name="connsiteX199" fmla="*/ 142522 w 2132453"/>
                <a:gd name="connsiteY199" fmla="*/ 1013883 h 1600394"/>
                <a:gd name="connsiteX200" fmla="*/ 170039 w 2132453"/>
                <a:gd name="connsiteY200" fmla="*/ 980016 h 1600394"/>
                <a:gd name="connsiteX201" fmla="*/ 186972 w 2132453"/>
                <a:gd name="connsiteY201" fmla="*/ 948266 h 1600394"/>
                <a:gd name="connsiteX202" fmla="*/ 186972 w 2132453"/>
                <a:gd name="connsiteY202" fmla="*/ 937683 h 1600394"/>
                <a:gd name="connsiteX203" fmla="*/ 186972 w 2132453"/>
                <a:gd name="connsiteY203" fmla="*/ 929216 h 1600394"/>
                <a:gd name="connsiteX204" fmla="*/ 180622 w 2132453"/>
                <a:gd name="connsiteY204" fmla="*/ 908050 h 1600394"/>
                <a:gd name="connsiteX205" fmla="*/ 165806 w 2132453"/>
                <a:gd name="connsiteY205" fmla="*/ 893233 h 1600394"/>
                <a:gd name="connsiteX206" fmla="*/ 150989 w 2132453"/>
                <a:gd name="connsiteY206" fmla="*/ 878416 h 1600394"/>
                <a:gd name="connsiteX207" fmla="*/ 138289 w 2132453"/>
                <a:gd name="connsiteY207" fmla="*/ 855133 h 1600394"/>
                <a:gd name="connsiteX208" fmla="*/ 121356 w 2132453"/>
                <a:gd name="connsiteY208" fmla="*/ 831850 h 1600394"/>
                <a:gd name="connsiteX209" fmla="*/ 106539 w 2132453"/>
                <a:gd name="connsiteY209" fmla="*/ 812800 h 1600394"/>
                <a:gd name="connsiteX210" fmla="*/ 91722 w 2132453"/>
                <a:gd name="connsiteY210" fmla="*/ 797983 h 1600394"/>
                <a:gd name="connsiteX211" fmla="*/ 68439 w 2132453"/>
                <a:gd name="connsiteY211" fmla="*/ 793750 h 1600394"/>
                <a:gd name="connsiteX212" fmla="*/ 47272 w 2132453"/>
                <a:gd name="connsiteY212" fmla="*/ 791633 h 1600394"/>
                <a:gd name="connsiteX213" fmla="*/ 32456 w 2132453"/>
                <a:gd name="connsiteY213" fmla="*/ 781050 h 1600394"/>
                <a:gd name="connsiteX214" fmla="*/ 17639 w 2132453"/>
                <a:gd name="connsiteY214" fmla="*/ 766233 h 1600394"/>
                <a:gd name="connsiteX215" fmla="*/ 7056 w 2132453"/>
                <a:gd name="connsiteY215" fmla="*/ 732366 h 1600394"/>
                <a:gd name="connsiteX216" fmla="*/ 706 w 2132453"/>
                <a:gd name="connsiteY216" fmla="*/ 692150 h 1600394"/>
                <a:gd name="connsiteX217" fmla="*/ 23989 w 2132453"/>
                <a:gd name="connsiteY217" fmla="*/ 658283 h 1600394"/>
                <a:gd name="connsiteX218" fmla="*/ 40922 w 2132453"/>
                <a:gd name="connsiteY218" fmla="*/ 632883 h 1600394"/>
                <a:gd name="connsiteX219" fmla="*/ 66322 w 2132453"/>
                <a:gd name="connsiteY219" fmla="*/ 601133 h 1600394"/>
                <a:gd name="connsiteX220" fmla="*/ 81139 w 2132453"/>
                <a:gd name="connsiteY220" fmla="*/ 577850 h 1600394"/>
                <a:gd name="connsiteX221" fmla="*/ 91722 w 2132453"/>
                <a:gd name="connsiteY221" fmla="*/ 571500 h 1600394"/>
                <a:gd name="connsiteX222" fmla="*/ 129822 w 2132453"/>
                <a:gd name="connsiteY222" fmla="*/ 554566 h 1600394"/>
                <a:gd name="connsiteX223" fmla="*/ 161572 w 2132453"/>
                <a:gd name="connsiteY223" fmla="*/ 546100 h 1600394"/>
                <a:gd name="connsiteX224" fmla="*/ 189089 w 2132453"/>
                <a:gd name="connsiteY224" fmla="*/ 529166 h 1600394"/>
                <a:gd name="connsiteX225" fmla="*/ 193322 w 2132453"/>
                <a:gd name="connsiteY225" fmla="*/ 503766 h 1600394"/>
                <a:gd name="connsiteX226" fmla="*/ 186972 w 2132453"/>
                <a:gd name="connsiteY226" fmla="*/ 463550 h 1600394"/>
                <a:gd name="connsiteX227" fmla="*/ 191206 w 2132453"/>
                <a:gd name="connsiteY227" fmla="*/ 442383 h 1600394"/>
                <a:gd name="connsiteX228" fmla="*/ 206022 w 2132453"/>
                <a:gd name="connsiteY228" fmla="*/ 423333 h 1600394"/>
                <a:gd name="connsiteX229" fmla="*/ 233539 w 2132453"/>
                <a:gd name="connsiteY229" fmla="*/ 408516 h 1600394"/>
                <a:gd name="connsiteX230" fmla="*/ 265289 w 2132453"/>
                <a:gd name="connsiteY230" fmla="*/ 381000 h 1600394"/>
                <a:gd name="connsiteX231" fmla="*/ 288572 w 2132453"/>
                <a:gd name="connsiteY231" fmla="*/ 355600 h 1600394"/>
                <a:gd name="connsiteX232" fmla="*/ 303389 w 2132453"/>
                <a:gd name="connsiteY232" fmla="*/ 332316 h 1600394"/>
                <a:gd name="connsiteX233" fmla="*/ 330906 w 2132453"/>
                <a:gd name="connsiteY233" fmla="*/ 292100 h 1600394"/>
                <a:gd name="connsiteX234" fmla="*/ 349956 w 2132453"/>
                <a:gd name="connsiteY234" fmla="*/ 260350 h 1600394"/>
                <a:gd name="connsiteX235" fmla="*/ 379589 w 2132453"/>
                <a:gd name="connsiteY235" fmla="*/ 222250 h 1600394"/>
                <a:gd name="connsiteX236" fmla="*/ 379589 w 2132453"/>
                <a:gd name="connsiteY236" fmla="*/ 213783 h 1600394"/>
                <a:gd name="connsiteX237" fmla="*/ 379589 w 2132453"/>
                <a:gd name="connsiteY237" fmla="*/ 196850 h 1600394"/>
                <a:gd name="connsiteX238" fmla="*/ 369006 w 2132453"/>
                <a:gd name="connsiteY238" fmla="*/ 162983 h 1600394"/>
                <a:gd name="connsiteX239" fmla="*/ 366889 w 2132453"/>
                <a:gd name="connsiteY239" fmla="*/ 137583 h 1600394"/>
                <a:gd name="connsiteX240" fmla="*/ 366889 w 2132453"/>
                <a:gd name="connsiteY240" fmla="*/ 120650 h 1600394"/>
                <a:gd name="connsiteX241" fmla="*/ 366889 w 2132453"/>
                <a:gd name="connsiteY241" fmla="*/ 86783 h 1600394"/>
                <a:gd name="connsiteX242" fmla="*/ 366889 w 2132453"/>
                <a:gd name="connsiteY242" fmla="*/ 65616 h 1600394"/>
                <a:gd name="connsiteX243" fmla="*/ 379589 w 2132453"/>
                <a:gd name="connsiteY243" fmla="*/ 55033 h 1600394"/>
                <a:gd name="connsiteX244" fmla="*/ 407106 w 2132453"/>
                <a:gd name="connsiteY244" fmla="*/ 35983 h 1600394"/>
                <a:gd name="connsiteX245" fmla="*/ 434622 w 2132453"/>
                <a:gd name="connsiteY245" fmla="*/ 21166 h 1600394"/>
                <a:gd name="connsiteX246" fmla="*/ 466372 w 2132453"/>
                <a:gd name="connsiteY246" fmla="*/ 10583 h 1600394"/>
                <a:gd name="connsiteX247" fmla="*/ 483306 w 2132453"/>
                <a:gd name="connsiteY247" fmla="*/ 6350 h 1600394"/>
                <a:gd name="connsiteX248" fmla="*/ 502356 w 2132453"/>
                <a:gd name="connsiteY248" fmla="*/ 0 h 1600394"/>
                <a:gd name="connsiteX249" fmla="*/ 523522 w 2132453"/>
                <a:gd name="connsiteY249" fmla="*/ 0 h 1600394"/>
                <a:gd name="connsiteX250" fmla="*/ 553156 w 2132453"/>
                <a:gd name="connsiteY250" fmla="*/ 6350 h 1600394"/>
                <a:gd name="connsiteX251" fmla="*/ 584906 w 2132453"/>
                <a:gd name="connsiteY251" fmla="*/ 12700 h 1600394"/>
                <a:gd name="connsiteX252" fmla="*/ 608189 w 2132453"/>
                <a:gd name="connsiteY252" fmla="*/ 8466 h 1600394"/>
                <a:gd name="connsiteX253" fmla="*/ 625122 w 2132453"/>
                <a:gd name="connsiteY253" fmla="*/ 6350 h 1600394"/>
                <a:gd name="connsiteX254" fmla="*/ 650522 w 2132453"/>
                <a:gd name="connsiteY254" fmla="*/ 8466 h 1600394"/>
                <a:gd name="connsiteX255" fmla="*/ 671689 w 2132453"/>
                <a:gd name="connsiteY255" fmla="*/ 25400 h 1600394"/>
                <a:gd name="connsiteX256" fmla="*/ 697089 w 2132453"/>
                <a:gd name="connsiteY256" fmla="*/ 46566 h 1600394"/>
                <a:gd name="connsiteX257" fmla="*/ 716139 w 2132453"/>
                <a:gd name="connsiteY257" fmla="*/ 67733 h 1600394"/>
                <a:gd name="connsiteX258" fmla="*/ 741539 w 2132453"/>
                <a:gd name="connsiteY258" fmla="*/ 93133 h 1600394"/>
                <a:gd name="connsiteX259" fmla="*/ 769056 w 2132453"/>
                <a:gd name="connsiteY259" fmla="*/ 116416 h 1600394"/>
                <a:gd name="connsiteX260" fmla="*/ 798689 w 2132453"/>
                <a:gd name="connsiteY260" fmla="*/ 127000 h 1600394"/>
                <a:gd name="connsiteX261" fmla="*/ 824089 w 2132453"/>
                <a:gd name="connsiteY261" fmla="*/ 127000 h 1600394"/>
                <a:gd name="connsiteX262" fmla="*/ 851606 w 2132453"/>
                <a:gd name="connsiteY262" fmla="*/ 131233 h 1600394"/>
                <a:gd name="connsiteX263" fmla="*/ 870656 w 2132453"/>
                <a:gd name="connsiteY263" fmla="*/ 135466 h 1600394"/>
                <a:gd name="connsiteX264" fmla="*/ 896056 w 2132453"/>
                <a:gd name="connsiteY264" fmla="*/ 150283 h 1600394"/>
                <a:gd name="connsiteX265" fmla="*/ 917222 w 2132453"/>
                <a:gd name="connsiteY265" fmla="*/ 160866 h 1600394"/>
                <a:gd name="connsiteX266" fmla="*/ 951089 w 2132453"/>
                <a:gd name="connsiteY266" fmla="*/ 167216 h 1600394"/>
                <a:gd name="connsiteX267" fmla="*/ 978606 w 2132453"/>
                <a:gd name="connsiteY267" fmla="*/ 160866 h 1600394"/>
                <a:gd name="connsiteX268" fmla="*/ 997656 w 2132453"/>
                <a:gd name="connsiteY268" fmla="*/ 152400 h 1600394"/>
                <a:gd name="connsiteX269" fmla="*/ 1016706 w 2132453"/>
                <a:gd name="connsiteY269" fmla="*/ 141816 h 1600394"/>
                <a:gd name="connsiteX270" fmla="*/ 1037872 w 2132453"/>
                <a:gd name="connsiteY270" fmla="*/ 129116 h 1600394"/>
                <a:gd name="connsiteX271" fmla="*/ 1059039 w 2132453"/>
                <a:gd name="connsiteY271" fmla="*/ 110066 h 1600394"/>
                <a:gd name="connsiteX272" fmla="*/ 1071739 w 2132453"/>
                <a:gd name="connsiteY272" fmla="*/ 97366 h 1600394"/>
                <a:gd name="connsiteX273" fmla="*/ 1075972 w 2132453"/>
                <a:gd name="connsiteY273" fmla="*/ 80433 h 1600394"/>
                <a:gd name="connsiteX274" fmla="*/ 1097139 w 2132453"/>
                <a:gd name="connsiteY274" fmla="*/ 57150 h 1600394"/>
                <a:gd name="connsiteX275" fmla="*/ 1152172 w 2132453"/>
                <a:gd name="connsiteY275" fmla="*/ 29633 h 160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132453" h="1600394">
                  <a:moveTo>
                    <a:pt x="1152172" y="29633"/>
                  </a:moveTo>
                  <a:cubicBezTo>
                    <a:pt x="1171222" y="24694"/>
                    <a:pt x="1198386" y="27516"/>
                    <a:pt x="1211439" y="27516"/>
                  </a:cubicBezTo>
                  <a:cubicBezTo>
                    <a:pt x="1224492" y="27516"/>
                    <a:pt x="1225197" y="28927"/>
                    <a:pt x="1230489" y="29633"/>
                  </a:cubicBezTo>
                  <a:cubicBezTo>
                    <a:pt x="1235781" y="30339"/>
                    <a:pt x="1240720" y="27517"/>
                    <a:pt x="1243189" y="31750"/>
                  </a:cubicBezTo>
                  <a:cubicBezTo>
                    <a:pt x="1245658" y="35983"/>
                    <a:pt x="1244953" y="46919"/>
                    <a:pt x="1245306" y="55033"/>
                  </a:cubicBezTo>
                  <a:cubicBezTo>
                    <a:pt x="1245659" y="63147"/>
                    <a:pt x="1245659" y="72319"/>
                    <a:pt x="1245306" y="80433"/>
                  </a:cubicBezTo>
                  <a:cubicBezTo>
                    <a:pt x="1244953" y="88547"/>
                    <a:pt x="1243542" y="97366"/>
                    <a:pt x="1243189" y="103716"/>
                  </a:cubicBezTo>
                  <a:cubicBezTo>
                    <a:pt x="1242836" y="110066"/>
                    <a:pt x="1241072" y="112536"/>
                    <a:pt x="1243189" y="118533"/>
                  </a:cubicBezTo>
                  <a:cubicBezTo>
                    <a:pt x="1245306" y="124530"/>
                    <a:pt x="1252009" y="132997"/>
                    <a:pt x="1255889" y="139700"/>
                  </a:cubicBezTo>
                  <a:cubicBezTo>
                    <a:pt x="1259769" y="146403"/>
                    <a:pt x="1262592" y="153458"/>
                    <a:pt x="1266472" y="158750"/>
                  </a:cubicBezTo>
                  <a:cubicBezTo>
                    <a:pt x="1270352" y="164042"/>
                    <a:pt x="1274233" y="165806"/>
                    <a:pt x="1279172" y="171450"/>
                  </a:cubicBezTo>
                  <a:cubicBezTo>
                    <a:pt x="1284111" y="177094"/>
                    <a:pt x="1291167" y="185208"/>
                    <a:pt x="1296106" y="192616"/>
                  </a:cubicBezTo>
                  <a:cubicBezTo>
                    <a:pt x="1301045" y="200024"/>
                    <a:pt x="1303162" y="204964"/>
                    <a:pt x="1308806" y="215900"/>
                  </a:cubicBezTo>
                  <a:cubicBezTo>
                    <a:pt x="1314450" y="226836"/>
                    <a:pt x="1329972" y="258233"/>
                    <a:pt x="1329972" y="258233"/>
                  </a:cubicBezTo>
                  <a:cubicBezTo>
                    <a:pt x="1335969" y="270227"/>
                    <a:pt x="1339850" y="276224"/>
                    <a:pt x="1344789" y="287866"/>
                  </a:cubicBezTo>
                  <a:cubicBezTo>
                    <a:pt x="1349728" y="299508"/>
                    <a:pt x="1355373" y="317147"/>
                    <a:pt x="1359606" y="328083"/>
                  </a:cubicBezTo>
                  <a:cubicBezTo>
                    <a:pt x="1363839" y="339019"/>
                    <a:pt x="1366309" y="345722"/>
                    <a:pt x="1370189" y="353483"/>
                  </a:cubicBezTo>
                  <a:cubicBezTo>
                    <a:pt x="1374070" y="361244"/>
                    <a:pt x="1377597" y="369711"/>
                    <a:pt x="1382889" y="374650"/>
                  </a:cubicBezTo>
                  <a:cubicBezTo>
                    <a:pt x="1388181" y="379589"/>
                    <a:pt x="1395589" y="380999"/>
                    <a:pt x="1401939" y="383116"/>
                  </a:cubicBezTo>
                  <a:cubicBezTo>
                    <a:pt x="1408289" y="385233"/>
                    <a:pt x="1413934" y="386292"/>
                    <a:pt x="1420989" y="387350"/>
                  </a:cubicBezTo>
                  <a:cubicBezTo>
                    <a:pt x="1428044" y="388408"/>
                    <a:pt x="1435453" y="389113"/>
                    <a:pt x="1444272" y="389466"/>
                  </a:cubicBezTo>
                  <a:cubicBezTo>
                    <a:pt x="1453091" y="389819"/>
                    <a:pt x="1461559" y="389113"/>
                    <a:pt x="1473906" y="389466"/>
                  </a:cubicBezTo>
                  <a:cubicBezTo>
                    <a:pt x="1486253" y="389819"/>
                    <a:pt x="1506009" y="390172"/>
                    <a:pt x="1518356" y="391583"/>
                  </a:cubicBezTo>
                  <a:cubicBezTo>
                    <a:pt x="1530703" y="392994"/>
                    <a:pt x="1538111" y="395111"/>
                    <a:pt x="1547989" y="397933"/>
                  </a:cubicBezTo>
                  <a:cubicBezTo>
                    <a:pt x="1557867" y="400755"/>
                    <a:pt x="1570919" y="404636"/>
                    <a:pt x="1577622" y="408516"/>
                  </a:cubicBezTo>
                  <a:cubicBezTo>
                    <a:pt x="1584325" y="412396"/>
                    <a:pt x="1586795" y="415571"/>
                    <a:pt x="1588206" y="421216"/>
                  </a:cubicBezTo>
                  <a:cubicBezTo>
                    <a:pt x="1589617" y="426861"/>
                    <a:pt x="1589264" y="436386"/>
                    <a:pt x="1586089" y="442383"/>
                  </a:cubicBezTo>
                  <a:cubicBezTo>
                    <a:pt x="1582914" y="448380"/>
                    <a:pt x="1569156" y="457200"/>
                    <a:pt x="1569156" y="457200"/>
                  </a:cubicBezTo>
                  <a:cubicBezTo>
                    <a:pt x="1563159" y="462492"/>
                    <a:pt x="1557162" y="467430"/>
                    <a:pt x="1550106" y="474133"/>
                  </a:cubicBezTo>
                  <a:cubicBezTo>
                    <a:pt x="1543050" y="480836"/>
                    <a:pt x="1534936" y="488597"/>
                    <a:pt x="1526822" y="497416"/>
                  </a:cubicBezTo>
                  <a:cubicBezTo>
                    <a:pt x="1518708" y="506235"/>
                    <a:pt x="1507419" y="516819"/>
                    <a:pt x="1501422" y="527050"/>
                  </a:cubicBezTo>
                  <a:cubicBezTo>
                    <a:pt x="1495425" y="537281"/>
                    <a:pt x="1492956" y="548922"/>
                    <a:pt x="1490839" y="558800"/>
                  </a:cubicBezTo>
                  <a:cubicBezTo>
                    <a:pt x="1488722" y="568678"/>
                    <a:pt x="1486958" y="578908"/>
                    <a:pt x="1488722" y="586316"/>
                  </a:cubicBezTo>
                  <a:cubicBezTo>
                    <a:pt x="1490486" y="593724"/>
                    <a:pt x="1495778" y="596900"/>
                    <a:pt x="1501422" y="603250"/>
                  </a:cubicBezTo>
                  <a:cubicBezTo>
                    <a:pt x="1507066" y="609600"/>
                    <a:pt x="1516239" y="617361"/>
                    <a:pt x="1522589" y="624416"/>
                  </a:cubicBezTo>
                  <a:cubicBezTo>
                    <a:pt x="1528939" y="631471"/>
                    <a:pt x="1536347" y="639938"/>
                    <a:pt x="1539522" y="645583"/>
                  </a:cubicBezTo>
                  <a:cubicBezTo>
                    <a:pt x="1542697" y="651228"/>
                    <a:pt x="1542697" y="653697"/>
                    <a:pt x="1541639" y="658283"/>
                  </a:cubicBezTo>
                  <a:cubicBezTo>
                    <a:pt x="1540581" y="662869"/>
                    <a:pt x="1535289" y="667456"/>
                    <a:pt x="1533172" y="673100"/>
                  </a:cubicBezTo>
                  <a:cubicBezTo>
                    <a:pt x="1531055" y="678744"/>
                    <a:pt x="1531056" y="687211"/>
                    <a:pt x="1528939" y="692150"/>
                  </a:cubicBezTo>
                  <a:cubicBezTo>
                    <a:pt x="1526822" y="697089"/>
                    <a:pt x="1521530" y="697089"/>
                    <a:pt x="1520472" y="702733"/>
                  </a:cubicBezTo>
                  <a:cubicBezTo>
                    <a:pt x="1519414" y="708377"/>
                    <a:pt x="1520120" y="718608"/>
                    <a:pt x="1522589" y="726016"/>
                  </a:cubicBezTo>
                  <a:cubicBezTo>
                    <a:pt x="1525058" y="733424"/>
                    <a:pt x="1531056" y="739069"/>
                    <a:pt x="1535289" y="747183"/>
                  </a:cubicBezTo>
                  <a:cubicBezTo>
                    <a:pt x="1539522" y="755297"/>
                    <a:pt x="1543756" y="766939"/>
                    <a:pt x="1547989" y="774700"/>
                  </a:cubicBezTo>
                  <a:cubicBezTo>
                    <a:pt x="1552222" y="782461"/>
                    <a:pt x="1555750" y="787047"/>
                    <a:pt x="1560689" y="793750"/>
                  </a:cubicBezTo>
                  <a:cubicBezTo>
                    <a:pt x="1565628" y="800453"/>
                    <a:pt x="1572330" y="808213"/>
                    <a:pt x="1577622" y="814916"/>
                  </a:cubicBezTo>
                  <a:cubicBezTo>
                    <a:pt x="1582914" y="821619"/>
                    <a:pt x="1586089" y="830438"/>
                    <a:pt x="1592439" y="833966"/>
                  </a:cubicBezTo>
                  <a:cubicBezTo>
                    <a:pt x="1598789" y="837494"/>
                    <a:pt x="1607608" y="835025"/>
                    <a:pt x="1615722" y="836083"/>
                  </a:cubicBezTo>
                  <a:cubicBezTo>
                    <a:pt x="1623836" y="837141"/>
                    <a:pt x="1633361" y="839611"/>
                    <a:pt x="1641122" y="840316"/>
                  </a:cubicBezTo>
                  <a:cubicBezTo>
                    <a:pt x="1648883" y="841021"/>
                    <a:pt x="1656997" y="838552"/>
                    <a:pt x="1662289" y="840316"/>
                  </a:cubicBezTo>
                  <a:cubicBezTo>
                    <a:pt x="1667581" y="842080"/>
                    <a:pt x="1672872" y="850900"/>
                    <a:pt x="1672872" y="850900"/>
                  </a:cubicBezTo>
                  <a:cubicBezTo>
                    <a:pt x="1677811" y="855839"/>
                    <a:pt x="1685572" y="863953"/>
                    <a:pt x="1691922" y="869950"/>
                  </a:cubicBezTo>
                  <a:cubicBezTo>
                    <a:pt x="1698272" y="875947"/>
                    <a:pt x="1705328" y="882650"/>
                    <a:pt x="1710972" y="886883"/>
                  </a:cubicBezTo>
                  <a:cubicBezTo>
                    <a:pt x="1716616" y="891116"/>
                    <a:pt x="1718028" y="894997"/>
                    <a:pt x="1725789" y="895350"/>
                  </a:cubicBezTo>
                  <a:cubicBezTo>
                    <a:pt x="1733550" y="895703"/>
                    <a:pt x="1748720" y="890058"/>
                    <a:pt x="1757539" y="889000"/>
                  </a:cubicBezTo>
                  <a:cubicBezTo>
                    <a:pt x="1766359" y="887942"/>
                    <a:pt x="1773062" y="891117"/>
                    <a:pt x="1778706" y="889000"/>
                  </a:cubicBezTo>
                  <a:cubicBezTo>
                    <a:pt x="1784350" y="886883"/>
                    <a:pt x="1787526" y="878417"/>
                    <a:pt x="1791406" y="876300"/>
                  </a:cubicBezTo>
                  <a:cubicBezTo>
                    <a:pt x="1795286" y="874183"/>
                    <a:pt x="1797756" y="875242"/>
                    <a:pt x="1801989" y="876300"/>
                  </a:cubicBezTo>
                  <a:cubicBezTo>
                    <a:pt x="1806222" y="877358"/>
                    <a:pt x="1812926" y="879475"/>
                    <a:pt x="1816806" y="882650"/>
                  </a:cubicBezTo>
                  <a:cubicBezTo>
                    <a:pt x="1820686" y="885825"/>
                    <a:pt x="1823508" y="889000"/>
                    <a:pt x="1825272" y="895350"/>
                  </a:cubicBezTo>
                  <a:cubicBezTo>
                    <a:pt x="1827036" y="901700"/>
                    <a:pt x="1824920" y="914047"/>
                    <a:pt x="1827389" y="920750"/>
                  </a:cubicBezTo>
                  <a:cubicBezTo>
                    <a:pt x="1829858" y="927453"/>
                    <a:pt x="1834797" y="927452"/>
                    <a:pt x="1840089" y="935566"/>
                  </a:cubicBezTo>
                  <a:cubicBezTo>
                    <a:pt x="1845381" y="943680"/>
                    <a:pt x="1854553" y="959555"/>
                    <a:pt x="1859139" y="969433"/>
                  </a:cubicBezTo>
                  <a:cubicBezTo>
                    <a:pt x="1863725" y="979311"/>
                    <a:pt x="1864078" y="986366"/>
                    <a:pt x="1867606" y="994833"/>
                  </a:cubicBezTo>
                  <a:cubicBezTo>
                    <a:pt x="1871134" y="1003300"/>
                    <a:pt x="1875720" y="1013883"/>
                    <a:pt x="1880306" y="1020233"/>
                  </a:cubicBezTo>
                  <a:cubicBezTo>
                    <a:pt x="1884892" y="1026583"/>
                    <a:pt x="1889478" y="1028347"/>
                    <a:pt x="1895122" y="1032933"/>
                  </a:cubicBezTo>
                  <a:cubicBezTo>
                    <a:pt x="1900766" y="1037519"/>
                    <a:pt x="1906411" y="1043517"/>
                    <a:pt x="1914172" y="1047750"/>
                  </a:cubicBezTo>
                  <a:cubicBezTo>
                    <a:pt x="1921933" y="1051983"/>
                    <a:pt x="1932517" y="1055158"/>
                    <a:pt x="1941689" y="1058333"/>
                  </a:cubicBezTo>
                  <a:cubicBezTo>
                    <a:pt x="1950861" y="1061508"/>
                    <a:pt x="1959681" y="1064683"/>
                    <a:pt x="1969206" y="1066800"/>
                  </a:cubicBezTo>
                  <a:cubicBezTo>
                    <a:pt x="1978731" y="1068917"/>
                    <a:pt x="1991078" y="1069622"/>
                    <a:pt x="1998839" y="1071033"/>
                  </a:cubicBezTo>
                  <a:cubicBezTo>
                    <a:pt x="2006600" y="1072444"/>
                    <a:pt x="2012597" y="1069269"/>
                    <a:pt x="2015772" y="1075266"/>
                  </a:cubicBezTo>
                  <a:cubicBezTo>
                    <a:pt x="2018947" y="1081263"/>
                    <a:pt x="2018595" y="1098196"/>
                    <a:pt x="2017889" y="1107016"/>
                  </a:cubicBezTo>
                  <a:cubicBezTo>
                    <a:pt x="2017183" y="1115836"/>
                    <a:pt x="2012950" y="1121127"/>
                    <a:pt x="2011539" y="1128183"/>
                  </a:cubicBezTo>
                  <a:cubicBezTo>
                    <a:pt x="2010128" y="1135239"/>
                    <a:pt x="2010833" y="1142647"/>
                    <a:pt x="2009422" y="1149350"/>
                  </a:cubicBezTo>
                  <a:cubicBezTo>
                    <a:pt x="2008011" y="1156053"/>
                    <a:pt x="2006952" y="1163108"/>
                    <a:pt x="2003072" y="1168400"/>
                  </a:cubicBezTo>
                  <a:cubicBezTo>
                    <a:pt x="1999192" y="1173692"/>
                    <a:pt x="1986139" y="1181100"/>
                    <a:pt x="1986139" y="1181100"/>
                  </a:cubicBezTo>
                  <a:cubicBezTo>
                    <a:pt x="1980495" y="1185333"/>
                    <a:pt x="1974145" y="1189920"/>
                    <a:pt x="1969206" y="1193800"/>
                  </a:cubicBezTo>
                  <a:cubicBezTo>
                    <a:pt x="1964267" y="1197680"/>
                    <a:pt x="1960387" y="1199797"/>
                    <a:pt x="1956506" y="1204383"/>
                  </a:cubicBezTo>
                  <a:cubicBezTo>
                    <a:pt x="1952625" y="1208969"/>
                    <a:pt x="1948039" y="1214613"/>
                    <a:pt x="1945922" y="1221316"/>
                  </a:cubicBezTo>
                  <a:cubicBezTo>
                    <a:pt x="1943805" y="1228019"/>
                    <a:pt x="1945217" y="1236839"/>
                    <a:pt x="1943806" y="1244600"/>
                  </a:cubicBezTo>
                  <a:cubicBezTo>
                    <a:pt x="1942395" y="1252361"/>
                    <a:pt x="1938514" y="1259769"/>
                    <a:pt x="1937456" y="1267883"/>
                  </a:cubicBezTo>
                  <a:cubicBezTo>
                    <a:pt x="1936398" y="1275997"/>
                    <a:pt x="1936751" y="1286228"/>
                    <a:pt x="1937456" y="1293283"/>
                  </a:cubicBezTo>
                  <a:cubicBezTo>
                    <a:pt x="1938161" y="1300338"/>
                    <a:pt x="1939572" y="1304572"/>
                    <a:pt x="1941689" y="1310216"/>
                  </a:cubicBezTo>
                  <a:cubicBezTo>
                    <a:pt x="1943806" y="1315860"/>
                    <a:pt x="1946628" y="1322917"/>
                    <a:pt x="1950156" y="1327150"/>
                  </a:cubicBezTo>
                  <a:cubicBezTo>
                    <a:pt x="1953684" y="1331383"/>
                    <a:pt x="1959328" y="1332794"/>
                    <a:pt x="1962856" y="1335616"/>
                  </a:cubicBezTo>
                  <a:cubicBezTo>
                    <a:pt x="1966384" y="1338438"/>
                    <a:pt x="1967794" y="1340908"/>
                    <a:pt x="1971322" y="1344083"/>
                  </a:cubicBezTo>
                  <a:cubicBezTo>
                    <a:pt x="1974850" y="1347258"/>
                    <a:pt x="1979436" y="1351844"/>
                    <a:pt x="1984022" y="1354666"/>
                  </a:cubicBezTo>
                  <a:cubicBezTo>
                    <a:pt x="1988608" y="1357488"/>
                    <a:pt x="1993195" y="1356430"/>
                    <a:pt x="1998839" y="1361016"/>
                  </a:cubicBezTo>
                  <a:cubicBezTo>
                    <a:pt x="2004484" y="1365602"/>
                    <a:pt x="2008364" y="1373716"/>
                    <a:pt x="2017889" y="1382183"/>
                  </a:cubicBezTo>
                  <a:cubicBezTo>
                    <a:pt x="2027414" y="1390650"/>
                    <a:pt x="2046111" y="1404408"/>
                    <a:pt x="2055989" y="1411816"/>
                  </a:cubicBezTo>
                  <a:cubicBezTo>
                    <a:pt x="2065867" y="1419224"/>
                    <a:pt x="2069748" y="1419577"/>
                    <a:pt x="2077156" y="1426633"/>
                  </a:cubicBezTo>
                  <a:cubicBezTo>
                    <a:pt x="2084564" y="1433689"/>
                    <a:pt x="2093384" y="1446742"/>
                    <a:pt x="2100439" y="1454150"/>
                  </a:cubicBezTo>
                  <a:cubicBezTo>
                    <a:pt x="2107495" y="1461558"/>
                    <a:pt x="2114550" y="1462264"/>
                    <a:pt x="2119489" y="1471083"/>
                  </a:cubicBezTo>
                  <a:cubicBezTo>
                    <a:pt x="2124428" y="1479902"/>
                    <a:pt x="2127955" y="1496483"/>
                    <a:pt x="2130072" y="1507066"/>
                  </a:cubicBezTo>
                  <a:cubicBezTo>
                    <a:pt x="2132189" y="1517649"/>
                    <a:pt x="2132894" y="1525411"/>
                    <a:pt x="2132189" y="1534583"/>
                  </a:cubicBezTo>
                  <a:cubicBezTo>
                    <a:pt x="2131484" y="1543755"/>
                    <a:pt x="2127956" y="1556808"/>
                    <a:pt x="2125839" y="1562100"/>
                  </a:cubicBezTo>
                  <a:cubicBezTo>
                    <a:pt x="2123722" y="1567392"/>
                    <a:pt x="2123017" y="1564216"/>
                    <a:pt x="2119489" y="1566333"/>
                  </a:cubicBezTo>
                  <a:cubicBezTo>
                    <a:pt x="2115961" y="1568450"/>
                    <a:pt x="2110669" y="1573389"/>
                    <a:pt x="2104672" y="1574800"/>
                  </a:cubicBezTo>
                  <a:cubicBezTo>
                    <a:pt x="2098675" y="1576211"/>
                    <a:pt x="2091973" y="1573036"/>
                    <a:pt x="2083506" y="1574800"/>
                  </a:cubicBezTo>
                  <a:cubicBezTo>
                    <a:pt x="2075039" y="1576564"/>
                    <a:pt x="2060928" y="1583619"/>
                    <a:pt x="2053872" y="1585383"/>
                  </a:cubicBezTo>
                  <a:cubicBezTo>
                    <a:pt x="2046816" y="1587147"/>
                    <a:pt x="2047169" y="1584678"/>
                    <a:pt x="2041172" y="1585383"/>
                  </a:cubicBezTo>
                  <a:cubicBezTo>
                    <a:pt x="2035175" y="1586088"/>
                    <a:pt x="2024592" y="1587852"/>
                    <a:pt x="2017889" y="1589616"/>
                  </a:cubicBezTo>
                  <a:cubicBezTo>
                    <a:pt x="2011186" y="1591380"/>
                    <a:pt x="2006248" y="1594202"/>
                    <a:pt x="2000956" y="1595966"/>
                  </a:cubicBezTo>
                  <a:cubicBezTo>
                    <a:pt x="1995664" y="1597730"/>
                    <a:pt x="1990725" y="1601258"/>
                    <a:pt x="1986139" y="1600200"/>
                  </a:cubicBezTo>
                  <a:cubicBezTo>
                    <a:pt x="1981553" y="1599142"/>
                    <a:pt x="1978025" y="1593144"/>
                    <a:pt x="1973439" y="1589616"/>
                  </a:cubicBezTo>
                  <a:cubicBezTo>
                    <a:pt x="1968853" y="1586088"/>
                    <a:pt x="1962503" y="1582561"/>
                    <a:pt x="1958622" y="1579033"/>
                  </a:cubicBezTo>
                  <a:cubicBezTo>
                    <a:pt x="1954741" y="1575505"/>
                    <a:pt x="1954742" y="1571978"/>
                    <a:pt x="1950156" y="1568450"/>
                  </a:cubicBezTo>
                  <a:cubicBezTo>
                    <a:pt x="1945570" y="1564922"/>
                    <a:pt x="1936398" y="1561394"/>
                    <a:pt x="1931106" y="1557866"/>
                  </a:cubicBezTo>
                  <a:cubicBezTo>
                    <a:pt x="1925814" y="1554338"/>
                    <a:pt x="1924050" y="1550105"/>
                    <a:pt x="1918406" y="1547283"/>
                  </a:cubicBezTo>
                  <a:cubicBezTo>
                    <a:pt x="1912762" y="1544461"/>
                    <a:pt x="1897239" y="1540933"/>
                    <a:pt x="1897239" y="1540933"/>
                  </a:cubicBezTo>
                  <a:cubicBezTo>
                    <a:pt x="1887361" y="1538111"/>
                    <a:pt x="1870781" y="1532467"/>
                    <a:pt x="1859139" y="1530350"/>
                  </a:cubicBezTo>
                  <a:cubicBezTo>
                    <a:pt x="1847497" y="1528233"/>
                    <a:pt x="1837267" y="1528586"/>
                    <a:pt x="1827389" y="1528233"/>
                  </a:cubicBezTo>
                  <a:cubicBezTo>
                    <a:pt x="1817511" y="1527880"/>
                    <a:pt x="1809044" y="1527528"/>
                    <a:pt x="1799872" y="1528233"/>
                  </a:cubicBezTo>
                  <a:cubicBezTo>
                    <a:pt x="1790700" y="1528938"/>
                    <a:pt x="1780823" y="1531408"/>
                    <a:pt x="1772356" y="1532466"/>
                  </a:cubicBezTo>
                  <a:cubicBezTo>
                    <a:pt x="1763889" y="1533524"/>
                    <a:pt x="1755422" y="1533877"/>
                    <a:pt x="1749072" y="1534583"/>
                  </a:cubicBezTo>
                  <a:cubicBezTo>
                    <a:pt x="1742722" y="1535289"/>
                    <a:pt x="1738842" y="1537406"/>
                    <a:pt x="1734256" y="1536700"/>
                  </a:cubicBezTo>
                  <a:cubicBezTo>
                    <a:pt x="1729670" y="1535995"/>
                    <a:pt x="1726495" y="1535289"/>
                    <a:pt x="1721556" y="1530350"/>
                  </a:cubicBezTo>
                  <a:cubicBezTo>
                    <a:pt x="1716617" y="1525411"/>
                    <a:pt x="1709208" y="1513769"/>
                    <a:pt x="1704622" y="1507066"/>
                  </a:cubicBezTo>
                  <a:cubicBezTo>
                    <a:pt x="1700036" y="1500363"/>
                    <a:pt x="1697920" y="1494719"/>
                    <a:pt x="1694039" y="1490133"/>
                  </a:cubicBezTo>
                  <a:cubicBezTo>
                    <a:pt x="1690158" y="1485547"/>
                    <a:pt x="1686631" y="1481667"/>
                    <a:pt x="1681339" y="1479550"/>
                  </a:cubicBezTo>
                  <a:cubicBezTo>
                    <a:pt x="1676047" y="1477433"/>
                    <a:pt x="1669344" y="1477786"/>
                    <a:pt x="1662289" y="1477433"/>
                  </a:cubicBezTo>
                  <a:cubicBezTo>
                    <a:pt x="1655234" y="1477080"/>
                    <a:pt x="1649237" y="1476375"/>
                    <a:pt x="1639006" y="1477433"/>
                  </a:cubicBezTo>
                  <a:cubicBezTo>
                    <a:pt x="1628776" y="1478491"/>
                    <a:pt x="1611489" y="1482725"/>
                    <a:pt x="1600906" y="1483783"/>
                  </a:cubicBezTo>
                  <a:cubicBezTo>
                    <a:pt x="1590323" y="1484841"/>
                    <a:pt x="1583620" y="1485547"/>
                    <a:pt x="1575506" y="1483783"/>
                  </a:cubicBezTo>
                  <a:cubicBezTo>
                    <a:pt x="1567392" y="1482019"/>
                    <a:pt x="1560689" y="1477786"/>
                    <a:pt x="1552222" y="1473200"/>
                  </a:cubicBezTo>
                  <a:cubicBezTo>
                    <a:pt x="1543755" y="1468614"/>
                    <a:pt x="1532820" y="1459441"/>
                    <a:pt x="1524706" y="1456266"/>
                  </a:cubicBezTo>
                  <a:cubicBezTo>
                    <a:pt x="1516592" y="1453091"/>
                    <a:pt x="1508831" y="1455561"/>
                    <a:pt x="1503539" y="1454150"/>
                  </a:cubicBezTo>
                  <a:cubicBezTo>
                    <a:pt x="1498247" y="1452739"/>
                    <a:pt x="1500011" y="1448506"/>
                    <a:pt x="1492956" y="1447800"/>
                  </a:cubicBezTo>
                  <a:cubicBezTo>
                    <a:pt x="1485901" y="1447094"/>
                    <a:pt x="1471789" y="1449563"/>
                    <a:pt x="1461206" y="1449916"/>
                  </a:cubicBezTo>
                  <a:cubicBezTo>
                    <a:pt x="1450623" y="1450269"/>
                    <a:pt x="1440392" y="1449563"/>
                    <a:pt x="1429456" y="1449916"/>
                  </a:cubicBezTo>
                  <a:cubicBezTo>
                    <a:pt x="1418520" y="1450269"/>
                    <a:pt x="1405467" y="1450975"/>
                    <a:pt x="1395589" y="1452033"/>
                  </a:cubicBezTo>
                  <a:cubicBezTo>
                    <a:pt x="1385711" y="1453091"/>
                    <a:pt x="1376892" y="1454149"/>
                    <a:pt x="1370189" y="1456266"/>
                  </a:cubicBezTo>
                  <a:cubicBezTo>
                    <a:pt x="1363486" y="1458383"/>
                    <a:pt x="1361017" y="1463322"/>
                    <a:pt x="1355372" y="1464733"/>
                  </a:cubicBezTo>
                  <a:cubicBezTo>
                    <a:pt x="1349727" y="1466144"/>
                    <a:pt x="1342319" y="1466144"/>
                    <a:pt x="1336322" y="1464733"/>
                  </a:cubicBezTo>
                  <a:cubicBezTo>
                    <a:pt x="1330325" y="1463322"/>
                    <a:pt x="1325739" y="1458735"/>
                    <a:pt x="1319389" y="1456266"/>
                  </a:cubicBezTo>
                  <a:cubicBezTo>
                    <a:pt x="1313039" y="1453797"/>
                    <a:pt x="1305630" y="1451680"/>
                    <a:pt x="1298222" y="1449916"/>
                  </a:cubicBezTo>
                  <a:cubicBezTo>
                    <a:pt x="1290814" y="1448152"/>
                    <a:pt x="1284464" y="1448505"/>
                    <a:pt x="1274939" y="1445683"/>
                  </a:cubicBezTo>
                  <a:cubicBezTo>
                    <a:pt x="1265414" y="1442861"/>
                    <a:pt x="1250244" y="1437216"/>
                    <a:pt x="1241072" y="1432983"/>
                  </a:cubicBezTo>
                  <a:cubicBezTo>
                    <a:pt x="1231900" y="1428750"/>
                    <a:pt x="1228020" y="1424163"/>
                    <a:pt x="1219906" y="1420283"/>
                  </a:cubicBezTo>
                  <a:cubicBezTo>
                    <a:pt x="1211792" y="1416403"/>
                    <a:pt x="1202267" y="1413933"/>
                    <a:pt x="1192389" y="1409700"/>
                  </a:cubicBezTo>
                  <a:cubicBezTo>
                    <a:pt x="1182511" y="1405467"/>
                    <a:pt x="1171222" y="1401233"/>
                    <a:pt x="1160639" y="1394883"/>
                  </a:cubicBezTo>
                  <a:cubicBezTo>
                    <a:pt x="1150056" y="1388533"/>
                    <a:pt x="1137708" y="1376892"/>
                    <a:pt x="1128889" y="1371600"/>
                  </a:cubicBezTo>
                  <a:cubicBezTo>
                    <a:pt x="1120070" y="1366308"/>
                    <a:pt x="1115483" y="1368072"/>
                    <a:pt x="1107722" y="1363133"/>
                  </a:cubicBezTo>
                  <a:cubicBezTo>
                    <a:pt x="1099961" y="1358194"/>
                    <a:pt x="1089730" y="1346905"/>
                    <a:pt x="1082322" y="1341966"/>
                  </a:cubicBezTo>
                  <a:cubicBezTo>
                    <a:pt x="1074914" y="1337027"/>
                    <a:pt x="1069975" y="1336675"/>
                    <a:pt x="1063272" y="1333500"/>
                  </a:cubicBezTo>
                  <a:cubicBezTo>
                    <a:pt x="1056569" y="1330325"/>
                    <a:pt x="1048456" y="1324680"/>
                    <a:pt x="1042106" y="1322916"/>
                  </a:cubicBezTo>
                  <a:cubicBezTo>
                    <a:pt x="1035756" y="1321152"/>
                    <a:pt x="1025172" y="1322916"/>
                    <a:pt x="1025172" y="1322916"/>
                  </a:cubicBezTo>
                  <a:lnTo>
                    <a:pt x="1001889" y="1322916"/>
                  </a:lnTo>
                  <a:cubicBezTo>
                    <a:pt x="994834" y="1322916"/>
                    <a:pt x="988483" y="1321858"/>
                    <a:pt x="982839" y="1322916"/>
                  </a:cubicBezTo>
                  <a:cubicBezTo>
                    <a:pt x="977195" y="1323974"/>
                    <a:pt x="970844" y="1325738"/>
                    <a:pt x="968022" y="1329266"/>
                  </a:cubicBezTo>
                  <a:cubicBezTo>
                    <a:pt x="965200" y="1332794"/>
                    <a:pt x="967317" y="1339144"/>
                    <a:pt x="965906" y="1344083"/>
                  </a:cubicBezTo>
                  <a:cubicBezTo>
                    <a:pt x="964495" y="1349022"/>
                    <a:pt x="960967" y="1354667"/>
                    <a:pt x="959556" y="1358900"/>
                  </a:cubicBezTo>
                  <a:cubicBezTo>
                    <a:pt x="958145" y="1363133"/>
                    <a:pt x="959908" y="1367014"/>
                    <a:pt x="957439" y="1369483"/>
                  </a:cubicBezTo>
                  <a:cubicBezTo>
                    <a:pt x="954970" y="1371952"/>
                    <a:pt x="950031" y="1373011"/>
                    <a:pt x="944739" y="1373716"/>
                  </a:cubicBezTo>
                  <a:cubicBezTo>
                    <a:pt x="939447" y="1374421"/>
                    <a:pt x="925689" y="1373716"/>
                    <a:pt x="925689" y="1373716"/>
                  </a:cubicBezTo>
                  <a:cubicBezTo>
                    <a:pt x="920397" y="1373716"/>
                    <a:pt x="919692" y="1375127"/>
                    <a:pt x="912989" y="1373716"/>
                  </a:cubicBezTo>
                  <a:cubicBezTo>
                    <a:pt x="906286" y="1372305"/>
                    <a:pt x="896408" y="1367719"/>
                    <a:pt x="885472" y="1365250"/>
                  </a:cubicBezTo>
                  <a:cubicBezTo>
                    <a:pt x="874536" y="1362781"/>
                    <a:pt x="861130" y="1362428"/>
                    <a:pt x="847372" y="1358900"/>
                  </a:cubicBezTo>
                  <a:cubicBezTo>
                    <a:pt x="833614" y="1355372"/>
                    <a:pt x="819502" y="1349022"/>
                    <a:pt x="802922" y="1344083"/>
                  </a:cubicBezTo>
                  <a:cubicBezTo>
                    <a:pt x="786342" y="1339144"/>
                    <a:pt x="762706" y="1333499"/>
                    <a:pt x="747889" y="1329266"/>
                  </a:cubicBezTo>
                  <a:cubicBezTo>
                    <a:pt x="733072" y="1325033"/>
                    <a:pt x="722841" y="1322211"/>
                    <a:pt x="714022" y="1318683"/>
                  </a:cubicBezTo>
                  <a:cubicBezTo>
                    <a:pt x="705203" y="1315155"/>
                    <a:pt x="701675" y="1308805"/>
                    <a:pt x="694972" y="1308100"/>
                  </a:cubicBezTo>
                  <a:cubicBezTo>
                    <a:pt x="688269" y="1307395"/>
                    <a:pt x="681214" y="1312333"/>
                    <a:pt x="673806" y="1314450"/>
                  </a:cubicBezTo>
                  <a:cubicBezTo>
                    <a:pt x="666398" y="1316567"/>
                    <a:pt x="656519" y="1319742"/>
                    <a:pt x="650522" y="1320800"/>
                  </a:cubicBezTo>
                  <a:cubicBezTo>
                    <a:pt x="644525" y="1321858"/>
                    <a:pt x="643819" y="1321506"/>
                    <a:pt x="637822" y="1320800"/>
                  </a:cubicBezTo>
                  <a:cubicBezTo>
                    <a:pt x="631825" y="1320094"/>
                    <a:pt x="621594" y="1318683"/>
                    <a:pt x="614539" y="1316566"/>
                  </a:cubicBezTo>
                  <a:cubicBezTo>
                    <a:pt x="607484" y="1314449"/>
                    <a:pt x="603250" y="1306689"/>
                    <a:pt x="595489" y="1308100"/>
                  </a:cubicBezTo>
                  <a:cubicBezTo>
                    <a:pt x="587728" y="1309511"/>
                    <a:pt x="574675" y="1319741"/>
                    <a:pt x="567972" y="1325033"/>
                  </a:cubicBezTo>
                  <a:cubicBezTo>
                    <a:pt x="561269" y="1330325"/>
                    <a:pt x="559858" y="1335617"/>
                    <a:pt x="555272" y="1339850"/>
                  </a:cubicBezTo>
                  <a:cubicBezTo>
                    <a:pt x="550686" y="1344083"/>
                    <a:pt x="545395" y="1347964"/>
                    <a:pt x="540456" y="1350433"/>
                  </a:cubicBezTo>
                  <a:cubicBezTo>
                    <a:pt x="535517" y="1352902"/>
                    <a:pt x="533047" y="1353255"/>
                    <a:pt x="525639" y="1354666"/>
                  </a:cubicBezTo>
                  <a:cubicBezTo>
                    <a:pt x="518231" y="1356077"/>
                    <a:pt x="505884" y="1358194"/>
                    <a:pt x="496006" y="1358900"/>
                  </a:cubicBezTo>
                  <a:cubicBezTo>
                    <a:pt x="486128" y="1359606"/>
                    <a:pt x="476250" y="1359253"/>
                    <a:pt x="466372" y="1358900"/>
                  </a:cubicBezTo>
                  <a:cubicBezTo>
                    <a:pt x="456494" y="1358547"/>
                    <a:pt x="445206" y="1358194"/>
                    <a:pt x="436739" y="1356783"/>
                  </a:cubicBezTo>
                  <a:cubicBezTo>
                    <a:pt x="428272" y="1355372"/>
                    <a:pt x="422980" y="1352197"/>
                    <a:pt x="415572" y="1350433"/>
                  </a:cubicBezTo>
                  <a:cubicBezTo>
                    <a:pt x="408164" y="1348669"/>
                    <a:pt x="397581" y="1349375"/>
                    <a:pt x="392289" y="1346200"/>
                  </a:cubicBezTo>
                  <a:cubicBezTo>
                    <a:pt x="386997" y="1343025"/>
                    <a:pt x="384527" y="1335969"/>
                    <a:pt x="383822" y="1331383"/>
                  </a:cubicBezTo>
                  <a:cubicBezTo>
                    <a:pt x="383116" y="1326797"/>
                    <a:pt x="386998" y="1322564"/>
                    <a:pt x="388056" y="1318683"/>
                  </a:cubicBezTo>
                  <a:cubicBezTo>
                    <a:pt x="389114" y="1314803"/>
                    <a:pt x="390525" y="1311980"/>
                    <a:pt x="390172" y="1308100"/>
                  </a:cubicBezTo>
                  <a:cubicBezTo>
                    <a:pt x="389819" y="1304220"/>
                    <a:pt x="388408" y="1299281"/>
                    <a:pt x="385939" y="1295400"/>
                  </a:cubicBezTo>
                  <a:cubicBezTo>
                    <a:pt x="383470" y="1291519"/>
                    <a:pt x="375356" y="1284816"/>
                    <a:pt x="375356" y="1284816"/>
                  </a:cubicBezTo>
                  <a:cubicBezTo>
                    <a:pt x="371828" y="1281288"/>
                    <a:pt x="368653" y="1277408"/>
                    <a:pt x="364772" y="1274233"/>
                  </a:cubicBezTo>
                  <a:cubicBezTo>
                    <a:pt x="360891" y="1271058"/>
                    <a:pt x="357011" y="1267177"/>
                    <a:pt x="352072" y="1265766"/>
                  </a:cubicBezTo>
                  <a:cubicBezTo>
                    <a:pt x="347133" y="1264355"/>
                    <a:pt x="335139" y="1265766"/>
                    <a:pt x="335139" y="1265766"/>
                  </a:cubicBezTo>
                  <a:cubicBezTo>
                    <a:pt x="328436" y="1265766"/>
                    <a:pt x="319970" y="1266119"/>
                    <a:pt x="311856" y="1265766"/>
                  </a:cubicBezTo>
                  <a:cubicBezTo>
                    <a:pt x="303742" y="1265413"/>
                    <a:pt x="293864" y="1264708"/>
                    <a:pt x="286456" y="1263650"/>
                  </a:cubicBezTo>
                  <a:cubicBezTo>
                    <a:pt x="279048" y="1262592"/>
                    <a:pt x="273756" y="1261533"/>
                    <a:pt x="267406" y="1259416"/>
                  </a:cubicBezTo>
                  <a:cubicBezTo>
                    <a:pt x="261056" y="1257299"/>
                    <a:pt x="254000" y="1253772"/>
                    <a:pt x="248356" y="1250950"/>
                  </a:cubicBezTo>
                  <a:cubicBezTo>
                    <a:pt x="242712" y="1248128"/>
                    <a:pt x="240242" y="1246011"/>
                    <a:pt x="233539" y="1242483"/>
                  </a:cubicBezTo>
                  <a:cubicBezTo>
                    <a:pt x="226836" y="1238955"/>
                    <a:pt x="215547" y="1235075"/>
                    <a:pt x="208139" y="1229783"/>
                  </a:cubicBezTo>
                  <a:cubicBezTo>
                    <a:pt x="200731" y="1224491"/>
                    <a:pt x="194381" y="1217083"/>
                    <a:pt x="189089" y="1210733"/>
                  </a:cubicBezTo>
                  <a:cubicBezTo>
                    <a:pt x="183797" y="1204383"/>
                    <a:pt x="181328" y="1195916"/>
                    <a:pt x="176389" y="1191683"/>
                  </a:cubicBezTo>
                  <a:cubicBezTo>
                    <a:pt x="171450" y="1187450"/>
                    <a:pt x="165100" y="1186391"/>
                    <a:pt x="159456" y="1185333"/>
                  </a:cubicBezTo>
                  <a:cubicBezTo>
                    <a:pt x="153812" y="1184275"/>
                    <a:pt x="146403" y="1185686"/>
                    <a:pt x="142522" y="1185333"/>
                  </a:cubicBezTo>
                  <a:cubicBezTo>
                    <a:pt x="138641" y="1184980"/>
                    <a:pt x="139700" y="1187449"/>
                    <a:pt x="136172" y="1183216"/>
                  </a:cubicBezTo>
                  <a:cubicBezTo>
                    <a:pt x="132644" y="1178983"/>
                    <a:pt x="125942" y="1167341"/>
                    <a:pt x="121356" y="1159933"/>
                  </a:cubicBezTo>
                  <a:cubicBezTo>
                    <a:pt x="116770" y="1152525"/>
                    <a:pt x="112537" y="1146880"/>
                    <a:pt x="108656" y="1138766"/>
                  </a:cubicBezTo>
                  <a:cubicBezTo>
                    <a:pt x="104775" y="1130652"/>
                    <a:pt x="100189" y="1120775"/>
                    <a:pt x="98072" y="1111250"/>
                  </a:cubicBezTo>
                  <a:cubicBezTo>
                    <a:pt x="95955" y="1101725"/>
                    <a:pt x="93134" y="1091847"/>
                    <a:pt x="95956" y="1081616"/>
                  </a:cubicBezTo>
                  <a:cubicBezTo>
                    <a:pt x="98778" y="1071385"/>
                    <a:pt x="107245" y="1061155"/>
                    <a:pt x="115006" y="1049866"/>
                  </a:cubicBezTo>
                  <a:cubicBezTo>
                    <a:pt x="122767" y="1038577"/>
                    <a:pt x="133350" y="1025525"/>
                    <a:pt x="142522" y="1013883"/>
                  </a:cubicBezTo>
                  <a:cubicBezTo>
                    <a:pt x="151694" y="1002241"/>
                    <a:pt x="162631" y="990952"/>
                    <a:pt x="170039" y="980016"/>
                  </a:cubicBezTo>
                  <a:cubicBezTo>
                    <a:pt x="177447" y="969080"/>
                    <a:pt x="184150" y="955322"/>
                    <a:pt x="186972" y="948266"/>
                  </a:cubicBezTo>
                  <a:cubicBezTo>
                    <a:pt x="189794" y="941210"/>
                    <a:pt x="186972" y="937683"/>
                    <a:pt x="186972" y="937683"/>
                  </a:cubicBezTo>
                  <a:cubicBezTo>
                    <a:pt x="186972" y="934508"/>
                    <a:pt x="188030" y="934155"/>
                    <a:pt x="186972" y="929216"/>
                  </a:cubicBezTo>
                  <a:cubicBezTo>
                    <a:pt x="185914" y="924277"/>
                    <a:pt x="184150" y="914047"/>
                    <a:pt x="180622" y="908050"/>
                  </a:cubicBezTo>
                  <a:cubicBezTo>
                    <a:pt x="177094" y="902053"/>
                    <a:pt x="165806" y="893233"/>
                    <a:pt x="165806" y="893233"/>
                  </a:cubicBezTo>
                  <a:cubicBezTo>
                    <a:pt x="160867" y="888294"/>
                    <a:pt x="155575" y="884766"/>
                    <a:pt x="150989" y="878416"/>
                  </a:cubicBezTo>
                  <a:cubicBezTo>
                    <a:pt x="146403" y="872066"/>
                    <a:pt x="143228" y="862894"/>
                    <a:pt x="138289" y="855133"/>
                  </a:cubicBezTo>
                  <a:cubicBezTo>
                    <a:pt x="133350" y="847372"/>
                    <a:pt x="126648" y="838906"/>
                    <a:pt x="121356" y="831850"/>
                  </a:cubicBezTo>
                  <a:cubicBezTo>
                    <a:pt x="116064" y="824795"/>
                    <a:pt x="111478" y="818445"/>
                    <a:pt x="106539" y="812800"/>
                  </a:cubicBezTo>
                  <a:cubicBezTo>
                    <a:pt x="101600" y="807156"/>
                    <a:pt x="98072" y="801158"/>
                    <a:pt x="91722" y="797983"/>
                  </a:cubicBezTo>
                  <a:cubicBezTo>
                    <a:pt x="85372" y="794808"/>
                    <a:pt x="75847" y="794808"/>
                    <a:pt x="68439" y="793750"/>
                  </a:cubicBezTo>
                  <a:cubicBezTo>
                    <a:pt x="61031" y="792692"/>
                    <a:pt x="53269" y="793750"/>
                    <a:pt x="47272" y="791633"/>
                  </a:cubicBezTo>
                  <a:cubicBezTo>
                    <a:pt x="41275" y="789516"/>
                    <a:pt x="37395" y="785283"/>
                    <a:pt x="32456" y="781050"/>
                  </a:cubicBezTo>
                  <a:cubicBezTo>
                    <a:pt x="27517" y="776817"/>
                    <a:pt x="21872" y="774347"/>
                    <a:pt x="17639" y="766233"/>
                  </a:cubicBezTo>
                  <a:cubicBezTo>
                    <a:pt x="13406" y="758119"/>
                    <a:pt x="9878" y="744713"/>
                    <a:pt x="7056" y="732366"/>
                  </a:cubicBezTo>
                  <a:cubicBezTo>
                    <a:pt x="4234" y="720019"/>
                    <a:pt x="-2116" y="704497"/>
                    <a:pt x="706" y="692150"/>
                  </a:cubicBezTo>
                  <a:cubicBezTo>
                    <a:pt x="3528" y="679803"/>
                    <a:pt x="17286" y="668161"/>
                    <a:pt x="23989" y="658283"/>
                  </a:cubicBezTo>
                  <a:cubicBezTo>
                    <a:pt x="30692" y="648405"/>
                    <a:pt x="33867" y="642408"/>
                    <a:pt x="40922" y="632883"/>
                  </a:cubicBezTo>
                  <a:cubicBezTo>
                    <a:pt x="47977" y="623358"/>
                    <a:pt x="59619" y="610305"/>
                    <a:pt x="66322" y="601133"/>
                  </a:cubicBezTo>
                  <a:cubicBezTo>
                    <a:pt x="73025" y="591961"/>
                    <a:pt x="76906" y="582789"/>
                    <a:pt x="81139" y="577850"/>
                  </a:cubicBezTo>
                  <a:cubicBezTo>
                    <a:pt x="85372" y="572911"/>
                    <a:pt x="83608" y="575381"/>
                    <a:pt x="91722" y="571500"/>
                  </a:cubicBezTo>
                  <a:cubicBezTo>
                    <a:pt x="99836" y="567619"/>
                    <a:pt x="118180" y="558799"/>
                    <a:pt x="129822" y="554566"/>
                  </a:cubicBezTo>
                  <a:cubicBezTo>
                    <a:pt x="141464" y="550333"/>
                    <a:pt x="151694" y="550333"/>
                    <a:pt x="161572" y="546100"/>
                  </a:cubicBezTo>
                  <a:cubicBezTo>
                    <a:pt x="171450" y="541867"/>
                    <a:pt x="183797" y="536222"/>
                    <a:pt x="189089" y="529166"/>
                  </a:cubicBezTo>
                  <a:cubicBezTo>
                    <a:pt x="194381" y="522110"/>
                    <a:pt x="193675" y="514702"/>
                    <a:pt x="193322" y="503766"/>
                  </a:cubicBezTo>
                  <a:cubicBezTo>
                    <a:pt x="192969" y="492830"/>
                    <a:pt x="187325" y="473780"/>
                    <a:pt x="186972" y="463550"/>
                  </a:cubicBezTo>
                  <a:cubicBezTo>
                    <a:pt x="186619" y="453320"/>
                    <a:pt x="188031" y="449086"/>
                    <a:pt x="191206" y="442383"/>
                  </a:cubicBezTo>
                  <a:cubicBezTo>
                    <a:pt x="194381" y="435680"/>
                    <a:pt x="198967" y="428977"/>
                    <a:pt x="206022" y="423333"/>
                  </a:cubicBezTo>
                  <a:cubicBezTo>
                    <a:pt x="213077" y="417689"/>
                    <a:pt x="223661" y="415572"/>
                    <a:pt x="233539" y="408516"/>
                  </a:cubicBezTo>
                  <a:cubicBezTo>
                    <a:pt x="243417" y="401461"/>
                    <a:pt x="256117" y="389819"/>
                    <a:pt x="265289" y="381000"/>
                  </a:cubicBezTo>
                  <a:cubicBezTo>
                    <a:pt x="274461" y="372181"/>
                    <a:pt x="282222" y="363714"/>
                    <a:pt x="288572" y="355600"/>
                  </a:cubicBezTo>
                  <a:cubicBezTo>
                    <a:pt x="294922" y="347486"/>
                    <a:pt x="296333" y="342899"/>
                    <a:pt x="303389" y="332316"/>
                  </a:cubicBezTo>
                  <a:cubicBezTo>
                    <a:pt x="310445" y="321733"/>
                    <a:pt x="323145" y="304094"/>
                    <a:pt x="330906" y="292100"/>
                  </a:cubicBezTo>
                  <a:cubicBezTo>
                    <a:pt x="338667" y="280106"/>
                    <a:pt x="341842" y="271992"/>
                    <a:pt x="349956" y="260350"/>
                  </a:cubicBezTo>
                  <a:cubicBezTo>
                    <a:pt x="358070" y="248708"/>
                    <a:pt x="374650" y="230011"/>
                    <a:pt x="379589" y="222250"/>
                  </a:cubicBezTo>
                  <a:cubicBezTo>
                    <a:pt x="384528" y="214489"/>
                    <a:pt x="379589" y="213783"/>
                    <a:pt x="379589" y="213783"/>
                  </a:cubicBezTo>
                  <a:cubicBezTo>
                    <a:pt x="379589" y="209550"/>
                    <a:pt x="381353" y="205317"/>
                    <a:pt x="379589" y="196850"/>
                  </a:cubicBezTo>
                  <a:cubicBezTo>
                    <a:pt x="377825" y="188383"/>
                    <a:pt x="371123" y="172861"/>
                    <a:pt x="369006" y="162983"/>
                  </a:cubicBezTo>
                  <a:cubicBezTo>
                    <a:pt x="366889" y="153105"/>
                    <a:pt x="367242" y="144638"/>
                    <a:pt x="366889" y="137583"/>
                  </a:cubicBezTo>
                  <a:cubicBezTo>
                    <a:pt x="366536" y="130528"/>
                    <a:pt x="366889" y="120650"/>
                    <a:pt x="366889" y="120650"/>
                  </a:cubicBezTo>
                  <a:lnTo>
                    <a:pt x="366889" y="86783"/>
                  </a:lnTo>
                  <a:cubicBezTo>
                    <a:pt x="366889" y="77611"/>
                    <a:pt x="364772" y="70908"/>
                    <a:pt x="366889" y="65616"/>
                  </a:cubicBezTo>
                  <a:cubicBezTo>
                    <a:pt x="369006" y="60324"/>
                    <a:pt x="372886" y="59972"/>
                    <a:pt x="379589" y="55033"/>
                  </a:cubicBezTo>
                  <a:cubicBezTo>
                    <a:pt x="386292" y="50094"/>
                    <a:pt x="397934" y="41628"/>
                    <a:pt x="407106" y="35983"/>
                  </a:cubicBezTo>
                  <a:cubicBezTo>
                    <a:pt x="416278" y="30338"/>
                    <a:pt x="424744" y="25399"/>
                    <a:pt x="434622" y="21166"/>
                  </a:cubicBezTo>
                  <a:cubicBezTo>
                    <a:pt x="444500" y="16933"/>
                    <a:pt x="458258" y="13052"/>
                    <a:pt x="466372" y="10583"/>
                  </a:cubicBezTo>
                  <a:cubicBezTo>
                    <a:pt x="474486" y="8114"/>
                    <a:pt x="477309" y="8114"/>
                    <a:pt x="483306" y="6350"/>
                  </a:cubicBezTo>
                  <a:cubicBezTo>
                    <a:pt x="489303" y="4586"/>
                    <a:pt x="495653" y="1058"/>
                    <a:pt x="502356" y="0"/>
                  </a:cubicBezTo>
                  <a:cubicBezTo>
                    <a:pt x="509059" y="-1058"/>
                    <a:pt x="515055" y="-1058"/>
                    <a:pt x="523522" y="0"/>
                  </a:cubicBezTo>
                  <a:cubicBezTo>
                    <a:pt x="531989" y="1058"/>
                    <a:pt x="553156" y="6350"/>
                    <a:pt x="553156" y="6350"/>
                  </a:cubicBezTo>
                  <a:cubicBezTo>
                    <a:pt x="563387" y="8467"/>
                    <a:pt x="575734" y="12347"/>
                    <a:pt x="584906" y="12700"/>
                  </a:cubicBezTo>
                  <a:cubicBezTo>
                    <a:pt x="594078" y="13053"/>
                    <a:pt x="601486" y="9524"/>
                    <a:pt x="608189" y="8466"/>
                  </a:cubicBezTo>
                  <a:cubicBezTo>
                    <a:pt x="614892" y="7408"/>
                    <a:pt x="618067" y="6350"/>
                    <a:pt x="625122" y="6350"/>
                  </a:cubicBezTo>
                  <a:cubicBezTo>
                    <a:pt x="632177" y="6350"/>
                    <a:pt x="642761" y="5291"/>
                    <a:pt x="650522" y="8466"/>
                  </a:cubicBezTo>
                  <a:cubicBezTo>
                    <a:pt x="658283" y="11641"/>
                    <a:pt x="663928" y="19050"/>
                    <a:pt x="671689" y="25400"/>
                  </a:cubicBezTo>
                  <a:cubicBezTo>
                    <a:pt x="679450" y="31750"/>
                    <a:pt x="689681" y="39511"/>
                    <a:pt x="697089" y="46566"/>
                  </a:cubicBezTo>
                  <a:cubicBezTo>
                    <a:pt x="704497" y="53622"/>
                    <a:pt x="708731" y="59972"/>
                    <a:pt x="716139" y="67733"/>
                  </a:cubicBezTo>
                  <a:cubicBezTo>
                    <a:pt x="723547" y="75494"/>
                    <a:pt x="732720" y="85019"/>
                    <a:pt x="741539" y="93133"/>
                  </a:cubicBezTo>
                  <a:cubicBezTo>
                    <a:pt x="750358" y="101247"/>
                    <a:pt x="759531" y="110772"/>
                    <a:pt x="769056" y="116416"/>
                  </a:cubicBezTo>
                  <a:cubicBezTo>
                    <a:pt x="778581" y="122061"/>
                    <a:pt x="789517" y="125236"/>
                    <a:pt x="798689" y="127000"/>
                  </a:cubicBezTo>
                  <a:cubicBezTo>
                    <a:pt x="807861" y="128764"/>
                    <a:pt x="815269" y="126294"/>
                    <a:pt x="824089" y="127000"/>
                  </a:cubicBezTo>
                  <a:cubicBezTo>
                    <a:pt x="832909" y="127706"/>
                    <a:pt x="843845" y="129822"/>
                    <a:pt x="851606" y="131233"/>
                  </a:cubicBezTo>
                  <a:cubicBezTo>
                    <a:pt x="859367" y="132644"/>
                    <a:pt x="863248" y="132291"/>
                    <a:pt x="870656" y="135466"/>
                  </a:cubicBezTo>
                  <a:cubicBezTo>
                    <a:pt x="878064" y="138641"/>
                    <a:pt x="888295" y="146050"/>
                    <a:pt x="896056" y="150283"/>
                  </a:cubicBezTo>
                  <a:cubicBezTo>
                    <a:pt x="903817" y="154516"/>
                    <a:pt x="908050" y="158044"/>
                    <a:pt x="917222" y="160866"/>
                  </a:cubicBezTo>
                  <a:cubicBezTo>
                    <a:pt x="926394" y="163688"/>
                    <a:pt x="940858" y="167216"/>
                    <a:pt x="951089" y="167216"/>
                  </a:cubicBezTo>
                  <a:cubicBezTo>
                    <a:pt x="961320" y="167216"/>
                    <a:pt x="970845" y="163335"/>
                    <a:pt x="978606" y="160866"/>
                  </a:cubicBezTo>
                  <a:cubicBezTo>
                    <a:pt x="986367" y="158397"/>
                    <a:pt x="991306" y="155575"/>
                    <a:pt x="997656" y="152400"/>
                  </a:cubicBezTo>
                  <a:cubicBezTo>
                    <a:pt x="1004006" y="149225"/>
                    <a:pt x="1010003" y="145697"/>
                    <a:pt x="1016706" y="141816"/>
                  </a:cubicBezTo>
                  <a:cubicBezTo>
                    <a:pt x="1023409" y="137935"/>
                    <a:pt x="1030816" y="134408"/>
                    <a:pt x="1037872" y="129116"/>
                  </a:cubicBezTo>
                  <a:cubicBezTo>
                    <a:pt x="1044927" y="123824"/>
                    <a:pt x="1053395" y="115358"/>
                    <a:pt x="1059039" y="110066"/>
                  </a:cubicBezTo>
                  <a:cubicBezTo>
                    <a:pt x="1064683" y="104774"/>
                    <a:pt x="1068917" y="102305"/>
                    <a:pt x="1071739" y="97366"/>
                  </a:cubicBezTo>
                  <a:cubicBezTo>
                    <a:pt x="1074561" y="92427"/>
                    <a:pt x="1071739" y="87135"/>
                    <a:pt x="1075972" y="80433"/>
                  </a:cubicBezTo>
                  <a:cubicBezTo>
                    <a:pt x="1080205" y="73731"/>
                    <a:pt x="1091847" y="62794"/>
                    <a:pt x="1097139" y="57150"/>
                  </a:cubicBezTo>
                  <a:cubicBezTo>
                    <a:pt x="1102431" y="51506"/>
                    <a:pt x="1133122" y="34572"/>
                    <a:pt x="1152172" y="29633"/>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4" name="任意多边形 33"/>
            <p:cNvSpPr/>
            <p:nvPr/>
          </p:nvSpPr>
          <p:spPr bwMode="auto">
            <a:xfrm>
              <a:off x="3524295" y="1662186"/>
              <a:ext cx="1915465" cy="1964045"/>
            </a:xfrm>
            <a:custGeom>
              <a:avLst/>
              <a:gdLst>
                <a:gd name="connsiteX0" fmla="*/ 6820 w 1915465"/>
                <a:gd name="connsiteY0" fmla="*/ 1381830 h 1964045"/>
                <a:gd name="connsiteX1" fmla="*/ 57620 w 1915465"/>
                <a:gd name="connsiteY1" fmla="*/ 1381830 h 1964045"/>
                <a:gd name="connsiteX2" fmla="*/ 89370 w 1915465"/>
                <a:gd name="connsiteY2" fmla="*/ 1378655 h 1964045"/>
                <a:gd name="connsiteX3" fmla="*/ 121120 w 1915465"/>
                <a:gd name="connsiteY3" fmla="*/ 1375480 h 1964045"/>
                <a:gd name="connsiteX4" fmla="*/ 136995 w 1915465"/>
                <a:gd name="connsiteY4" fmla="*/ 1375480 h 1964045"/>
                <a:gd name="connsiteX5" fmla="*/ 156045 w 1915465"/>
                <a:gd name="connsiteY5" fmla="*/ 1378655 h 1964045"/>
                <a:gd name="connsiteX6" fmla="*/ 171920 w 1915465"/>
                <a:gd name="connsiteY6" fmla="*/ 1385005 h 1964045"/>
                <a:gd name="connsiteX7" fmla="*/ 197320 w 1915465"/>
                <a:gd name="connsiteY7" fmla="*/ 1388180 h 1964045"/>
                <a:gd name="connsiteX8" fmla="*/ 219545 w 1915465"/>
                <a:gd name="connsiteY8" fmla="*/ 1388180 h 1964045"/>
                <a:gd name="connsiteX9" fmla="*/ 251295 w 1915465"/>
                <a:gd name="connsiteY9" fmla="*/ 1388180 h 1964045"/>
                <a:gd name="connsiteX10" fmla="*/ 286220 w 1915465"/>
                <a:gd name="connsiteY10" fmla="*/ 1385005 h 1964045"/>
                <a:gd name="connsiteX11" fmla="*/ 314795 w 1915465"/>
                <a:gd name="connsiteY11" fmla="*/ 1385005 h 1964045"/>
                <a:gd name="connsiteX12" fmla="*/ 340195 w 1915465"/>
                <a:gd name="connsiteY12" fmla="*/ 1391355 h 1964045"/>
                <a:gd name="connsiteX13" fmla="*/ 365595 w 1915465"/>
                <a:gd name="connsiteY13" fmla="*/ 1397705 h 1964045"/>
                <a:gd name="connsiteX14" fmla="*/ 387820 w 1915465"/>
                <a:gd name="connsiteY14" fmla="*/ 1416755 h 1964045"/>
                <a:gd name="connsiteX15" fmla="*/ 413220 w 1915465"/>
                <a:gd name="connsiteY15" fmla="*/ 1442155 h 1964045"/>
                <a:gd name="connsiteX16" fmla="*/ 438620 w 1915465"/>
                <a:gd name="connsiteY16" fmla="*/ 1467555 h 1964045"/>
                <a:gd name="connsiteX17" fmla="*/ 460845 w 1915465"/>
                <a:gd name="connsiteY17" fmla="*/ 1489780 h 1964045"/>
                <a:gd name="connsiteX18" fmla="*/ 470370 w 1915465"/>
                <a:gd name="connsiteY18" fmla="*/ 1512005 h 1964045"/>
                <a:gd name="connsiteX19" fmla="*/ 464020 w 1915465"/>
                <a:gd name="connsiteY19" fmla="*/ 1524705 h 1964045"/>
                <a:gd name="connsiteX20" fmla="*/ 464020 w 1915465"/>
                <a:gd name="connsiteY20" fmla="*/ 1553280 h 1964045"/>
                <a:gd name="connsiteX21" fmla="*/ 479895 w 1915465"/>
                <a:gd name="connsiteY21" fmla="*/ 1569155 h 1964045"/>
                <a:gd name="connsiteX22" fmla="*/ 495770 w 1915465"/>
                <a:gd name="connsiteY22" fmla="*/ 1585030 h 1964045"/>
                <a:gd name="connsiteX23" fmla="*/ 511645 w 1915465"/>
                <a:gd name="connsiteY23" fmla="*/ 1604080 h 1964045"/>
                <a:gd name="connsiteX24" fmla="*/ 521170 w 1915465"/>
                <a:gd name="connsiteY24" fmla="*/ 1629480 h 1964045"/>
                <a:gd name="connsiteX25" fmla="*/ 514820 w 1915465"/>
                <a:gd name="connsiteY25" fmla="*/ 1642180 h 1964045"/>
                <a:gd name="connsiteX26" fmla="*/ 498945 w 1915465"/>
                <a:gd name="connsiteY26" fmla="*/ 1651705 h 1964045"/>
                <a:gd name="connsiteX27" fmla="*/ 479895 w 1915465"/>
                <a:gd name="connsiteY27" fmla="*/ 1667580 h 1964045"/>
                <a:gd name="connsiteX28" fmla="*/ 457670 w 1915465"/>
                <a:gd name="connsiteY28" fmla="*/ 1680280 h 1964045"/>
                <a:gd name="connsiteX29" fmla="*/ 441795 w 1915465"/>
                <a:gd name="connsiteY29" fmla="*/ 1686630 h 1964045"/>
                <a:gd name="connsiteX30" fmla="*/ 432270 w 1915465"/>
                <a:gd name="connsiteY30" fmla="*/ 1696155 h 1964045"/>
                <a:gd name="connsiteX31" fmla="*/ 422745 w 1915465"/>
                <a:gd name="connsiteY31" fmla="*/ 1712030 h 1964045"/>
                <a:gd name="connsiteX32" fmla="*/ 416395 w 1915465"/>
                <a:gd name="connsiteY32" fmla="*/ 1731080 h 1964045"/>
                <a:gd name="connsiteX33" fmla="*/ 422745 w 1915465"/>
                <a:gd name="connsiteY33" fmla="*/ 1753305 h 1964045"/>
                <a:gd name="connsiteX34" fmla="*/ 438620 w 1915465"/>
                <a:gd name="connsiteY34" fmla="*/ 1772355 h 1964045"/>
                <a:gd name="connsiteX35" fmla="*/ 438620 w 1915465"/>
                <a:gd name="connsiteY35" fmla="*/ 1791405 h 1964045"/>
                <a:gd name="connsiteX36" fmla="*/ 451320 w 1915465"/>
                <a:gd name="connsiteY36" fmla="*/ 1797755 h 1964045"/>
                <a:gd name="connsiteX37" fmla="*/ 473545 w 1915465"/>
                <a:gd name="connsiteY37" fmla="*/ 1797755 h 1964045"/>
                <a:gd name="connsiteX38" fmla="*/ 495770 w 1915465"/>
                <a:gd name="connsiteY38" fmla="*/ 1800930 h 1964045"/>
                <a:gd name="connsiteX39" fmla="*/ 517995 w 1915465"/>
                <a:gd name="connsiteY39" fmla="*/ 1807280 h 1964045"/>
                <a:gd name="connsiteX40" fmla="*/ 549745 w 1915465"/>
                <a:gd name="connsiteY40" fmla="*/ 1804105 h 1964045"/>
                <a:gd name="connsiteX41" fmla="*/ 571970 w 1915465"/>
                <a:gd name="connsiteY41" fmla="*/ 1800930 h 1964045"/>
                <a:gd name="connsiteX42" fmla="*/ 587845 w 1915465"/>
                <a:gd name="connsiteY42" fmla="*/ 1800930 h 1964045"/>
                <a:gd name="connsiteX43" fmla="*/ 606895 w 1915465"/>
                <a:gd name="connsiteY43" fmla="*/ 1807280 h 1964045"/>
                <a:gd name="connsiteX44" fmla="*/ 619595 w 1915465"/>
                <a:gd name="connsiteY44" fmla="*/ 1823155 h 1964045"/>
                <a:gd name="connsiteX45" fmla="*/ 635470 w 1915465"/>
                <a:gd name="connsiteY45" fmla="*/ 1842205 h 1964045"/>
                <a:gd name="connsiteX46" fmla="*/ 654520 w 1915465"/>
                <a:gd name="connsiteY46" fmla="*/ 1861255 h 1964045"/>
                <a:gd name="connsiteX47" fmla="*/ 676745 w 1915465"/>
                <a:gd name="connsiteY47" fmla="*/ 1886655 h 1964045"/>
                <a:gd name="connsiteX48" fmla="*/ 692620 w 1915465"/>
                <a:gd name="connsiteY48" fmla="*/ 1899355 h 1964045"/>
                <a:gd name="connsiteX49" fmla="*/ 721195 w 1915465"/>
                <a:gd name="connsiteY49" fmla="*/ 1918405 h 1964045"/>
                <a:gd name="connsiteX50" fmla="*/ 743420 w 1915465"/>
                <a:gd name="connsiteY50" fmla="*/ 1924755 h 1964045"/>
                <a:gd name="connsiteX51" fmla="*/ 771995 w 1915465"/>
                <a:gd name="connsiteY51" fmla="*/ 1924755 h 1964045"/>
                <a:gd name="connsiteX52" fmla="*/ 806920 w 1915465"/>
                <a:gd name="connsiteY52" fmla="*/ 1927930 h 1964045"/>
                <a:gd name="connsiteX53" fmla="*/ 829145 w 1915465"/>
                <a:gd name="connsiteY53" fmla="*/ 1934280 h 1964045"/>
                <a:gd name="connsiteX54" fmla="*/ 851370 w 1915465"/>
                <a:gd name="connsiteY54" fmla="*/ 1953330 h 1964045"/>
                <a:gd name="connsiteX55" fmla="*/ 879945 w 1915465"/>
                <a:gd name="connsiteY55" fmla="*/ 1962855 h 1964045"/>
                <a:gd name="connsiteX56" fmla="*/ 911695 w 1915465"/>
                <a:gd name="connsiteY56" fmla="*/ 1962855 h 1964045"/>
                <a:gd name="connsiteX57" fmla="*/ 937095 w 1915465"/>
                <a:gd name="connsiteY57" fmla="*/ 1953330 h 1964045"/>
                <a:gd name="connsiteX58" fmla="*/ 956145 w 1915465"/>
                <a:gd name="connsiteY58" fmla="*/ 1940630 h 1964045"/>
                <a:gd name="connsiteX59" fmla="*/ 975195 w 1915465"/>
                <a:gd name="connsiteY59" fmla="*/ 1931105 h 1964045"/>
                <a:gd name="connsiteX60" fmla="*/ 1003770 w 1915465"/>
                <a:gd name="connsiteY60" fmla="*/ 1912055 h 1964045"/>
                <a:gd name="connsiteX61" fmla="*/ 1019645 w 1915465"/>
                <a:gd name="connsiteY61" fmla="*/ 1886655 h 1964045"/>
                <a:gd name="connsiteX62" fmla="*/ 1029170 w 1915465"/>
                <a:gd name="connsiteY62" fmla="*/ 1867605 h 1964045"/>
                <a:gd name="connsiteX63" fmla="*/ 1051395 w 1915465"/>
                <a:gd name="connsiteY63" fmla="*/ 1848555 h 1964045"/>
                <a:gd name="connsiteX64" fmla="*/ 1076795 w 1915465"/>
                <a:gd name="connsiteY64" fmla="*/ 1829505 h 1964045"/>
                <a:gd name="connsiteX65" fmla="*/ 1099020 w 1915465"/>
                <a:gd name="connsiteY65" fmla="*/ 1826330 h 1964045"/>
                <a:gd name="connsiteX66" fmla="*/ 1130770 w 1915465"/>
                <a:gd name="connsiteY66" fmla="*/ 1823155 h 1964045"/>
                <a:gd name="connsiteX67" fmla="*/ 1159345 w 1915465"/>
                <a:gd name="connsiteY67" fmla="*/ 1823155 h 1964045"/>
                <a:gd name="connsiteX68" fmla="*/ 1168870 w 1915465"/>
                <a:gd name="connsiteY68" fmla="*/ 1823155 h 1964045"/>
                <a:gd name="connsiteX69" fmla="*/ 1178395 w 1915465"/>
                <a:gd name="connsiteY69" fmla="*/ 1823155 h 1964045"/>
                <a:gd name="connsiteX70" fmla="*/ 1178395 w 1915465"/>
                <a:gd name="connsiteY70" fmla="*/ 1800930 h 1964045"/>
                <a:gd name="connsiteX71" fmla="*/ 1175220 w 1915465"/>
                <a:gd name="connsiteY71" fmla="*/ 1788230 h 1964045"/>
                <a:gd name="connsiteX72" fmla="*/ 1175220 w 1915465"/>
                <a:gd name="connsiteY72" fmla="*/ 1775530 h 1964045"/>
                <a:gd name="connsiteX73" fmla="*/ 1184745 w 1915465"/>
                <a:gd name="connsiteY73" fmla="*/ 1766005 h 1964045"/>
                <a:gd name="connsiteX74" fmla="*/ 1197445 w 1915465"/>
                <a:gd name="connsiteY74" fmla="*/ 1759655 h 1964045"/>
                <a:gd name="connsiteX75" fmla="*/ 1206970 w 1915465"/>
                <a:gd name="connsiteY75" fmla="*/ 1750130 h 1964045"/>
                <a:gd name="connsiteX76" fmla="*/ 1210145 w 1915465"/>
                <a:gd name="connsiteY76" fmla="*/ 1734255 h 1964045"/>
                <a:gd name="connsiteX77" fmla="*/ 1216495 w 1915465"/>
                <a:gd name="connsiteY77" fmla="*/ 1724730 h 1964045"/>
                <a:gd name="connsiteX78" fmla="*/ 1235545 w 1915465"/>
                <a:gd name="connsiteY78" fmla="*/ 1715205 h 1964045"/>
                <a:gd name="connsiteX79" fmla="*/ 1257770 w 1915465"/>
                <a:gd name="connsiteY79" fmla="*/ 1705680 h 1964045"/>
                <a:gd name="connsiteX80" fmla="*/ 1289520 w 1915465"/>
                <a:gd name="connsiteY80" fmla="*/ 1699330 h 1964045"/>
                <a:gd name="connsiteX81" fmla="*/ 1321270 w 1915465"/>
                <a:gd name="connsiteY81" fmla="*/ 1683455 h 1964045"/>
                <a:gd name="connsiteX82" fmla="*/ 1346670 w 1915465"/>
                <a:gd name="connsiteY82" fmla="*/ 1673930 h 1964045"/>
                <a:gd name="connsiteX83" fmla="*/ 1365720 w 1915465"/>
                <a:gd name="connsiteY83" fmla="*/ 1664405 h 1964045"/>
                <a:gd name="connsiteX84" fmla="*/ 1387945 w 1915465"/>
                <a:gd name="connsiteY84" fmla="*/ 1645355 h 1964045"/>
                <a:gd name="connsiteX85" fmla="*/ 1410170 w 1915465"/>
                <a:gd name="connsiteY85" fmla="*/ 1639005 h 1964045"/>
                <a:gd name="connsiteX86" fmla="*/ 1419695 w 1915465"/>
                <a:gd name="connsiteY86" fmla="*/ 1632655 h 1964045"/>
                <a:gd name="connsiteX87" fmla="*/ 1429220 w 1915465"/>
                <a:gd name="connsiteY87" fmla="*/ 1616780 h 1964045"/>
                <a:gd name="connsiteX88" fmla="*/ 1441920 w 1915465"/>
                <a:gd name="connsiteY88" fmla="*/ 1607255 h 1964045"/>
                <a:gd name="connsiteX89" fmla="*/ 1454620 w 1915465"/>
                <a:gd name="connsiteY89" fmla="*/ 1600905 h 1964045"/>
                <a:gd name="connsiteX90" fmla="*/ 1464145 w 1915465"/>
                <a:gd name="connsiteY90" fmla="*/ 1591380 h 1964045"/>
                <a:gd name="connsiteX91" fmla="*/ 1495895 w 1915465"/>
                <a:gd name="connsiteY91" fmla="*/ 1578680 h 1964045"/>
                <a:gd name="connsiteX92" fmla="*/ 1514945 w 1915465"/>
                <a:gd name="connsiteY92" fmla="*/ 1569155 h 1964045"/>
                <a:gd name="connsiteX93" fmla="*/ 1543520 w 1915465"/>
                <a:gd name="connsiteY93" fmla="*/ 1559630 h 1964045"/>
                <a:gd name="connsiteX94" fmla="*/ 1565745 w 1915465"/>
                <a:gd name="connsiteY94" fmla="*/ 1553280 h 1964045"/>
                <a:gd name="connsiteX95" fmla="*/ 1584795 w 1915465"/>
                <a:gd name="connsiteY95" fmla="*/ 1540580 h 1964045"/>
                <a:gd name="connsiteX96" fmla="*/ 1591145 w 1915465"/>
                <a:gd name="connsiteY96" fmla="*/ 1512005 h 1964045"/>
                <a:gd name="connsiteX97" fmla="*/ 1591145 w 1915465"/>
                <a:gd name="connsiteY97" fmla="*/ 1486605 h 1964045"/>
                <a:gd name="connsiteX98" fmla="*/ 1591145 w 1915465"/>
                <a:gd name="connsiteY98" fmla="*/ 1458030 h 1964045"/>
                <a:gd name="connsiteX99" fmla="*/ 1597495 w 1915465"/>
                <a:gd name="connsiteY99" fmla="*/ 1423105 h 1964045"/>
                <a:gd name="connsiteX100" fmla="*/ 1603845 w 1915465"/>
                <a:gd name="connsiteY100" fmla="*/ 1413580 h 1964045"/>
                <a:gd name="connsiteX101" fmla="*/ 1619720 w 1915465"/>
                <a:gd name="connsiteY101" fmla="*/ 1413580 h 1964045"/>
                <a:gd name="connsiteX102" fmla="*/ 1676870 w 1915465"/>
                <a:gd name="connsiteY102" fmla="*/ 1423105 h 1964045"/>
                <a:gd name="connsiteX103" fmla="*/ 1695920 w 1915465"/>
                <a:gd name="connsiteY103" fmla="*/ 1423105 h 1964045"/>
                <a:gd name="connsiteX104" fmla="*/ 1714970 w 1915465"/>
                <a:gd name="connsiteY104" fmla="*/ 1416755 h 1964045"/>
                <a:gd name="connsiteX105" fmla="*/ 1734020 w 1915465"/>
                <a:gd name="connsiteY105" fmla="*/ 1400880 h 1964045"/>
                <a:gd name="connsiteX106" fmla="*/ 1746720 w 1915465"/>
                <a:gd name="connsiteY106" fmla="*/ 1397705 h 1964045"/>
                <a:gd name="connsiteX107" fmla="*/ 1756245 w 1915465"/>
                <a:gd name="connsiteY107" fmla="*/ 1388180 h 1964045"/>
                <a:gd name="connsiteX108" fmla="*/ 1762595 w 1915465"/>
                <a:gd name="connsiteY108" fmla="*/ 1369130 h 1964045"/>
                <a:gd name="connsiteX109" fmla="*/ 1765770 w 1915465"/>
                <a:gd name="connsiteY109" fmla="*/ 1350080 h 1964045"/>
                <a:gd name="connsiteX110" fmla="*/ 1768945 w 1915465"/>
                <a:gd name="connsiteY110" fmla="*/ 1321505 h 1964045"/>
                <a:gd name="connsiteX111" fmla="*/ 1781645 w 1915465"/>
                <a:gd name="connsiteY111" fmla="*/ 1302455 h 1964045"/>
                <a:gd name="connsiteX112" fmla="*/ 1791170 w 1915465"/>
                <a:gd name="connsiteY112" fmla="*/ 1280230 h 1964045"/>
                <a:gd name="connsiteX113" fmla="*/ 1810220 w 1915465"/>
                <a:gd name="connsiteY113" fmla="*/ 1264355 h 1964045"/>
                <a:gd name="connsiteX114" fmla="*/ 1813395 w 1915465"/>
                <a:gd name="connsiteY114" fmla="*/ 1245305 h 1964045"/>
                <a:gd name="connsiteX115" fmla="*/ 1822920 w 1915465"/>
                <a:gd name="connsiteY115" fmla="*/ 1235780 h 1964045"/>
                <a:gd name="connsiteX116" fmla="*/ 1851495 w 1915465"/>
                <a:gd name="connsiteY116" fmla="*/ 1213555 h 1964045"/>
                <a:gd name="connsiteX117" fmla="*/ 1870545 w 1915465"/>
                <a:gd name="connsiteY117" fmla="*/ 1197680 h 1964045"/>
                <a:gd name="connsiteX118" fmla="*/ 1889595 w 1915465"/>
                <a:gd name="connsiteY118" fmla="*/ 1181805 h 1964045"/>
                <a:gd name="connsiteX119" fmla="*/ 1892770 w 1915465"/>
                <a:gd name="connsiteY119" fmla="*/ 1169105 h 1964045"/>
                <a:gd name="connsiteX120" fmla="*/ 1908645 w 1915465"/>
                <a:gd name="connsiteY120" fmla="*/ 1162755 h 1964045"/>
                <a:gd name="connsiteX121" fmla="*/ 1914995 w 1915465"/>
                <a:gd name="connsiteY121" fmla="*/ 1143705 h 1964045"/>
                <a:gd name="connsiteX122" fmla="*/ 1914995 w 1915465"/>
                <a:gd name="connsiteY122" fmla="*/ 1124655 h 1964045"/>
                <a:gd name="connsiteX123" fmla="*/ 1914995 w 1915465"/>
                <a:gd name="connsiteY123" fmla="*/ 1102430 h 1964045"/>
                <a:gd name="connsiteX124" fmla="*/ 1908645 w 1915465"/>
                <a:gd name="connsiteY124" fmla="*/ 1067505 h 1964045"/>
                <a:gd name="connsiteX125" fmla="*/ 1899120 w 1915465"/>
                <a:gd name="connsiteY125" fmla="*/ 1038930 h 1964045"/>
                <a:gd name="connsiteX126" fmla="*/ 1873720 w 1915465"/>
                <a:gd name="connsiteY126" fmla="*/ 1010355 h 1964045"/>
                <a:gd name="connsiteX127" fmla="*/ 1870545 w 1915465"/>
                <a:gd name="connsiteY127" fmla="*/ 991305 h 1964045"/>
                <a:gd name="connsiteX128" fmla="*/ 1870545 w 1915465"/>
                <a:gd name="connsiteY128" fmla="*/ 972255 h 1964045"/>
                <a:gd name="connsiteX129" fmla="*/ 1889595 w 1915465"/>
                <a:gd name="connsiteY129" fmla="*/ 946855 h 1964045"/>
                <a:gd name="connsiteX130" fmla="*/ 1902295 w 1915465"/>
                <a:gd name="connsiteY130" fmla="*/ 943680 h 1964045"/>
                <a:gd name="connsiteX131" fmla="*/ 1902295 w 1915465"/>
                <a:gd name="connsiteY131" fmla="*/ 924630 h 1964045"/>
                <a:gd name="connsiteX132" fmla="*/ 1889595 w 1915465"/>
                <a:gd name="connsiteY132" fmla="*/ 899230 h 1964045"/>
                <a:gd name="connsiteX133" fmla="*/ 1883245 w 1915465"/>
                <a:gd name="connsiteY133" fmla="*/ 877005 h 1964045"/>
                <a:gd name="connsiteX134" fmla="*/ 1876895 w 1915465"/>
                <a:gd name="connsiteY134" fmla="*/ 857955 h 1964045"/>
                <a:gd name="connsiteX135" fmla="*/ 1864195 w 1915465"/>
                <a:gd name="connsiteY135" fmla="*/ 819855 h 1964045"/>
                <a:gd name="connsiteX136" fmla="*/ 1854670 w 1915465"/>
                <a:gd name="connsiteY136" fmla="*/ 794455 h 1964045"/>
                <a:gd name="connsiteX137" fmla="*/ 1851495 w 1915465"/>
                <a:gd name="connsiteY137" fmla="*/ 772230 h 1964045"/>
                <a:gd name="connsiteX138" fmla="*/ 1838795 w 1915465"/>
                <a:gd name="connsiteY138" fmla="*/ 769055 h 1964045"/>
                <a:gd name="connsiteX139" fmla="*/ 1832445 w 1915465"/>
                <a:gd name="connsiteY139" fmla="*/ 759530 h 1964045"/>
                <a:gd name="connsiteX140" fmla="*/ 1822920 w 1915465"/>
                <a:gd name="connsiteY140" fmla="*/ 743655 h 1964045"/>
                <a:gd name="connsiteX141" fmla="*/ 1813395 w 1915465"/>
                <a:gd name="connsiteY141" fmla="*/ 727780 h 1964045"/>
                <a:gd name="connsiteX142" fmla="*/ 1794345 w 1915465"/>
                <a:gd name="connsiteY142" fmla="*/ 718255 h 1964045"/>
                <a:gd name="connsiteX143" fmla="*/ 1791170 w 1915465"/>
                <a:gd name="connsiteY143" fmla="*/ 715080 h 1964045"/>
                <a:gd name="connsiteX144" fmla="*/ 1772120 w 1915465"/>
                <a:gd name="connsiteY144" fmla="*/ 705555 h 1964045"/>
                <a:gd name="connsiteX145" fmla="*/ 1753070 w 1915465"/>
                <a:gd name="connsiteY145" fmla="*/ 692855 h 1964045"/>
                <a:gd name="connsiteX146" fmla="*/ 1740370 w 1915465"/>
                <a:gd name="connsiteY146" fmla="*/ 676980 h 1964045"/>
                <a:gd name="connsiteX147" fmla="*/ 1721320 w 1915465"/>
                <a:gd name="connsiteY147" fmla="*/ 664280 h 1964045"/>
                <a:gd name="connsiteX148" fmla="*/ 1714970 w 1915465"/>
                <a:gd name="connsiteY148" fmla="*/ 654755 h 1964045"/>
                <a:gd name="connsiteX149" fmla="*/ 1686395 w 1915465"/>
                <a:gd name="connsiteY149" fmla="*/ 651580 h 1964045"/>
                <a:gd name="connsiteX150" fmla="*/ 1657820 w 1915465"/>
                <a:gd name="connsiteY150" fmla="*/ 654755 h 1964045"/>
                <a:gd name="connsiteX151" fmla="*/ 1657820 w 1915465"/>
                <a:gd name="connsiteY151" fmla="*/ 638880 h 1964045"/>
                <a:gd name="connsiteX152" fmla="*/ 1657820 w 1915465"/>
                <a:gd name="connsiteY152" fmla="*/ 623005 h 1964045"/>
                <a:gd name="connsiteX153" fmla="*/ 1667345 w 1915465"/>
                <a:gd name="connsiteY153" fmla="*/ 600780 h 1964045"/>
                <a:gd name="connsiteX154" fmla="*/ 1673695 w 1915465"/>
                <a:gd name="connsiteY154" fmla="*/ 581730 h 1964045"/>
                <a:gd name="connsiteX155" fmla="*/ 1686395 w 1915465"/>
                <a:gd name="connsiteY155" fmla="*/ 565855 h 1964045"/>
                <a:gd name="connsiteX156" fmla="*/ 1692745 w 1915465"/>
                <a:gd name="connsiteY156" fmla="*/ 540455 h 1964045"/>
                <a:gd name="connsiteX157" fmla="*/ 1695920 w 1915465"/>
                <a:gd name="connsiteY157" fmla="*/ 518230 h 1964045"/>
                <a:gd name="connsiteX158" fmla="*/ 1695920 w 1915465"/>
                <a:gd name="connsiteY158" fmla="*/ 502355 h 1964045"/>
                <a:gd name="connsiteX159" fmla="*/ 1689570 w 1915465"/>
                <a:gd name="connsiteY159" fmla="*/ 496005 h 1964045"/>
                <a:gd name="connsiteX160" fmla="*/ 1673695 w 1915465"/>
                <a:gd name="connsiteY160" fmla="*/ 492830 h 1964045"/>
                <a:gd name="connsiteX161" fmla="*/ 1657820 w 1915465"/>
                <a:gd name="connsiteY161" fmla="*/ 486480 h 1964045"/>
                <a:gd name="connsiteX162" fmla="*/ 1622895 w 1915465"/>
                <a:gd name="connsiteY162" fmla="*/ 486480 h 1964045"/>
                <a:gd name="connsiteX163" fmla="*/ 1610195 w 1915465"/>
                <a:gd name="connsiteY163" fmla="*/ 486480 h 1964045"/>
                <a:gd name="connsiteX164" fmla="*/ 1603845 w 1915465"/>
                <a:gd name="connsiteY164" fmla="*/ 470605 h 1964045"/>
                <a:gd name="connsiteX165" fmla="*/ 1603845 w 1915465"/>
                <a:gd name="connsiteY165" fmla="*/ 442030 h 1964045"/>
                <a:gd name="connsiteX166" fmla="*/ 1603845 w 1915465"/>
                <a:gd name="connsiteY166" fmla="*/ 419805 h 1964045"/>
                <a:gd name="connsiteX167" fmla="*/ 1622895 w 1915465"/>
                <a:gd name="connsiteY167" fmla="*/ 403930 h 1964045"/>
                <a:gd name="connsiteX168" fmla="*/ 1645120 w 1915465"/>
                <a:gd name="connsiteY168" fmla="*/ 394405 h 1964045"/>
                <a:gd name="connsiteX169" fmla="*/ 1673695 w 1915465"/>
                <a:gd name="connsiteY169" fmla="*/ 378530 h 1964045"/>
                <a:gd name="connsiteX170" fmla="*/ 1686395 w 1915465"/>
                <a:gd name="connsiteY170" fmla="*/ 362655 h 1964045"/>
                <a:gd name="connsiteX171" fmla="*/ 1705445 w 1915465"/>
                <a:gd name="connsiteY171" fmla="*/ 349955 h 1964045"/>
                <a:gd name="connsiteX172" fmla="*/ 1724495 w 1915465"/>
                <a:gd name="connsiteY172" fmla="*/ 337255 h 1964045"/>
                <a:gd name="connsiteX173" fmla="*/ 1734020 w 1915465"/>
                <a:gd name="connsiteY173" fmla="*/ 330905 h 1964045"/>
                <a:gd name="connsiteX174" fmla="*/ 1762595 w 1915465"/>
                <a:gd name="connsiteY174" fmla="*/ 324555 h 1964045"/>
                <a:gd name="connsiteX175" fmla="*/ 1778470 w 1915465"/>
                <a:gd name="connsiteY175" fmla="*/ 324555 h 1964045"/>
                <a:gd name="connsiteX176" fmla="*/ 1781645 w 1915465"/>
                <a:gd name="connsiteY176" fmla="*/ 311855 h 1964045"/>
                <a:gd name="connsiteX177" fmla="*/ 1781645 w 1915465"/>
                <a:gd name="connsiteY177" fmla="*/ 299155 h 1964045"/>
                <a:gd name="connsiteX178" fmla="*/ 1787995 w 1915465"/>
                <a:gd name="connsiteY178" fmla="*/ 295980 h 1964045"/>
                <a:gd name="connsiteX179" fmla="*/ 1810220 w 1915465"/>
                <a:gd name="connsiteY179" fmla="*/ 286455 h 1964045"/>
                <a:gd name="connsiteX180" fmla="*/ 1822920 w 1915465"/>
                <a:gd name="connsiteY180" fmla="*/ 276930 h 1964045"/>
                <a:gd name="connsiteX181" fmla="*/ 1845145 w 1915465"/>
                <a:gd name="connsiteY181" fmla="*/ 257880 h 1964045"/>
                <a:gd name="connsiteX182" fmla="*/ 1857845 w 1915465"/>
                <a:gd name="connsiteY182" fmla="*/ 238830 h 1964045"/>
                <a:gd name="connsiteX183" fmla="*/ 1864195 w 1915465"/>
                <a:gd name="connsiteY183" fmla="*/ 213430 h 1964045"/>
                <a:gd name="connsiteX184" fmla="*/ 1873720 w 1915465"/>
                <a:gd name="connsiteY184" fmla="*/ 200730 h 1964045"/>
                <a:gd name="connsiteX185" fmla="*/ 1892770 w 1915465"/>
                <a:gd name="connsiteY185" fmla="*/ 178505 h 1964045"/>
                <a:gd name="connsiteX186" fmla="*/ 1876895 w 1915465"/>
                <a:gd name="connsiteY186" fmla="*/ 168980 h 1964045"/>
                <a:gd name="connsiteX187" fmla="*/ 1870545 w 1915465"/>
                <a:gd name="connsiteY187" fmla="*/ 162630 h 1964045"/>
                <a:gd name="connsiteX188" fmla="*/ 1867370 w 1915465"/>
                <a:gd name="connsiteY188" fmla="*/ 149930 h 1964045"/>
                <a:gd name="connsiteX189" fmla="*/ 1861020 w 1915465"/>
                <a:gd name="connsiteY189" fmla="*/ 137230 h 1964045"/>
                <a:gd name="connsiteX190" fmla="*/ 1857845 w 1915465"/>
                <a:gd name="connsiteY190" fmla="*/ 124530 h 1964045"/>
                <a:gd name="connsiteX191" fmla="*/ 1854670 w 1915465"/>
                <a:gd name="connsiteY191" fmla="*/ 115005 h 1964045"/>
                <a:gd name="connsiteX192" fmla="*/ 1838795 w 1915465"/>
                <a:gd name="connsiteY192" fmla="*/ 111830 h 1964045"/>
                <a:gd name="connsiteX193" fmla="*/ 1810220 w 1915465"/>
                <a:gd name="connsiteY193" fmla="*/ 105480 h 1964045"/>
                <a:gd name="connsiteX194" fmla="*/ 1787995 w 1915465"/>
                <a:gd name="connsiteY194" fmla="*/ 99130 h 1964045"/>
                <a:gd name="connsiteX195" fmla="*/ 1765770 w 1915465"/>
                <a:gd name="connsiteY195" fmla="*/ 89605 h 1964045"/>
                <a:gd name="connsiteX196" fmla="*/ 1749895 w 1915465"/>
                <a:gd name="connsiteY196" fmla="*/ 83255 h 1964045"/>
                <a:gd name="connsiteX197" fmla="*/ 1730845 w 1915465"/>
                <a:gd name="connsiteY197" fmla="*/ 80080 h 1964045"/>
                <a:gd name="connsiteX198" fmla="*/ 1714970 w 1915465"/>
                <a:gd name="connsiteY198" fmla="*/ 73730 h 1964045"/>
                <a:gd name="connsiteX199" fmla="*/ 1702270 w 1915465"/>
                <a:gd name="connsiteY199" fmla="*/ 70555 h 1964045"/>
                <a:gd name="connsiteX200" fmla="*/ 1686395 w 1915465"/>
                <a:gd name="connsiteY200" fmla="*/ 67380 h 1964045"/>
                <a:gd name="connsiteX201" fmla="*/ 1670520 w 1915465"/>
                <a:gd name="connsiteY201" fmla="*/ 61030 h 1964045"/>
                <a:gd name="connsiteX202" fmla="*/ 1645120 w 1915465"/>
                <a:gd name="connsiteY202" fmla="*/ 51505 h 1964045"/>
                <a:gd name="connsiteX203" fmla="*/ 1619720 w 1915465"/>
                <a:gd name="connsiteY203" fmla="*/ 41980 h 1964045"/>
                <a:gd name="connsiteX204" fmla="*/ 1603845 w 1915465"/>
                <a:gd name="connsiteY204" fmla="*/ 32455 h 1964045"/>
                <a:gd name="connsiteX205" fmla="*/ 1575270 w 1915465"/>
                <a:gd name="connsiteY205" fmla="*/ 29280 h 1964045"/>
                <a:gd name="connsiteX206" fmla="*/ 1553045 w 1915465"/>
                <a:gd name="connsiteY206" fmla="*/ 19755 h 1964045"/>
                <a:gd name="connsiteX207" fmla="*/ 1518120 w 1915465"/>
                <a:gd name="connsiteY207" fmla="*/ 13405 h 1964045"/>
                <a:gd name="connsiteX208" fmla="*/ 1499070 w 1915465"/>
                <a:gd name="connsiteY208" fmla="*/ 13405 h 1964045"/>
                <a:gd name="connsiteX209" fmla="*/ 1480020 w 1915465"/>
                <a:gd name="connsiteY209" fmla="*/ 7055 h 1964045"/>
                <a:gd name="connsiteX210" fmla="*/ 1438745 w 1915465"/>
                <a:gd name="connsiteY210" fmla="*/ 3880 h 1964045"/>
                <a:gd name="connsiteX211" fmla="*/ 1400645 w 1915465"/>
                <a:gd name="connsiteY211" fmla="*/ 705 h 1964045"/>
                <a:gd name="connsiteX212" fmla="*/ 1372070 w 1915465"/>
                <a:gd name="connsiteY212" fmla="*/ 705 h 1964045"/>
                <a:gd name="connsiteX213" fmla="*/ 1346670 w 1915465"/>
                <a:gd name="connsiteY213" fmla="*/ 705 h 1964045"/>
                <a:gd name="connsiteX214" fmla="*/ 1321270 w 1915465"/>
                <a:gd name="connsiteY214" fmla="*/ 705 h 1964045"/>
                <a:gd name="connsiteX215" fmla="*/ 1286345 w 1915465"/>
                <a:gd name="connsiteY215" fmla="*/ 705 h 1964045"/>
                <a:gd name="connsiteX216" fmla="*/ 1276820 w 1915465"/>
                <a:gd name="connsiteY216" fmla="*/ 705 h 1964045"/>
                <a:gd name="connsiteX217" fmla="*/ 1251420 w 1915465"/>
                <a:gd name="connsiteY217" fmla="*/ 705 h 1964045"/>
                <a:gd name="connsiteX218" fmla="*/ 1235545 w 1915465"/>
                <a:gd name="connsiteY218" fmla="*/ 10230 h 1964045"/>
                <a:gd name="connsiteX219" fmla="*/ 1203795 w 1915465"/>
                <a:gd name="connsiteY219" fmla="*/ 13405 h 1964045"/>
                <a:gd name="connsiteX220" fmla="*/ 1187920 w 1915465"/>
                <a:gd name="connsiteY220" fmla="*/ 22930 h 1964045"/>
                <a:gd name="connsiteX221" fmla="*/ 1172045 w 1915465"/>
                <a:gd name="connsiteY221" fmla="*/ 26105 h 1964045"/>
                <a:gd name="connsiteX222" fmla="*/ 1152995 w 1915465"/>
                <a:gd name="connsiteY222" fmla="*/ 26105 h 1964045"/>
                <a:gd name="connsiteX223" fmla="*/ 1140295 w 1915465"/>
                <a:gd name="connsiteY223" fmla="*/ 32455 h 1964045"/>
                <a:gd name="connsiteX224" fmla="*/ 1127595 w 1915465"/>
                <a:gd name="connsiteY224" fmla="*/ 38805 h 1964045"/>
                <a:gd name="connsiteX225" fmla="*/ 1099020 w 1915465"/>
                <a:gd name="connsiteY225" fmla="*/ 57855 h 1964045"/>
                <a:gd name="connsiteX226" fmla="*/ 1099020 w 1915465"/>
                <a:gd name="connsiteY226" fmla="*/ 57855 h 1964045"/>
                <a:gd name="connsiteX227" fmla="*/ 1095845 w 1915465"/>
                <a:gd name="connsiteY227" fmla="*/ 70555 h 1964045"/>
                <a:gd name="connsiteX228" fmla="*/ 1092670 w 1915465"/>
                <a:gd name="connsiteY228" fmla="*/ 86430 h 1964045"/>
                <a:gd name="connsiteX229" fmla="*/ 1083145 w 1915465"/>
                <a:gd name="connsiteY229" fmla="*/ 92780 h 1964045"/>
                <a:gd name="connsiteX230" fmla="*/ 1073620 w 1915465"/>
                <a:gd name="connsiteY230" fmla="*/ 99130 h 1964045"/>
                <a:gd name="connsiteX231" fmla="*/ 1051395 w 1915465"/>
                <a:gd name="connsiteY231" fmla="*/ 99130 h 1964045"/>
                <a:gd name="connsiteX232" fmla="*/ 1022820 w 1915465"/>
                <a:gd name="connsiteY232" fmla="*/ 99130 h 1964045"/>
                <a:gd name="connsiteX233" fmla="*/ 994245 w 1915465"/>
                <a:gd name="connsiteY233" fmla="*/ 99130 h 1964045"/>
                <a:gd name="connsiteX234" fmla="*/ 972020 w 1915465"/>
                <a:gd name="connsiteY234" fmla="*/ 99130 h 1964045"/>
                <a:gd name="connsiteX235" fmla="*/ 949795 w 1915465"/>
                <a:gd name="connsiteY235" fmla="*/ 102305 h 1964045"/>
                <a:gd name="connsiteX236" fmla="*/ 918045 w 1915465"/>
                <a:gd name="connsiteY236" fmla="*/ 102305 h 1964045"/>
                <a:gd name="connsiteX237" fmla="*/ 892645 w 1915465"/>
                <a:gd name="connsiteY237" fmla="*/ 105480 h 1964045"/>
                <a:gd name="connsiteX238" fmla="*/ 873595 w 1915465"/>
                <a:gd name="connsiteY238" fmla="*/ 108655 h 1964045"/>
                <a:gd name="connsiteX239" fmla="*/ 860895 w 1915465"/>
                <a:gd name="connsiteY239" fmla="*/ 111830 h 1964045"/>
                <a:gd name="connsiteX240" fmla="*/ 845020 w 1915465"/>
                <a:gd name="connsiteY240" fmla="*/ 115005 h 1964045"/>
                <a:gd name="connsiteX241" fmla="*/ 832320 w 1915465"/>
                <a:gd name="connsiteY241" fmla="*/ 130880 h 1964045"/>
                <a:gd name="connsiteX242" fmla="*/ 806920 w 1915465"/>
                <a:gd name="connsiteY242" fmla="*/ 153105 h 1964045"/>
                <a:gd name="connsiteX243" fmla="*/ 800570 w 1915465"/>
                <a:gd name="connsiteY243" fmla="*/ 172155 h 1964045"/>
                <a:gd name="connsiteX244" fmla="*/ 791045 w 1915465"/>
                <a:gd name="connsiteY244" fmla="*/ 213430 h 1964045"/>
                <a:gd name="connsiteX245" fmla="*/ 791045 w 1915465"/>
                <a:gd name="connsiteY245" fmla="*/ 213430 h 1964045"/>
                <a:gd name="connsiteX246" fmla="*/ 787870 w 1915465"/>
                <a:gd name="connsiteY246" fmla="*/ 238830 h 1964045"/>
                <a:gd name="connsiteX247" fmla="*/ 784695 w 1915465"/>
                <a:gd name="connsiteY247" fmla="*/ 251530 h 1964045"/>
                <a:gd name="connsiteX248" fmla="*/ 784695 w 1915465"/>
                <a:gd name="connsiteY248" fmla="*/ 267405 h 1964045"/>
                <a:gd name="connsiteX249" fmla="*/ 787870 w 1915465"/>
                <a:gd name="connsiteY249" fmla="*/ 295980 h 1964045"/>
                <a:gd name="connsiteX250" fmla="*/ 797395 w 1915465"/>
                <a:gd name="connsiteY250" fmla="*/ 324555 h 1964045"/>
                <a:gd name="connsiteX251" fmla="*/ 800570 w 1915465"/>
                <a:gd name="connsiteY251" fmla="*/ 346780 h 1964045"/>
                <a:gd name="connsiteX252" fmla="*/ 803745 w 1915465"/>
                <a:gd name="connsiteY252" fmla="*/ 372180 h 1964045"/>
                <a:gd name="connsiteX253" fmla="*/ 806920 w 1915465"/>
                <a:gd name="connsiteY253" fmla="*/ 410280 h 1964045"/>
                <a:gd name="connsiteX254" fmla="*/ 810095 w 1915465"/>
                <a:gd name="connsiteY254" fmla="*/ 438855 h 1964045"/>
                <a:gd name="connsiteX255" fmla="*/ 813270 w 1915465"/>
                <a:gd name="connsiteY255" fmla="*/ 467430 h 1964045"/>
                <a:gd name="connsiteX256" fmla="*/ 813270 w 1915465"/>
                <a:gd name="connsiteY256" fmla="*/ 489655 h 1964045"/>
                <a:gd name="connsiteX257" fmla="*/ 813270 w 1915465"/>
                <a:gd name="connsiteY257" fmla="*/ 521405 h 1964045"/>
                <a:gd name="connsiteX258" fmla="*/ 813270 w 1915465"/>
                <a:gd name="connsiteY258" fmla="*/ 546805 h 1964045"/>
                <a:gd name="connsiteX259" fmla="*/ 803745 w 1915465"/>
                <a:gd name="connsiteY259" fmla="*/ 575380 h 1964045"/>
                <a:gd name="connsiteX260" fmla="*/ 797395 w 1915465"/>
                <a:gd name="connsiteY260" fmla="*/ 591255 h 1964045"/>
                <a:gd name="connsiteX261" fmla="*/ 768820 w 1915465"/>
                <a:gd name="connsiteY261" fmla="*/ 607130 h 1964045"/>
                <a:gd name="connsiteX262" fmla="*/ 749770 w 1915465"/>
                <a:gd name="connsiteY262" fmla="*/ 610305 h 1964045"/>
                <a:gd name="connsiteX263" fmla="*/ 727545 w 1915465"/>
                <a:gd name="connsiteY263" fmla="*/ 610305 h 1964045"/>
                <a:gd name="connsiteX264" fmla="*/ 708495 w 1915465"/>
                <a:gd name="connsiteY264" fmla="*/ 600780 h 1964045"/>
                <a:gd name="connsiteX265" fmla="*/ 679920 w 1915465"/>
                <a:gd name="connsiteY265" fmla="*/ 594430 h 1964045"/>
                <a:gd name="connsiteX266" fmla="*/ 651345 w 1915465"/>
                <a:gd name="connsiteY266" fmla="*/ 575380 h 1964045"/>
                <a:gd name="connsiteX267" fmla="*/ 635470 w 1915465"/>
                <a:gd name="connsiteY267" fmla="*/ 559505 h 1964045"/>
                <a:gd name="connsiteX268" fmla="*/ 613245 w 1915465"/>
                <a:gd name="connsiteY268" fmla="*/ 543630 h 1964045"/>
                <a:gd name="connsiteX269" fmla="*/ 603720 w 1915465"/>
                <a:gd name="connsiteY269" fmla="*/ 534105 h 1964045"/>
                <a:gd name="connsiteX270" fmla="*/ 587845 w 1915465"/>
                <a:gd name="connsiteY270" fmla="*/ 524580 h 1964045"/>
                <a:gd name="connsiteX271" fmla="*/ 565620 w 1915465"/>
                <a:gd name="connsiteY271" fmla="*/ 524580 h 1964045"/>
                <a:gd name="connsiteX272" fmla="*/ 524345 w 1915465"/>
                <a:gd name="connsiteY272" fmla="*/ 518230 h 1964045"/>
                <a:gd name="connsiteX273" fmla="*/ 502120 w 1915465"/>
                <a:gd name="connsiteY273" fmla="*/ 515055 h 1964045"/>
                <a:gd name="connsiteX274" fmla="*/ 483070 w 1915465"/>
                <a:gd name="connsiteY274" fmla="*/ 515055 h 1964045"/>
                <a:gd name="connsiteX275" fmla="*/ 467195 w 1915465"/>
                <a:gd name="connsiteY275" fmla="*/ 515055 h 1964045"/>
                <a:gd name="connsiteX276" fmla="*/ 454495 w 1915465"/>
                <a:gd name="connsiteY276" fmla="*/ 515055 h 1964045"/>
                <a:gd name="connsiteX277" fmla="*/ 451320 w 1915465"/>
                <a:gd name="connsiteY277" fmla="*/ 518230 h 1964045"/>
                <a:gd name="connsiteX278" fmla="*/ 444970 w 1915465"/>
                <a:gd name="connsiteY278" fmla="*/ 530930 h 1964045"/>
                <a:gd name="connsiteX279" fmla="*/ 435445 w 1915465"/>
                <a:gd name="connsiteY279" fmla="*/ 537280 h 1964045"/>
                <a:gd name="connsiteX280" fmla="*/ 419570 w 1915465"/>
                <a:gd name="connsiteY280" fmla="*/ 543630 h 1964045"/>
                <a:gd name="connsiteX281" fmla="*/ 413220 w 1915465"/>
                <a:gd name="connsiteY281" fmla="*/ 549980 h 1964045"/>
                <a:gd name="connsiteX282" fmla="*/ 387820 w 1915465"/>
                <a:gd name="connsiteY282" fmla="*/ 553155 h 1964045"/>
                <a:gd name="connsiteX283" fmla="*/ 378295 w 1915465"/>
                <a:gd name="connsiteY283" fmla="*/ 559505 h 1964045"/>
                <a:gd name="connsiteX284" fmla="*/ 356070 w 1915465"/>
                <a:gd name="connsiteY284" fmla="*/ 559505 h 1964045"/>
                <a:gd name="connsiteX285" fmla="*/ 343370 w 1915465"/>
                <a:gd name="connsiteY285" fmla="*/ 569030 h 1964045"/>
                <a:gd name="connsiteX286" fmla="*/ 324320 w 1915465"/>
                <a:gd name="connsiteY286" fmla="*/ 569030 h 1964045"/>
                <a:gd name="connsiteX287" fmla="*/ 308445 w 1915465"/>
                <a:gd name="connsiteY287" fmla="*/ 572205 h 1964045"/>
                <a:gd name="connsiteX288" fmla="*/ 302095 w 1915465"/>
                <a:gd name="connsiteY288" fmla="*/ 572205 h 1964045"/>
                <a:gd name="connsiteX289" fmla="*/ 283045 w 1915465"/>
                <a:gd name="connsiteY289" fmla="*/ 572205 h 1964045"/>
                <a:gd name="connsiteX290" fmla="*/ 267170 w 1915465"/>
                <a:gd name="connsiteY290" fmla="*/ 562680 h 1964045"/>
                <a:gd name="connsiteX291" fmla="*/ 238595 w 1915465"/>
                <a:gd name="connsiteY291" fmla="*/ 562680 h 1964045"/>
                <a:gd name="connsiteX292" fmla="*/ 229070 w 1915465"/>
                <a:gd name="connsiteY292" fmla="*/ 553155 h 1964045"/>
                <a:gd name="connsiteX293" fmla="*/ 210020 w 1915465"/>
                <a:gd name="connsiteY293" fmla="*/ 543630 h 1964045"/>
                <a:gd name="connsiteX294" fmla="*/ 194145 w 1915465"/>
                <a:gd name="connsiteY294" fmla="*/ 543630 h 1964045"/>
                <a:gd name="connsiteX295" fmla="*/ 162395 w 1915465"/>
                <a:gd name="connsiteY295" fmla="*/ 546805 h 1964045"/>
                <a:gd name="connsiteX296" fmla="*/ 156045 w 1915465"/>
                <a:gd name="connsiteY296" fmla="*/ 559505 h 1964045"/>
                <a:gd name="connsiteX297" fmla="*/ 146520 w 1915465"/>
                <a:gd name="connsiteY297" fmla="*/ 569030 h 1964045"/>
                <a:gd name="connsiteX298" fmla="*/ 140170 w 1915465"/>
                <a:gd name="connsiteY298" fmla="*/ 581730 h 1964045"/>
                <a:gd name="connsiteX299" fmla="*/ 136995 w 1915465"/>
                <a:gd name="connsiteY299" fmla="*/ 591255 h 1964045"/>
                <a:gd name="connsiteX300" fmla="*/ 117945 w 1915465"/>
                <a:gd name="connsiteY300" fmla="*/ 600780 h 1964045"/>
                <a:gd name="connsiteX301" fmla="*/ 92545 w 1915465"/>
                <a:gd name="connsiteY301" fmla="*/ 610305 h 1964045"/>
                <a:gd name="connsiteX302" fmla="*/ 83020 w 1915465"/>
                <a:gd name="connsiteY302" fmla="*/ 613480 h 1964045"/>
                <a:gd name="connsiteX303" fmla="*/ 73495 w 1915465"/>
                <a:gd name="connsiteY303" fmla="*/ 616655 h 1964045"/>
                <a:gd name="connsiteX304" fmla="*/ 48095 w 1915465"/>
                <a:gd name="connsiteY304" fmla="*/ 632530 h 1964045"/>
                <a:gd name="connsiteX305" fmla="*/ 35395 w 1915465"/>
                <a:gd name="connsiteY305" fmla="*/ 648405 h 1964045"/>
                <a:gd name="connsiteX306" fmla="*/ 19520 w 1915465"/>
                <a:gd name="connsiteY306" fmla="*/ 661105 h 1964045"/>
                <a:gd name="connsiteX307" fmla="*/ 16345 w 1915465"/>
                <a:gd name="connsiteY307" fmla="*/ 676980 h 1964045"/>
                <a:gd name="connsiteX308" fmla="*/ 9995 w 1915465"/>
                <a:gd name="connsiteY308" fmla="*/ 692855 h 1964045"/>
                <a:gd name="connsiteX309" fmla="*/ 9995 w 1915465"/>
                <a:gd name="connsiteY309" fmla="*/ 708730 h 1964045"/>
                <a:gd name="connsiteX310" fmla="*/ 6820 w 1915465"/>
                <a:gd name="connsiteY310" fmla="*/ 727780 h 1964045"/>
                <a:gd name="connsiteX311" fmla="*/ 470 w 1915465"/>
                <a:gd name="connsiteY311" fmla="*/ 743655 h 1964045"/>
                <a:gd name="connsiteX312" fmla="*/ 470 w 1915465"/>
                <a:gd name="connsiteY312" fmla="*/ 759530 h 1964045"/>
                <a:gd name="connsiteX313" fmla="*/ 470 w 1915465"/>
                <a:gd name="connsiteY313" fmla="*/ 788105 h 1964045"/>
                <a:gd name="connsiteX314" fmla="*/ 470 w 1915465"/>
                <a:gd name="connsiteY314" fmla="*/ 819855 h 1964045"/>
                <a:gd name="connsiteX315" fmla="*/ 3645 w 1915465"/>
                <a:gd name="connsiteY315" fmla="*/ 842080 h 1964045"/>
                <a:gd name="connsiteX316" fmla="*/ 3645 w 1915465"/>
                <a:gd name="connsiteY316" fmla="*/ 851605 h 1964045"/>
                <a:gd name="connsiteX317" fmla="*/ 13170 w 1915465"/>
                <a:gd name="connsiteY317" fmla="*/ 854780 h 1964045"/>
                <a:gd name="connsiteX318" fmla="*/ 22695 w 1915465"/>
                <a:gd name="connsiteY318" fmla="*/ 873830 h 1964045"/>
                <a:gd name="connsiteX319" fmla="*/ 41745 w 1915465"/>
                <a:gd name="connsiteY319" fmla="*/ 886530 h 1964045"/>
                <a:gd name="connsiteX320" fmla="*/ 63970 w 1915465"/>
                <a:gd name="connsiteY320" fmla="*/ 902405 h 1964045"/>
                <a:gd name="connsiteX321" fmla="*/ 73495 w 1915465"/>
                <a:gd name="connsiteY321" fmla="*/ 921455 h 1964045"/>
                <a:gd name="connsiteX322" fmla="*/ 89370 w 1915465"/>
                <a:gd name="connsiteY322" fmla="*/ 927805 h 1964045"/>
                <a:gd name="connsiteX323" fmla="*/ 105245 w 1915465"/>
                <a:gd name="connsiteY323" fmla="*/ 953205 h 1964045"/>
                <a:gd name="connsiteX324" fmla="*/ 124295 w 1915465"/>
                <a:gd name="connsiteY324" fmla="*/ 959555 h 1964045"/>
                <a:gd name="connsiteX325" fmla="*/ 136995 w 1915465"/>
                <a:gd name="connsiteY325" fmla="*/ 978605 h 1964045"/>
                <a:gd name="connsiteX326" fmla="*/ 152870 w 1915465"/>
                <a:gd name="connsiteY326" fmla="*/ 994480 h 1964045"/>
                <a:gd name="connsiteX327" fmla="*/ 168745 w 1915465"/>
                <a:gd name="connsiteY327" fmla="*/ 1010355 h 1964045"/>
                <a:gd name="connsiteX328" fmla="*/ 190970 w 1915465"/>
                <a:gd name="connsiteY328" fmla="*/ 1029405 h 1964045"/>
                <a:gd name="connsiteX329" fmla="*/ 200495 w 1915465"/>
                <a:gd name="connsiteY329" fmla="*/ 1042105 h 1964045"/>
                <a:gd name="connsiteX330" fmla="*/ 206845 w 1915465"/>
                <a:gd name="connsiteY330" fmla="*/ 1051630 h 1964045"/>
                <a:gd name="connsiteX331" fmla="*/ 194145 w 1915465"/>
                <a:gd name="connsiteY331" fmla="*/ 1073855 h 1964045"/>
                <a:gd name="connsiteX332" fmla="*/ 187795 w 1915465"/>
                <a:gd name="connsiteY332" fmla="*/ 1080205 h 1964045"/>
                <a:gd name="connsiteX333" fmla="*/ 175095 w 1915465"/>
                <a:gd name="connsiteY333" fmla="*/ 1096080 h 1964045"/>
                <a:gd name="connsiteX334" fmla="*/ 168745 w 1915465"/>
                <a:gd name="connsiteY334" fmla="*/ 1108780 h 1964045"/>
                <a:gd name="connsiteX335" fmla="*/ 165570 w 1915465"/>
                <a:gd name="connsiteY335" fmla="*/ 1115130 h 1964045"/>
                <a:gd name="connsiteX336" fmla="*/ 152870 w 1915465"/>
                <a:gd name="connsiteY336" fmla="*/ 1124655 h 1964045"/>
                <a:gd name="connsiteX337" fmla="*/ 133820 w 1915465"/>
                <a:gd name="connsiteY337" fmla="*/ 1140530 h 1964045"/>
                <a:gd name="connsiteX338" fmla="*/ 130645 w 1915465"/>
                <a:gd name="connsiteY338" fmla="*/ 1156405 h 1964045"/>
                <a:gd name="connsiteX339" fmla="*/ 111595 w 1915465"/>
                <a:gd name="connsiteY339" fmla="*/ 1188155 h 1964045"/>
                <a:gd name="connsiteX340" fmla="*/ 102070 w 1915465"/>
                <a:gd name="connsiteY340" fmla="*/ 1213555 h 1964045"/>
                <a:gd name="connsiteX341" fmla="*/ 98895 w 1915465"/>
                <a:gd name="connsiteY341" fmla="*/ 1229430 h 1964045"/>
                <a:gd name="connsiteX342" fmla="*/ 92545 w 1915465"/>
                <a:gd name="connsiteY342" fmla="*/ 1251655 h 1964045"/>
                <a:gd name="connsiteX343" fmla="*/ 76670 w 1915465"/>
                <a:gd name="connsiteY343" fmla="*/ 1277055 h 1964045"/>
                <a:gd name="connsiteX344" fmla="*/ 76670 w 1915465"/>
                <a:gd name="connsiteY344" fmla="*/ 1299280 h 1964045"/>
                <a:gd name="connsiteX345" fmla="*/ 70320 w 1915465"/>
                <a:gd name="connsiteY345" fmla="*/ 1308805 h 1964045"/>
                <a:gd name="connsiteX346" fmla="*/ 60795 w 1915465"/>
                <a:gd name="connsiteY346" fmla="*/ 1308805 h 1964045"/>
                <a:gd name="connsiteX347" fmla="*/ 44920 w 1915465"/>
                <a:gd name="connsiteY347" fmla="*/ 1318330 h 1964045"/>
                <a:gd name="connsiteX348" fmla="*/ 32220 w 1915465"/>
                <a:gd name="connsiteY348" fmla="*/ 1334205 h 1964045"/>
                <a:gd name="connsiteX349" fmla="*/ 32220 w 1915465"/>
                <a:gd name="connsiteY349" fmla="*/ 1334205 h 1964045"/>
                <a:gd name="connsiteX350" fmla="*/ 6820 w 1915465"/>
                <a:gd name="connsiteY350" fmla="*/ 1381830 h 196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915465" h="1964045">
                  <a:moveTo>
                    <a:pt x="6820" y="1381830"/>
                  </a:moveTo>
                  <a:cubicBezTo>
                    <a:pt x="25341" y="1382094"/>
                    <a:pt x="43862" y="1382359"/>
                    <a:pt x="57620" y="1381830"/>
                  </a:cubicBezTo>
                  <a:cubicBezTo>
                    <a:pt x="71378" y="1381301"/>
                    <a:pt x="89370" y="1378655"/>
                    <a:pt x="89370" y="1378655"/>
                  </a:cubicBezTo>
                  <a:cubicBezTo>
                    <a:pt x="99953" y="1377597"/>
                    <a:pt x="113183" y="1376009"/>
                    <a:pt x="121120" y="1375480"/>
                  </a:cubicBezTo>
                  <a:cubicBezTo>
                    <a:pt x="129058" y="1374951"/>
                    <a:pt x="131174" y="1374951"/>
                    <a:pt x="136995" y="1375480"/>
                  </a:cubicBezTo>
                  <a:cubicBezTo>
                    <a:pt x="142816" y="1376009"/>
                    <a:pt x="150224" y="1377067"/>
                    <a:pt x="156045" y="1378655"/>
                  </a:cubicBezTo>
                  <a:cubicBezTo>
                    <a:pt x="161866" y="1380242"/>
                    <a:pt x="165041" y="1383418"/>
                    <a:pt x="171920" y="1385005"/>
                  </a:cubicBezTo>
                  <a:cubicBezTo>
                    <a:pt x="178799" y="1386592"/>
                    <a:pt x="189383" y="1387651"/>
                    <a:pt x="197320" y="1388180"/>
                  </a:cubicBezTo>
                  <a:cubicBezTo>
                    <a:pt x="205258" y="1388709"/>
                    <a:pt x="219545" y="1388180"/>
                    <a:pt x="219545" y="1388180"/>
                  </a:cubicBezTo>
                  <a:cubicBezTo>
                    <a:pt x="228541" y="1388180"/>
                    <a:pt x="240183" y="1388709"/>
                    <a:pt x="251295" y="1388180"/>
                  </a:cubicBezTo>
                  <a:cubicBezTo>
                    <a:pt x="262407" y="1387651"/>
                    <a:pt x="275637" y="1385534"/>
                    <a:pt x="286220" y="1385005"/>
                  </a:cubicBezTo>
                  <a:cubicBezTo>
                    <a:pt x="296803" y="1384476"/>
                    <a:pt x="305799" y="1383947"/>
                    <a:pt x="314795" y="1385005"/>
                  </a:cubicBezTo>
                  <a:cubicBezTo>
                    <a:pt x="323791" y="1386063"/>
                    <a:pt x="340195" y="1391355"/>
                    <a:pt x="340195" y="1391355"/>
                  </a:cubicBezTo>
                  <a:cubicBezTo>
                    <a:pt x="348662" y="1393472"/>
                    <a:pt x="357658" y="1393472"/>
                    <a:pt x="365595" y="1397705"/>
                  </a:cubicBezTo>
                  <a:cubicBezTo>
                    <a:pt x="373532" y="1401938"/>
                    <a:pt x="379883" y="1409347"/>
                    <a:pt x="387820" y="1416755"/>
                  </a:cubicBezTo>
                  <a:cubicBezTo>
                    <a:pt x="395758" y="1424163"/>
                    <a:pt x="413220" y="1442155"/>
                    <a:pt x="413220" y="1442155"/>
                  </a:cubicBezTo>
                  <a:lnTo>
                    <a:pt x="438620" y="1467555"/>
                  </a:lnTo>
                  <a:cubicBezTo>
                    <a:pt x="446557" y="1475492"/>
                    <a:pt x="455553" y="1482372"/>
                    <a:pt x="460845" y="1489780"/>
                  </a:cubicBezTo>
                  <a:cubicBezTo>
                    <a:pt x="466137" y="1497188"/>
                    <a:pt x="469841" y="1506184"/>
                    <a:pt x="470370" y="1512005"/>
                  </a:cubicBezTo>
                  <a:cubicBezTo>
                    <a:pt x="470899" y="1517826"/>
                    <a:pt x="465078" y="1517826"/>
                    <a:pt x="464020" y="1524705"/>
                  </a:cubicBezTo>
                  <a:cubicBezTo>
                    <a:pt x="462962" y="1531584"/>
                    <a:pt x="461374" y="1545872"/>
                    <a:pt x="464020" y="1553280"/>
                  </a:cubicBezTo>
                  <a:cubicBezTo>
                    <a:pt x="466666" y="1560688"/>
                    <a:pt x="479895" y="1569155"/>
                    <a:pt x="479895" y="1569155"/>
                  </a:cubicBezTo>
                  <a:cubicBezTo>
                    <a:pt x="485187" y="1574447"/>
                    <a:pt x="490478" y="1579209"/>
                    <a:pt x="495770" y="1585030"/>
                  </a:cubicBezTo>
                  <a:cubicBezTo>
                    <a:pt x="501062" y="1590851"/>
                    <a:pt x="507412" y="1596672"/>
                    <a:pt x="511645" y="1604080"/>
                  </a:cubicBezTo>
                  <a:cubicBezTo>
                    <a:pt x="515878" y="1611488"/>
                    <a:pt x="520641" y="1623130"/>
                    <a:pt x="521170" y="1629480"/>
                  </a:cubicBezTo>
                  <a:cubicBezTo>
                    <a:pt x="521699" y="1635830"/>
                    <a:pt x="518524" y="1638476"/>
                    <a:pt x="514820" y="1642180"/>
                  </a:cubicBezTo>
                  <a:cubicBezTo>
                    <a:pt x="511116" y="1645884"/>
                    <a:pt x="504766" y="1647472"/>
                    <a:pt x="498945" y="1651705"/>
                  </a:cubicBezTo>
                  <a:cubicBezTo>
                    <a:pt x="493124" y="1655938"/>
                    <a:pt x="486774" y="1662818"/>
                    <a:pt x="479895" y="1667580"/>
                  </a:cubicBezTo>
                  <a:cubicBezTo>
                    <a:pt x="473016" y="1672342"/>
                    <a:pt x="464020" y="1677105"/>
                    <a:pt x="457670" y="1680280"/>
                  </a:cubicBezTo>
                  <a:cubicBezTo>
                    <a:pt x="451320" y="1683455"/>
                    <a:pt x="446028" y="1683984"/>
                    <a:pt x="441795" y="1686630"/>
                  </a:cubicBezTo>
                  <a:cubicBezTo>
                    <a:pt x="437562" y="1689276"/>
                    <a:pt x="435445" y="1691922"/>
                    <a:pt x="432270" y="1696155"/>
                  </a:cubicBezTo>
                  <a:cubicBezTo>
                    <a:pt x="429095" y="1700388"/>
                    <a:pt x="425391" y="1706209"/>
                    <a:pt x="422745" y="1712030"/>
                  </a:cubicBezTo>
                  <a:cubicBezTo>
                    <a:pt x="420099" y="1717851"/>
                    <a:pt x="416395" y="1724201"/>
                    <a:pt x="416395" y="1731080"/>
                  </a:cubicBezTo>
                  <a:cubicBezTo>
                    <a:pt x="416395" y="1737959"/>
                    <a:pt x="419041" y="1746426"/>
                    <a:pt x="422745" y="1753305"/>
                  </a:cubicBezTo>
                  <a:cubicBezTo>
                    <a:pt x="426449" y="1760184"/>
                    <a:pt x="435974" y="1766005"/>
                    <a:pt x="438620" y="1772355"/>
                  </a:cubicBezTo>
                  <a:cubicBezTo>
                    <a:pt x="441266" y="1778705"/>
                    <a:pt x="436503" y="1787172"/>
                    <a:pt x="438620" y="1791405"/>
                  </a:cubicBezTo>
                  <a:cubicBezTo>
                    <a:pt x="440737" y="1795638"/>
                    <a:pt x="445499" y="1796697"/>
                    <a:pt x="451320" y="1797755"/>
                  </a:cubicBezTo>
                  <a:cubicBezTo>
                    <a:pt x="457141" y="1798813"/>
                    <a:pt x="466137" y="1797226"/>
                    <a:pt x="473545" y="1797755"/>
                  </a:cubicBezTo>
                  <a:cubicBezTo>
                    <a:pt x="480953" y="1798284"/>
                    <a:pt x="488362" y="1799343"/>
                    <a:pt x="495770" y="1800930"/>
                  </a:cubicBezTo>
                  <a:cubicBezTo>
                    <a:pt x="503178" y="1802517"/>
                    <a:pt x="508999" y="1806751"/>
                    <a:pt x="517995" y="1807280"/>
                  </a:cubicBezTo>
                  <a:cubicBezTo>
                    <a:pt x="526991" y="1807809"/>
                    <a:pt x="540749" y="1805163"/>
                    <a:pt x="549745" y="1804105"/>
                  </a:cubicBezTo>
                  <a:cubicBezTo>
                    <a:pt x="558741" y="1803047"/>
                    <a:pt x="565620" y="1801459"/>
                    <a:pt x="571970" y="1800930"/>
                  </a:cubicBezTo>
                  <a:cubicBezTo>
                    <a:pt x="578320" y="1800401"/>
                    <a:pt x="582024" y="1799872"/>
                    <a:pt x="587845" y="1800930"/>
                  </a:cubicBezTo>
                  <a:cubicBezTo>
                    <a:pt x="593666" y="1801988"/>
                    <a:pt x="601603" y="1803576"/>
                    <a:pt x="606895" y="1807280"/>
                  </a:cubicBezTo>
                  <a:cubicBezTo>
                    <a:pt x="612187" y="1810984"/>
                    <a:pt x="614833" y="1817334"/>
                    <a:pt x="619595" y="1823155"/>
                  </a:cubicBezTo>
                  <a:cubicBezTo>
                    <a:pt x="624357" y="1828976"/>
                    <a:pt x="629649" y="1835855"/>
                    <a:pt x="635470" y="1842205"/>
                  </a:cubicBezTo>
                  <a:cubicBezTo>
                    <a:pt x="641291" y="1848555"/>
                    <a:pt x="647641" y="1853847"/>
                    <a:pt x="654520" y="1861255"/>
                  </a:cubicBezTo>
                  <a:cubicBezTo>
                    <a:pt x="661399" y="1868663"/>
                    <a:pt x="670395" y="1880305"/>
                    <a:pt x="676745" y="1886655"/>
                  </a:cubicBezTo>
                  <a:cubicBezTo>
                    <a:pt x="683095" y="1893005"/>
                    <a:pt x="685212" y="1894063"/>
                    <a:pt x="692620" y="1899355"/>
                  </a:cubicBezTo>
                  <a:cubicBezTo>
                    <a:pt x="700028" y="1904647"/>
                    <a:pt x="712728" y="1914172"/>
                    <a:pt x="721195" y="1918405"/>
                  </a:cubicBezTo>
                  <a:cubicBezTo>
                    <a:pt x="729662" y="1922638"/>
                    <a:pt x="734953" y="1923697"/>
                    <a:pt x="743420" y="1924755"/>
                  </a:cubicBezTo>
                  <a:cubicBezTo>
                    <a:pt x="751887" y="1925813"/>
                    <a:pt x="761412" y="1924226"/>
                    <a:pt x="771995" y="1924755"/>
                  </a:cubicBezTo>
                  <a:cubicBezTo>
                    <a:pt x="782578" y="1925284"/>
                    <a:pt x="797395" y="1926343"/>
                    <a:pt x="806920" y="1927930"/>
                  </a:cubicBezTo>
                  <a:cubicBezTo>
                    <a:pt x="816445" y="1929518"/>
                    <a:pt x="821737" y="1930047"/>
                    <a:pt x="829145" y="1934280"/>
                  </a:cubicBezTo>
                  <a:cubicBezTo>
                    <a:pt x="836553" y="1938513"/>
                    <a:pt x="842903" y="1948567"/>
                    <a:pt x="851370" y="1953330"/>
                  </a:cubicBezTo>
                  <a:cubicBezTo>
                    <a:pt x="859837" y="1958093"/>
                    <a:pt x="869891" y="1961268"/>
                    <a:pt x="879945" y="1962855"/>
                  </a:cubicBezTo>
                  <a:cubicBezTo>
                    <a:pt x="889999" y="1964442"/>
                    <a:pt x="902170" y="1964443"/>
                    <a:pt x="911695" y="1962855"/>
                  </a:cubicBezTo>
                  <a:cubicBezTo>
                    <a:pt x="921220" y="1961268"/>
                    <a:pt x="929687" y="1957034"/>
                    <a:pt x="937095" y="1953330"/>
                  </a:cubicBezTo>
                  <a:cubicBezTo>
                    <a:pt x="944503" y="1949626"/>
                    <a:pt x="949795" y="1944334"/>
                    <a:pt x="956145" y="1940630"/>
                  </a:cubicBezTo>
                  <a:cubicBezTo>
                    <a:pt x="962495" y="1936926"/>
                    <a:pt x="967258" y="1935868"/>
                    <a:pt x="975195" y="1931105"/>
                  </a:cubicBezTo>
                  <a:cubicBezTo>
                    <a:pt x="983133" y="1926343"/>
                    <a:pt x="996362" y="1919463"/>
                    <a:pt x="1003770" y="1912055"/>
                  </a:cubicBezTo>
                  <a:cubicBezTo>
                    <a:pt x="1011178" y="1904647"/>
                    <a:pt x="1015412" y="1894063"/>
                    <a:pt x="1019645" y="1886655"/>
                  </a:cubicBezTo>
                  <a:cubicBezTo>
                    <a:pt x="1023878" y="1879247"/>
                    <a:pt x="1023878" y="1873955"/>
                    <a:pt x="1029170" y="1867605"/>
                  </a:cubicBezTo>
                  <a:cubicBezTo>
                    <a:pt x="1034462" y="1861255"/>
                    <a:pt x="1043458" y="1854905"/>
                    <a:pt x="1051395" y="1848555"/>
                  </a:cubicBezTo>
                  <a:cubicBezTo>
                    <a:pt x="1059332" y="1842205"/>
                    <a:pt x="1068858" y="1833209"/>
                    <a:pt x="1076795" y="1829505"/>
                  </a:cubicBezTo>
                  <a:cubicBezTo>
                    <a:pt x="1084732" y="1825801"/>
                    <a:pt x="1090024" y="1827388"/>
                    <a:pt x="1099020" y="1826330"/>
                  </a:cubicBezTo>
                  <a:cubicBezTo>
                    <a:pt x="1108016" y="1825272"/>
                    <a:pt x="1120716" y="1823684"/>
                    <a:pt x="1130770" y="1823155"/>
                  </a:cubicBezTo>
                  <a:cubicBezTo>
                    <a:pt x="1140824" y="1822626"/>
                    <a:pt x="1159345" y="1823155"/>
                    <a:pt x="1159345" y="1823155"/>
                  </a:cubicBezTo>
                  <a:lnTo>
                    <a:pt x="1168870" y="1823155"/>
                  </a:lnTo>
                  <a:cubicBezTo>
                    <a:pt x="1172045" y="1823155"/>
                    <a:pt x="1176808" y="1826859"/>
                    <a:pt x="1178395" y="1823155"/>
                  </a:cubicBezTo>
                  <a:cubicBezTo>
                    <a:pt x="1179982" y="1819451"/>
                    <a:pt x="1178924" y="1806751"/>
                    <a:pt x="1178395" y="1800930"/>
                  </a:cubicBezTo>
                  <a:cubicBezTo>
                    <a:pt x="1177866" y="1795109"/>
                    <a:pt x="1175749" y="1792463"/>
                    <a:pt x="1175220" y="1788230"/>
                  </a:cubicBezTo>
                  <a:cubicBezTo>
                    <a:pt x="1174691" y="1783997"/>
                    <a:pt x="1173633" y="1779234"/>
                    <a:pt x="1175220" y="1775530"/>
                  </a:cubicBezTo>
                  <a:cubicBezTo>
                    <a:pt x="1176807" y="1771826"/>
                    <a:pt x="1181041" y="1768651"/>
                    <a:pt x="1184745" y="1766005"/>
                  </a:cubicBezTo>
                  <a:cubicBezTo>
                    <a:pt x="1188449" y="1763359"/>
                    <a:pt x="1193741" y="1762301"/>
                    <a:pt x="1197445" y="1759655"/>
                  </a:cubicBezTo>
                  <a:cubicBezTo>
                    <a:pt x="1201149" y="1757009"/>
                    <a:pt x="1204853" y="1754363"/>
                    <a:pt x="1206970" y="1750130"/>
                  </a:cubicBezTo>
                  <a:cubicBezTo>
                    <a:pt x="1209087" y="1745897"/>
                    <a:pt x="1208558" y="1738488"/>
                    <a:pt x="1210145" y="1734255"/>
                  </a:cubicBezTo>
                  <a:cubicBezTo>
                    <a:pt x="1211732" y="1730022"/>
                    <a:pt x="1212262" y="1727905"/>
                    <a:pt x="1216495" y="1724730"/>
                  </a:cubicBezTo>
                  <a:cubicBezTo>
                    <a:pt x="1220728" y="1721555"/>
                    <a:pt x="1228666" y="1718380"/>
                    <a:pt x="1235545" y="1715205"/>
                  </a:cubicBezTo>
                  <a:cubicBezTo>
                    <a:pt x="1242424" y="1712030"/>
                    <a:pt x="1248774" y="1708326"/>
                    <a:pt x="1257770" y="1705680"/>
                  </a:cubicBezTo>
                  <a:cubicBezTo>
                    <a:pt x="1266766" y="1703034"/>
                    <a:pt x="1278937" y="1703034"/>
                    <a:pt x="1289520" y="1699330"/>
                  </a:cubicBezTo>
                  <a:cubicBezTo>
                    <a:pt x="1300103" y="1695626"/>
                    <a:pt x="1311745" y="1687688"/>
                    <a:pt x="1321270" y="1683455"/>
                  </a:cubicBezTo>
                  <a:cubicBezTo>
                    <a:pt x="1330795" y="1679222"/>
                    <a:pt x="1339262" y="1677105"/>
                    <a:pt x="1346670" y="1673930"/>
                  </a:cubicBezTo>
                  <a:cubicBezTo>
                    <a:pt x="1354078" y="1670755"/>
                    <a:pt x="1358841" y="1669167"/>
                    <a:pt x="1365720" y="1664405"/>
                  </a:cubicBezTo>
                  <a:cubicBezTo>
                    <a:pt x="1372599" y="1659643"/>
                    <a:pt x="1380537" y="1649588"/>
                    <a:pt x="1387945" y="1645355"/>
                  </a:cubicBezTo>
                  <a:cubicBezTo>
                    <a:pt x="1395353" y="1641122"/>
                    <a:pt x="1404878" y="1641122"/>
                    <a:pt x="1410170" y="1639005"/>
                  </a:cubicBezTo>
                  <a:cubicBezTo>
                    <a:pt x="1415462" y="1636888"/>
                    <a:pt x="1416520" y="1636359"/>
                    <a:pt x="1419695" y="1632655"/>
                  </a:cubicBezTo>
                  <a:cubicBezTo>
                    <a:pt x="1422870" y="1628951"/>
                    <a:pt x="1425516" y="1621013"/>
                    <a:pt x="1429220" y="1616780"/>
                  </a:cubicBezTo>
                  <a:cubicBezTo>
                    <a:pt x="1432924" y="1612547"/>
                    <a:pt x="1437687" y="1609901"/>
                    <a:pt x="1441920" y="1607255"/>
                  </a:cubicBezTo>
                  <a:cubicBezTo>
                    <a:pt x="1446153" y="1604609"/>
                    <a:pt x="1450916" y="1603551"/>
                    <a:pt x="1454620" y="1600905"/>
                  </a:cubicBezTo>
                  <a:cubicBezTo>
                    <a:pt x="1458324" y="1598259"/>
                    <a:pt x="1457266" y="1595084"/>
                    <a:pt x="1464145" y="1591380"/>
                  </a:cubicBezTo>
                  <a:cubicBezTo>
                    <a:pt x="1471024" y="1587676"/>
                    <a:pt x="1487428" y="1582384"/>
                    <a:pt x="1495895" y="1578680"/>
                  </a:cubicBezTo>
                  <a:cubicBezTo>
                    <a:pt x="1504362" y="1574976"/>
                    <a:pt x="1507007" y="1572330"/>
                    <a:pt x="1514945" y="1569155"/>
                  </a:cubicBezTo>
                  <a:cubicBezTo>
                    <a:pt x="1522883" y="1565980"/>
                    <a:pt x="1535053" y="1562276"/>
                    <a:pt x="1543520" y="1559630"/>
                  </a:cubicBezTo>
                  <a:cubicBezTo>
                    <a:pt x="1551987" y="1556984"/>
                    <a:pt x="1558866" y="1556455"/>
                    <a:pt x="1565745" y="1553280"/>
                  </a:cubicBezTo>
                  <a:cubicBezTo>
                    <a:pt x="1572624" y="1550105"/>
                    <a:pt x="1580562" y="1547459"/>
                    <a:pt x="1584795" y="1540580"/>
                  </a:cubicBezTo>
                  <a:cubicBezTo>
                    <a:pt x="1589028" y="1533701"/>
                    <a:pt x="1590087" y="1521001"/>
                    <a:pt x="1591145" y="1512005"/>
                  </a:cubicBezTo>
                  <a:cubicBezTo>
                    <a:pt x="1592203" y="1503009"/>
                    <a:pt x="1591145" y="1486605"/>
                    <a:pt x="1591145" y="1486605"/>
                  </a:cubicBezTo>
                  <a:cubicBezTo>
                    <a:pt x="1591145" y="1477609"/>
                    <a:pt x="1590087" y="1468613"/>
                    <a:pt x="1591145" y="1458030"/>
                  </a:cubicBezTo>
                  <a:cubicBezTo>
                    <a:pt x="1592203" y="1447447"/>
                    <a:pt x="1595378" y="1430513"/>
                    <a:pt x="1597495" y="1423105"/>
                  </a:cubicBezTo>
                  <a:cubicBezTo>
                    <a:pt x="1599612" y="1415697"/>
                    <a:pt x="1600141" y="1415167"/>
                    <a:pt x="1603845" y="1413580"/>
                  </a:cubicBezTo>
                  <a:cubicBezTo>
                    <a:pt x="1607549" y="1411993"/>
                    <a:pt x="1607549" y="1411993"/>
                    <a:pt x="1619720" y="1413580"/>
                  </a:cubicBezTo>
                  <a:cubicBezTo>
                    <a:pt x="1631891" y="1415167"/>
                    <a:pt x="1664170" y="1421518"/>
                    <a:pt x="1676870" y="1423105"/>
                  </a:cubicBezTo>
                  <a:cubicBezTo>
                    <a:pt x="1689570" y="1424692"/>
                    <a:pt x="1689570" y="1424163"/>
                    <a:pt x="1695920" y="1423105"/>
                  </a:cubicBezTo>
                  <a:cubicBezTo>
                    <a:pt x="1702270" y="1422047"/>
                    <a:pt x="1708620" y="1420459"/>
                    <a:pt x="1714970" y="1416755"/>
                  </a:cubicBezTo>
                  <a:cubicBezTo>
                    <a:pt x="1721320" y="1413051"/>
                    <a:pt x="1728728" y="1404055"/>
                    <a:pt x="1734020" y="1400880"/>
                  </a:cubicBezTo>
                  <a:cubicBezTo>
                    <a:pt x="1739312" y="1397705"/>
                    <a:pt x="1743016" y="1399822"/>
                    <a:pt x="1746720" y="1397705"/>
                  </a:cubicBezTo>
                  <a:cubicBezTo>
                    <a:pt x="1750424" y="1395588"/>
                    <a:pt x="1753599" y="1392942"/>
                    <a:pt x="1756245" y="1388180"/>
                  </a:cubicBezTo>
                  <a:cubicBezTo>
                    <a:pt x="1758891" y="1383418"/>
                    <a:pt x="1761008" y="1375480"/>
                    <a:pt x="1762595" y="1369130"/>
                  </a:cubicBezTo>
                  <a:cubicBezTo>
                    <a:pt x="1764183" y="1362780"/>
                    <a:pt x="1764712" y="1358017"/>
                    <a:pt x="1765770" y="1350080"/>
                  </a:cubicBezTo>
                  <a:cubicBezTo>
                    <a:pt x="1766828" y="1342143"/>
                    <a:pt x="1766299" y="1329442"/>
                    <a:pt x="1768945" y="1321505"/>
                  </a:cubicBezTo>
                  <a:cubicBezTo>
                    <a:pt x="1771591" y="1313568"/>
                    <a:pt x="1777941" y="1309334"/>
                    <a:pt x="1781645" y="1302455"/>
                  </a:cubicBezTo>
                  <a:cubicBezTo>
                    <a:pt x="1785349" y="1295576"/>
                    <a:pt x="1786408" y="1286580"/>
                    <a:pt x="1791170" y="1280230"/>
                  </a:cubicBezTo>
                  <a:cubicBezTo>
                    <a:pt x="1795932" y="1273880"/>
                    <a:pt x="1806516" y="1270176"/>
                    <a:pt x="1810220" y="1264355"/>
                  </a:cubicBezTo>
                  <a:cubicBezTo>
                    <a:pt x="1813924" y="1258534"/>
                    <a:pt x="1811278" y="1250067"/>
                    <a:pt x="1813395" y="1245305"/>
                  </a:cubicBezTo>
                  <a:cubicBezTo>
                    <a:pt x="1815512" y="1240543"/>
                    <a:pt x="1816570" y="1241072"/>
                    <a:pt x="1822920" y="1235780"/>
                  </a:cubicBezTo>
                  <a:cubicBezTo>
                    <a:pt x="1829270" y="1230488"/>
                    <a:pt x="1843558" y="1219905"/>
                    <a:pt x="1851495" y="1213555"/>
                  </a:cubicBezTo>
                  <a:cubicBezTo>
                    <a:pt x="1859432" y="1207205"/>
                    <a:pt x="1870545" y="1197680"/>
                    <a:pt x="1870545" y="1197680"/>
                  </a:cubicBezTo>
                  <a:cubicBezTo>
                    <a:pt x="1876895" y="1192388"/>
                    <a:pt x="1885891" y="1186567"/>
                    <a:pt x="1889595" y="1181805"/>
                  </a:cubicBezTo>
                  <a:cubicBezTo>
                    <a:pt x="1893299" y="1177043"/>
                    <a:pt x="1889595" y="1172280"/>
                    <a:pt x="1892770" y="1169105"/>
                  </a:cubicBezTo>
                  <a:cubicBezTo>
                    <a:pt x="1895945" y="1165930"/>
                    <a:pt x="1904941" y="1166988"/>
                    <a:pt x="1908645" y="1162755"/>
                  </a:cubicBezTo>
                  <a:cubicBezTo>
                    <a:pt x="1912349" y="1158522"/>
                    <a:pt x="1913937" y="1150055"/>
                    <a:pt x="1914995" y="1143705"/>
                  </a:cubicBezTo>
                  <a:cubicBezTo>
                    <a:pt x="1916053" y="1137355"/>
                    <a:pt x="1914995" y="1124655"/>
                    <a:pt x="1914995" y="1124655"/>
                  </a:cubicBezTo>
                  <a:cubicBezTo>
                    <a:pt x="1914995" y="1117776"/>
                    <a:pt x="1916053" y="1111955"/>
                    <a:pt x="1914995" y="1102430"/>
                  </a:cubicBezTo>
                  <a:cubicBezTo>
                    <a:pt x="1913937" y="1092905"/>
                    <a:pt x="1911291" y="1078088"/>
                    <a:pt x="1908645" y="1067505"/>
                  </a:cubicBezTo>
                  <a:cubicBezTo>
                    <a:pt x="1905999" y="1056922"/>
                    <a:pt x="1904941" y="1048455"/>
                    <a:pt x="1899120" y="1038930"/>
                  </a:cubicBezTo>
                  <a:cubicBezTo>
                    <a:pt x="1893299" y="1029405"/>
                    <a:pt x="1878483" y="1018292"/>
                    <a:pt x="1873720" y="1010355"/>
                  </a:cubicBezTo>
                  <a:cubicBezTo>
                    <a:pt x="1868958" y="1002417"/>
                    <a:pt x="1871074" y="997655"/>
                    <a:pt x="1870545" y="991305"/>
                  </a:cubicBezTo>
                  <a:cubicBezTo>
                    <a:pt x="1870016" y="984955"/>
                    <a:pt x="1867370" y="979663"/>
                    <a:pt x="1870545" y="972255"/>
                  </a:cubicBezTo>
                  <a:cubicBezTo>
                    <a:pt x="1873720" y="964847"/>
                    <a:pt x="1884303" y="951617"/>
                    <a:pt x="1889595" y="946855"/>
                  </a:cubicBezTo>
                  <a:cubicBezTo>
                    <a:pt x="1894887" y="942092"/>
                    <a:pt x="1900178" y="947384"/>
                    <a:pt x="1902295" y="943680"/>
                  </a:cubicBezTo>
                  <a:cubicBezTo>
                    <a:pt x="1904412" y="939976"/>
                    <a:pt x="1904412" y="932038"/>
                    <a:pt x="1902295" y="924630"/>
                  </a:cubicBezTo>
                  <a:cubicBezTo>
                    <a:pt x="1900178" y="917222"/>
                    <a:pt x="1892770" y="907168"/>
                    <a:pt x="1889595" y="899230"/>
                  </a:cubicBezTo>
                  <a:cubicBezTo>
                    <a:pt x="1886420" y="891292"/>
                    <a:pt x="1885362" y="883884"/>
                    <a:pt x="1883245" y="877005"/>
                  </a:cubicBezTo>
                  <a:cubicBezTo>
                    <a:pt x="1881128" y="870126"/>
                    <a:pt x="1876895" y="857955"/>
                    <a:pt x="1876895" y="857955"/>
                  </a:cubicBezTo>
                  <a:cubicBezTo>
                    <a:pt x="1873720" y="848430"/>
                    <a:pt x="1867899" y="830438"/>
                    <a:pt x="1864195" y="819855"/>
                  </a:cubicBezTo>
                  <a:cubicBezTo>
                    <a:pt x="1860491" y="809272"/>
                    <a:pt x="1856787" y="802392"/>
                    <a:pt x="1854670" y="794455"/>
                  </a:cubicBezTo>
                  <a:cubicBezTo>
                    <a:pt x="1852553" y="786518"/>
                    <a:pt x="1854141" y="776463"/>
                    <a:pt x="1851495" y="772230"/>
                  </a:cubicBezTo>
                  <a:cubicBezTo>
                    <a:pt x="1848849" y="767997"/>
                    <a:pt x="1841970" y="771172"/>
                    <a:pt x="1838795" y="769055"/>
                  </a:cubicBezTo>
                  <a:cubicBezTo>
                    <a:pt x="1835620" y="766938"/>
                    <a:pt x="1835091" y="763763"/>
                    <a:pt x="1832445" y="759530"/>
                  </a:cubicBezTo>
                  <a:cubicBezTo>
                    <a:pt x="1829799" y="755297"/>
                    <a:pt x="1822920" y="743655"/>
                    <a:pt x="1822920" y="743655"/>
                  </a:cubicBezTo>
                  <a:cubicBezTo>
                    <a:pt x="1819745" y="738363"/>
                    <a:pt x="1818157" y="732013"/>
                    <a:pt x="1813395" y="727780"/>
                  </a:cubicBezTo>
                  <a:cubicBezTo>
                    <a:pt x="1808633" y="723547"/>
                    <a:pt x="1798049" y="720372"/>
                    <a:pt x="1794345" y="718255"/>
                  </a:cubicBezTo>
                  <a:cubicBezTo>
                    <a:pt x="1790641" y="716138"/>
                    <a:pt x="1794874" y="717197"/>
                    <a:pt x="1791170" y="715080"/>
                  </a:cubicBezTo>
                  <a:cubicBezTo>
                    <a:pt x="1787466" y="712963"/>
                    <a:pt x="1778470" y="709259"/>
                    <a:pt x="1772120" y="705555"/>
                  </a:cubicBezTo>
                  <a:cubicBezTo>
                    <a:pt x="1765770" y="701851"/>
                    <a:pt x="1758362" y="697617"/>
                    <a:pt x="1753070" y="692855"/>
                  </a:cubicBezTo>
                  <a:cubicBezTo>
                    <a:pt x="1747778" y="688092"/>
                    <a:pt x="1745662" y="681742"/>
                    <a:pt x="1740370" y="676980"/>
                  </a:cubicBezTo>
                  <a:cubicBezTo>
                    <a:pt x="1735078" y="672217"/>
                    <a:pt x="1725553" y="667984"/>
                    <a:pt x="1721320" y="664280"/>
                  </a:cubicBezTo>
                  <a:cubicBezTo>
                    <a:pt x="1717087" y="660576"/>
                    <a:pt x="1720791" y="656872"/>
                    <a:pt x="1714970" y="654755"/>
                  </a:cubicBezTo>
                  <a:cubicBezTo>
                    <a:pt x="1709149" y="652638"/>
                    <a:pt x="1695920" y="651580"/>
                    <a:pt x="1686395" y="651580"/>
                  </a:cubicBezTo>
                  <a:cubicBezTo>
                    <a:pt x="1676870" y="651580"/>
                    <a:pt x="1662582" y="656872"/>
                    <a:pt x="1657820" y="654755"/>
                  </a:cubicBezTo>
                  <a:cubicBezTo>
                    <a:pt x="1653058" y="652638"/>
                    <a:pt x="1657820" y="638880"/>
                    <a:pt x="1657820" y="638880"/>
                  </a:cubicBezTo>
                  <a:cubicBezTo>
                    <a:pt x="1657820" y="633588"/>
                    <a:pt x="1656233" y="629355"/>
                    <a:pt x="1657820" y="623005"/>
                  </a:cubicBezTo>
                  <a:cubicBezTo>
                    <a:pt x="1659408" y="616655"/>
                    <a:pt x="1664699" y="607659"/>
                    <a:pt x="1667345" y="600780"/>
                  </a:cubicBezTo>
                  <a:cubicBezTo>
                    <a:pt x="1669991" y="593901"/>
                    <a:pt x="1670520" y="587551"/>
                    <a:pt x="1673695" y="581730"/>
                  </a:cubicBezTo>
                  <a:cubicBezTo>
                    <a:pt x="1676870" y="575909"/>
                    <a:pt x="1683220" y="572734"/>
                    <a:pt x="1686395" y="565855"/>
                  </a:cubicBezTo>
                  <a:cubicBezTo>
                    <a:pt x="1689570" y="558976"/>
                    <a:pt x="1691157" y="548393"/>
                    <a:pt x="1692745" y="540455"/>
                  </a:cubicBezTo>
                  <a:cubicBezTo>
                    <a:pt x="1694333" y="532517"/>
                    <a:pt x="1695391" y="524580"/>
                    <a:pt x="1695920" y="518230"/>
                  </a:cubicBezTo>
                  <a:cubicBezTo>
                    <a:pt x="1696449" y="511880"/>
                    <a:pt x="1696978" y="506059"/>
                    <a:pt x="1695920" y="502355"/>
                  </a:cubicBezTo>
                  <a:cubicBezTo>
                    <a:pt x="1694862" y="498651"/>
                    <a:pt x="1693274" y="497592"/>
                    <a:pt x="1689570" y="496005"/>
                  </a:cubicBezTo>
                  <a:cubicBezTo>
                    <a:pt x="1685866" y="494418"/>
                    <a:pt x="1678987" y="494417"/>
                    <a:pt x="1673695" y="492830"/>
                  </a:cubicBezTo>
                  <a:cubicBezTo>
                    <a:pt x="1668403" y="491243"/>
                    <a:pt x="1666287" y="487538"/>
                    <a:pt x="1657820" y="486480"/>
                  </a:cubicBezTo>
                  <a:cubicBezTo>
                    <a:pt x="1649353" y="485422"/>
                    <a:pt x="1622895" y="486480"/>
                    <a:pt x="1622895" y="486480"/>
                  </a:cubicBezTo>
                  <a:cubicBezTo>
                    <a:pt x="1614958" y="486480"/>
                    <a:pt x="1613370" y="489126"/>
                    <a:pt x="1610195" y="486480"/>
                  </a:cubicBezTo>
                  <a:cubicBezTo>
                    <a:pt x="1607020" y="483834"/>
                    <a:pt x="1604903" y="478013"/>
                    <a:pt x="1603845" y="470605"/>
                  </a:cubicBezTo>
                  <a:cubicBezTo>
                    <a:pt x="1602787" y="463197"/>
                    <a:pt x="1603845" y="442030"/>
                    <a:pt x="1603845" y="442030"/>
                  </a:cubicBezTo>
                  <a:cubicBezTo>
                    <a:pt x="1603845" y="433563"/>
                    <a:pt x="1600670" y="426155"/>
                    <a:pt x="1603845" y="419805"/>
                  </a:cubicBezTo>
                  <a:cubicBezTo>
                    <a:pt x="1607020" y="413455"/>
                    <a:pt x="1616016" y="408163"/>
                    <a:pt x="1622895" y="403930"/>
                  </a:cubicBezTo>
                  <a:cubicBezTo>
                    <a:pt x="1629774" y="399697"/>
                    <a:pt x="1636653" y="398638"/>
                    <a:pt x="1645120" y="394405"/>
                  </a:cubicBezTo>
                  <a:cubicBezTo>
                    <a:pt x="1653587" y="390172"/>
                    <a:pt x="1666816" y="383822"/>
                    <a:pt x="1673695" y="378530"/>
                  </a:cubicBezTo>
                  <a:cubicBezTo>
                    <a:pt x="1680574" y="373238"/>
                    <a:pt x="1681103" y="367417"/>
                    <a:pt x="1686395" y="362655"/>
                  </a:cubicBezTo>
                  <a:cubicBezTo>
                    <a:pt x="1691687" y="357892"/>
                    <a:pt x="1705445" y="349955"/>
                    <a:pt x="1705445" y="349955"/>
                  </a:cubicBezTo>
                  <a:lnTo>
                    <a:pt x="1724495" y="337255"/>
                  </a:lnTo>
                  <a:cubicBezTo>
                    <a:pt x="1729257" y="334080"/>
                    <a:pt x="1727670" y="333022"/>
                    <a:pt x="1734020" y="330905"/>
                  </a:cubicBezTo>
                  <a:cubicBezTo>
                    <a:pt x="1740370" y="328788"/>
                    <a:pt x="1755187" y="325613"/>
                    <a:pt x="1762595" y="324555"/>
                  </a:cubicBezTo>
                  <a:cubicBezTo>
                    <a:pt x="1770003" y="323497"/>
                    <a:pt x="1775295" y="326672"/>
                    <a:pt x="1778470" y="324555"/>
                  </a:cubicBezTo>
                  <a:cubicBezTo>
                    <a:pt x="1781645" y="322438"/>
                    <a:pt x="1781116" y="316088"/>
                    <a:pt x="1781645" y="311855"/>
                  </a:cubicBezTo>
                  <a:cubicBezTo>
                    <a:pt x="1782174" y="307622"/>
                    <a:pt x="1780587" y="301801"/>
                    <a:pt x="1781645" y="299155"/>
                  </a:cubicBezTo>
                  <a:cubicBezTo>
                    <a:pt x="1782703" y="296509"/>
                    <a:pt x="1783233" y="298097"/>
                    <a:pt x="1787995" y="295980"/>
                  </a:cubicBezTo>
                  <a:cubicBezTo>
                    <a:pt x="1792757" y="293863"/>
                    <a:pt x="1804399" y="289630"/>
                    <a:pt x="1810220" y="286455"/>
                  </a:cubicBezTo>
                  <a:cubicBezTo>
                    <a:pt x="1816041" y="283280"/>
                    <a:pt x="1817099" y="281692"/>
                    <a:pt x="1822920" y="276930"/>
                  </a:cubicBezTo>
                  <a:cubicBezTo>
                    <a:pt x="1828741" y="272168"/>
                    <a:pt x="1839324" y="264230"/>
                    <a:pt x="1845145" y="257880"/>
                  </a:cubicBezTo>
                  <a:cubicBezTo>
                    <a:pt x="1850966" y="251530"/>
                    <a:pt x="1854670" y="246238"/>
                    <a:pt x="1857845" y="238830"/>
                  </a:cubicBezTo>
                  <a:cubicBezTo>
                    <a:pt x="1861020" y="231422"/>
                    <a:pt x="1861549" y="219780"/>
                    <a:pt x="1864195" y="213430"/>
                  </a:cubicBezTo>
                  <a:cubicBezTo>
                    <a:pt x="1866841" y="207080"/>
                    <a:pt x="1868958" y="206551"/>
                    <a:pt x="1873720" y="200730"/>
                  </a:cubicBezTo>
                  <a:cubicBezTo>
                    <a:pt x="1878482" y="194909"/>
                    <a:pt x="1892241" y="183797"/>
                    <a:pt x="1892770" y="178505"/>
                  </a:cubicBezTo>
                  <a:cubicBezTo>
                    <a:pt x="1893299" y="173213"/>
                    <a:pt x="1880599" y="171626"/>
                    <a:pt x="1876895" y="168980"/>
                  </a:cubicBezTo>
                  <a:cubicBezTo>
                    <a:pt x="1873191" y="166334"/>
                    <a:pt x="1872132" y="165805"/>
                    <a:pt x="1870545" y="162630"/>
                  </a:cubicBezTo>
                  <a:cubicBezTo>
                    <a:pt x="1868958" y="159455"/>
                    <a:pt x="1868957" y="154163"/>
                    <a:pt x="1867370" y="149930"/>
                  </a:cubicBezTo>
                  <a:cubicBezTo>
                    <a:pt x="1865783" y="145697"/>
                    <a:pt x="1862607" y="141463"/>
                    <a:pt x="1861020" y="137230"/>
                  </a:cubicBezTo>
                  <a:cubicBezTo>
                    <a:pt x="1859433" y="132997"/>
                    <a:pt x="1858903" y="128234"/>
                    <a:pt x="1857845" y="124530"/>
                  </a:cubicBezTo>
                  <a:cubicBezTo>
                    <a:pt x="1856787" y="120826"/>
                    <a:pt x="1857845" y="117122"/>
                    <a:pt x="1854670" y="115005"/>
                  </a:cubicBezTo>
                  <a:cubicBezTo>
                    <a:pt x="1851495" y="112888"/>
                    <a:pt x="1838795" y="111830"/>
                    <a:pt x="1838795" y="111830"/>
                  </a:cubicBezTo>
                  <a:cubicBezTo>
                    <a:pt x="1831387" y="110243"/>
                    <a:pt x="1818687" y="107597"/>
                    <a:pt x="1810220" y="105480"/>
                  </a:cubicBezTo>
                  <a:cubicBezTo>
                    <a:pt x="1801753" y="103363"/>
                    <a:pt x="1795403" y="101776"/>
                    <a:pt x="1787995" y="99130"/>
                  </a:cubicBezTo>
                  <a:cubicBezTo>
                    <a:pt x="1780587" y="96484"/>
                    <a:pt x="1772120" y="92251"/>
                    <a:pt x="1765770" y="89605"/>
                  </a:cubicBezTo>
                  <a:cubicBezTo>
                    <a:pt x="1759420" y="86959"/>
                    <a:pt x="1755716" y="84842"/>
                    <a:pt x="1749895" y="83255"/>
                  </a:cubicBezTo>
                  <a:cubicBezTo>
                    <a:pt x="1744074" y="81667"/>
                    <a:pt x="1736666" y="81667"/>
                    <a:pt x="1730845" y="80080"/>
                  </a:cubicBezTo>
                  <a:cubicBezTo>
                    <a:pt x="1725024" y="78492"/>
                    <a:pt x="1719732" y="75317"/>
                    <a:pt x="1714970" y="73730"/>
                  </a:cubicBezTo>
                  <a:cubicBezTo>
                    <a:pt x="1710208" y="72143"/>
                    <a:pt x="1707032" y="71613"/>
                    <a:pt x="1702270" y="70555"/>
                  </a:cubicBezTo>
                  <a:cubicBezTo>
                    <a:pt x="1697508" y="69497"/>
                    <a:pt x="1691687" y="68967"/>
                    <a:pt x="1686395" y="67380"/>
                  </a:cubicBezTo>
                  <a:cubicBezTo>
                    <a:pt x="1681103" y="65793"/>
                    <a:pt x="1670520" y="61030"/>
                    <a:pt x="1670520" y="61030"/>
                  </a:cubicBezTo>
                  <a:lnTo>
                    <a:pt x="1645120" y="51505"/>
                  </a:lnTo>
                  <a:cubicBezTo>
                    <a:pt x="1636653" y="48330"/>
                    <a:pt x="1626599" y="45155"/>
                    <a:pt x="1619720" y="41980"/>
                  </a:cubicBezTo>
                  <a:cubicBezTo>
                    <a:pt x="1612841" y="38805"/>
                    <a:pt x="1611253" y="34572"/>
                    <a:pt x="1603845" y="32455"/>
                  </a:cubicBezTo>
                  <a:cubicBezTo>
                    <a:pt x="1596437" y="30338"/>
                    <a:pt x="1583737" y="31397"/>
                    <a:pt x="1575270" y="29280"/>
                  </a:cubicBezTo>
                  <a:cubicBezTo>
                    <a:pt x="1566803" y="27163"/>
                    <a:pt x="1562570" y="22401"/>
                    <a:pt x="1553045" y="19755"/>
                  </a:cubicBezTo>
                  <a:cubicBezTo>
                    <a:pt x="1543520" y="17109"/>
                    <a:pt x="1527116" y="14463"/>
                    <a:pt x="1518120" y="13405"/>
                  </a:cubicBezTo>
                  <a:cubicBezTo>
                    <a:pt x="1509124" y="12347"/>
                    <a:pt x="1505420" y="14463"/>
                    <a:pt x="1499070" y="13405"/>
                  </a:cubicBezTo>
                  <a:cubicBezTo>
                    <a:pt x="1492720" y="12347"/>
                    <a:pt x="1490074" y="8642"/>
                    <a:pt x="1480020" y="7055"/>
                  </a:cubicBezTo>
                  <a:cubicBezTo>
                    <a:pt x="1469966" y="5468"/>
                    <a:pt x="1438745" y="3880"/>
                    <a:pt x="1438745" y="3880"/>
                  </a:cubicBezTo>
                  <a:cubicBezTo>
                    <a:pt x="1425516" y="2822"/>
                    <a:pt x="1411757" y="1234"/>
                    <a:pt x="1400645" y="705"/>
                  </a:cubicBezTo>
                  <a:cubicBezTo>
                    <a:pt x="1389533" y="176"/>
                    <a:pt x="1372070" y="705"/>
                    <a:pt x="1372070" y="705"/>
                  </a:cubicBezTo>
                  <a:lnTo>
                    <a:pt x="1346670" y="705"/>
                  </a:lnTo>
                  <a:lnTo>
                    <a:pt x="1321270" y="705"/>
                  </a:lnTo>
                  <a:lnTo>
                    <a:pt x="1286345" y="705"/>
                  </a:lnTo>
                  <a:lnTo>
                    <a:pt x="1276820" y="705"/>
                  </a:lnTo>
                  <a:cubicBezTo>
                    <a:pt x="1270999" y="705"/>
                    <a:pt x="1258299" y="-882"/>
                    <a:pt x="1251420" y="705"/>
                  </a:cubicBezTo>
                  <a:cubicBezTo>
                    <a:pt x="1244541" y="2292"/>
                    <a:pt x="1243482" y="8113"/>
                    <a:pt x="1235545" y="10230"/>
                  </a:cubicBezTo>
                  <a:cubicBezTo>
                    <a:pt x="1227608" y="12347"/>
                    <a:pt x="1211732" y="11288"/>
                    <a:pt x="1203795" y="13405"/>
                  </a:cubicBezTo>
                  <a:cubicBezTo>
                    <a:pt x="1195858" y="15522"/>
                    <a:pt x="1193212" y="20813"/>
                    <a:pt x="1187920" y="22930"/>
                  </a:cubicBezTo>
                  <a:cubicBezTo>
                    <a:pt x="1182628" y="25047"/>
                    <a:pt x="1177866" y="25576"/>
                    <a:pt x="1172045" y="26105"/>
                  </a:cubicBezTo>
                  <a:cubicBezTo>
                    <a:pt x="1166224" y="26634"/>
                    <a:pt x="1158286" y="25047"/>
                    <a:pt x="1152995" y="26105"/>
                  </a:cubicBezTo>
                  <a:cubicBezTo>
                    <a:pt x="1147704" y="27163"/>
                    <a:pt x="1140295" y="32455"/>
                    <a:pt x="1140295" y="32455"/>
                  </a:cubicBezTo>
                  <a:cubicBezTo>
                    <a:pt x="1136062" y="34572"/>
                    <a:pt x="1134474" y="34572"/>
                    <a:pt x="1127595" y="38805"/>
                  </a:cubicBezTo>
                  <a:cubicBezTo>
                    <a:pt x="1120716" y="43038"/>
                    <a:pt x="1099020" y="57855"/>
                    <a:pt x="1099020" y="57855"/>
                  </a:cubicBezTo>
                  <a:lnTo>
                    <a:pt x="1099020" y="57855"/>
                  </a:lnTo>
                  <a:cubicBezTo>
                    <a:pt x="1098491" y="59972"/>
                    <a:pt x="1096903" y="65793"/>
                    <a:pt x="1095845" y="70555"/>
                  </a:cubicBezTo>
                  <a:cubicBezTo>
                    <a:pt x="1094787" y="75317"/>
                    <a:pt x="1094787" y="82726"/>
                    <a:pt x="1092670" y="86430"/>
                  </a:cubicBezTo>
                  <a:cubicBezTo>
                    <a:pt x="1090553" y="90134"/>
                    <a:pt x="1083145" y="92780"/>
                    <a:pt x="1083145" y="92780"/>
                  </a:cubicBezTo>
                  <a:cubicBezTo>
                    <a:pt x="1079970" y="94897"/>
                    <a:pt x="1078911" y="98072"/>
                    <a:pt x="1073620" y="99130"/>
                  </a:cubicBezTo>
                  <a:cubicBezTo>
                    <a:pt x="1068329" y="100188"/>
                    <a:pt x="1051395" y="99130"/>
                    <a:pt x="1051395" y="99130"/>
                  </a:cubicBezTo>
                  <a:lnTo>
                    <a:pt x="1022820" y="99130"/>
                  </a:lnTo>
                  <a:lnTo>
                    <a:pt x="994245" y="99130"/>
                  </a:lnTo>
                  <a:cubicBezTo>
                    <a:pt x="985778" y="99130"/>
                    <a:pt x="979428" y="98601"/>
                    <a:pt x="972020" y="99130"/>
                  </a:cubicBezTo>
                  <a:cubicBezTo>
                    <a:pt x="964612" y="99659"/>
                    <a:pt x="958791" y="101776"/>
                    <a:pt x="949795" y="102305"/>
                  </a:cubicBezTo>
                  <a:cubicBezTo>
                    <a:pt x="940799" y="102834"/>
                    <a:pt x="927570" y="101776"/>
                    <a:pt x="918045" y="102305"/>
                  </a:cubicBezTo>
                  <a:cubicBezTo>
                    <a:pt x="908520" y="102834"/>
                    <a:pt x="900053" y="104422"/>
                    <a:pt x="892645" y="105480"/>
                  </a:cubicBezTo>
                  <a:cubicBezTo>
                    <a:pt x="885237" y="106538"/>
                    <a:pt x="878886" y="107597"/>
                    <a:pt x="873595" y="108655"/>
                  </a:cubicBezTo>
                  <a:cubicBezTo>
                    <a:pt x="868304" y="109713"/>
                    <a:pt x="865657" y="110772"/>
                    <a:pt x="860895" y="111830"/>
                  </a:cubicBezTo>
                  <a:cubicBezTo>
                    <a:pt x="856133" y="112888"/>
                    <a:pt x="849782" y="111830"/>
                    <a:pt x="845020" y="115005"/>
                  </a:cubicBezTo>
                  <a:cubicBezTo>
                    <a:pt x="840258" y="118180"/>
                    <a:pt x="838670" y="124530"/>
                    <a:pt x="832320" y="130880"/>
                  </a:cubicBezTo>
                  <a:cubicBezTo>
                    <a:pt x="825970" y="137230"/>
                    <a:pt x="812212" y="146226"/>
                    <a:pt x="806920" y="153105"/>
                  </a:cubicBezTo>
                  <a:cubicBezTo>
                    <a:pt x="801628" y="159984"/>
                    <a:pt x="803216" y="162101"/>
                    <a:pt x="800570" y="172155"/>
                  </a:cubicBezTo>
                  <a:cubicBezTo>
                    <a:pt x="797924" y="182209"/>
                    <a:pt x="791045" y="213430"/>
                    <a:pt x="791045" y="213430"/>
                  </a:cubicBezTo>
                  <a:lnTo>
                    <a:pt x="791045" y="213430"/>
                  </a:lnTo>
                  <a:cubicBezTo>
                    <a:pt x="790516" y="217663"/>
                    <a:pt x="788928" y="232480"/>
                    <a:pt x="787870" y="238830"/>
                  </a:cubicBezTo>
                  <a:cubicBezTo>
                    <a:pt x="786812" y="245180"/>
                    <a:pt x="785224" y="246767"/>
                    <a:pt x="784695" y="251530"/>
                  </a:cubicBezTo>
                  <a:cubicBezTo>
                    <a:pt x="784166" y="256292"/>
                    <a:pt x="784166" y="259997"/>
                    <a:pt x="784695" y="267405"/>
                  </a:cubicBezTo>
                  <a:cubicBezTo>
                    <a:pt x="785224" y="274813"/>
                    <a:pt x="785753" y="286455"/>
                    <a:pt x="787870" y="295980"/>
                  </a:cubicBezTo>
                  <a:cubicBezTo>
                    <a:pt x="789987" y="305505"/>
                    <a:pt x="795278" y="316088"/>
                    <a:pt x="797395" y="324555"/>
                  </a:cubicBezTo>
                  <a:cubicBezTo>
                    <a:pt x="799512" y="333022"/>
                    <a:pt x="799512" y="338843"/>
                    <a:pt x="800570" y="346780"/>
                  </a:cubicBezTo>
                  <a:cubicBezTo>
                    <a:pt x="801628" y="354717"/>
                    <a:pt x="802687" y="361597"/>
                    <a:pt x="803745" y="372180"/>
                  </a:cubicBezTo>
                  <a:cubicBezTo>
                    <a:pt x="804803" y="382763"/>
                    <a:pt x="805862" y="399168"/>
                    <a:pt x="806920" y="410280"/>
                  </a:cubicBezTo>
                  <a:cubicBezTo>
                    <a:pt x="807978" y="421392"/>
                    <a:pt x="810095" y="438855"/>
                    <a:pt x="810095" y="438855"/>
                  </a:cubicBezTo>
                  <a:cubicBezTo>
                    <a:pt x="811153" y="448380"/>
                    <a:pt x="812741" y="458963"/>
                    <a:pt x="813270" y="467430"/>
                  </a:cubicBezTo>
                  <a:cubicBezTo>
                    <a:pt x="813799" y="475897"/>
                    <a:pt x="813270" y="489655"/>
                    <a:pt x="813270" y="489655"/>
                  </a:cubicBezTo>
                  <a:lnTo>
                    <a:pt x="813270" y="521405"/>
                  </a:lnTo>
                  <a:cubicBezTo>
                    <a:pt x="813270" y="530930"/>
                    <a:pt x="814857" y="537809"/>
                    <a:pt x="813270" y="546805"/>
                  </a:cubicBezTo>
                  <a:cubicBezTo>
                    <a:pt x="811683" y="555801"/>
                    <a:pt x="806391" y="567972"/>
                    <a:pt x="803745" y="575380"/>
                  </a:cubicBezTo>
                  <a:cubicBezTo>
                    <a:pt x="801099" y="582788"/>
                    <a:pt x="803216" y="585963"/>
                    <a:pt x="797395" y="591255"/>
                  </a:cubicBezTo>
                  <a:cubicBezTo>
                    <a:pt x="791574" y="596547"/>
                    <a:pt x="776758" y="603955"/>
                    <a:pt x="768820" y="607130"/>
                  </a:cubicBezTo>
                  <a:cubicBezTo>
                    <a:pt x="760882" y="610305"/>
                    <a:pt x="756649" y="609776"/>
                    <a:pt x="749770" y="610305"/>
                  </a:cubicBezTo>
                  <a:cubicBezTo>
                    <a:pt x="742891" y="610834"/>
                    <a:pt x="734424" y="611892"/>
                    <a:pt x="727545" y="610305"/>
                  </a:cubicBezTo>
                  <a:cubicBezTo>
                    <a:pt x="720666" y="608718"/>
                    <a:pt x="716432" y="603426"/>
                    <a:pt x="708495" y="600780"/>
                  </a:cubicBezTo>
                  <a:cubicBezTo>
                    <a:pt x="700558" y="598134"/>
                    <a:pt x="689445" y="598663"/>
                    <a:pt x="679920" y="594430"/>
                  </a:cubicBezTo>
                  <a:cubicBezTo>
                    <a:pt x="670395" y="590197"/>
                    <a:pt x="658753" y="581201"/>
                    <a:pt x="651345" y="575380"/>
                  </a:cubicBezTo>
                  <a:cubicBezTo>
                    <a:pt x="643937" y="569559"/>
                    <a:pt x="641820" y="564797"/>
                    <a:pt x="635470" y="559505"/>
                  </a:cubicBezTo>
                  <a:cubicBezTo>
                    <a:pt x="629120" y="554213"/>
                    <a:pt x="618537" y="547863"/>
                    <a:pt x="613245" y="543630"/>
                  </a:cubicBezTo>
                  <a:cubicBezTo>
                    <a:pt x="607953" y="539397"/>
                    <a:pt x="607953" y="537280"/>
                    <a:pt x="603720" y="534105"/>
                  </a:cubicBezTo>
                  <a:cubicBezTo>
                    <a:pt x="599487" y="530930"/>
                    <a:pt x="594195" y="526167"/>
                    <a:pt x="587845" y="524580"/>
                  </a:cubicBezTo>
                  <a:cubicBezTo>
                    <a:pt x="581495" y="522992"/>
                    <a:pt x="576203" y="525638"/>
                    <a:pt x="565620" y="524580"/>
                  </a:cubicBezTo>
                  <a:cubicBezTo>
                    <a:pt x="555037" y="523522"/>
                    <a:pt x="524345" y="518230"/>
                    <a:pt x="524345" y="518230"/>
                  </a:cubicBezTo>
                  <a:cubicBezTo>
                    <a:pt x="513762" y="516642"/>
                    <a:pt x="508999" y="515584"/>
                    <a:pt x="502120" y="515055"/>
                  </a:cubicBezTo>
                  <a:cubicBezTo>
                    <a:pt x="495241" y="514526"/>
                    <a:pt x="483070" y="515055"/>
                    <a:pt x="483070" y="515055"/>
                  </a:cubicBezTo>
                  <a:lnTo>
                    <a:pt x="467195" y="515055"/>
                  </a:lnTo>
                  <a:cubicBezTo>
                    <a:pt x="462433" y="515055"/>
                    <a:pt x="457141" y="514526"/>
                    <a:pt x="454495" y="515055"/>
                  </a:cubicBezTo>
                  <a:cubicBezTo>
                    <a:pt x="451849" y="515584"/>
                    <a:pt x="452908" y="515584"/>
                    <a:pt x="451320" y="518230"/>
                  </a:cubicBezTo>
                  <a:cubicBezTo>
                    <a:pt x="449733" y="520876"/>
                    <a:pt x="447616" y="527755"/>
                    <a:pt x="444970" y="530930"/>
                  </a:cubicBezTo>
                  <a:cubicBezTo>
                    <a:pt x="442324" y="534105"/>
                    <a:pt x="439678" y="535163"/>
                    <a:pt x="435445" y="537280"/>
                  </a:cubicBezTo>
                  <a:cubicBezTo>
                    <a:pt x="431212" y="539397"/>
                    <a:pt x="423274" y="541513"/>
                    <a:pt x="419570" y="543630"/>
                  </a:cubicBezTo>
                  <a:cubicBezTo>
                    <a:pt x="415866" y="545747"/>
                    <a:pt x="418512" y="548393"/>
                    <a:pt x="413220" y="549980"/>
                  </a:cubicBezTo>
                  <a:cubicBezTo>
                    <a:pt x="407928" y="551567"/>
                    <a:pt x="393641" y="551567"/>
                    <a:pt x="387820" y="553155"/>
                  </a:cubicBezTo>
                  <a:cubicBezTo>
                    <a:pt x="381999" y="554742"/>
                    <a:pt x="383586" y="558447"/>
                    <a:pt x="378295" y="559505"/>
                  </a:cubicBezTo>
                  <a:cubicBezTo>
                    <a:pt x="373004" y="560563"/>
                    <a:pt x="361891" y="557917"/>
                    <a:pt x="356070" y="559505"/>
                  </a:cubicBezTo>
                  <a:cubicBezTo>
                    <a:pt x="350249" y="561092"/>
                    <a:pt x="348662" y="567443"/>
                    <a:pt x="343370" y="569030"/>
                  </a:cubicBezTo>
                  <a:cubicBezTo>
                    <a:pt x="338078" y="570617"/>
                    <a:pt x="330141" y="568501"/>
                    <a:pt x="324320" y="569030"/>
                  </a:cubicBezTo>
                  <a:cubicBezTo>
                    <a:pt x="318499" y="569559"/>
                    <a:pt x="312149" y="571676"/>
                    <a:pt x="308445" y="572205"/>
                  </a:cubicBezTo>
                  <a:cubicBezTo>
                    <a:pt x="304741" y="572734"/>
                    <a:pt x="302095" y="572205"/>
                    <a:pt x="302095" y="572205"/>
                  </a:cubicBezTo>
                  <a:cubicBezTo>
                    <a:pt x="297862" y="572205"/>
                    <a:pt x="288866" y="573792"/>
                    <a:pt x="283045" y="572205"/>
                  </a:cubicBezTo>
                  <a:cubicBezTo>
                    <a:pt x="277224" y="570617"/>
                    <a:pt x="274578" y="564267"/>
                    <a:pt x="267170" y="562680"/>
                  </a:cubicBezTo>
                  <a:cubicBezTo>
                    <a:pt x="259762" y="561093"/>
                    <a:pt x="244945" y="564267"/>
                    <a:pt x="238595" y="562680"/>
                  </a:cubicBezTo>
                  <a:cubicBezTo>
                    <a:pt x="232245" y="561092"/>
                    <a:pt x="233832" y="556330"/>
                    <a:pt x="229070" y="553155"/>
                  </a:cubicBezTo>
                  <a:cubicBezTo>
                    <a:pt x="224308" y="549980"/>
                    <a:pt x="215841" y="545217"/>
                    <a:pt x="210020" y="543630"/>
                  </a:cubicBezTo>
                  <a:cubicBezTo>
                    <a:pt x="204199" y="542042"/>
                    <a:pt x="202083" y="543101"/>
                    <a:pt x="194145" y="543630"/>
                  </a:cubicBezTo>
                  <a:cubicBezTo>
                    <a:pt x="186208" y="544159"/>
                    <a:pt x="168745" y="544159"/>
                    <a:pt x="162395" y="546805"/>
                  </a:cubicBezTo>
                  <a:cubicBezTo>
                    <a:pt x="156045" y="549451"/>
                    <a:pt x="158691" y="555801"/>
                    <a:pt x="156045" y="559505"/>
                  </a:cubicBezTo>
                  <a:cubicBezTo>
                    <a:pt x="153399" y="563209"/>
                    <a:pt x="149166" y="565326"/>
                    <a:pt x="146520" y="569030"/>
                  </a:cubicBezTo>
                  <a:cubicBezTo>
                    <a:pt x="143874" y="572734"/>
                    <a:pt x="141757" y="578026"/>
                    <a:pt x="140170" y="581730"/>
                  </a:cubicBezTo>
                  <a:cubicBezTo>
                    <a:pt x="138583" y="585434"/>
                    <a:pt x="140699" y="588080"/>
                    <a:pt x="136995" y="591255"/>
                  </a:cubicBezTo>
                  <a:cubicBezTo>
                    <a:pt x="133291" y="594430"/>
                    <a:pt x="125353" y="597605"/>
                    <a:pt x="117945" y="600780"/>
                  </a:cubicBezTo>
                  <a:cubicBezTo>
                    <a:pt x="110537" y="603955"/>
                    <a:pt x="98366" y="608188"/>
                    <a:pt x="92545" y="610305"/>
                  </a:cubicBezTo>
                  <a:cubicBezTo>
                    <a:pt x="86724" y="612422"/>
                    <a:pt x="83020" y="613480"/>
                    <a:pt x="83020" y="613480"/>
                  </a:cubicBezTo>
                  <a:cubicBezTo>
                    <a:pt x="79845" y="614538"/>
                    <a:pt x="79316" y="613480"/>
                    <a:pt x="73495" y="616655"/>
                  </a:cubicBezTo>
                  <a:cubicBezTo>
                    <a:pt x="67674" y="619830"/>
                    <a:pt x="54445" y="627238"/>
                    <a:pt x="48095" y="632530"/>
                  </a:cubicBezTo>
                  <a:cubicBezTo>
                    <a:pt x="41745" y="637822"/>
                    <a:pt x="40157" y="643643"/>
                    <a:pt x="35395" y="648405"/>
                  </a:cubicBezTo>
                  <a:cubicBezTo>
                    <a:pt x="30633" y="653167"/>
                    <a:pt x="22695" y="656343"/>
                    <a:pt x="19520" y="661105"/>
                  </a:cubicBezTo>
                  <a:cubicBezTo>
                    <a:pt x="16345" y="665867"/>
                    <a:pt x="17932" y="671688"/>
                    <a:pt x="16345" y="676980"/>
                  </a:cubicBezTo>
                  <a:cubicBezTo>
                    <a:pt x="14758" y="682272"/>
                    <a:pt x="11053" y="687564"/>
                    <a:pt x="9995" y="692855"/>
                  </a:cubicBezTo>
                  <a:cubicBezTo>
                    <a:pt x="8937" y="698146"/>
                    <a:pt x="10524" y="702909"/>
                    <a:pt x="9995" y="708730"/>
                  </a:cubicBezTo>
                  <a:cubicBezTo>
                    <a:pt x="9466" y="714551"/>
                    <a:pt x="8408" y="721959"/>
                    <a:pt x="6820" y="727780"/>
                  </a:cubicBezTo>
                  <a:cubicBezTo>
                    <a:pt x="5232" y="733601"/>
                    <a:pt x="1528" y="738364"/>
                    <a:pt x="470" y="743655"/>
                  </a:cubicBezTo>
                  <a:cubicBezTo>
                    <a:pt x="-588" y="748946"/>
                    <a:pt x="470" y="759530"/>
                    <a:pt x="470" y="759530"/>
                  </a:cubicBezTo>
                  <a:lnTo>
                    <a:pt x="470" y="788105"/>
                  </a:lnTo>
                  <a:cubicBezTo>
                    <a:pt x="470" y="798159"/>
                    <a:pt x="-59" y="810859"/>
                    <a:pt x="470" y="819855"/>
                  </a:cubicBezTo>
                  <a:cubicBezTo>
                    <a:pt x="999" y="828851"/>
                    <a:pt x="3116" y="836788"/>
                    <a:pt x="3645" y="842080"/>
                  </a:cubicBezTo>
                  <a:cubicBezTo>
                    <a:pt x="4174" y="847372"/>
                    <a:pt x="2057" y="849488"/>
                    <a:pt x="3645" y="851605"/>
                  </a:cubicBezTo>
                  <a:cubicBezTo>
                    <a:pt x="5233" y="853722"/>
                    <a:pt x="9995" y="851076"/>
                    <a:pt x="13170" y="854780"/>
                  </a:cubicBezTo>
                  <a:cubicBezTo>
                    <a:pt x="16345" y="858484"/>
                    <a:pt x="17933" y="868538"/>
                    <a:pt x="22695" y="873830"/>
                  </a:cubicBezTo>
                  <a:cubicBezTo>
                    <a:pt x="27458" y="879122"/>
                    <a:pt x="34866" y="881768"/>
                    <a:pt x="41745" y="886530"/>
                  </a:cubicBezTo>
                  <a:cubicBezTo>
                    <a:pt x="48624" y="891292"/>
                    <a:pt x="58678" y="896584"/>
                    <a:pt x="63970" y="902405"/>
                  </a:cubicBezTo>
                  <a:cubicBezTo>
                    <a:pt x="69262" y="908226"/>
                    <a:pt x="69262" y="917222"/>
                    <a:pt x="73495" y="921455"/>
                  </a:cubicBezTo>
                  <a:cubicBezTo>
                    <a:pt x="77728" y="925688"/>
                    <a:pt x="84078" y="922513"/>
                    <a:pt x="89370" y="927805"/>
                  </a:cubicBezTo>
                  <a:cubicBezTo>
                    <a:pt x="94662" y="933097"/>
                    <a:pt x="99424" y="947913"/>
                    <a:pt x="105245" y="953205"/>
                  </a:cubicBezTo>
                  <a:cubicBezTo>
                    <a:pt x="111066" y="958497"/>
                    <a:pt x="119003" y="955322"/>
                    <a:pt x="124295" y="959555"/>
                  </a:cubicBezTo>
                  <a:cubicBezTo>
                    <a:pt x="129587" y="963788"/>
                    <a:pt x="132233" y="972784"/>
                    <a:pt x="136995" y="978605"/>
                  </a:cubicBezTo>
                  <a:cubicBezTo>
                    <a:pt x="141757" y="984426"/>
                    <a:pt x="152870" y="994480"/>
                    <a:pt x="152870" y="994480"/>
                  </a:cubicBezTo>
                  <a:cubicBezTo>
                    <a:pt x="158162" y="999772"/>
                    <a:pt x="162395" y="1004534"/>
                    <a:pt x="168745" y="1010355"/>
                  </a:cubicBezTo>
                  <a:cubicBezTo>
                    <a:pt x="175095" y="1016176"/>
                    <a:pt x="185678" y="1024113"/>
                    <a:pt x="190970" y="1029405"/>
                  </a:cubicBezTo>
                  <a:cubicBezTo>
                    <a:pt x="196262" y="1034697"/>
                    <a:pt x="197849" y="1038401"/>
                    <a:pt x="200495" y="1042105"/>
                  </a:cubicBezTo>
                  <a:cubicBezTo>
                    <a:pt x="203141" y="1045809"/>
                    <a:pt x="207903" y="1046339"/>
                    <a:pt x="206845" y="1051630"/>
                  </a:cubicBezTo>
                  <a:cubicBezTo>
                    <a:pt x="205787" y="1056921"/>
                    <a:pt x="197320" y="1069093"/>
                    <a:pt x="194145" y="1073855"/>
                  </a:cubicBezTo>
                  <a:cubicBezTo>
                    <a:pt x="190970" y="1078617"/>
                    <a:pt x="190970" y="1076501"/>
                    <a:pt x="187795" y="1080205"/>
                  </a:cubicBezTo>
                  <a:cubicBezTo>
                    <a:pt x="184620" y="1083909"/>
                    <a:pt x="178270" y="1091318"/>
                    <a:pt x="175095" y="1096080"/>
                  </a:cubicBezTo>
                  <a:cubicBezTo>
                    <a:pt x="171920" y="1100842"/>
                    <a:pt x="168745" y="1108780"/>
                    <a:pt x="168745" y="1108780"/>
                  </a:cubicBezTo>
                  <a:cubicBezTo>
                    <a:pt x="167158" y="1111955"/>
                    <a:pt x="168216" y="1112484"/>
                    <a:pt x="165570" y="1115130"/>
                  </a:cubicBezTo>
                  <a:cubicBezTo>
                    <a:pt x="162924" y="1117776"/>
                    <a:pt x="158162" y="1120422"/>
                    <a:pt x="152870" y="1124655"/>
                  </a:cubicBezTo>
                  <a:cubicBezTo>
                    <a:pt x="147578" y="1128888"/>
                    <a:pt x="137524" y="1135238"/>
                    <a:pt x="133820" y="1140530"/>
                  </a:cubicBezTo>
                  <a:cubicBezTo>
                    <a:pt x="130116" y="1145822"/>
                    <a:pt x="134349" y="1148468"/>
                    <a:pt x="130645" y="1156405"/>
                  </a:cubicBezTo>
                  <a:cubicBezTo>
                    <a:pt x="126941" y="1164342"/>
                    <a:pt x="116358" y="1178630"/>
                    <a:pt x="111595" y="1188155"/>
                  </a:cubicBezTo>
                  <a:cubicBezTo>
                    <a:pt x="106832" y="1197680"/>
                    <a:pt x="104187" y="1206676"/>
                    <a:pt x="102070" y="1213555"/>
                  </a:cubicBezTo>
                  <a:cubicBezTo>
                    <a:pt x="99953" y="1220434"/>
                    <a:pt x="100483" y="1223080"/>
                    <a:pt x="98895" y="1229430"/>
                  </a:cubicBezTo>
                  <a:cubicBezTo>
                    <a:pt x="97308" y="1235780"/>
                    <a:pt x="96249" y="1243718"/>
                    <a:pt x="92545" y="1251655"/>
                  </a:cubicBezTo>
                  <a:cubicBezTo>
                    <a:pt x="88841" y="1259592"/>
                    <a:pt x="79316" y="1269118"/>
                    <a:pt x="76670" y="1277055"/>
                  </a:cubicBezTo>
                  <a:cubicBezTo>
                    <a:pt x="74024" y="1284992"/>
                    <a:pt x="77728" y="1293989"/>
                    <a:pt x="76670" y="1299280"/>
                  </a:cubicBezTo>
                  <a:cubicBezTo>
                    <a:pt x="75612" y="1304571"/>
                    <a:pt x="72966" y="1307217"/>
                    <a:pt x="70320" y="1308805"/>
                  </a:cubicBezTo>
                  <a:cubicBezTo>
                    <a:pt x="67674" y="1310392"/>
                    <a:pt x="65028" y="1307218"/>
                    <a:pt x="60795" y="1308805"/>
                  </a:cubicBezTo>
                  <a:cubicBezTo>
                    <a:pt x="56562" y="1310392"/>
                    <a:pt x="49682" y="1314097"/>
                    <a:pt x="44920" y="1318330"/>
                  </a:cubicBezTo>
                  <a:cubicBezTo>
                    <a:pt x="40158" y="1322563"/>
                    <a:pt x="32220" y="1334205"/>
                    <a:pt x="32220" y="1334205"/>
                  </a:cubicBezTo>
                  <a:lnTo>
                    <a:pt x="32220" y="1334205"/>
                  </a:lnTo>
                  <a:lnTo>
                    <a:pt x="6820" y="1381830"/>
                  </a:ln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5" name="任意多边形 34"/>
            <p:cNvSpPr/>
            <p:nvPr/>
          </p:nvSpPr>
          <p:spPr bwMode="auto">
            <a:xfrm>
              <a:off x="2212314" y="3037196"/>
              <a:ext cx="1833151" cy="2080800"/>
            </a:xfrm>
            <a:custGeom>
              <a:avLst/>
              <a:gdLst>
                <a:gd name="connsiteX0" fmla="*/ 1185451 w 1833151"/>
                <a:gd name="connsiteY0" fmla="*/ 89370 h 2080800"/>
                <a:gd name="connsiteX1" fmla="*/ 1239426 w 1833151"/>
                <a:gd name="connsiteY1" fmla="*/ 79845 h 2080800"/>
                <a:gd name="connsiteX2" fmla="*/ 1258476 w 1833151"/>
                <a:gd name="connsiteY2" fmla="*/ 70320 h 2080800"/>
                <a:gd name="connsiteX3" fmla="*/ 1274351 w 1833151"/>
                <a:gd name="connsiteY3" fmla="*/ 67145 h 2080800"/>
                <a:gd name="connsiteX4" fmla="*/ 1277526 w 1833151"/>
                <a:gd name="connsiteY4" fmla="*/ 60795 h 2080800"/>
                <a:gd name="connsiteX5" fmla="*/ 1290226 w 1833151"/>
                <a:gd name="connsiteY5" fmla="*/ 48095 h 2080800"/>
                <a:gd name="connsiteX6" fmla="*/ 1296576 w 1833151"/>
                <a:gd name="connsiteY6" fmla="*/ 41745 h 2080800"/>
                <a:gd name="connsiteX7" fmla="*/ 1306101 w 1833151"/>
                <a:gd name="connsiteY7" fmla="*/ 29045 h 2080800"/>
                <a:gd name="connsiteX8" fmla="*/ 1306101 w 1833151"/>
                <a:gd name="connsiteY8" fmla="*/ 22695 h 2080800"/>
                <a:gd name="connsiteX9" fmla="*/ 1312451 w 1833151"/>
                <a:gd name="connsiteY9" fmla="*/ 16345 h 2080800"/>
                <a:gd name="connsiteX10" fmla="*/ 1312451 w 1833151"/>
                <a:gd name="connsiteY10" fmla="*/ 6820 h 2080800"/>
                <a:gd name="connsiteX11" fmla="*/ 1318801 w 1833151"/>
                <a:gd name="connsiteY11" fmla="*/ 6820 h 2080800"/>
                <a:gd name="connsiteX12" fmla="*/ 1325151 w 1833151"/>
                <a:gd name="connsiteY12" fmla="*/ 6820 h 2080800"/>
                <a:gd name="connsiteX13" fmla="*/ 1344201 w 1833151"/>
                <a:gd name="connsiteY13" fmla="*/ 6820 h 2080800"/>
                <a:gd name="connsiteX14" fmla="*/ 1356901 w 1833151"/>
                <a:gd name="connsiteY14" fmla="*/ 6820 h 2080800"/>
                <a:gd name="connsiteX15" fmla="*/ 1366426 w 1833151"/>
                <a:gd name="connsiteY15" fmla="*/ 3645 h 2080800"/>
                <a:gd name="connsiteX16" fmla="*/ 1382301 w 1833151"/>
                <a:gd name="connsiteY16" fmla="*/ 3645 h 2080800"/>
                <a:gd name="connsiteX17" fmla="*/ 1398176 w 1833151"/>
                <a:gd name="connsiteY17" fmla="*/ 470 h 2080800"/>
                <a:gd name="connsiteX18" fmla="*/ 1420401 w 1833151"/>
                <a:gd name="connsiteY18" fmla="*/ 470 h 2080800"/>
                <a:gd name="connsiteX19" fmla="*/ 1436276 w 1833151"/>
                <a:gd name="connsiteY19" fmla="*/ 470 h 2080800"/>
                <a:gd name="connsiteX20" fmla="*/ 1448976 w 1833151"/>
                <a:gd name="connsiteY20" fmla="*/ 470 h 2080800"/>
                <a:gd name="connsiteX21" fmla="*/ 1474376 w 1833151"/>
                <a:gd name="connsiteY21" fmla="*/ 6820 h 2080800"/>
                <a:gd name="connsiteX22" fmla="*/ 1490251 w 1833151"/>
                <a:gd name="connsiteY22" fmla="*/ 13170 h 2080800"/>
                <a:gd name="connsiteX23" fmla="*/ 1512476 w 1833151"/>
                <a:gd name="connsiteY23" fmla="*/ 13170 h 2080800"/>
                <a:gd name="connsiteX24" fmla="*/ 1531526 w 1833151"/>
                <a:gd name="connsiteY24" fmla="*/ 13170 h 2080800"/>
                <a:gd name="connsiteX25" fmla="*/ 1572801 w 1833151"/>
                <a:gd name="connsiteY25" fmla="*/ 13170 h 2080800"/>
                <a:gd name="connsiteX26" fmla="*/ 1598201 w 1833151"/>
                <a:gd name="connsiteY26" fmla="*/ 6820 h 2080800"/>
                <a:gd name="connsiteX27" fmla="*/ 1620426 w 1833151"/>
                <a:gd name="connsiteY27" fmla="*/ 6820 h 2080800"/>
                <a:gd name="connsiteX28" fmla="*/ 1626776 w 1833151"/>
                <a:gd name="connsiteY28" fmla="*/ 6820 h 2080800"/>
                <a:gd name="connsiteX29" fmla="*/ 1645826 w 1833151"/>
                <a:gd name="connsiteY29" fmla="*/ 13170 h 2080800"/>
                <a:gd name="connsiteX30" fmla="*/ 1664876 w 1833151"/>
                <a:gd name="connsiteY30" fmla="*/ 16345 h 2080800"/>
                <a:gd name="connsiteX31" fmla="*/ 1683926 w 1833151"/>
                <a:gd name="connsiteY31" fmla="*/ 29045 h 2080800"/>
                <a:gd name="connsiteX32" fmla="*/ 1706151 w 1833151"/>
                <a:gd name="connsiteY32" fmla="*/ 38570 h 2080800"/>
                <a:gd name="connsiteX33" fmla="*/ 1718851 w 1833151"/>
                <a:gd name="connsiteY33" fmla="*/ 57620 h 2080800"/>
                <a:gd name="connsiteX34" fmla="*/ 1741076 w 1833151"/>
                <a:gd name="connsiteY34" fmla="*/ 76670 h 2080800"/>
                <a:gd name="connsiteX35" fmla="*/ 1753776 w 1833151"/>
                <a:gd name="connsiteY35" fmla="*/ 86195 h 2080800"/>
                <a:gd name="connsiteX36" fmla="*/ 1769651 w 1833151"/>
                <a:gd name="connsiteY36" fmla="*/ 108420 h 2080800"/>
                <a:gd name="connsiteX37" fmla="*/ 1776001 w 1833151"/>
                <a:gd name="connsiteY37" fmla="*/ 121120 h 2080800"/>
                <a:gd name="connsiteX38" fmla="*/ 1776001 w 1833151"/>
                <a:gd name="connsiteY38" fmla="*/ 130645 h 2080800"/>
                <a:gd name="connsiteX39" fmla="*/ 1776001 w 1833151"/>
                <a:gd name="connsiteY39" fmla="*/ 140170 h 2080800"/>
                <a:gd name="connsiteX40" fmla="*/ 1776001 w 1833151"/>
                <a:gd name="connsiteY40" fmla="*/ 162395 h 2080800"/>
                <a:gd name="connsiteX41" fmla="*/ 1782351 w 1833151"/>
                <a:gd name="connsiteY41" fmla="*/ 178270 h 2080800"/>
                <a:gd name="connsiteX42" fmla="*/ 1801401 w 1833151"/>
                <a:gd name="connsiteY42" fmla="*/ 200495 h 2080800"/>
                <a:gd name="connsiteX43" fmla="*/ 1814101 w 1833151"/>
                <a:gd name="connsiteY43" fmla="*/ 210020 h 2080800"/>
                <a:gd name="connsiteX44" fmla="*/ 1826801 w 1833151"/>
                <a:gd name="connsiteY44" fmla="*/ 222720 h 2080800"/>
                <a:gd name="connsiteX45" fmla="*/ 1833151 w 1833151"/>
                <a:gd name="connsiteY45" fmla="*/ 251295 h 2080800"/>
                <a:gd name="connsiteX46" fmla="*/ 1826801 w 1833151"/>
                <a:gd name="connsiteY46" fmla="*/ 257645 h 2080800"/>
                <a:gd name="connsiteX47" fmla="*/ 1817276 w 1833151"/>
                <a:gd name="connsiteY47" fmla="*/ 263995 h 2080800"/>
                <a:gd name="connsiteX48" fmla="*/ 1810926 w 1833151"/>
                <a:gd name="connsiteY48" fmla="*/ 273520 h 2080800"/>
                <a:gd name="connsiteX49" fmla="*/ 1804576 w 1833151"/>
                <a:gd name="connsiteY49" fmla="*/ 283045 h 2080800"/>
                <a:gd name="connsiteX50" fmla="*/ 1795051 w 1833151"/>
                <a:gd name="connsiteY50" fmla="*/ 289395 h 2080800"/>
                <a:gd name="connsiteX51" fmla="*/ 1779176 w 1833151"/>
                <a:gd name="connsiteY51" fmla="*/ 295745 h 2080800"/>
                <a:gd name="connsiteX52" fmla="*/ 1766476 w 1833151"/>
                <a:gd name="connsiteY52" fmla="*/ 298920 h 2080800"/>
                <a:gd name="connsiteX53" fmla="*/ 1756951 w 1833151"/>
                <a:gd name="connsiteY53" fmla="*/ 305270 h 2080800"/>
                <a:gd name="connsiteX54" fmla="*/ 1744251 w 1833151"/>
                <a:gd name="connsiteY54" fmla="*/ 317970 h 2080800"/>
                <a:gd name="connsiteX55" fmla="*/ 1741076 w 1833151"/>
                <a:gd name="connsiteY55" fmla="*/ 330670 h 2080800"/>
                <a:gd name="connsiteX56" fmla="*/ 1731551 w 1833151"/>
                <a:gd name="connsiteY56" fmla="*/ 340195 h 2080800"/>
                <a:gd name="connsiteX57" fmla="*/ 1731551 w 1833151"/>
                <a:gd name="connsiteY57" fmla="*/ 349720 h 2080800"/>
                <a:gd name="connsiteX58" fmla="*/ 1737901 w 1833151"/>
                <a:gd name="connsiteY58" fmla="*/ 368770 h 2080800"/>
                <a:gd name="connsiteX59" fmla="*/ 1747426 w 1833151"/>
                <a:gd name="connsiteY59" fmla="*/ 387820 h 2080800"/>
                <a:gd name="connsiteX60" fmla="*/ 1753776 w 1833151"/>
                <a:gd name="connsiteY60" fmla="*/ 400520 h 2080800"/>
                <a:gd name="connsiteX61" fmla="*/ 1753776 w 1833151"/>
                <a:gd name="connsiteY61" fmla="*/ 422745 h 2080800"/>
                <a:gd name="connsiteX62" fmla="*/ 1734726 w 1833151"/>
                <a:gd name="connsiteY62" fmla="*/ 422745 h 2080800"/>
                <a:gd name="connsiteX63" fmla="*/ 1709326 w 1833151"/>
                <a:gd name="connsiteY63" fmla="*/ 438620 h 2080800"/>
                <a:gd name="connsiteX64" fmla="*/ 1683926 w 1833151"/>
                <a:gd name="connsiteY64" fmla="*/ 444970 h 2080800"/>
                <a:gd name="connsiteX65" fmla="*/ 1664876 w 1833151"/>
                <a:gd name="connsiteY65" fmla="*/ 454495 h 2080800"/>
                <a:gd name="connsiteX66" fmla="*/ 1655351 w 1833151"/>
                <a:gd name="connsiteY66" fmla="*/ 464020 h 2080800"/>
                <a:gd name="connsiteX67" fmla="*/ 1633126 w 1833151"/>
                <a:gd name="connsiteY67" fmla="*/ 470370 h 2080800"/>
                <a:gd name="connsiteX68" fmla="*/ 1623601 w 1833151"/>
                <a:gd name="connsiteY68" fmla="*/ 479895 h 2080800"/>
                <a:gd name="connsiteX69" fmla="*/ 1620426 w 1833151"/>
                <a:gd name="connsiteY69" fmla="*/ 498945 h 2080800"/>
                <a:gd name="connsiteX70" fmla="*/ 1620426 w 1833151"/>
                <a:gd name="connsiteY70" fmla="*/ 524345 h 2080800"/>
                <a:gd name="connsiteX71" fmla="*/ 1623601 w 1833151"/>
                <a:gd name="connsiteY71" fmla="*/ 556095 h 2080800"/>
                <a:gd name="connsiteX72" fmla="*/ 1633126 w 1833151"/>
                <a:gd name="connsiteY72" fmla="*/ 594195 h 2080800"/>
                <a:gd name="connsiteX73" fmla="*/ 1633126 w 1833151"/>
                <a:gd name="connsiteY73" fmla="*/ 613245 h 2080800"/>
                <a:gd name="connsiteX74" fmla="*/ 1633126 w 1833151"/>
                <a:gd name="connsiteY74" fmla="*/ 638645 h 2080800"/>
                <a:gd name="connsiteX75" fmla="*/ 1617251 w 1833151"/>
                <a:gd name="connsiteY75" fmla="*/ 667220 h 2080800"/>
                <a:gd name="connsiteX76" fmla="*/ 1604551 w 1833151"/>
                <a:gd name="connsiteY76" fmla="*/ 683095 h 2080800"/>
                <a:gd name="connsiteX77" fmla="*/ 1588676 w 1833151"/>
                <a:gd name="connsiteY77" fmla="*/ 708495 h 2080800"/>
                <a:gd name="connsiteX78" fmla="*/ 1569626 w 1833151"/>
                <a:gd name="connsiteY78" fmla="*/ 740245 h 2080800"/>
                <a:gd name="connsiteX79" fmla="*/ 1550576 w 1833151"/>
                <a:gd name="connsiteY79" fmla="*/ 765645 h 2080800"/>
                <a:gd name="connsiteX80" fmla="*/ 1528351 w 1833151"/>
                <a:gd name="connsiteY80" fmla="*/ 794220 h 2080800"/>
                <a:gd name="connsiteX81" fmla="*/ 1518826 w 1833151"/>
                <a:gd name="connsiteY81" fmla="*/ 803745 h 2080800"/>
                <a:gd name="connsiteX82" fmla="*/ 1502951 w 1833151"/>
                <a:gd name="connsiteY82" fmla="*/ 813270 h 2080800"/>
                <a:gd name="connsiteX83" fmla="*/ 1480726 w 1833151"/>
                <a:gd name="connsiteY83" fmla="*/ 832320 h 2080800"/>
                <a:gd name="connsiteX84" fmla="*/ 1468026 w 1833151"/>
                <a:gd name="connsiteY84" fmla="*/ 845020 h 2080800"/>
                <a:gd name="connsiteX85" fmla="*/ 1455326 w 1833151"/>
                <a:gd name="connsiteY85" fmla="*/ 851370 h 2080800"/>
                <a:gd name="connsiteX86" fmla="*/ 1442626 w 1833151"/>
                <a:gd name="connsiteY86" fmla="*/ 860895 h 2080800"/>
                <a:gd name="connsiteX87" fmla="*/ 1442626 w 1833151"/>
                <a:gd name="connsiteY87" fmla="*/ 886295 h 2080800"/>
                <a:gd name="connsiteX88" fmla="*/ 1448976 w 1833151"/>
                <a:gd name="connsiteY88" fmla="*/ 908520 h 2080800"/>
                <a:gd name="connsiteX89" fmla="*/ 1448976 w 1833151"/>
                <a:gd name="connsiteY89" fmla="*/ 933920 h 2080800"/>
                <a:gd name="connsiteX90" fmla="*/ 1445801 w 1833151"/>
                <a:gd name="connsiteY90" fmla="*/ 943445 h 2080800"/>
                <a:gd name="connsiteX91" fmla="*/ 1429926 w 1833151"/>
                <a:gd name="connsiteY91" fmla="*/ 959320 h 2080800"/>
                <a:gd name="connsiteX92" fmla="*/ 1410876 w 1833151"/>
                <a:gd name="connsiteY92" fmla="*/ 968845 h 2080800"/>
                <a:gd name="connsiteX93" fmla="*/ 1391826 w 1833151"/>
                <a:gd name="connsiteY93" fmla="*/ 972020 h 2080800"/>
                <a:gd name="connsiteX94" fmla="*/ 1375951 w 1833151"/>
                <a:gd name="connsiteY94" fmla="*/ 978370 h 2080800"/>
                <a:gd name="connsiteX95" fmla="*/ 1356901 w 1833151"/>
                <a:gd name="connsiteY95" fmla="*/ 984720 h 2080800"/>
                <a:gd name="connsiteX96" fmla="*/ 1337851 w 1833151"/>
                <a:gd name="connsiteY96" fmla="*/ 994245 h 2080800"/>
                <a:gd name="connsiteX97" fmla="*/ 1331501 w 1833151"/>
                <a:gd name="connsiteY97" fmla="*/ 1000595 h 2080800"/>
                <a:gd name="connsiteX98" fmla="*/ 1318801 w 1833151"/>
                <a:gd name="connsiteY98" fmla="*/ 1016470 h 2080800"/>
                <a:gd name="connsiteX99" fmla="*/ 1306101 w 1833151"/>
                <a:gd name="connsiteY99" fmla="*/ 1035520 h 2080800"/>
                <a:gd name="connsiteX100" fmla="*/ 1299751 w 1833151"/>
                <a:gd name="connsiteY100" fmla="*/ 1048220 h 2080800"/>
                <a:gd name="connsiteX101" fmla="*/ 1287051 w 1833151"/>
                <a:gd name="connsiteY101" fmla="*/ 1057745 h 2080800"/>
                <a:gd name="connsiteX102" fmla="*/ 1283876 w 1833151"/>
                <a:gd name="connsiteY102" fmla="*/ 1073620 h 2080800"/>
                <a:gd name="connsiteX103" fmla="*/ 1277526 w 1833151"/>
                <a:gd name="connsiteY103" fmla="*/ 1076795 h 2080800"/>
                <a:gd name="connsiteX104" fmla="*/ 1268001 w 1833151"/>
                <a:gd name="connsiteY104" fmla="*/ 1095845 h 2080800"/>
                <a:gd name="connsiteX105" fmla="*/ 1261651 w 1833151"/>
                <a:gd name="connsiteY105" fmla="*/ 1105370 h 2080800"/>
                <a:gd name="connsiteX106" fmla="*/ 1261651 w 1833151"/>
                <a:gd name="connsiteY106" fmla="*/ 1124420 h 2080800"/>
                <a:gd name="connsiteX107" fmla="*/ 1261651 w 1833151"/>
                <a:gd name="connsiteY107" fmla="*/ 1140295 h 2080800"/>
                <a:gd name="connsiteX108" fmla="*/ 1268001 w 1833151"/>
                <a:gd name="connsiteY108" fmla="*/ 1168870 h 2080800"/>
                <a:gd name="connsiteX109" fmla="*/ 1274351 w 1833151"/>
                <a:gd name="connsiteY109" fmla="*/ 1184745 h 2080800"/>
                <a:gd name="connsiteX110" fmla="*/ 1283876 w 1833151"/>
                <a:gd name="connsiteY110" fmla="*/ 1206970 h 2080800"/>
                <a:gd name="connsiteX111" fmla="*/ 1296576 w 1833151"/>
                <a:gd name="connsiteY111" fmla="*/ 1206970 h 2080800"/>
                <a:gd name="connsiteX112" fmla="*/ 1321976 w 1833151"/>
                <a:gd name="connsiteY112" fmla="*/ 1210145 h 2080800"/>
                <a:gd name="connsiteX113" fmla="*/ 1341026 w 1833151"/>
                <a:gd name="connsiteY113" fmla="*/ 1222845 h 2080800"/>
                <a:gd name="connsiteX114" fmla="*/ 1353726 w 1833151"/>
                <a:gd name="connsiteY114" fmla="*/ 1229195 h 2080800"/>
                <a:gd name="connsiteX115" fmla="*/ 1363251 w 1833151"/>
                <a:gd name="connsiteY115" fmla="*/ 1248245 h 2080800"/>
                <a:gd name="connsiteX116" fmla="*/ 1382301 w 1833151"/>
                <a:gd name="connsiteY116" fmla="*/ 1260945 h 2080800"/>
                <a:gd name="connsiteX117" fmla="*/ 1391826 w 1833151"/>
                <a:gd name="connsiteY117" fmla="*/ 1276820 h 2080800"/>
                <a:gd name="connsiteX118" fmla="*/ 1398176 w 1833151"/>
                <a:gd name="connsiteY118" fmla="*/ 1292695 h 2080800"/>
                <a:gd name="connsiteX119" fmla="*/ 1414051 w 1833151"/>
                <a:gd name="connsiteY119" fmla="*/ 1305395 h 2080800"/>
                <a:gd name="connsiteX120" fmla="*/ 1429926 w 1833151"/>
                <a:gd name="connsiteY120" fmla="*/ 1318095 h 2080800"/>
                <a:gd name="connsiteX121" fmla="*/ 1433101 w 1833151"/>
                <a:gd name="connsiteY121" fmla="*/ 1333970 h 2080800"/>
                <a:gd name="connsiteX122" fmla="*/ 1439451 w 1833151"/>
                <a:gd name="connsiteY122" fmla="*/ 1353020 h 2080800"/>
                <a:gd name="connsiteX123" fmla="*/ 1436276 w 1833151"/>
                <a:gd name="connsiteY123" fmla="*/ 1372070 h 2080800"/>
                <a:gd name="connsiteX124" fmla="*/ 1429926 w 1833151"/>
                <a:gd name="connsiteY124" fmla="*/ 1391120 h 2080800"/>
                <a:gd name="connsiteX125" fmla="*/ 1420401 w 1833151"/>
                <a:gd name="connsiteY125" fmla="*/ 1406995 h 2080800"/>
                <a:gd name="connsiteX126" fmla="*/ 1401351 w 1833151"/>
                <a:gd name="connsiteY126" fmla="*/ 1422870 h 2080800"/>
                <a:gd name="connsiteX127" fmla="*/ 1388651 w 1833151"/>
                <a:gd name="connsiteY127" fmla="*/ 1445095 h 2080800"/>
                <a:gd name="connsiteX128" fmla="*/ 1375951 w 1833151"/>
                <a:gd name="connsiteY128" fmla="*/ 1464145 h 2080800"/>
                <a:gd name="connsiteX129" fmla="*/ 1363251 w 1833151"/>
                <a:gd name="connsiteY129" fmla="*/ 1480020 h 2080800"/>
                <a:gd name="connsiteX130" fmla="*/ 1353726 w 1833151"/>
                <a:gd name="connsiteY130" fmla="*/ 1499070 h 2080800"/>
                <a:gd name="connsiteX131" fmla="*/ 1347376 w 1833151"/>
                <a:gd name="connsiteY131" fmla="*/ 1499070 h 2080800"/>
                <a:gd name="connsiteX132" fmla="*/ 1356901 w 1833151"/>
                <a:gd name="connsiteY132" fmla="*/ 1521295 h 2080800"/>
                <a:gd name="connsiteX133" fmla="*/ 1356901 w 1833151"/>
                <a:gd name="connsiteY133" fmla="*/ 1537170 h 2080800"/>
                <a:gd name="connsiteX134" fmla="*/ 1360076 w 1833151"/>
                <a:gd name="connsiteY134" fmla="*/ 1553045 h 2080800"/>
                <a:gd name="connsiteX135" fmla="*/ 1369601 w 1833151"/>
                <a:gd name="connsiteY135" fmla="*/ 1562570 h 2080800"/>
                <a:gd name="connsiteX136" fmla="*/ 1382301 w 1833151"/>
                <a:gd name="connsiteY136" fmla="*/ 1575270 h 2080800"/>
                <a:gd name="connsiteX137" fmla="*/ 1388651 w 1833151"/>
                <a:gd name="connsiteY137" fmla="*/ 1594320 h 2080800"/>
                <a:gd name="connsiteX138" fmla="*/ 1388651 w 1833151"/>
                <a:gd name="connsiteY138" fmla="*/ 1603845 h 2080800"/>
                <a:gd name="connsiteX139" fmla="*/ 1382301 w 1833151"/>
                <a:gd name="connsiteY139" fmla="*/ 1626070 h 2080800"/>
                <a:gd name="connsiteX140" fmla="*/ 1375951 w 1833151"/>
                <a:gd name="connsiteY140" fmla="*/ 1632420 h 2080800"/>
                <a:gd name="connsiteX141" fmla="*/ 1369601 w 1833151"/>
                <a:gd name="connsiteY141" fmla="*/ 1670520 h 2080800"/>
                <a:gd name="connsiteX142" fmla="*/ 1369601 w 1833151"/>
                <a:gd name="connsiteY142" fmla="*/ 1705445 h 2080800"/>
                <a:gd name="connsiteX143" fmla="*/ 1363251 w 1833151"/>
                <a:gd name="connsiteY143" fmla="*/ 1737195 h 2080800"/>
                <a:gd name="connsiteX144" fmla="*/ 1366426 w 1833151"/>
                <a:gd name="connsiteY144" fmla="*/ 1762595 h 2080800"/>
                <a:gd name="connsiteX145" fmla="*/ 1366426 w 1833151"/>
                <a:gd name="connsiteY145" fmla="*/ 1787995 h 2080800"/>
                <a:gd name="connsiteX146" fmla="*/ 1366426 w 1833151"/>
                <a:gd name="connsiteY146" fmla="*/ 1819745 h 2080800"/>
                <a:gd name="connsiteX147" fmla="*/ 1366426 w 1833151"/>
                <a:gd name="connsiteY147" fmla="*/ 1867370 h 2080800"/>
                <a:gd name="connsiteX148" fmla="*/ 1366426 w 1833151"/>
                <a:gd name="connsiteY148" fmla="*/ 1911820 h 2080800"/>
                <a:gd name="connsiteX149" fmla="*/ 1369601 w 1833151"/>
                <a:gd name="connsiteY149" fmla="*/ 1940395 h 2080800"/>
                <a:gd name="connsiteX150" fmla="*/ 1369601 w 1833151"/>
                <a:gd name="connsiteY150" fmla="*/ 1959445 h 2080800"/>
                <a:gd name="connsiteX151" fmla="*/ 1363251 w 1833151"/>
                <a:gd name="connsiteY151" fmla="*/ 1968970 h 2080800"/>
                <a:gd name="connsiteX152" fmla="*/ 1350551 w 1833151"/>
                <a:gd name="connsiteY152" fmla="*/ 1968970 h 2080800"/>
                <a:gd name="connsiteX153" fmla="*/ 1334676 w 1833151"/>
                <a:gd name="connsiteY153" fmla="*/ 1968970 h 2080800"/>
                <a:gd name="connsiteX154" fmla="*/ 1315626 w 1833151"/>
                <a:gd name="connsiteY154" fmla="*/ 1972145 h 2080800"/>
                <a:gd name="connsiteX155" fmla="*/ 1293401 w 1833151"/>
                <a:gd name="connsiteY155" fmla="*/ 1972145 h 2080800"/>
                <a:gd name="connsiteX156" fmla="*/ 1268001 w 1833151"/>
                <a:gd name="connsiteY156" fmla="*/ 1984845 h 2080800"/>
                <a:gd name="connsiteX157" fmla="*/ 1248951 w 1833151"/>
                <a:gd name="connsiteY157" fmla="*/ 1988020 h 2080800"/>
                <a:gd name="connsiteX158" fmla="*/ 1229901 w 1833151"/>
                <a:gd name="connsiteY158" fmla="*/ 1991195 h 2080800"/>
                <a:gd name="connsiteX159" fmla="*/ 1207676 w 1833151"/>
                <a:gd name="connsiteY159" fmla="*/ 2007070 h 2080800"/>
                <a:gd name="connsiteX160" fmla="*/ 1179101 w 1833151"/>
                <a:gd name="connsiteY160" fmla="*/ 2019770 h 2080800"/>
                <a:gd name="connsiteX161" fmla="*/ 1153701 w 1833151"/>
                <a:gd name="connsiteY161" fmla="*/ 2026120 h 2080800"/>
                <a:gd name="connsiteX162" fmla="*/ 1112426 w 1833151"/>
                <a:gd name="connsiteY162" fmla="*/ 2035645 h 2080800"/>
                <a:gd name="connsiteX163" fmla="*/ 1077501 w 1833151"/>
                <a:gd name="connsiteY163" fmla="*/ 2041995 h 2080800"/>
                <a:gd name="connsiteX164" fmla="*/ 1058451 w 1833151"/>
                <a:gd name="connsiteY164" fmla="*/ 2041995 h 2080800"/>
                <a:gd name="connsiteX165" fmla="*/ 1020351 w 1833151"/>
                <a:gd name="connsiteY165" fmla="*/ 2045170 h 2080800"/>
                <a:gd name="connsiteX166" fmla="*/ 988601 w 1833151"/>
                <a:gd name="connsiteY166" fmla="*/ 2051520 h 2080800"/>
                <a:gd name="connsiteX167" fmla="*/ 972726 w 1833151"/>
                <a:gd name="connsiteY167" fmla="*/ 2057870 h 2080800"/>
                <a:gd name="connsiteX168" fmla="*/ 947326 w 1833151"/>
                <a:gd name="connsiteY168" fmla="*/ 2064220 h 2080800"/>
                <a:gd name="connsiteX169" fmla="*/ 918751 w 1833151"/>
                <a:gd name="connsiteY169" fmla="*/ 2070570 h 2080800"/>
                <a:gd name="connsiteX170" fmla="*/ 887001 w 1833151"/>
                <a:gd name="connsiteY170" fmla="*/ 2080095 h 2080800"/>
                <a:gd name="connsiteX171" fmla="*/ 867951 w 1833151"/>
                <a:gd name="connsiteY171" fmla="*/ 2080095 h 2080800"/>
                <a:gd name="connsiteX172" fmla="*/ 848901 w 1833151"/>
                <a:gd name="connsiteY172" fmla="*/ 2080095 h 2080800"/>
                <a:gd name="connsiteX173" fmla="*/ 813976 w 1833151"/>
                <a:gd name="connsiteY173" fmla="*/ 2080095 h 2080800"/>
                <a:gd name="connsiteX174" fmla="*/ 810801 w 1833151"/>
                <a:gd name="connsiteY174" fmla="*/ 2076920 h 2080800"/>
                <a:gd name="connsiteX175" fmla="*/ 794926 w 1833151"/>
                <a:gd name="connsiteY175" fmla="*/ 2076920 h 2080800"/>
                <a:gd name="connsiteX176" fmla="*/ 766351 w 1833151"/>
                <a:gd name="connsiteY176" fmla="*/ 2070570 h 2080800"/>
                <a:gd name="connsiteX177" fmla="*/ 744126 w 1833151"/>
                <a:gd name="connsiteY177" fmla="*/ 2070570 h 2080800"/>
                <a:gd name="connsiteX178" fmla="*/ 709201 w 1833151"/>
                <a:gd name="connsiteY178" fmla="*/ 2064220 h 2080800"/>
                <a:gd name="connsiteX179" fmla="*/ 671101 w 1833151"/>
                <a:gd name="connsiteY179" fmla="*/ 2054695 h 2080800"/>
                <a:gd name="connsiteX180" fmla="*/ 636176 w 1833151"/>
                <a:gd name="connsiteY180" fmla="*/ 2054695 h 2080800"/>
                <a:gd name="connsiteX181" fmla="*/ 617126 w 1833151"/>
                <a:gd name="connsiteY181" fmla="*/ 2054695 h 2080800"/>
                <a:gd name="connsiteX182" fmla="*/ 598076 w 1833151"/>
                <a:gd name="connsiteY182" fmla="*/ 2045170 h 2080800"/>
                <a:gd name="connsiteX183" fmla="*/ 582201 w 1833151"/>
                <a:gd name="connsiteY183" fmla="*/ 2045170 h 2080800"/>
                <a:gd name="connsiteX184" fmla="*/ 556801 w 1833151"/>
                <a:gd name="connsiteY184" fmla="*/ 2035645 h 2080800"/>
                <a:gd name="connsiteX185" fmla="*/ 537751 w 1833151"/>
                <a:gd name="connsiteY185" fmla="*/ 2029295 h 2080800"/>
                <a:gd name="connsiteX186" fmla="*/ 509176 w 1833151"/>
                <a:gd name="connsiteY186" fmla="*/ 2016595 h 2080800"/>
                <a:gd name="connsiteX187" fmla="*/ 493301 w 1833151"/>
                <a:gd name="connsiteY187" fmla="*/ 2007070 h 2080800"/>
                <a:gd name="connsiteX188" fmla="*/ 467901 w 1833151"/>
                <a:gd name="connsiteY188" fmla="*/ 2000720 h 2080800"/>
                <a:gd name="connsiteX189" fmla="*/ 445676 w 1833151"/>
                <a:gd name="connsiteY189" fmla="*/ 1994370 h 2080800"/>
                <a:gd name="connsiteX190" fmla="*/ 432976 w 1833151"/>
                <a:gd name="connsiteY190" fmla="*/ 1984845 h 2080800"/>
                <a:gd name="connsiteX191" fmla="*/ 423451 w 1833151"/>
                <a:gd name="connsiteY191" fmla="*/ 1978495 h 2080800"/>
                <a:gd name="connsiteX192" fmla="*/ 410751 w 1833151"/>
                <a:gd name="connsiteY192" fmla="*/ 1956270 h 2080800"/>
                <a:gd name="connsiteX193" fmla="*/ 394876 w 1833151"/>
                <a:gd name="connsiteY193" fmla="*/ 1940395 h 2080800"/>
                <a:gd name="connsiteX194" fmla="*/ 372651 w 1833151"/>
                <a:gd name="connsiteY194" fmla="*/ 1918170 h 2080800"/>
                <a:gd name="connsiteX195" fmla="*/ 347251 w 1833151"/>
                <a:gd name="connsiteY195" fmla="*/ 1892770 h 2080800"/>
                <a:gd name="connsiteX196" fmla="*/ 331376 w 1833151"/>
                <a:gd name="connsiteY196" fmla="*/ 1876895 h 2080800"/>
                <a:gd name="connsiteX197" fmla="*/ 309151 w 1833151"/>
                <a:gd name="connsiteY197" fmla="*/ 1857845 h 2080800"/>
                <a:gd name="connsiteX198" fmla="*/ 283751 w 1833151"/>
                <a:gd name="connsiteY198" fmla="*/ 1848320 h 2080800"/>
                <a:gd name="connsiteX199" fmla="*/ 271051 w 1833151"/>
                <a:gd name="connsiteY199" fmla="*/ 1813395 h 2080800"/>
                <a:gd name="connsiteX200" fmla="*/ 261526 w 1833151"/>
                <a:gd name="connsiteY200" fmla="*/ 1787995 h 2080800"/>
                <a:gd name="connsiteX201" fmla="*/ 252001 w 1833151"/>
                <a:gd name="connsiteY201" fmla="*/ 1765770 h 2080800"/>
                <a:gd name="connsiteX202" fmla="*/ 232951 w 1833151"/>
                <a:gd name="connsiteY202" fmla="*/ 1730845 h 2080800"/>
                <a:gd name="connsiteX203" fmla="*/ 217076 w 1833151"/>
                <a:gd name="connsiteY203" fmla="*/ 1708620 h 2080800"/>
                <a:gd name="connsiteX204" fmla="*/ 198026 w 1833151"/>
                <a:gd name="connsiteY204" fmla="*/ 1692745 h 2080800"/>
                <a:gd name="connsiteX205" fmla="*/ 163101 w 1833151"/>
                <a:gd name="connsiteY205" fmla="*/ 1667345 h 2080800"/>
                <a:gd name="connsiteX206" fmla="*/ 140876 w 1833151"/>
                <a:gd name="connsiteY206" fmla="*/ 1660995 h 2080800"/>
                <a:gd name="connsiteX207" fmla="*/ 112301 w 1833151"/>
                <a:gd name="connsiteY207" fmla="*/ 1660995 h 2080800"/>
                <a:gd name="connsiteX208" fmla="*/ 83726 w 1833151"/>
                <a:gd name="connsiteY208" fmla="*/ 1660995 h 2080800"/>
                <a:gd name="connsiteX209" fmla="*/ 58326 w 1833151"/>
                <a:gd name="connsiteY209" fmla="*/ 1670520 h 2080800"/>
                <a:gd name="connsiteX210" fmla="*/ 39276 w 1833151"/>
                <a:gd name="connsiteY210" fmla="*/ 1670520 h 2080800"/>
                <a:gd name="connsiteX211" fmla="*/ 45626 w 1833151"/>
                <a:gd name="connsiteY211" fmla="*/ 1651470 h 2080800"/>
                <a:gd name="connsiteX212" fmla="*/ 55151 w 1833151"/>
                <a:gd name="connsiteY212" fmla="*/ 1629245 h 2080800"/>
                <a:gd name="connsiteX213" fmla="*/ 67851 w 1833151"/>
                <a:gd name="connsiteY213" fmla="*/ 1610195 h 2080800"/>
                <a:gd name="connsiteX214" fmla="*/ 74201 w 1833151"/>
                <a:gd name="connsiteY214" fmla="*/ 1587970 h 2080800"/>
                <a:gd name="connsiteX215" fmla="*/ 80551 w 1833151"/>
                <a:gd name="connsiteY215" fmla="*/ 1572095 h 2080800"/>
                <a:gd name="connsiteX216" fmla="*/ 105951 w 1833151"/>
                <a:gd name="connsiteY216" fmla="*/ 1533995 h 2080800"/>
                <a:gd name="connsiteX217" fmla="*/ 118651 w 1833151"/>
                <a:gd name="connsiteY217" fmla="*/ 1502245 h 2080800"/>
                <a:gd name="connsiteX218" fmla="*/ 121826 w 1833151"/>
                <a:gd name="connsiteY218" fmla="*/ 1480020 h 2080800"/>
                <a:gd name="connsiteX219" fmla="*/ 121826 w 1833151"/>
                <a:gd name="connsiteY219" fmla="*/ 1454620 h 2080800"/>
                <a:gd name="connsiteX220" fmla="*/ 121826 w 1833151"/>
                <a:gd name="connsiteY220" fmla="*/ 1435570 h 2080800"/>
                <a:gd name="connsiteX221" fmla="*/ 121826 w 1833151"/>
                <a:gd name="connsiteY221" fmla="*/ 1416520 h 2080800"/>
                <a:gd name="connsiteX222" fmla="*/ 96426 w 1833151"/>
                <a:gd name="connsiteY222" fmla="*/ 1387945 h 2080800"/>
                <a:gd name="connsiteX223" fmla="*/ 83726 w 1833151"/>
                <a:gd name="connsiteY223" fmla="*/ 1368895 h 2080800"/>
                <a:gd name="connsiteX224" fmla="*/ 71026 w 1833151"/>
                <a:gd name="connsiteY224" fmla="*/ 1353020 h 2080800"/>
                <a:gd name="connsiteX225" fmla="*/ 61501 w 1833151"/>
                <a:gd name="connsiteY225" fmla="*/ 1337145 h 2080800"/>
                <a:gd name="connsiteX226" fmla="*/ 51976 w 1833151"/>
                <a:gd name="connsiteY226" fmla="*/ 1324445 h 2080800"/>
                <a:gd name="connsiteX227" fmla="*/ 39276 w 1833151"/>
                <a:gd name="connsiteY227" fmla="*/ 1302220 h 2080800"/>
                <a:gd name="connsiteX228" fmla="*/ 29751 w 1833151"/>
                <a:gd name="connsiteY228" fmla="*/ 1286345 h 2080800"/>
                <a:gd name="connsiteX229" fmla="*/ 29751 w 1833151"/>
                <a:gd name="connsiteY229" fmla="*/ 1260945 h 2080800"/>
                <a:gd name="connsiteX230" fmla="*/ 17051 w 1833151"/>
                <a:gd name="connsiteY230" fmla="*/ 1241895 h 2080800"/>
                <a:gd name="connsiteX231" fmla="*/ 1176 w 1833151"/>
                <a:gd name="connsiteY231" fmla="*/ 1206970 h 2080800"/>
                <a:gd name="connsiteX232" fmla="*/ 1176 w 1833151"/>
                <a:gd name="connsiteY232" fmla="*/ 1178395 h 2080800"/>
                <a:gd name="connsiteX233" fmla="*/ 1176 w 1833151"/>
                <a:gd name="connsiteY233" fmla="*/ 1152995 h 2080800"/>
                <a:gd name="connsiteX234" fmla="*/ 1176 w 1833151"/>
                <a:gd name="connsiteY234" fmla="*/ 1127595 h 2080800"/>
                <a:gd name="connsiteX235" fmla="*/ 7526 w 1833151"/>
                <a:gd name="connsiteY235" fmla="*/ 1102195 h 2080800"/>
                <a:gd name="connsiteX236" fmla="*/ 26576 w 1833151"/>
                <a:gd name="connsiteY236" fmla="*/ 1089495 h 2080800"/>
                <a:gd name="connsiteX237" fmla="*/ 39276 w 1833151"/>
                <a:gd name="connsiteY237" fmla="*/ 1076795 h 2080800"/>
                <a:gd name="connsiteX238" fmla="*/ 48801 w 1833151"/>
                <a:gd name="connsiteY238" fmla="*/ 1060920 h 2080800"/>
                <a:gd name="connsiteX239" fmla="*/ 48801 w 1833151"/>
                <a:gd name="connsiteY239" fmla="*/ 1051395 h 2080800"/>
                <a:gd name="connsiteX240" fmla="*/ 51976 w 1833151"/>
                <a:gd name="connsiteY240" fmla="*/ 1019645 h 2080800"/>
                <a:gd name="connsiteX241" fmla="*/ 58326 w 1833151"/>
                <a:gd name="connsiteY241" fmla="*/ 1000595 h 2080800"/>
                <a:gd name="connsiteX242" fmla="*/ 71026 w 1833151"/>
                <a:gd name="connsiteY242" fmla="*/ 994245 h 2080800"/>
                <a:gd name="connsiteX243" fmla="*/ 105951 w 1833151"/>
                <a:gd name="connsiteY243" fmla="*/ 981545 h 2080800"/>
                <a:gd name="connsiteX244" fmla="*/ 140876 w 1833151"/>
                <a:gd name="connsiteY244" fmla="*/ 965670 h 2080800"/>
                <a:gd name="connsiteX245" fmla="*/ 163101 w 1833151"/>
                <a:gd name="connsiteY245" fmla="*/ 959320 h 2080800"/>
                <a:gd name="connsiteX246" fmla="*/ 175801 w 1833151"/>
                <a:gd name="connsiteY246" fmla="*/ 946620 h 2080800"/>
                <a:gd name="connsiteX247" fmla="*/ 191676 w 1833151"/>
                <a:gd name="connsiteY247" fmla="*/ 930745 h 2080800"/>
                <a:gd name="connsiteX248" fmla="*/ 204376 w 1833151"/>
                <a:gd name="connsiteY248" fmla="*/ 908520 h 2080800"/>
                <a:gd name="connsiteX249" fmla="*/ 217076 w 1833151"/>
                <a:gd name="connsiteY249" fmla="*/ 886295 h 2080800"/>
                <a:gd name="connsiteX250" fmla="*/ 223426 w 1833151"/>
                <a:gd name="connsiteY250" fmla="*/ 873595 h 2080800"/>
                <a:gd name="connsiteX251" fmla="*/ 239301 w 1833151"/>
                <a:gd name="connsiteY251" fmla="*/ 857720 h 2080800"/>
                <a:gd name="connsiteX252" fmla="*/ 248826 w 1833151"/>
                <a:gd name="connsiteY252" fmla="*/ 848195 h 2080800"/>
                <a:gd name="connsiteX253" fmla="*/ 264701 w 1833151"/>
                <a:gd name="connsiteY253" fmla="*/ 835495 h 2080800"/>
                <a:gd name="connsiteX254" fmla="*/ 290101 w 1833151"/>
                <a:gd name="connsiteY254" fmla="*/ 819620 h 2080800"/>
                <a:gd name="connsiteX255" fmla="*/ 315501 w 1833151"/>
                <a:gd name="connsiteY255" fmla="*/ 800570 h 2080800"/>
                <a:gd name="connsiteX256" fmla="*/ 334551 w 1833151"/>
                <a:gd name="connsiteY256" fmla="*/ 797395 h 2080800"/>
                <a:gd name="connsiteX257" fmla="*/ 356776 w 1833151"/>
                <a:gd name="connsiteY257" fmla="*/ 784695 h 2080800"/>
                <a:gd name="connsiteX258" fmla="*/ 366301 w 1833151"/>
                <a:gd name="connsiteY258" fmla="*/ 784695 h 2080800"/>
                <a:gd name="connsiteX259" fmla="*/ 394876 w 1833151"/>
                <a:gd name="connsiteY259" fmla="*/ 784695 h 2080800"/>
                <a:gd name="connsiteX260" fmla="*/ 404401 w 1833151"/>
                <a:gd name="connsiteY260" fmla="*/ 775170 h 2080800"/>
                <a:gd name="connsiteX261" fmla="*/ 410751 w 1833151"/>
                <a:gd name="connsiteY261" fmla="*/ 762470 h 2080800"/>
                <a:gd name="connsiteX262" fmla="*/ 407576 w 1833151"/>
                <a:gd name="connsiteY262" fmla="*/ 737070 h 2080800"/>
                <a:gd name="connsiteX263" fmla="*/ 426626 w 1833151"/>
                <a:gd name="connsiteY263" fmla="*/ 711670 h 2080800"/>
                <a:gd name="connsiteX264" fmla="*/ 445676 w 1833151"/>
                <a:gd name="connsiteY264" fmla="*/ 683095 h 2080800"/>
                <a:gd name="connsiteX265" fmla="*/ 455201 w 1833151"/>
                <a:gd name="connsiteY265" fmla="*/ 654520 h 2080800"/>
                <a:gd name="connsiteX266" fmla="*/ 467901 w 1833151"/>
                <a:gd name="connsiteY266" fmla="*/ 629120 h 2080800"/>
                <a:gd name="connsiteX267" fmla="*/ 480601 w 1833151"/>
                <a:gd name="connsiteY267" fmla="*/ 606895 h 2080800"/>
                <a:gd name="connsiteX268" fmla="*/ 490126 w 1833151"/>
                <a:gd name="connsiteY268" fmla="*/ 584670 h 2080800"/>
                <a:gd name="connsiteX269" fmla="*/ 480601 w 1833151"/>
                <a:gd name="connsiteY269" fmla="*/ 562445 h 2080800"/>
                <a:gd name="connsiteX270" fmla="*/ 445676 w 1833151"/>
                <a:gd name="connsiteY270" fmla="*/ 549745 h 2080800"/>
                <a:gd name="connsiteX271" fmla="*/ 410751 w 1833151"/>
                <a:gd name="connsiteY271" fmla="*/ 540220 h 2080800"/>
                <a:gd name="connsiteX272" fmla="*/ 388526 w 1833151"/>
                <a:gd name="connsiteY272" fmla="*/ 530695 h 2080800"/>
                <a:gd name="connsiteX273" fmla="*/ 369476 w 1833151"/>
                <a:gd name="connsiteY273" fmla="*/ 511645 h 2080800"/>
                <a:gd name="connsiteX274" fmla="*/ 356776 w 1833151"/>
                <a:gd name="connsiteY274" fmla="*/ 495770 h 2080800"/>
                <a:gd name="connsiteX275" fmla="*/ 356776 w 1833151"/>
                <a:gd name="connsiteY275" fmla="*/ 473545 h 2080800"/>
                <a:gd name="connsiteX276" fmla="*/ 366301 w 1833151"/>
                <a:gd name="connsiteY276" fmla="*/ 438620 h 2080800"/>
                <a:gd name="connsiteX277" fmla="*/ 372651 w 1833151"/>
                <a:gd name="connsiteY277" fmla="*/ 406870 h 2080800"/>
                <a:gd name="connsiteX278" fmla="*/ 372651 w 1833151"/>
                <a:gd name="connsiteY278" fmla="*/ 378295 h 2080800"/>
                <a:gd name="connsiteX279" fmla="*/ 375826 w 1833151"/>
                <a:gd name="connsiteY279" fmla="*/ 356070 h 2080800"/>
                <a:gd name="connsiteX280" fmla="*/ 379001 w 1833151"/>
                <a:gd name="connsiteY280" fmla="*/ 327495 h 2080800"/>
                <a:gd name="connsiteX281" fmla="*/ 379001 w 1833151"/>
                <a:gd name="connsiteY281" fmla="*/ 305270 h 2080800"/>
                <a:gd name="connsiteX282" fmla="*/ 385351 w 1833151"/>
                <a:gd name="connsiteY282" fmla="*/ 292570 h 2080800"/>
                <a:gd name="connsiteX283" fmla="*/ 401226 w 1833151"/>
                <a:gd name="connsiteY283" fmla="*/ 295745 h 2080800"/>
                <a:gd name="connsiteX284" fmla="*/ 432976 w 1833151"/>
                <a:gd name="connsiteY284" fmla="*/ 308445 h 2080800"/>
                <a:gd name="connsiteX285" fmla="*/ 458376 w 1833151"/>
                <a:gd name="connsiteY285" fmla="*/ 308445 h 2080800"/>
                <a:gd name="connsiteX286" fmla="*/ 486951 w 1833151"/>
                <a:gd name="connsiteY286" fmla="*/ 308445 h 2080800"/>
                <a:gd name="connsiteX287" fmla="*/ 534576 w 1833151"/>
                <a:gd name="connsiteY287" fmla="*/ 308445 h 2080800"/>
                <a:gd name="connsiteX288" fmla="*/ 544101 w 1833151"/>
                <a:gd name="connsiteY288" fmla="*/ 298920 h 2080800"/>
                <a:gd name="connsiteX289" fmla="*/ 563151 w 1833151"/>
                <a:gd name="connsiteY289" fmla="*/ 295745 h 2080800"/>
                <a:gd name="connsiteX290" fmla="*/ 575851 w 1833151"/>
                <a:gd name="connsiteY290" fmla="*/ 283045 h 2080800"/>
                <a:gd name="connsiteX291" fmla="*/ 591726 w 1833151"/>
                <a:gd name="connsiteY291" fmla="*/ 273520 h 2080800"/>
                <a:gd name="connsiteX292" fmla="*/ 610776 w 1833151"/>
                <a:gd name="connsiteY292" fmla="*/ 263995 h 2080800"/>
                <a:gd name="connsiteX293" fmla="*/ 613951 w 1833151"/>
                <a:gd name="connsiteY293" fmla="*/ 248120 h 2080800"/>
                <a:gd name="connsiteX294" fmla="*/ 620301 w 1833151"/>
                <a:gd name="connsiteY294" fmla="*/ 229070 h 2080800"/>
                <a:gd name="connsiteX295" fmla="*/ 633001 w 1833151"/>
                <a:gd name="connsiteY295" fmla="*/ 210020 h 2080800"/>
                <a:gd name="connsiteX296" fmla="*/ 633001 w 1833151"/>
                <a:gd name="connsiteY296" fmla="*/ 197320 h 2080800"/>
                <a:gd name="connsiteX297" fmla="*/ 655226 w 1833151"/>
                <a:gd name="connsiteY297" fmla="*/ 184620 h 2080800"/>
                <a:gd name="connsiteX298" fmla="*/ 671101 w 1833151"/>
                <a:gd name="connsiteY298" fmla="*/ 184620 h 2080800"/>
                <a:gd name="connsiteX299" fmla="*/ 693326 w 1833151"/>
                <a:gd name="connsiteY299" fmla="*/ 175095 h 2080800"/>
                <a:gd name="connsiteX300" fmla="*/ 699676 w 1833151"/>
                <a:gd name="connsiteY300" fmla="*/ 156045 h 2080800"/>
                <a:gd name="connsiteX301" fmla="*/ 699676 w 1833151"/>
                <a:gd name="connsiteY301" fmla="*/ 133820 h 2080800"/>
                <a:gd name="connsiteX302" fmla="*/ 699676 w 1833151"/>
                <a:gd name="connsiteY302" fmla="*/ 114770 h 2080800"/>
                <a:gd name="connsiteX303" fmla="*/ 699676 w 1833151"/>
                <a:gd name="connsiteY303" fmla="*/ 95720 h 2080800"/>
                <a:gd name="connsiteX304" fmla="*/ 699676 w 1833151"/>
                <a:gd name="connsiteY304" fmla="*/ 79845 h 2080800"/>
                <a:gd name="connsiteX305" fmla="*/ 699676 w 1833151"/>
                <a:gd name="connsiteY305" fmla="*/ 63970 h 2080800"/>
                <a:gd name="connsiteX306" fmla="*/ 699676 w 1833151"/>
                <a:gd name="connsiteY306" fmla="*/ 60795 h 2080800"/>
                <a:gd name="connsiteX307" fmla="*/ 699676 w 1833151"/>
                <a:gd name="connsiteY307" fmla="*/ 57620 h 2080800"/>
                <a:gd name="connsiteX308" fmla="*/ 699676 w 1833151"/>
                <a:gd name="connsiteY308" fmla="*/ 54445 h 2080800"/>
                <a:gd name="connsiteX309" fmla="*/ 715551 w 1833151"/>
                <a:gd name="connsiteY309" fmla="*/ 73495 h 2080800"/>
                <a:gd name="connsiteX310" fmla="*/ 721901 w 1833151"/>
                <a:gd name="connsiteY310" fmla="*/ 86195 h 2080800"/>
                <a:gd name="connsiteX311" fmla="*/ 737776 w 1833151"/>
                <a:gd name="connsiteY311" fmla="*/ 102070 h 2080800"/>
                <a:gd name="connsiteX312" fmla="*/ 753651 w 1833151"/>
                <a:gd name="connsiteY312" fmla="*/ 111595 h 2080800"/>
                <a:gd name="connsiteX313" fmla="*/ 772701 w 1833151"/>
                <a:gd name="connsiteY313" fmla="*/ 114770 h 2080800"/>
                <a:gd name="connsiteX314" fmla="*/ 785401 w 1833151"/>
                <a:gd name="connsiteY314" fmla="*/ 124295 h 2080800"/>
                <a:gd name="connsiteX315" fmla="*/ 801276 w 1833151"/>
                <a:gd name="connsiteY315" fmla="*/ 127470 h 2080800"/>
                <a:gd name="connsiteX316" fmla="*/ 817151 w 1833151"/>
                <a:gd name="connsiteY316" fmla="*/ 130645 h 2080800"/>
                <a:gd name="connsiteX317" fmla="*/ 829851 w 1833151"/>
                <a:gd name="connsiteY317" fmla="*/ 133820 h 2080800"/>
                <a:gd name="connsiteX318" fmla="*/ 852076 w 1833151"/>
                <a:gd name="connsiteY318" fmla="*/ 140170 h 2080800"/>
                <a:gd name="connsiteX319" fmla="*/ 877476 w 1833151"/>
                <a:gd name="connsiteY319" fmla="*/ 140170 h 2080800"/>
                <a:gd name="connsiteX320" fmla="*/ 890176 w 1833151"/>
                <a:gd name="connsiteY320" fmla="*/ 146520 h 2080800"/>
                <a:gd name="connsiteX321" fmla="*/ 899701 w 1833151"/>
                <a:gd name="connsiteY321" fmla="*/ 146520 h 2080800"/>
                <a:gd name="connsiteX322" fmla="*/ 909226 w 1833151"/>
                <a:gd name="connsiteY322" fmla="*/ 146520 h 2080800"/>
                <a:gd name="connsiteX323" fmla="*/ 918751 w 1833151"/>
                <a:gd name="connsiteY323" fmla="*/ 146520 h 2080800"/>
                <a:gd name="connsiteX324" fmla="*/ 944151 w 1833151"/>
                <a:gd name="connsiteY324" fmla="*/ 140170 h 2080800"/>
                <a:gd name="connsiteX325" fmla="*/ 969551 w 1833151"/>
                <a:gd name="connsiteY325" fmla="*/ 136995 h 2080800"/>
                <a:gd name="connsiteX326" fmla="*/ 988601 w 1833151"/>
                <a:gd name="connsiteY326" fmla="*/ 130645 h 2080800"/>
                <a:gd name="connsiteX327" fmla="*/ 1001301 w 1833151"/>
                <a:gd name="connsiteY327" fmla="*/ 127470 h 2080800"/>
                <a:gd name="connsiteX328" fmla="*/ 1004476 w 1833151"/>
                <a:gd name="connsiteY328" fmla="*/ 124295 h 2080800"/>
                <a:gd name="connsiteX329" fmla="*/ 1026701 w 1833151"/>
                <a:gd name="connsiteY329" fmla="*/ 117945 h 2080800"/>
                <a:gd name="connsiteX330" fmla="*/ 1042576 w 1833151"/>
                <a:gd name="connsiteY330" fmla="*/ 117945 h 2080800"/>
                <a:gd name="connsiteX331" fmla="*/ 1061626 w 1833151"/>
                <a:gd name="connsiteY331" fmla="*/ 105245 h 2080800"/>
                <a:gd name="connsiteX332" fmla="*/ 1083851 w 1833151"/>
                <a:gd name="connsiteY332" fmla="*/ 102070 h 2080800"/>
                <a:gd name="connsiteX333" fmla="*/ 1102901 w 1833151"/>
                <a:gd name="connsiteY333" fmla="*/ 102070 h 2080800"/>
                <a:gd name="connsiteX334" fmla="*/ 1118776 w 1833151"/>
                <a:gd name="connsiteY334" fmla="*/ 95720 h 2080800"/>
                <a:gd name="connsiteX335" fmla="*/ 1134651 w 1833151"/>
                <a:gd name="connsiteY335" fmla="*/ 95720 h 2080800"/>
                <a:gd name="connsiteX336" fmla="*/ 1185451 w 1833151"/>
                <a:gd name="connsiteY336" fmla="*/ 89370 h 208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1833151" h="2080800">
                  <a:moveTo>
                    <a:pt x="1185451" y="89370"/>
                  </a:moveTo>
                  <a:cubicBezTo>
                    <a:pt x="1206353" y="86195"/>
                    <a:pt x="1227255" y="83020"/>
                    <a:pt x="1239426" y="79845"/>
                  </a:cubicBezTo>
                  <a:cubicBezTo>
                    <a:pt x="1251597" y="76670"/>
                    <a:pt x="1252655" y="72437"/>
                    <a:pt x="1258476" y="70320"/>
                  </a:cubicBezTo>
                  <a:cubicBezTo>
                    <a:pt x="1264297" y="68203"/>
                    <a:pt x="1271176" y="68732"/>
                    <a:pt x="1274351" y="67145"/>
                  </a:cubicBezTo>
                  <a:cubicBezTo>
                    <a:pt x="1277526" y="65558"/>
                    <a:pt x="1274880" y="63970"/>
                    <a:pt x="1277526" y="60795"/>
                  </a:cubicBezTo>
                  <a:cubicBezTo>
                    <a:pt x="1280172" y="57620"/>
                    <a:pt x="1290226" y="48095"/>
                    <a:pt x="1290226" y="48095"/>
                  </a:cubicBezTo>
                  <a:cubicBezTo>
                    <a:pt x="1293401" y="44920"/>
                    <a:pt x="1293930" y="44920"/>
                    <a:pt x="1296576" y="41745"/>
                  </a:cubicBezTo>
                  <a:cubicBezTo>
                    <a:pt x="1299222" y="38570"/>
                    <a:pt x="1304514" y="32220"/>
                    <a:pt x="1306101" y="29045"/>
                  </a:cubicBezTo>
                  <a:cubicBezTo>
                    <a:pt x="1307688" y="25870"/>
                    <a:pt x="1305043" y="24812"/>
                    <a:pt x="1306101" y="22695"/>
                  </a:cubicBezTo>
                  <a:cubicBezTo>
                    <a:pt x="1307159" y="20578"/>
                    <a:pt x="1311393" y="18991"/>
                    <a:pt x="1312451" y="16345"/>
                  </a:cubicBezTo>
                  <a:cubicBezTo>
                    <a:pt x="1313509" y="13699"/>
                    <a:pt x="1311393" y="8408"/>
                    <a:pt x="1312451" y="6820"/>
                  </a:cubicBezTo>
                  <a:cubicBezTo>
                    <a:pt x="1313509" y="5232"/>
                    <a:pt x="1318801" y="6820"/>
                    <a:pt x="1318801" y="6820"/>
                  </a:cubicBezTo>
                  <a:lnTo>
                    <a:pt x="1325151" y="6820"/>
                  </a:lnTo>
                  <a:lnTo>
                    <a:pt x="1344201" y="6820"/>
                  </a:lnTo>
                  <a:cubicBezTo>
                    <a:pt x="1349493" y="6820"/>
                    <a:pt x="1353197" y="7349"/>
                    <a:pt x="1356901" y="6820"/>
                  </a:cubicBezTo>
                  <a:cubicBezTo>
                    <a:pt x="1360605" y="6291"/>
                    <a:pt x="1362193" y="4174"/>
                    <a:pt x="1366426" y="3645"/>
                  </a:cubicBezTo>
                  <a:cubicBezTo>
                    <a:pt x="1370659" y="3116"/>
                    <a:pt x="1377009" y="4174"/>
                    <a:pt x="1382301" y="3645"/>
                  </a:cubicBezTo>
                  <a:cubicBezTo>
                    <a:pt x="1387593" y="3116"/>
                    <a:pt x="1391826" y="999"/>
                    <a:pt x="1398176" y="470"/>
                  </a:cubicBezTo>
                  <a:cubicBezTo>
                    <a:pt x="1404526" y="-59"/>
                    <a:pt x="1420401" y="470"/>
                    <a:pt x="1420401" y="470"/>
                  </a:cubicBezTo>
                  <a:lnTo>
                    <a:pt x="1436276" y="470"/>
                  </a:lnTo>
                  <a:cubicBezTo>
                    <a:pt x="1441038" y="470"/>
                    <a:pt x="1442626" y="-588"/>
                    <a:pt x="1448976" y="470"/>
                  </a:cubicBezTo>
                  <a:cubicBezTo>
                    <a:pt x="1455326" y="1528"/>
                    <a:pt x="1467497" y="4703"/>
                    <a:pt x="1474376" y="6820"/>
                  </a:cubicBezTo>
                  <a:cubicBezTo>
                    <a:pt x="1481255" y="8937"/>
                    <a:pt x="1483901" y="12112"/>
                    <a:pt x="1490251" y="13170"/>
                  </a:cubicBezTo>
                  <a:cubicBezTo>
                    <a:pt x="1496601" y="14228"/>
                    <a:pt x="1512476" y="13170"/>
                    <a:pt x="1512476" y="13170"/>
                  </a:cubicBezTo>
                  <a:lnTo>
                    <a:pt x="1531526" y="13170"/>
                  </a:lnTo>
                  <a:cubicBezTo>
                    <a:pt x="1541580" y="13170"/>
                    <a:pt x="1561689" y="14228"/>
                    <a:pt x="1572801" y="13170"/>
                  </a:cubicBezTo>
                  <a:cubicBezTo>
                    <a:pt x="1583913" y="12112"/>
                    <a:pt x="1590264" y="7878"/>
                    <a:pt x="1598201" y="6820"/>
                  </a:cubicBezTo>
                  <a:cubicBezTo>
                    <a:pt x="1606138" y="5762"/>
                    <a:pt x="1620426" y="6820"/>
                    <a:pt x="1620426" y="6820"/>
                  </a:cubicBezTo>
                  <a:cubicBezTo>
                    <a:pt x="1625188" y="6820"/>
                    <a:pt x="1622543" y="5762"/>
                    <a:pt x="1626776" y="6820"/>
                  </a:cubicBezTo>
                  <a:cubicBezTo>
                    <a:pt x="1631009" y="7878"/>
                    <a:pt x="1639476" y="11582"/>
                    <a:pt x="1645826" y="13170"/>
                  </a:cubicBezTo>
                  <a:cubicBezTo>
                    <a:pt x="1652176" y="14757"/>
                    <a:pt x="1658526" y="13699"/>
                    <a:pt x="1664876" y="16345"/>
                  </a:cubicBezTo>
                  <a:cubicBezTo>
                    <a:pt x="1671226" y="18991"/>
                    <a:pt x="1677047" y="25341"/>
                    <a:pt x="1683926" y="29045"/>
                  </a:cubicBezTo>
                  <a:cubicBezTo>
                    <a:pt x="1690805" y="32749"/>
                    <a:pt x="1700330" y="33808"/>
                    <a:pt x="1706151" y="38570"/>
                  </a:cubicBezTo>
                  <a:cubicBezTo>
                    <a:pt x="1711972" y="43332"/>
                    <a:pt x="1713030" y="51270"/>
                    <a:pt x="1718851" y="57620"/>
                  </a:cubicBezTo>
                  <a:cubicBezTo>
                    <a:pt x="1724672" y="63970"/>
                    <a:pt x="1735255" y="71908"/>
                    <a:pt x="1741076" y="76670"/>
                  </a:cubicBezTo>
                  <a:cubicBezTo>
                    <a:pt x="1746897" y="81432"/>
                    <a:pt x="1749014" y="80903"/>
                    <a:pt x="1753776" y="86195"/>
                  </a:cubicBezTo>
                  <a:cubicBezTo>
                    <a:pt x="1758539" y="91487"/>
                    <a:pt x="1765947" y="102599"/>
                    <a:pt x="1769651" y="108420"/>
                  </a:cubicBezTo>
                  <a:cubicBezTo>
                    <a:pt x="1773355" y="114241"/>
                    <a:pt x="1774943" y="117416"/>
                    <a:pt x="1776001" y="121120"/>
                  </a:cubicBezTo>
                  <a:cubicBezTo>
                    <a:pt x="1777059" y="124824"/>
                    <a:pt x="1776001" y="130645"/>
                    <a:pt x="1776001" y="130645"/>
                  </a:cubicBezTo>
                  <a:lnTo>
                    <a:pt x="1776001" y="140170"/>
                  </a:lnTo>
                  <a:cubicBezTo>
                    <a:pt x="1776001" y="145462"/>
                    <a:pt x="1774943" y="156045"/>
                    <a:pt x="1776001" y="162395"/>
                  </a:cubicBezTo>
                  <a:cubicBezTo>
                    <a:pt x="1777059" y="168745"/>
                    <a:pt x="1778118" y="171920"/>
                    <a:pt x="1782351" y="178270"/>
                  </a:cubicBezTo>
                  <a:cubicBezTo>
                    <a:pt x="1786584" y="184620"/>
                    <a:pt x="1796109" y="195203"/>
                    <a:pt x="1801401" y="200495"/>
                  </a:cubicBezTo>
                  <a:cubicBezTo>
                    <a:pt x="1806693" y="205787"/>
                    <a:pt x="1809868" y="206316"/>
                    <a:pt x="1814101" y="210020"/>
                  </a:cubicBezTo>
                  <a:cubicBezTo>
                    <a:pt x="1818334" y="213724"/>
                    <a:pt x="1823626" y="215841"/>
                    <a:pt x="1826801" y="222720"/>
                  </a:cubicBezTo>
                  <a:cubicBezTo>
                    <a:pt x="1829976" y="229599"/>
                    <a:pt x="1833151" y="245474"/>
                    <a:pt x="1833151" y="251295"/>
                  </a:cubicBezTo>
                  <a:cubicBezTo>
                    <a:pt x="1833151" y="257116"/>
                    <a:pt x="1829447" y="255528"/>
                    <a:pt x="1826801" y="257645"/>
                  </a:cubicBezTo>
                  <a:cubicBezTo>
                    <a:pt x="1824155" y="259762"/>
                    <a:pt x="1819922" y="261349"/>
                    <a:pt x="1817276" y="263995"/>
                  </a:cubicBezTo>
                  <a:cubicBezTo>
                    <a:pt x="1814630" y="266641"/>
                    <a:pt x="1810926" y="273520"/>
                    <a:pt x="1810926" y="273520"/>
                  </a:cubicBezTo>
                  <a:cubicBezTo>
                    <a:pt x="1808809" y="276695"/>
                    <a:pt x="1807222" y="280399"/>
                    <a:pt x="1804576" y="283045"/>
                  </a:cubicBezTo>
                  <a:cubicBezTo>
                    <a:pt x="1801930" y="285691"/>
                    <a:pt x="1799284" y="287278"/>
                    <a:pt x="1795051" y="289395"/>
                  </a:cubicBezTo>
                  <a:cubicBezTo>
                    <a:pt x="1790818" y="291512"/>
                    <a:pt x="1783938" y="294158"/>
                    <a:pt x="1779176" y="295745"/>
                  </a:cubicBezTo>
                  <a:cubicBezTo>
                    <a:pt x="1774414" y="297332"/>
                    <a:pt x="1770180" y="297333"/>
                    <a:pt x="1766476" y="298920"/>
                  </a:cubicBezTo>
                  <a:cubicBezTo>
                    <a:pt x="1762772" y="300507"/>
                    <a:pt x="1760655" y="302095"/>
                    <a:pt x="1756951" y="305270"/>
                  </a:cubicBezTo>
                  <a:cubicBezTo>
                    <a:pt x="1753247" y="308445"/>
                    <a:pt x="1746897" y="313737"/>
                    <a:pt x="1744251" y="317970"/>
                  </a:cubicBezTo>
                  <a:cubicBezTo>
                    <a:pt x="1741605" y="322203"/>
                    <a:pt x="1743193" y="326966"/>
                    <a:pt x="1741076" y="330670"/>
                  </a:cubicBezTo>
                  <a:cubicBezTo>
                    <a:pt x="1738959" y="334374"/>
                    <a:pt x="1733138" y="337020"/>
                    <a:pt x="1731551" y="340195"/>
                  </a:cubicBezTo>
                  <a:cubicBezTo>
                    <a:pt x="1729964" y="343370"/>
                    <a:pt x="1730493" y="344958"/>
                    <a:pt x="1731551" y="349720"/>
                  </a:cubicBezTo>
                  <a:cubicBezTo>
                    <a:pt x="1732609" y="354482"/>
                    <a:pt x="1735255" y="362420"/>
                    <a:pt x="1737901" y="368770"/>
                  </a:cubicBezTo>
                  <a:cubicBezTo>
                    <a:pt x="1740547" y="375120"/>
                    <a:pt x="1747426" y="387820"/>
                    <a:pt x="1747426" y="387820"/>
                  </a:cubicBezTo>
                  <a:cubicBezTo>
                    <a:pt x="1750072" y="393112"/>
                    <a:pt x="1752718" y="394699"/>
                    <a:pt x="1753776" y="400520"/>
                  </a:cubicBezTo>
                  <a:cubicBezTo>
                    <a:pt x="1754834" y="406341"/>
                    <a:pt x="1756951" y="419041"/>
                    <a:pt x="1753776" y="422745"/>
                  </a:cubicBezTo>
                  <a:cubicBezTo>
                    <a:pt x="1750601" y="426449"/>
                    <a:pt x="1742134" y="420099"/>
                    <a:pt x="1734726" y="422745"/>
                  </a:cubicBezTo>
                  <a:cubicBezTo>
                    <a:pt x="1727318" y="425391"/>
                    <a:pt x="1717793" y="434916"/>
                    <a:pt x="1709326" y="438620"/>
                  </a:cubicBezTo>
                  <a:cubicBezTo>
                    <a:pt x="1700859" y="442324"/>
                    <a:pt x="1691334" y="442324"/>
                    <a:pt x="1683926" y="444970"/>
                  </a:cubicBezTo>
                  <a:cubicBezTo>
                    <a:pt x="1676518" y="447616"/>
                    <a:pt x="1669638" y="451320"/>
                    <a:pt x="1664876" y="454495"/>
                  </a:cubicBezTo>
                  <a:cubicBezTo>
                    <a:pt x="1660114" y="457670"/>
                    <a:pt x="1660643" y="461374"/>
                    <a:pt x="1655351" y="464020"/>
                  </a:cubicBezTo>
                  <a:cubicBezTo>
                    <a:pt x="1650059" y="466666"/>
                    <a:pt x="1638418" y="467724"/>
                    <a:pt x="1633126" y="470370"/>
                  </a:cubicBezTo>
                  <a:cubicBezTo>
                    <a:pt x="1627834" y="473016"/>
                    <a:pt x="1625718" y="475133"/>
                    <a:pt x="1623601" y="479895"/>
                  </a:cubicBezTo>
                  <a:cubicBezTo>
                    <a:pt x="1621484" y="484657"/>
                    <a:pt x="1620955" y="491537"/>
                    <a:pt x="1620426" y="498945"/>
                  </a:cubicBezTo>
                  <a:cubicBezTo>
                    <a:pt x="1619897" y="506353"/>
                    <a:pt x="1619897" y="514820"/>
                    <a:pt x="1620426" y="524345"/>
                  </a:cubicBezTo>
                  <a:cubicBezTo>
                    <a:pt x="1620955" y="533870"/>
                    <a:pt x="1621484" y="544453"/>
                    <a:pt x="1623601" y="556095"/>
                  </a:cubicBezTo>
                  <a:cubicBezTo>
                    <a:pt x="1625718" y="567737"/>
                    <a:pt x="1631539" y="584670"/>
                    <a:pt x="1633126" y="594195"/>
                  </a:cubicBezTo>
                  <a:cubicBezTo>
                    <a:pt x="1634714" y="603720"/>
                    <a:pt x="1633126" y="613245"/>
                    <a:pt x="1633126" y="613245"/>
                  </a:cubicBezTo>
                  <a:cubicBezTo>
                    <a:pt x="1633126" y="620653"/>
                    <a:pt x="1635772" y="629649"/>
                    <a:pt x="1633126" y="638645"/>
                  </a:cubicBezTo>
                  <a:cubicBezTo>
                    <a:pt x="1630480" y="647641"/>
                    <a:pt x="1622014" y="659812"/>
                    <a:pt x="1617251" y="667220"/>
                  </a:cubicBezTo>
                  <a:cubicBezTo>
                    <a:pt x="1612489" y="674628"/>
                    <a:pt x="1609313" y="676216"/>
                    <a:pt x="1604551" y="683095"/>
                  </a:cubicBezTo>
                  <a:cubicBezTo>
                    <a:pt x="1599789" y="689974"/>
                    <a:pt x="1594497" y="698970"/>
                    <a:pt x="1588676" y="708495"/>
                  </a:cubicBezTo>
                  <a:cubicBezTo>
                    <a:pt x="1582855" y="718020"/>
                    <a:pt x="1575976" y="730720"/>
                    <a:pt x="1569626" y="740245"/>
                  </a:cubicBezTo>
                  <a:cubicBezTo>
                    <a:pt x="1563276" y="749770"/>
                    <a:pt x="1557455" y="756649"/>
                    <a:pt x="1550576" y="765645"/>
                  </a:cubicBezTo>
                  <a:cubicBezTo>
                    <a:pt x="1543697" y="774641"/>
                    <a:pt x="1533643" y="787870"/>
                    <a:pt x="1528351" y="794220"/>
                  </a:cubicBezTo>
                  <a:cubicBezTo>
                    <a:pt x="1523059" y="800570"/>
                    <a:pt x="1523059" y="800570"/>
                    <a:pt x="1518826" y="803745"/>
                  </a:cubicBezTo>
                  <a:cubicBezTo>
                    <a:pt x="1514593" y="806920"/>
                    <a:pt x="1509301" y="808508"/>
                    <a:pt x="1502951" y="813270"/>
                  </a:cubicBezTo>
                  <a:cubicBezTo>
                    <a:pt x="1496601" y="818032"/>
                    <a:pt x="1486547" y="827028"/>
                    <a:pt x="1480726" y="832320"/>
                  </a:cubicBezTo>
                  <a:cubicBezTo>
                    <a:pt x="1474905" y="837612"/>
                    <a:pt x="1472259" y="841845"/>
                    <a:pt x="1468026" y="845020"/>
                  </a:cubicBezTo>
                  <a:cubicBezTo>
                    <a:pt x="1463793" y="848195"/>
                    <a:pt x="1459559" y="848724"/>
                    <a:pt x="1455326" y="851370"/>
                  </a:cubicBezTo>
                  <a:cubicBezTo>
                    <a:pt x="1451093" y="854016"/>
                    <a:pt x="1444743" y="855074"/>
                    <a:pt x="1442626" y="860895"/>
                  </a:cubicBezTo>
                  <a:cubicBezTo>
                    <a:pt x="1440509" y="866716"/>
                    <a:pt x="1441568" y="878358"/>
                    <a:pt x="1442626" y="886295"/>
                  </a:cubicBezTo>
                  <a:cubicBezTo>
                    <a:pt x="1443684" y="894232"/>
                    <a:pt x="1447918" y="900583"/>
                    <a:pt x="1448976" y="908520"/>
                  </a:cubicBezTo>
                  <a:cubicBezTo>
                    <a:pt x="1450034" y="916457"/>
                    <a:pt x="1449505" y="928099"/>
                    <a:pt x="1448976" y="933920"/>
                  </a:cubicBezTo>
                  <a:cubicBezTo>
                    <a:pt x="1448447" y="939741"/>
                    <a:pt x="1448976" y="939212"/>
                    <a:pt x="1445801" y="943445"/>
                  </a:cubicBezTo>
                  <a:cubicBezTo>
                    <a:pt x="1442626" y="947678"/>
                    <a:pt x="1435747" y="955087"/>
                    <a:pt x="1429926" y="959320"/>
                  </a:cubicBezTo>
                  <a:cubicBezTo>
                    <a:pt x="1424105" y="963553"/>
                    <a:pt x="1417226" y="966728"/>
                    <a:pt x="1410876" y="968845"/>
                  </a:cubicBezTo>
                  <a:cubicBezTo>
                    <a:pt x="1404526" y="970962"/>
                    <a:pt x="1397647" y="970433"/>
                    <a:pt x="1391826" y="972020"/>
                  </a:cubicBezTo>
                  <a:cubicBezTo>
                    <a:pt x="1386005" y="973608"/>
                    <a:pt x="1381772" y="976253"/>
                    <a:pt x="1375951" y="978370"/>
                  </a:cubicBezTo>
                  <a:cubicBezTo>
                    <a:pt x="1370130" y="980487"/>
                    <a:pt x="1363251" y="982074"/>
                    <a:pt x="1356901" y="984720"/>
                  </a:cubicBezTo>
                  <a:cubicBezTo>
                    <a:pt x="1350551" y="987366"/>
                    <a:pt x="1342084" y="991599"/>
                    <a:pt x="1337851" y="994245"/>
                  </a:cubicBezTo>
                  <a:cubicBezTo>
                    <a:pt x="1333618" y="996891"/>
                    <a:pt x="1334676" y="996891"/>
                    <a:pt x="1331501" y="1000595"/>
                  </a:cubicBezTo>
                  <a:cubicBezTo>
                    <a:pt x="1328326" y="1004299"/>
                    <a:pt x="1323034" y="1010649"/>
                    <a:pt x="1318801" y="1016470"/>
                  </a:cubicBezTo>
                  <a:cubicBezTo>
                    <a:pt x="1314568" y="1022291"/>
                    <a:pt x="1309276" y="1030228"/>
                    <a:pt x="1306101" y="1035520"/>
                  </a:cubicBezTo>
                  <a:cubicBezTo>
                    <a:pt x="1302926" y="1040812"/>
                    <a:pt x="1302926" y="1044516"/>
                    <a:pt x="1299751" y="1048220"/>
                  </a:cubicBezTo>
                  <a:cubicBezTo>
                    <a:pt x="1296576" y="1051924"/>
                    <a:pt x="1289697" y="1053512"/>
                    <a:pt x="1287051" y="1057745"/>
                  </a:cubicBezTo>
                  <a:cubicBezTo>
                    <a:pt x="1284405" y="1061978"/>
                    <a:pt x="1285463" y="1070445"/>
                    <a:pt x="1283876" y="1073620"/>
                  </a:cubicBezTo>
                  <a:cubicBezTo>
                    <a:pt x="1282289" y="1076795"/>
                    <a:pt x="1280172" y="1073091"/>
                    <a:pt x="1277526" y="1076795"/>
                  </a:cubicBezTo>
                  <a:cubicBezTo>
                    <a:pt x="1274880" y="1080499"/>
                    <a:pt x="1270647" y="1091083"/>
                    <a:pt x="1268001" y="1095845"/>
                  </a:cubicBezTo>
                  <a:cubicBezTo>
                    <a:pt x="1265355" y="1100607"/>
                    <a:pt x="1262709" y="1100608"/>
                    <a:pt x="1261651" y="1105370"/>
                  </a:cubicBezTo>
                  <a:cubicBezTo>
                    <a:pt x="1260593" y="1110132"/>
                    <a:pt x="1261651" y="1124420"/>
                    <a:pt x="1261651" y="1124420"/>
                  </a:cubicBezTo>
                  <a:cubicBezTo>
                    <a:pt x="1261651" y="1130241"/>
                    <a:pt x="1260593" y="1132887"/>
                    <a:pt x="1261651" y="1140295"/>
                  </a:cubicBezTo>
                  <a:cubicBezTo>
                    <a:pt x="1262709" y="1147703"/>
                    <a:pt x="1265884" y="1161462"/>
                    <a:pt x="1268001" y="1168870"/>
                  </a:cubicBezTo>
                  <a:cubicBezTo>
                    <a:pt x="1270118" y="1176278"/>
                    <a:pt x="1271705" y="1178395"/>
                    <a:pt x="1274351" y="1184745"/>
                  </a:cubicBezTo>
                  <a:cubicBezTo>
                    <a:pt x="1276997" y="1191095"/>
                    <a:pt x="1280172" y="1203266"/>
                    <a:pt x="1283876" y="1206970"/>
                  </a:cubicBezTo>
                  <a:cubicBezTo>
                    <a:pt x="1287580" y="1210674"/>
                    <a:pt x="1290226" y="1206441"/>
                    <a:pt x="1296576" y="1206970"/>
                  </a:cubicBezTo>
                  <a:cubicBezTo>
                    <a:pt x="1302926" y="1207499"/>
                    <a:pt x="1314568" y="1207499"/>
                    <a:pt x="1321976" y="1210145"/>
                  </a:cubicBezTo>
                  <a:cubicBezTo>
                    <a:pt x="1329384" y="1212791"/>
                    <a:pt x="1335734" y="1219670"/>
                    <a:pt x="1341026" y="1222845"/>
                  </a:cubicBezTo>
                  <a:cubicBezTo>
                    <a:pt x="1346318" y="1226020"/>
                    <a:pt x="1350022" y="1224962"/>
                    <a:pt x="1353726" y="1229195"/>
                  </a:cubicBezTo>
                  <a:cubicBezTo>
                    <a:pt x="1357430" y="1233428"/>
                    <a:pt x="1358489" y="1242953"/>
                    <a:pt x="1363251" y="1248245"/>
                  </a:cubicBezTo>
                  <a:cubicBezTo>
                    <a:pt x="1368014" y="1253537"/>
                    <a:pt x="1377539" y="1256183"/>
                    <a:pt x="1382301" y="1260945"/>
                  </a:cubicBezTo>
                  <a:cubicBezTo>
                    <a:pt x="1387063" y="1265707"/>
                    <a:pt x="1389180" y="1271528"/>
                    <a:pt x="1391826" y="1276820"/>
                  </a:cubicBezTo>
                  <a:cubicBezTo>
                    <a:pt x="1394472" y="1282112"/>
                    <a:pt x="1394472" y="1287933"/>
                    <a:pt x="1398176" y="1292695"/>
                  </a:cubicBezTo>
                  <a:cubicBezTo>
                    <a:pt x="1401880" y="1297457"/>
                    <a:pt x="1414051" y="1305395"/>
                    <a:pt x="1414051" y="1305395"/>
                  </a:cubicBezTo>
                  <a:cubicBezTo>
                    <a:pt x="1419343" y="1309628"/>
                    <a:pt x="1426751" y="1313333"/>
                    <a:pt x="1429926" y="1318095"/>
                  </a:cubicBezTo>
                  <a:cubicBezTo>
                    <a:pt x="1433101" y="1322857"/>
                    <a:pt x="1431514" y="1328149"/>
                    <a:pt x="1433101" y="1333970"/>
                  </a:cubicBezTo>
                  <a:cubicBezTo>
                    <a:pt x="1434689" y="1339791"/>
                    <a:pt x="1438922" y="1346670"/>
                    <a:pt x="1439451" y="1353020"/>
                  </a:cubicBezTo>
                  <a:cubicBezTo>
                    <a:pt x="1439980" y="1359370"/>
                    <a:pt x="1437864" y="1365720"/>
                    <a:pt x="1436276" y="1372070"/>
                  </a:cubicBezTo>
                  <a:cubicBezTo>
                    <a:pt x="1434689" y="1378420"/>
                    <a:pt x="1432572" y="1385299"/>
                    <a:pt x="1429926" y="1391120"/>
                  </a:cubicBezTo>
                  <a:cubicBezTo>
                    <a:pt x="1427280" y="1396941"/>
                    <a:pt x="1425164" y="1401703"/>
                    <a:pt x="1420401" y="1406995"/>
                  </a:cubicBezTo>
                  <a:cubicBezTo>
                    <a:pt x="1415639" y="1412287"/>
                    <a:pt x="1406643" y="1416520"/>
                    <a:pt x="1401351" y="1422870"/>
                  </a:cubicBezTo>
                  <a:cubicBezTo>
                    <a:pt x="1396059" y="1429220"/>
                    <a:pt x="1392884" y="1438216"/>
                    <a:pt x="1388651" y="1445095"/>
                  </a:cubicBezTo>
                  <a:cubicBezTo>
                    <a:pt x="1384418" y="1451974"/>
                    <a:pt x="1380184" y="1458324"/>
                    <a:pt x="1375951" y="1464145"/>
                  </a:cubicBezTo>
                  <a:cubicBezTo>
                    <a:pt x="1371718" y="1469966"/>
                    <a:pt x="1366955" y="1474199"/>
                    <a:pt x="1363251" y="1480020"/>
                  </a:cubicBezTo>
                  <a:cubicBezTo>
                    <a:pt x="1359547" y="1485841"/>
                    <a:pt x="1356372" y="1495895"/>
                    <a:pt x="1353726" y="1499070"/>
                  </a:cubicBezTo>
                  <a:cubicBezTo>
                    <a:pt x="1351080" y="1502245"/>
                    <a:pt x="1346847" y="1495366"/>
                    <a:pt x="1347376" y="1499070"/>
                  </a:cubicBezTo>
                  <a:cubicBezTo>
                    <a:pt x="1347905" y="1502774"/>
                    <a:pt x="1355314" y="1514945"/>
                    <a:pt x="1356901" y="1521295"/>
                  </a:cubicBezTo>
                  <a:cubicBezTo>
                    <a:pt x="1358489" y="1527645"/>
                    <a:pt x="1356372" y="1531878"/>
                    <a:pt x="1356901" y="1537170"/>
                  </a:cubicBezTo>
                  <a:cubicBezTo>
                    <a:pt x="1357430" y="1542462"/>
                    <a:pt x="1357959" y="1548812"/>
                    <a:pt x="1360076" y="1553045"/>
                  </a:cubicBezTo>
                  <a:cubicBezTo>
                    <a:pt x="1362193" y="1557278"/>
                    <a:pt x="1369601" y="1562570"/>
                    <a:pt x="1369601" y="1562570"/>
                  </a:cubicBezTo>
                  <a:cubicBezTo>
                    <a:pt x="1373305" y="1566274"/>
                    <a:pt x="1379126" y="1569978"/>
                    <a:pt x="1382301" y="1575270"/>
                  </a:cubicBezTo>
                  <a:cubicBezTo>
                    <a:pt x="1385476" y="1580562"/>
                    <a:pt x="1387593" y="1589558"/>
                    <a:pt x="1388651" y="1594320"/>
                  </a:cubicBezTo>
                  <a:cubicBezTo>
                    <a:pt x="1389709" y="1599082"/>
                    <a:pt x="1389709" y="1598554"/>
                    <a:pt x="1388651" y="1603845"/>
                  </a:cubicBezTo>
                  <a:cubicBezTo>
                    <a:pt x="1387593" y="1609136"/>
                    <a:pt x="1384418" y="1621308"/>
                    <a:pt x="1382301" y="1626070"/>
                  </a:cubicBezTo>
                  <a:cubicBezTo>
                    <a:pt x="1380184" y="1630832"/>
                    <a:pt x="1378068" y="1625012"/>
                    <a:pt x="1375951" y="1632420"/>
                  </a:cubicBezTo>
                  <a:cubicBezTo>
                    <a:pt x="1373834" y="1639828"/>
                    <a:pt x="1370659" y="1658349"/>
                    <a:pt x="1369601" y="1670520"/>
                  </a:cubicBezTo>
                  <a:cubicBezTo>
                    <a:pt x="1368543" y="1682691"/>
                    <a:pt x="1370659" y="1694333"/>
                    <a:pt x="1369601" y="1705445"/>
                  </a:cubicBezTo>
                  <a:cubicBezTo>
                    <a:pt x="1368543" y="1716557"/>
                    <a:pt x="1363780" y="1727670"/>
                    <a:pt x="1363251" y="1737195"/>
                  </a:cubicBezTo>
                  <a:cubicBezTo>
                    <a:pt x="1362722" y="1746720"/>
                    <a:pt x="1365897" y="1754128"/>
                    <a:pt x="1366426" y="1762595"/>
                  </a:cubicBezTo>
                  <a:cubicBezTo>
                    <a:pt x="1366955" y="1771062"/>
                    <a:pt x="1366426" y="1787995"/>
                    <a:pt x="1366426" y="1787995"/>
                  </a:cubicBezTo>
                  <a:lnTo>
                    <a:pt x="1366426" y="1819745"/>
                  </a:lnTo>
                  <a:lnTo>
                    <a:pt x="1366426" y="1867370"/>
                  </a:lnTo>
                  <a:cubicBezTo>
                    <a:pt x="1366426" y="1882716"/>
                    <a:pt x="1365897" y="1899649"/>
                    <a:pt x="1366426" y="1911820"/>
                  </a:cubicBezTo>
                  <a:cubicBezTo>
                    <a:pt x="1366955" y="1923991"/>
                    <a:pt x="1369072" y="1932458"/>
                    <a:pt x="1369601" y="1940395"/>
                  </a:cubicBezTo>
                  <a:cubicBezTo>
                    <a:pt x="1370130" y="1948333"/>
                    <a:pt x="1370659" y="1954683"/>
                    <a:pt x="1369601" y="1959445"/>
                  </a:cubicBezTo>
                  <a:cubicBezTo>
                    <a:pt x="1368543" y="1964207"/>
                    <a:pt x="1366426" y="1967383"/>
                    <a:pt x="1363251" y="1968970"/>
                  </a:cubicBezTo>
                  <a:cubicBezTo>
                    <a:pt x="1360076" y="1970557"/>
                    <a:pt x="1350551" y="1968970"/>
                    <a:pt x="1350551" y="1968970"/>
                  </a:cubicBezTo>
                  <a:cubicBezTo>
                    <a:pt x="1345789" y="1968970"/>
                    <a:pt x="1340497" y="1968441"/>
                    <a:pt x="1334676" y="1968970"/>
                  </a:cubicBezTo>
                  <a:cubicBezTo>
                    <a:pt x="1328855" y="1969499"/>
                    <a:pt x="1322505" y="1971616"/>
                    <a:pt x="1315626" y="1972145"/>
                  </a:cubicBezTo>
                  <a:cubicBezTo>
                    <a:pt x="1308747" y="1972674"/>
                    <a:pt x="1301338" y="1970028"/>
                    <a:pt x="1293401" y="1972145"/>
                  </a:cubicBezTo>
                  <a:cubicBezTo>
                    <a:pt x="1285464" y="1974262"/>
                    <a:pt x="1275409" y="1982199"/>
                    <a:pt x="1268001" y="1984845"/>
                  </a:cubicBezTo>
                  <a:cubicBezTo>
                    <a:pt x="1260593" y="1987491"/>
                    <a:pt x="1248951" y="1988020"/>
                    <a:pt x="1248951" y="1988020"/>
                  </a:cubicBezTo>
                  <a:cubicBezTo>
                    <a:pt x="1242601" y="1989078"/>
                    <a:pt x="1236780" y="1988020"/>
                    <a:pt x="1229901" y="1991195"/>
                  </a:cubicBezTo>
                  <a:cubicBezTo>
                    <a:pt x="1223022" y="1994370"/>
                    <a:pt x="1216143" y="2002307"/>
                    <a:pt x="1207676" y="2007070"/>
                  </a:cubicBezTo>
                  <a:cubicBezTo>
                    <a:pt x="1199209" y="2011833"/>
                    <a:pt x="1188097" y="2016595"/>
                    <a:pt x="1179101" y="2019770"/>
                  </a:cubicBezTo>
                  <a:cubicBezTo>
                    <a:pt x="1170105" y="2022945"/>
                    <a:pt x="1153701" y="2026120"/>
                    <a:pt x="1153701" y="2026120"/>
                  </a:cubicBezTo>
                  <a:lnTo>
                    <a:pt x="1112426" y="2035645"/>
                  </a:lnTo>
                  <a:cubicBezTo>
                    <a:pt x="1099726" y="2038291"/>
                    <a:pt x="1086497" y="2040937"/>
                    <a:pt x="1077501" y="2041995"/>
                  </a:cubicBezTo>
                  <a:cubicBezTo>
                    <a:pt x="1068505" y="2043053"/>
                    <a:pt x="1067976" y="2041466"/>
                    <a:pt x="1058451" y="2041995"/>
                  </a:cubicBezTo>
                  <a:cubicBezTo>
                    <a:pt x="1048926" y="2042524"/>
                    <a:pt x="1031993" y="2043583"/>
                    <a:pt x="1020351" y="2045170"/>
                  </a:cubicBezTo>
                  <a:cubicBezTo>
                    <a:pt x="1008709" y="2046757"/>
                    <a:pt x="996538" y="2049403"/>
                    <a:pt x="988601" y="2051520"/>
                  </a:cubicBezTo>
                  <a:cubicBezTo>
                    <a:pt x="980664" y="2053637"/>
                    <a:pt x="979605" y="2055753"/>
                    <a:pt x="972726" y="2057870"/>
                  </a:cubicBezTo>
                  <a:cubicBezTo>
                    <a:pt x="965847" y="2059987"/>
                    <a:pt x="956322" y="2062103"/>
                    <a:pt x="947326" y="2064220"/>
                  </a:cubicBezTo>
                  <a:cubicBezTo>
                    <a:pt x="938330" y="2066337"/>
                    <a:pt x="928805" y="2067924"/>
                    <a:pt x="918751" y="2070570"/>
                  </a:cubicBezTo>
                  <a:cubicBezTo>
                    <a:pt x="908697" y="2073216"/>
                    <a:pt x="895468" y="2078508"/>
                    <a:pt x="887001" y="2080095"/>
                  </a:cubicBezTo>
                  <a:cubicBezTo>
                    <a:pt x="878534" y="2081682"/>
                    <a:pt x="867951" y="2080095"/>
                    <a:pt x="867951" y="2080095"/>
                  </a:cubicBezTo>
                  <a:lnTo>
                    <a:pt x="848901" y="2080095"/>
                  </a:lnTo>
                  <a:cubicBezTo>
                    <a:pt x="839905" y="2080095"/>
                    <a:pt x="820326" y="2080624"/>
                    <a:pt x="813976" y="2080095"/>
                  </a:cubicBezTo>
                  <a:cubicBezTo>
                    <a:pt x="807626" y="2079566"/>
                    <a:pt x="813976" y="2077449"/>
                    <a:pt x="810801" y="2076920"/>
                  </a:cubicBezTo>
                  <a:cubicBezTo>
                    <a:pt x="807626" y="2076391"/>
                    <a:pt x="802334" y="2077978"/>
                    <a:pt x="794926" y="2076920"/>
                  </a:cubicBezTo>
                  <a:cubicBezTo>
                    <a:pt x="787518" y="2075862"/>
                    <a:pt x="774818" y="2071628"/>
                    <a:pt x="766351" y="2070570"/>
                  </a:cubicBezTo>
                  <a:cubicBezTo>
                    <a:pt x="757884" y="2069512"/>
                    <a:pt x="753651" y="2071628"/>
                    <a:pt x="744126" y="2070570"/>
                  </a:cubicBezTo>
                  <a:cubicBezTo>
                    <a:pt x="734601" y="2069512"/>
                    <a:pt x="721372" y="2066866"/>
                    <a:pt x="709201" y="2064220"/>
                  </a:cubicBezTo>
                  <a:cubicBezTo>
                    <a:pt x="697030" y="2061574"/>
                    <a:pt x="683272" y="2056282"/>
                    <a:pt x="671101" y="2054695"/>
                  </a:cubicBezTo>
                  <a:cubicBezTo>
                    <a:pt x="658930" y="2053108"/>
                    <a:pt x="636176" y="2054695"/>
                    <a:pt x="636176" y="2054695"/>
                  </a:cubicBezTo>
                  <a:cubicBezTo>
                    <a:pt x="627180" y="2054695"/>
                    <a:pt x="623476" y="2056283"/>
                    <a:pt x="617126" y="2054695"/>
                  </a:cubicBezTo>
                  <a:cubicBezTo>
                    <a:pt x="610776" y="2053108"/>
                    <a:pt x="603897" y="2046758"/>
                    <a:pt x="598076" y="2045170"/>
                  </a:cubicBezTo>
                  <a:cubicBezTo>
                    <a:pt x="592255" y="2043583"/>
                    <a:pt x="589080" y="2046757"/>
                    <a:pt x="582201" y="2045170"/>
                  </a:cubicBezTo>
                  <a:cubicBezTo>
                    <a:pt x="575322" y="2043583"/>
                    <a:pt x="564209" y="2038291"/>
                    <a:pt x="556801" y="2035645"/>
                  </a:cubicBezTo>
                  <a:cubicBezTo>
                    <a:pt x="549393" y="2032999"/>
                    <a:pt x="545689" y="2032470"/>
                    <a:pt x="537751" y="2029295"/>
                  </a:cubicBezTo>
                  <a:cubicBezTo>
                    <a:pt x="529813" y="2026120"/>
                    <a:pt x="516584" y="2020299"/>
                    <a:pt x="509176" y="2016595"/>
                  </a:cubicBezTo>
                  <a:cubicBezTo>
                    <a:pt x="501768" y="2012891"/>
                    <a:pt x="500180" y="2009716"/>
                    <a:pt x="493301" y="2007070"/>
                  </a:cubicBezTo>
                  <a:cubicBezTo>
                    <a:pt x="486422" y="2004424"/>
                    <a:pt x="475838" y="2002837"/>
                    <a:pt x="467901" y="2000720"/>
                  </a:cubicBezTo>
                  <a:cubicBezTo>
                    <a:pt x="459964" y="1998603"/>
                    <a:pt x="451497" y="1997016"/>
                    <a:pt x="445676" y="1994370"/>
                  </a:cubicBezTo>
                  <a:cubicBezTo>
                    <a:pt x="439855" y="1991724"/>
                    <a:pt x="436680" y="1987491"/>
                    <a:pt x="432976" y="1984845"/>
                  </a:cubicBezTo>
                  <a:cubicBezTo>
                    <a:pt x="429272" y="1982199"/>
                    <a:pt x="427155" y="1983257"/>
                    <a:pt x="423451" y="1978495"/>
                  </a:cubicBezTo>
                  <a:cubicBezTo>
                    <a:pt x="419747" y="1973733"/>
                    <a:pt x="415513" y="1962620"/>
                    <a:pt x="410751" y="1956270"/>
                  </a:cubicBezTo>
                  <a:cubicBezTo>
                    <a:pt x="405989" y="1949920"/>
                    <a:pt x="394876" y="1940395"/>
                    <a:pt x="394876" y="1940395"/>
                  </a:cubicBezTo>
                  <a:lnTo>
                    <a:pt x="372651" y="1918170"/>
                  </a:lnTo>
                  <a:lnTo>
                    <a:pt x="347251" y="1892770"/>
                  </a:lnTo>
                  <a:cubicBezTo>
                    <a:pt x="340372" y="1885891"/>
                    <a:pt x="337726" y="1882716"/>
                    <a:pt x="331376" y="1876895"/>
                  </a:cubicBezTo>
                  <a:cubicBezTo>
                    <a:pt x="325026" y="1871074"/>
                    <a:pt x="317088" y="1862608"/>
                    <a:pt x="309151" y="1857845"/>
                  </a:cubicBezTo>
                  <a:cubicBezTo>
                    <a:pt x="301213" y="1853083"/>
                    <a:pt x="290101" y="1855728"/>
                    <a:pt x="283751" y="1848320"/>
                  </a:cubicBezTo>
                  <a:cubicBezTo>
                    <a:pt x="277401" y="1840912"/>
                    <a:pt x="274755" y="1823449"/>
                    <a:pt x="271051" y="1813395"/>
                  </a:cubicBezTo>
                  <a:cubicBezTo>
                    <a:pt x="267347" y="1803341"/>
                    <a:pt x="264701" y="1795933"/>
                    <a:pt x="261526" y="1787995"/>
                  </a:cubicBezTo>
                  <a:cubicBezTo>
                    <a:pt x="258351" y="1780057"/>
                    <a:pt x="256764" y="1775295"/>
                    <a:pt x="252001" y="1765770"/>
                  </a:cubicBezTo>
                  <a:cubicBezTo>
                    <a:pt x="247238" y="1756245"/>
                    <a:pt x="238772" y="1740370"/>
                    <a:pt x="232951" y="1730845"/>
                  </a:cubicBezTo>
                  <a:cubicBezTo>
                    <a:pt x="227130" y="1721320"/>
                    <a:pt x="222897" y="1714970"/>
                    <a:pt x="217076" y="1708620"/>
                  </a:cubicBezTo>
                  <a:cubicBezTo>
                    <a:pt x="211255" y="1702270"/>
                    <a:pt x="207022" y="1699624"/>
                    <a:pt x="198026" y="1692745"/>
                  </a:cubicBezTo>
                  <a:cubicBezTo>
                    <a:pt x="189030" y="1685866"/>
                    <a:pt x="172626" y="1672637"/>
                    <a:pt x="163101" y="1667345"/>
                  </a:cubicBezTo>
                  <a:cubicBezTo>
                    <a:pt x="153576" y="1662053"/>
                    <a:pt x="149343" y="1662053"/>
                    <a:pt x="140876" y="1660995"/>
                  </a:cubicBezTo>
                  <a:cubicBezTo>
                    <a:pt x="132409" y="1659937"/>
                    <a:pt x="112301" y="1660995"/>
                    <a:pt x="112301" y="1660995"/>
                  </a:cubicBezTo>
                  <a:cubicBezTo>
                    <a:pt x="102776" y="1660995"/>
                    <a:pt x="92722" y="1659408"/>
                    <a:pt x="83726" y="1660995"/>
                  </a:cubicBezTo>
                  <a:cubicBezTo>
                    <a:pt x="74730" y="1662582"/>
                    <a:pt x="65734" y="1668933"/>
                    <a:pt x="58326" y="1670520"/>
                  </a:cubicBezTo>
                  <a:cubicBezTo>
                    <a:pt x="50918" y="1672107"/>
                    <a:pt x="41393" y="1673695"/>
                    <a:pt x="39276" y="1670520"/>
                  </a:cubicBezTo>
                  <a:cubicBezTo>
                    <a:pt x="37159" y="1667345"/>
                    <a:pt x="42980" y="1658349"/>
                    <a:pt x="45626" y="1651470"/>
                  </a:cubicBezTo>
                  <a:cubicBezTo>
                    <a:pt x="48272" y="1644591"/>
                    <a:pt x="51447" y="1636124"/>
                    <a:pt x="55151" y="1629245"/>
                  </a:cubicBezTo>
                  <a:cubicBezTo>
                    <a:pt x="58855" y="1622366"/>
                    <a:pt x="64676" y="1617074"/>
                    <a:pt x="67851" y="1610195"/>
                  </a:cubicBezTo>
                  <a:cubicBezTo>
                    <a:pt x="71026" y="1603316"/>
                    <a:pt x="72084" y="1594320"/>
                    <a:pt x="74201" y="1587970"/>
                  </a:cubicBezTo>
                  <a:cubicBezTo>
                    <a:pt x="76318" y="1581620"/>
                    <a:pt x="75259" y="1581091"/>
                    <a:pt x="80551" y="1572095"/>
                  </a:cubicBezTo>
                  <a:cubicBezTo>
                    <a:pt x="85843" y="1563099"/>
                    <a:pt x="99601" y="1545637"/>
                    <a:pt x="105951" y="1533995"/>
                  </a:cubicBezTo>
                  <a:cubicBezTo>
                    <a:pt x="112301" y="1522353"/>
                    <a:pt x="116005" y="1511241"/>
                    <a:pt x="118651" y="1502245"/>
                  </a:cubicBezTo>
                  <a:cubicBezTo>
                    <a:pt x="121297" y="1493249"/>
                    <a:pt x="121297" y="1487958"/>
                    <a:pt x="121826" y="1480020"/>
                  </a:cubicBezTo>
                  <a:cubicBezTo>
                    <a:pt x="122355" y="1472083"/>
                    <a:pt x="121826" y="1454620"/>
                    <a:pt x="121826" y="1454620"/>
                  </a:cubicBezTo>
                  <a:lnTo>
                    <a:pt x="121826" y="1435570"/>
                  </a:lnTo>
                  <a:cubicBezTo>
                    <a:pt x="121826" y="1429220"/>
                    <a:pt x="126059" y="1424457"/>
                    <a:pt x="121826" y="1416520"/>
                  </a:cubicBezTo>
                  <a:cubicBezTo>
                    <a:pt x="117593" y="1408583"/>
                    <a:pt x="102776" y="1395882"/>
                    <a:pt x="96426" y="1387945"/>
                  </a:cubicBezTo>
                  <a:cubicBezTo>
                    <a:pt x="90076" y="1380008"/>
                    <a:pt x="87959" y="1374716"/>
                    <a:pt x="83726" y="1368895"/>
                  </a:cubicBezTo>
                  <a:cubicBezTo>
                    <a:pt x="79493" y="1363074"/>
                    <a:pt x="74730" y="1358312"/>
                    <a:pt x="71026" y="1353020"/>
                  </a:cubicBezTo>
                  <a:cubicBezTo>
                    <a:pt x="67322" y="1347728"/>
                    <a:pt x="64676" y="1341907"/>
                    <a:pt x="61501" y="1337145"/>
                  </a:cubicBezTo>
                  <a:cubicBezTo>
                    <a:pt x="58326" y="1332383"/>
                    <a:pt x="55680" y="1330266"/>
                    <a:pt x="51976" y="1324445"/>
                  </a:cubicBezTo>
                  <a:cubicBezTo>
                    <a:pt x="48272" y="1318624"/>
                    <a:pt x="42980" y="1308570"/>
                    <a:pt x="39276" y="1302220"/>
                  </a:cubicBezTo>
                  <a:cubicBezTo>
                    <a:pt x="35572" y="1295870"/>
                    <a:pt x="31338" y="1293224"/>
                    <a:pt x="29751" y="1286345"/>
                  </a:cubicBezTo>
                  <a:cubicBezTo>
                    <a:pt x="28164" y="1279466"/>
                    <a:pt x="31868" y="1268353"/>
                    <a:pt x="29751" y="1260945"/>
                  </a:cubicBezTo>
                  <a:cubicBezTo>
                    <a:pt x="27634" y="1253537"/>
                    <a:pt x="21813" y="1250891"/>
                    <a:pt x="17051" y="1241895"/>
                  </a:cubicBezTo>
                  <a:cubicBezTo>
                    <a:pt x="12289" y="1232899"/>
                    <a:pt x="3822" y="1217553"/>
                    <a:pt x="1176" y="1206970"/>
                  </a:cubicBezTo>
                  <a:cubicBezTo>
                    <a:pt x="-1470" y="1196387"/>
                    <a:pt x="1176" y="1178395"/>
                    <a:pt x="1176" y="1178395"/>
                  </a:cubicBezTo>
                  <a:lnTo>
                    <a:pt x="1176" y="1152995"/>
                  </a:lnTo>
                  <a:cubicBezTo>
                    <a:pt x="1176" y="1144528"/>
                    <a:pt x="118" y="1136062"/>
                    <a:pt x="1176" y="1127595"/>
                  </a:cubicBezTo>
                  <a:cubicBezTo>
                    <a:pt x="2234" y="1119128"/>
                    <a:pt x="3293" y="1108545"/>
                    <a:pt x="7526" y="1102195"/>
                  </a:cubicBezTo>
                  <a:cubicBezTo>
                    <a:pt x="11759" y="1095845"/>
                    <a:pt x="21284" y="1093728"/>
                    <a:pt x="26576" y="1089495"/>
                  </a:cubicBezTo>
                  <a:cubicBezTo>
                    <a:pt x="31868" y="1085262"/>
                    <a:pt x="35572" y="1081557"/>
                    <a:pt x="39276" y="1076795"/>
                  </a:cubicBezTo>
                  <a:cubicBezTo>
                    <a:pt x="42980" y="1072033"/>
                    <a:pt x="47214" y="1065153"/>
                    <a:pt x="48801" y="1060920"/>
                  </a:cubicBezTo>
                  <a:cubicBezTo>
                    <a:pt x="50388" y="1056687"/>
                    <a:pt x="48272" y="1058274"/>
                    <a:pt x="48801" y="1051395"/>
                  </a:cubicBezTo>
                  <a:cubicBezTo>
                    <a:pt x="49330" y="1044516"/>
                    <a:pt x="50389" y="1028112"/>
                    <a:pt x="51976" y="1019645"/>
                  </a:cubicBezTo>
                  <a:cubicBezTo>
                    <a:pt x="53563" y="1011178"/>
                    <a:pt x="55151" y="1004828"/>
                    <a:pt x="58326" y="1000595"/>
                  </a:cubicBezTo>
                  <a:cubicBezTo>
                    <a:pt x="61501" y="996362"/>
                    <a:pt x="63088" y="997420"/>
                    <a:pt x="71026" y="994245"/>
                  </a:cubicBezTo>
                  <a:cubicBezTo>
                    <a:pt x="78964" y="991070"/>
                    <a:pt x="94309" y="986307"/>
                    <a:pt x="105951" y="981545"/>
                  </a:cubicBezTo>
                  <a:cubicBezTo>
                    <a:pt x="117593" y="976783"/>
                    <a:pt x="131351" y="969374"/>
                    <a:pt x="140876" y="965670"/>
                  </a:cubicBezTo>
                  <a:cubicBezTo>
                    <a:pt x="150401" y="961966"/>
                    <a:pt x="157280" y="962495"/>
                    <a:pt x="163101" y="959320"/>
                  </a:cubicBezTo>
                  <a:cubicBezTo>
                    <a:pt x="168922" y="956145"/>
                    <a:pt x="175801" y="946620"/>
                    <a:pt x="175801" y="946620"/>
                  </a:cubicBezTo>
                  <a:cubicBezTo>
                    <a:pt x="180563" y="941858"/>
                    <a:pt x="186914" y="937095"/>
                    <a:pt x="191676" y="930745"/>
                  </a:cubicBezTo>
                  <a:cubicBezTo>
                    <a:pt x="196438" y="924395"/>
                    <a:pt x="204376" y="908520"/>
                    <a:pt x="204376" y="908520"/>
                  </a:cubicBezTo>
                  <a:cubicBezTo>
                    <a:pt x="208609" y="901112"/>
                    <a:pt x="213901" y="892116"/>
                    <a:pt x="217076" y="886295"/>
                  </a:cubicBezTo>
                  <a:cubicBezTo>
                    <a:pt x="220251" y="880474"/>
                    <a:pt x="219722" y="878357"/>
                    <a:pt x="223426" y="873595"/>
                  </a:cubicBezTo>
                  <a:cubicBezTo>
                    <a:pt x="227130" y="868833"/>
                    <a:pt x="239301" y="857720"/>
                    <a:pt x="239301" y="857720"/>
                  </a:cubicBezTo>
                  <a:cubicBezTo>
                    <a:pt x="243534" y="853487"/>
                    <a:pt x="244593" y="851899"/>
                    <a:pt x="248826" y="848195"/>
                  </a:cubicBezTo>
                  <a:cubicBezTo>
                    <a:pt x="253059" y="844491"/>
                    <a:pt x="257822" y="840257"/>
                    <a:pt x="264701" y="835495"/>
                  </a:cubicBezTo>
                  <a:cubicBezTo>
                    <a:pt x="271580" y="830733"/>
                    <a:pt x="281634" y="825441"/>
                    <a:pt x="290101" y="819620"/>
                  </a:cubicBezTo>
                  <a:cubicBezTo>
                    <a:pt x="298568" y="813799"/>
                    <a:pt x="308093" y="804274"/>
                    <a:pt x="315501" y="800570"/>
                  </a:cubicBezTo>
                  <a:cubicBezTo>
                    <a:pt x="322909" y="796866"/>
                    <a:pt x="327672" y="800041"/>
                    <a:pt x="334551" y="797395"/>
                  </a:cubicBezTo>
                  <a:cubicBezTo>
                    <a:pt x="341430" y="794749"/>
                    <a:pt x="351484" y="786812"/>
                    <a:pt x="356776" y="784695"/>
                  </a:cubicBezTo>
                  <a:cubicBezTo>
                    <a:pt x="362068" y="782578"/>
                    <a:pt x="366301" y="784695"/>
                    <a:pt x="366301" y="784695"/>
                  </a:cubicBezTo>
                  <a:cubicBezTo>
                    <a:pt x="372651" y="784695"/>
                    <a:pt x="388526" y="786283"/>
                    <a:pt x="394876" y="784695"/>
                  </a:cubicBezTo>
                  <a:cubicBezTo>
                    <a:pt x="401226" y="783108"/>
                    <a:pt x="401755" y="778874"/>
                    <a:pt x="404401" y="775170"/>
                  </a:cubicBezTo>
                  <a:cubicBezTo>
                    <a:pt x="407047" y="771466"/>
                    <a:pt x="410222" y="768820"/>
                    <a:pt x="410751" y="762470"/>
                  </a:cubicBezTo>
                  <a:cubicBezTo>
                    <a:pt x="411280" y="756120"/>
                    <a:pt x="404930" y="745537"/>
                    <a:pt x="407576" y="737070"/>
                  </a:cubicBezTo>
                  <a:cubicBezTo>
                    <a:pt x="410222" y="728603"/>
                    <a:pt x="420276" y="720666"/>
                    <a:pt x="426626" y="711670"/>
                  </a:cubicBezTo>
                  <a:cubicBezTo>
                    <a:pt x="432976" y="702674"/>
                    <a:pt x="440913" y="692620"/>
                    <a:pt x="445676" y="683095"/>
                  </a:cubicBezTo>
                  <a:cubicBezTo>
                    <a:pt x="450439" y="673570"/>
                    <a:pt x="451497" y="663516"/>
                    <a:pt x="455201" y="654520"/>
                  </a:cubicBezTo>
                  <a:cubicBezTo>
                    <a:pt x="458905" y="645524"/>
                    <a:pt x="463668" y="637057"/>
                    <a:pt x="467901" y="629120"/>
                  </a:cubicBezTo>
                  <a:cubicBezTo>
                    <a:pt x="472134" y="621183"/>
                    <a:pt x="476897" y="614303"/>
                    <a:pt x="480601" y="606895"/>
                  </a:cubicBezTo>
                  <a:cubicBezTo>
                    <a:pt x="484305" y="599487"/>
                    <a:pt x="490126" y="592078"/>
                    <a:pt x="490126" y="584670"/>
                  </a:cubicBezTo>
                  <a:cubicBezTo>
                    <a:pt x="490126" y="577262"/>
                    <a:pt x="488009" y="568266"/>
                    <a:pt x="480601" y="562445"/>
                  </a:cubicBezTo>
                  <a:cubicBezTo>
                    <a:pt x="473193" y="556624"/>
                    <a:pt x="457318" y="553449"/>
                    <a:pt x="445676" y="549745"/>
                  </a:cubicBezTo>
                  <a:cubicBezTo>
                    <a:pt x="434034" y="546041"/>
                    <a:pt x="420276" y="543395"/>
                    <a:pt x="410751" y="540220"/>
                  </a:cubicBezTo>
                  <a:cubicBezTo>
                    <a:pt x="401226" y="537045"/>
                    <a:pt x="395405" y="535457"/>
                    <a:pt x="388526" y="530695"/>
                  </a:cubicBezTo>
                  <a:cubicBezTo>
                    <a:pt x="381647" y="525933"/>
                    <a:pt x="374768" y="517466"/>
                    <a:pt x="369476" y="511645"/>
                  </a:cubicBezTo>
                  <a:cubicBezTo>
                    <a:pt x="364184" y="505824"/>
                    <a:pt x="358893" y="502120"/>
                    <a:pt x="356776" y="495770"/>
                  </a:cubicBezTo>
                  <a:cubicBezTo>
                    <a:pt x="354659" y="489420"/>
                    <a:pt x="355188" y="483070"/>
                    <a:pt x="356776" y="473545"/>
                  </a:cubicBezTo>
                  <a:cubicBezTo>
                    <a:pt x="358363" y="464020"/>
                    <a:pt x="363655" y="449733"/>
                    <a:pt x="366301" y="438620"/>
                  </a:cubicBezTo>
                  <a:cubicBezTo>
                    <a:pt x="368947" y="427507"/>
                    <a:pt x="371593" y="416924"/>
                    <a:pt x="372651" y="406870"/>
                  </a:cubicBezTo>
                  <a:cubicBezTo>
                    <a:pt x="373709" y="396816"/>
                    <a:pt x="372122" y="386762"/>
                    <a:pt x="372651" y="378295"/>
                  </a:cubicBezTo>
                  <a:cubicBezTo>
                    <a:pt x="373180" y="369828"/>
                    <a:pt x="374768" y="364537"/>
                    <a:pt x="375826" y="356070"/>
                  </a:cubicBezTo>
                  <a:cubicBezTo>
                    <a:pt x="376884" y="347603"/>
                    <a:pt x="378472" y="335962"/>
                    <a:pt x="379001" y="327495"/>
                  </a:cubicBezTo>
                  <a:cubicBezTo>
                    <a:pt x="379530" y="319028"/>
                    <a:pt x="377943" y="311091"/>
                    <a:pt x="379001" y="305270"/>
                  </a:cubicBezTo>
                  <a:cubicBezTo>
                    <a:pt x="380059" y="299449"/>
                    <a:pt x="381647" y="294157"/>
                    <a:pt x="385351" y="292570"/>
                  </a:cubicBezTo>
                  <a:cubicBezTo>
                    <a:pt x="389055" y="290983"/>
                    <a:pt x="393289" y="293099"/>
                    <a:pt x="401226" y="295745"/>
                  </a:cubicBezTo>
                  <a:cubicBezTo>
                    <a:pt x="409163" y="298391"/>
                    <a:pt x="423451" y="306328"/>
                    <a:pt x="432976" y="308445"/>
                  </a:cubicBezTo>
                  <a:cubicBezTo>
                    <a:pt x="442501" y="310562"/>
                    <a:pt x="458376" y="308445"/>
                    <a:pt x="458376" y="308445"/>
                  </a:cubicBezTo>
                  <a:lnTo>
                    <a:pt x="486951" y="308445"/>
                  </a:lnTo>
                  <a:cubicBezTo>
                    <a:pt x="499651" y="308445"/>
                    <a:pt x="525051" y="310033"/>
                    <a:pt x="534576" y="308445"/>
                  </a:cubicBezTo>
                  <a:cubicBezTo>
                    <a:pt x="544101" y="306858"/>
                    <a:pt x="539339" y="301037"/>
                    <a:pt x="544101" y="298920"/>
                  </a:cubicBezTo>
                  <a:cubicBezTo>
                    <a:pt x="548863" y="296803"/>
                    <a:pt x="557859" y="298391"/>
                    <a:pt x="563151" y="295745"/>
                  </a:cubicBezTo>
                  <a:cubicBezTo>
                    <a:pt x="568443" y="293099"/>
                    <a:pt x="571089" y="286749"/>
                    <a:pt x="575851" y="283045"/>
                  </a:cubicBezTo>
                  <a:cubicBezTo>
                    <a:pt x="580613" y="279341"/>
                    <a:pt x="585905" y="276695"/>
                    <a:pt x="591726" y="273520"/>
                  </a:cubicBezTo>
                  <a:cubicBezTo>
                    <a:pt x="597547" y="270345"/>
                    <a:pt x="607072" y="268228"/>
                    <a:pt x="610776" y="263995"/>
                  </a:cubicBezTo>
                  <a:cubicBezTo>
                    <a:pt x="614480" y="259762"/>
                    <a:pt x="612363" y="253941"/>
                    <a:pt x="613951" y="248120"/>
                  </a:cubicBezTo>
                  <a:cubicBezTo>
                    <a:pt x="615538" y="242299"/>
                    <a:pt x="617126" y="235420"/>
                    <a:pt x="620301" y="229070"/>
                  </a:cubicBezTo>
                  <a:cubicBezTo>
                    <a:pt x="623476" y="222720"/>
                    <a:pt x="630884" y="215312"/>
                    <a:pt x="633001" y="210020"/>
                  </a:cubicBezTo>
                  <a:cubicBezTo>
                    <a:pt x="635118" y="204728"/>
                    <a:pt x="629297" y="201553"/>
                    <a:pt x="633001" y="197320"/>
                  </a:cubicBezTo>
                  <a:cubicBezTo>
                    <a:pt x="636705" y="193087"/>
                    <a:pt x="648876" y="186737"/>
                    <a:pt x="655226" y="184620"/>
                  </a:cubicBezTo>
                  <a:cubicBezTo>
                    <a:pt x="661576" y="182503"/>
                    <a:pt x="664751" y="186208"/>
                    <a:pt x="671101" y="184620"/>
                  </a:cubicBezTo>
                  <a:cubicBezTo>
                    <a:pt x="677451" y="183033"/>
                    <a:pt x="688564" y="179857"/>
                    <a:pt x="693326" y="175095"/>
                  </a:cubicBezTo>
                  <a:cubicBezTo>
                    <a:pt x="698088" y="170333"/>
                    <a:pt x="698618" y="162924"/>
                    <a:pt x="699676" y="156045"/>
                  </a:cubicBezTo>
                  <a:cubicBezTo>
                    <a:pt x="700734" y="149166"/>
                    <a:pt x="699676" y="133820"/>
                    <a:pt x="699676" y="133820"/>
                  </a:cubicBezTo>
                  <a:lnTo>
                    <a:pt x="699676" y="114770"/>
                  </a:lnTo>
                  <a:lnTo>
                    <a:pt x="699676" y="95720"/>
                  </a:lnTo>
                  <a:lnTo>
                    <a:pt x="699676" y="79845"/>
                  </a:lnTo>
                  <a:lnTo>
                    <a:pt x="699676" y="63970"/>
                  </a:lnTo>
                  <a:lnTo>
                    <a:pt x="699676" y="60795"/>
                  </a:lnTo>
                  <a:lnTo>
                    <a:pt x="699676" y="57620"/>
                  </a:lnTo>
                  <a:cubicBezTo>
                    <a:pt x="699676" y="56562"/>
                    <a:pt x="697030" y="51799"/>
                    <a:pt x="699676" y="54445"/>
                  </a:cubicBezTo>
                  <a:cubicBezTo>
                    <a:pt x="702322" y="57091"/>
                    <a:pt x="711847" y="68203"/>
                    <a:pt x="715551" y="73495"/>
                  </a:cubicBezTo>
                  <a:cubicBezTo>
                    <a:pt x="719255" y="78787"/>
                    <a:pt x="718197" y="81433"/>
                    <a:pt x="721901" y="86195"/>
                  </a:cubicBezTo>
                  <a:cubicBezTo>
                    <a:pt x="725605" y="90957"/>
                    <a:pt x="732484" y="97837"/>
                    <a:pt x="737776" y="102070"/>
                  </a:cubicBezTo>
                  <a:cubicBezTo>
                    <a:pt x="743068" y="106303"/>
                    <a:pt x="747830" y="109478"/>
                    <a:pt x="753651" y="111595"/>
                  </a:cubicBezTo>
                  <a:cubicBezTo>
                    <a:pt x="759472" y="113712"/>
                    <a:pt x="767409" y="112653"/>
                    <a:pt x="772701" y="114770"/>
                  </a:cubicBezTo>
                  <a:cubicBezTo>
                    <a:pt x="777993" y="116887"/>
                    <a:pt x="780639" y="122178"/>
                    <a:pt x="785401" y="124295"/>
                  </a:cubicBezTo>
                  <a:cubicBezTo>
                    <a:pt x="790163" y="126412"/>
                    <a:pt x="801276" y="127470"/>
                    <a:pt x="801276" y="127470"/>
                  </a:cubicBezTo>
                  <a:lnTo>
                    <a:pt x="817151" y="130645"/>
                  </a:lnTo>
                  <a:cubicBezTo>
                    <a:pt x="821913" y="131703"/>
                    <a:pt x="824030" y="132233"/>
                    <a:pt x="829851" y="133820"/>
                  </a:cubicBezTo>
                  <a:cubicBezTo>
                    <a:pt x="835672" y="135408"/>
                    <a:pt x="844139" y="139112"/>
                    <a:pt x="852076" y="140170"/>
                  </a:cubicBezTo>
                  <a:cubicBezTo>
                    <a:pt x="860013" y="141228"/>
                    <a:pt x="871126" y="139112"/>
                    <a:pt x="877476" y="140170"/>
                  </a:cubicBezTo>
                  <a:cubicBezTo>
                    <a:pt x="883826" y="141228"/>
                    <a:pt x="886472" y="145462"/>
                    <a:pt x="890176" y="146520"/>
                  </a:cubicBezTo>
                  <a:cubicBezTo>
                    <a:pt x="893880" y="147578"/>
                    <a:pt x="899701" y="146520"/>
                    <a:pt x="899701" y="146520"/>
                  </a:cubicBezTo>
                  <a:lnTo>
                    <a:pt x="909226" y="146520"/>
                  </a:lnTo>
                  <a:cubicBezTo>
                    <a:pt x="912401" y="146520"/>
                    <a:pt x="912930" y="147578"/>
                    <a:pt x="918751" y="146520"/>
                  </a:cubicBezTo>
                  <a:cubicBezTo>
                    <a:pt x="924572" y="145462"/>
                    <a:pt x="935684" y="141757"/>
                    <a:pt x="944151" y="140170"/>
                  </a:cubicBezTo>
                  <a:cubicBezTo>
                    <a:pt x="952618" y="138583"/>
                    <a:pt x="962143" y="138582"/>
                    <a:pt x="969551" y="136995"/>
                  </a:cubicBezTo>
                  <a:cubicBezTo>
                    <a:pt x="976959" y="135408"/>
                    <a:pt x="983309" y="132232"/>
                    <a:pt x="988601" y="130645"/>
                  </a:cubicBezTo>
                  <a:cubicBezTo>
                    <a:pt x="993893" y="129058"/>
                    <a:pt x="998655" y="128528"/>
                    <a:pt x="1001301" y="127470"/>
                  </a:cubicBezTo>
                  <a:cubicBezTo>
                    <a:pt x="1003947" y="126412"/>
                    <a:pt x="1000243" y="125882"/>
                    <a:pt x="1004476" y="124295"/>
                  </a:cubicBezTo>
                  <a:cubicBezTo>
                    <a:pt x="1008709" y="122708"/>
                    <a:pt x="1020351" y="119003"/>
                    <a:pt x="1026701" y="117945"/>
                  </a:cubicBezTo>
                  <a:cubicBezTo>
                    <a:pt x="1033051" y="116887"/>
                    <a:pt x="1036755" y="120062"/>
                    <a:pt x="1042576" y="117945"/>
                  </a:cubicBezTo>
                  <a:cubicBezTo>
                    <a:pt x="1048397" y="115828"/>
                    <a:pt x="1054747" y="107891"/>
                    <a:pt x="1061626" y="105245"/>
                  </a:cubicBezTo>
                  <a:cubicBezTo>
                    <a:pt x="1068505" y="102599"/>
                    <a:pt x="1076972" y="102599"/>
                    <a:pt x="1083851" y="102070"/>
                  </a:cubicBezTo>
                  <a:cubicBezTo>
                    <a:pt x="1090730" y="101541"/>
                    <a:pt x="1097080" y="103128"/>
                    <a:pt x="1102901" y="102070"/>
                  </a:cubicBezTo>
                  <a:cubicBezTo>
                    <a:pt x="1108722" y="101012"/>
                    <a:pt x="1113485" y="96778"/>
                    <a:pt x="1118776" y="95720"/>
                  </a:cubicBezTo>
                  <a:cubicBezTo>
                    <a:pt x="1124067" y="94662"/>
                    <a:pt x="1134651" y="95720"/>
                    <a:pt x="1134651" y="95720"/>
                  </a:cubicBezTo>
                  <a:lnTo>
                    <a:pt x="1185451" y="89370"/>
                  </a:ln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6" name="任意多边形 35"/>
            <p:cNvSpPr/>
            <p:nvPr/>
          </p:nvSpPr>
          <p:spPr bwMode="auto">
            <a:xfrm>
              <a:off x="605529" y="2972990"/>
              <a:ext cx="1732522" cy="2040466"/>
            </a:xfrm>
            <a:custGeom>
              <a:avLst/>
              <a:gdLst>
                <a:gd name="connsiteX0" fmla="*/ 109361 w 1732522"/>
                <a:gd name="connsiteY0" fmla="*/ 137701 h 2040466"/>
                <a:gd name="connsiteX1" fmla="*/ 131586 w 1732522"/>
                <a:gd name="connsiteY1" fmla="*/ 80551 h 2040466"/>
                <a:gd name="connsiteX2" fmla="*/ 141111 w 1732522"/>
                <a:gd name="connsiteY2" fmla="*/ 58326 h 2040466"/>
                <a:gd name="connsiteX3" fmla="*/ 150636 w 1732522"/>
                <a:gd name="connsiteY3" fmla="*/ 36101 h 2040466"/>
                <a:gd name="connsiteX4" fmla="*/ 166511 w 1732522"/>
                <a:gd name="connsiteY4" fmla="*/ 42451 h 2040466"/>
                <a:gd name="connsiteX5" fmla="*/ 179211 w 1732522"/>
                <a:gd name="connsiteY5" fmla="*/ 45626 h 2040466"/>
                <a:gd name="connsiteX6" fmla="*/ 191911 w 1732522"/>
                <a:gd name="connsiteY6" fmla="*/ 51976 h 2040466"/>
                <a:gd name="connsiteX7" fmla="*/ 226836 w 1732522"/>
                <a:gd name="connsiteY7" fmla="*/ 48801 h 2040466"/>
                <a:gd name="connsiteX8" fmla="*/ 252236 w 1732522"/>
                <a:gd name="connsiteY8" fmla="*/ 39276 h 2040466"/>
                <a:gd name="connsiteX9" fmla="*/ 271286 w 1732522"/>
                <a:gd name="connsiteY9" fmla="*/ 39276 h 2040466"/>
                <a:gd name="connsiteX10" fmla="*/ 303036 w 1732522"/>
                <a:gd name="connsiteY10" fmla="*/ 39276 h 2040466"/>
                <a:gd name="connsiteX11" fmla="*/ 334786 w 1732522"/>
                <a:gd name="connsiteY11" fmla="*/ 39276 h 2040466"/>
                <a:gd name="connsiteX12" fmla="*/ 366536 w 1732522"/>
                <a:gd name="connsiteY12" fmla="*/ 39276 h 2040466"/>
                <a:gd name="connsiteX13" fmla="*/ 398286 w 1732522"/>
                <a:gd name="connsiteY13" fmla="*/ 42451 h 2040466"/>
                <a:gd name="connsiteX14" fmla="*/ 420511 w 1732522"/>
                <a:gd name="connsiteY14" fmla="*/ 45626 h 2040466"/>
                <a:gd name="connsiteX15" fmla="*/ 449086 w 1732522"/>
                <a:gd name="connsiteY15" fmla="*/ 45626 h 2040466"/>
                <a:gd name="connsiteX16" fmla="*/ 464961 w 1732522"/>
                <a:gd name="connsiteY16" fmla="*/ 39276 h 2040466"/>
                <a:gd name="connsiteX17" fmla="*/ 480836 w 1732522"/>
                <a:gd name="connsiteY17" fmla="*/ 36101 h 2040466"/>
                <a:gd name="connsiteX18" fmla="*/ 493536 w 1732522"/>
                <a:gd name="connsiteY18" fmla="*/ 23401 h 2040466"/>
                <a:gd name="connsiteX19" fmla="*/ 515761 w 1732522"/>
                <a:gd name="connsiteY19" fmla="*/ 10701 h 2040466"/>
                <a:gd name="connsiteX20" fmla="*/ 531636 w 1732522"/>
                <a:gd name="connsiteY20" fmla="*/ 7526 h 2040466"/>
                <a:gd name="connsiteX21" fmla="*/ 544336 w 1732522"/>
                <a:gd name="connsiteY21" fmla="*/ 4351 h 2040466"/>
                <a:gd name="connsiteX22" fmla="*/ 572911 w 1732522"/>
                <a:gd name="connsiteY22" fmla="*/ 4351 h 2040466"/>
                <a:gd name="connsiteX23" fmla="*/ 591961 w 1732522"/>
                <a:gd name="connsiteY23" fmla="*/ 1176 h 2040466"/>
                <a:gd name="connsiteX24" fmla="*/ 630061 w 1732522"/>
                <a:gd name="connsiteY24" fmla="*/ 1176 h 2040466"/>
                <a:gd name="connsiteX25" fmla="*/ 642761 w 1732522"/>
                <a:gd name="connsiteY25" fmla="*/ 1176 h 2040466"/>
                <a:gd name="connsiteX26" fmla="*/ 655461 w 1732522"/>
                <a:gd name="connsiteY26" fmla="*/ 17051 h 2040466"/>
                <a:gd name="connsiteX27" fmla="*/ 668161 w 1732522"/>
                <a:gd name="connsiteY27" fmla="*/ 45626 h 2040466"/>
                <a:gd name="connsiteX28" fmla="*/ 680861 w 1732522"/>
                <a:gd name="connsiteY28" fmla="*/ 48801 h 2040466"/>
                <a:gd name="connsiteX29" fmla="*/ 693561 w 1732522"/>
                <a:gd name="connsiteY29" fmla="*/ 48801 h 2040466"/>
                <a:gd name="connsiteX30" fmla="*/ 715786 w 1732522"/>
                <a:gd name="connsiteY30" fmla="*/ 48801 h 2040466"/>
                <a:gd name="connsiteX31" fmla="*/ 734836 w 1732522"/>
                <a:gd name="connsiteY31" fmla="*/ 48801 h 2040466"/>
                <a:gd name="connsiteX32" fmla="*/ 738011 w 1732522"/>
                <a:gd name="connsiteY32" fmla="*/ 48801 h 2040466"/>
                <a:gd name="connsiteX33" fmla="*/ 741186 w 1732522"/>
                <a:gd name="connsiteY33" fmla="*/ 71026 h 2040466"/>
                <a:gd name="connsiteX34" fmla="*/ 728486 w 1732522"/>
                <a:gd name="connsiteY34" fmla="*/ 96426 h 2040466"/>
                <a:gd name="connsiteX35" fmla="*/ 725311 w 1732522"/>
                <a:gd name="connsiteY35" fmla="*/ 118651 h 2040466"/>
                <a:gd name="connsiteX36" fmla="*/ 718961 w 1732522"/>
                <a:gd name="connsiteY36" fmla="*/ 125001 h 2040466"/>
                <a:gd name="connsiteX37" fmla="*/ 718961 w 1732522"/>
                <a:gd name="connsiteY37" fmla="*/ 150401 h 2040466"/>
                <a:gd name="connsiteX38" fmla="*/ 718961 w 1732522"/>
                <a:gd name="connsiteY38" fmla="*/ 169451 h 2040466"/>
                <a:gd name="connsiteX39" fmla="*/ 741186 w 1732522"/>
                <a:gd name="connsiteY39" fmla="*/ 172626 h 2040466"/>
                <a:gd name="connsiteX40" fmla="*/ 757061 w 1732522"/>
                <a:gd name="connsiteY40" fmla="*/ 169451 h 2040466"/>
                <a:gd name="connsiteX41" fmla="*/ 760236 w 1732522"/>
                <a:gd name="connsiteY41" fmla="*/ 166276 h 2040466"/>
                <a:gd name="connsiteX42" fmla="*/ 776111 w 1732522"/>
                <a:gd name="connsiteY42" fmla="*/ 172626 h 2040466"/>
                <a:gd name="connsiteX43" fmla="*/ 795161 w 1732522"/>
                <a:gd name="connsiteY43" fmla="*/ 191676 h 2040466"/>
                <a:gd name="connsiteX44" fmla="*/ 814211 w 1732522"/>
                <a:gd name="connsiteY44" fmla="*/ 213901 h 2040466"/>
                <a:gd name="connsiteX45" fmla="*/ 823736 w 1732522"/>
                <a:gd name="connsiteY45" fmla="*/ 213901 h 2040466"/>
                <a:gd name="connsiteX46" fmla="*/ 836436 w 1732522"/>
                <a:gd name="connsiteY46" fmla="*/ 223426 h 2040466"/>
                <a:gd name="connsiteX47" fmla="*/ 852311 w 1732522"/>
                <a:gd name="connsiteY47" fmla="*/ 236126 h 2040466"/>
                <a:gd name="connsiteX48" fmla="*/ 852311 w 1732522"/>
                <a:gd name="connsiteY48" fmla="*/ 252001 h 2040466"/>
                <a:gd name="connsiteX49" fmla="*/ 852311 w 1732522"/>
                <a:gd name="connsiteY49" fmla="*/ 274226 h 2040466"/>
                <a:gd name="connsiteX50" fmla="*/ 852311 w 1732522"/>
                <a:gd name="connsiteY50" fmla="*/ 290101 h 2040466"/>
                <a:gd name="connsiteX51" fmla="*/ 852311 w 1732522"/>
                <a:gd name="connsiteY51" fmla="*/ 305976 h 2040466"/>
                <a:gd name="connsiteX52" fmla="*/ 858661 w 1732522"/>
                <a:gd name="connsiteY52" fmla="*/ 325026 h 2040466"/>
                <a:gd name="connsiteX53" fmla="*/ 871361 w 1732522"/>
                <a:gd name="connsiteY53" fmla="*/ 318676 h 2040466"/>
                <a:gd name="connsiteX54" fmla="*/ 887236 w 1732522"/>
                <a:gd name="connsiteY54" fmla="*/ 309151 h 2040466"/>
                <a:gd name="connsiteX55" fmla="*/ 906286 w 1732522"/>
                <a:gd name="connsiteY55" fmla="*/ 296451 h 2040466"/>
                <a:gd name="connsiteX56" fmla="*/ 922161 w 1732522"/>
                <a:gd name="connsiteY56" fmla="*/ 283751 h 2040466"/>
                <a:gd name="connsiteX57" fmla="*/ 941211 w 1732522"/>
                <a:gd name="connsiteY57" fmla="*/ 283751 h 2040466"/>
                <a:gd name="connsiteX58" fmla="*/ 976136 w 1732522"/>
                <a:gd name="connsiteY58" fmla="*/ 286926 h 2040466"/>
                <a:gd name="connsiteX59" fmla="*/ 1001536 w 1732522"/>
                <a:gd name="connsiteY59" fmla="*/ 296451 h 2040466"/>
                <a:gd name="connsiteX60" fmla="*/ 1017411 w 1732522"/>
                <a:gd name="connsiteY60" fmla="*/ 312326 h 2040466"/>
                <a:gd name="connsiteX61" fmla="*/ 1036461 w 1732522"/>
                <a:gd name="connsiteY61" fmla="*/ 334551 h 2040466"/>
                <a:gd name="connsiteX62" fmla="*/ 1052336 w 1732522"/>
                <a:gd name="connsiteY62" fmla="*/ 325026 h 2040466"/>
                <a:gd name="connsiteX63" fmla="*/ 1065036 w 1732522"/>
                <a:gd name="connsiteY63" fmla="*/ 302801 h 2040466"/>
                <a:gd name="connsiteX64" fmla="*/ 1087261 w 1732522"/>
                <a:gd name="connsiteY64" fmla="*/ 271051 h 2040466"/>
                <a:gd name="connsiteX65" fmla="*/ 1103136 w 1732522"/>
                <a:gd name="connsiteY65" fmla="*/ 255176 h 2040466"/>
                <a:gd name="connsiteX66" fmla="*/ 1115836 w 1732522"/>
                <a:gd name="connsiteY66" fmla="*/ 239301 h 2040466"/>
                <a:gd name="connsiteX67" fmla="*/ 1147586 w 1732522"/>
                <a:gd name="connsiteY67" fmla="*/ 204376 h 2040466"/>
                <a:gd name="connsiteX68" fmla="*/ 1176161 w 1732522"/>
                <a:gd name="connsiteY68" fmla="*/ 182151 h 2040466"/>
                <a:gd name="connsiteX69" fmla="*/ 1188861 w 1732522"/>
                <a:gd name="connsiteY69" fmla="*/ 175801 h 2040466"/>
                <a:gd name="connsiteX70" fmla="*/ 1201561 w 1732522"/>
                <a:gd name="connsiteY70" fmla="*/ 185326 h 2040466"/>
                <a:gd name="connsiteX71" fmla="*/ 1217436 w 1732522"/>
                <a:gd name="connsiteY71" fmla="*/ 191676 h 2040466"/>
                <a:gd name="connsiteX72" fmla="*/ 1233311 w 1732522"/>
                <a:gd name="connsiteY72" fmla="*/ 191676 h 2040466"/>
                <a:gd name="connsiteX73" fmla="*/ 1246011 w 1732522"/>
                <a:gd name="connsiteY73" fmla="*/ 194851 h 2040466"/>
                <a:gd name="connsiteX74" fmla="*/ 1252361 w 1732522"/>
                <a:gd name="connsiteY74" fmla="*/ 210726 h 2040466"/>
                <a:gd name="connsiteX75" fmla="*/ 1255536 w 1732522"/>
                <a:gd name="connsiteY75" fmla="*/ 229776 h 2040466"/>
                <a:gd name="connsiteX76" fmla="*/ 1265061 w 1732522"/>
                <a:gd name="connsiteY76" fmla="*/ 255176 h 2040466"/>
                <a:gd name="connsiteX77" fmla="*/ 1296811 w 1732522"/>
                <a:gd name="connsiteY77" fmla="*/ 286926 h 2040466"/>
                <a:gd name="connsiteX78" fmla="*/ 1315861 w 1732522"/>
                <a:gd name="connsiteY78" fmla="*/ 305976 h 2040466"/>
                <a:gd name="connsiteX79" fmla="*/ 1312686 w 1732522"/>
                <a:gd name="connsiteY79" fmla="*/ 337726 h 2040466"/>
                <a:gd name="connsiteX80" fmla="*/ 1312686 w 1732522"/>
                <a:gd name="connsiteY80" fmla="*/ 366301 h 2040466"/>
                <a:gd name="connsiteX81" fmla="*/ 1312686 w 1732522"/>
                <a:gd name="connsiteY81" fmla="*/ 382176 h 2040466"/>
                <a:gd name="connsiteX82" fmla="*/ 1312686 w 1732522"/>
                <a:gd name="connsiteY82" fmla="*/ 404401 h 2040466"/>
                <a:gd name="connsiteX83" fmla="*/ 1312686 w 1732522"/>
                <a:gd name="connsiteY83" fmla="*/ 429801 h 2040466"/>
                <a:gd name="connsiteX84" fmla="*/ 1312686 w 1732522"/>
                <a:gd name="connsiteY84" fmla="*/ 452026 h 2040466"/>
                <a:gd name="connsiteX85" fmla="*/ 1312686 w 1732522"/>
                <a:gd name="connsiteY85" fmla="*/ 483776 h 2040466"/>
                <a:gd name="connsiteX86" fmla="*/ 1306336 w 1732522"/>
                <a:gd name="connsiteY86" fmla="*/ 509176 h 2040466"/>
                <a:gd name="connsiteX87" fmla="*/ 1303161 w 1732522"/>
                <a:gd name="connsiteY87" fmla="*/ 525051 h 2040466"/>
                <a:gd name="connsiteX88" fmla="*/ 1287286 w 1732522"/>
                <a:gd name="connsiteY88" fmla="*/ 534576 h 2040466"/>
                <a:gd name="connsiteX89" fmla="*/ 1277761 w 1732522"/>
                <a:gd name="connsiteY89" fmla="*/ 550451 h 2040466"/>
                <a:gd name="connsiteX90" fmla="*/ 1265061 w 1732522"/>
                <a:gd name="connsiteY90" fmla="*/ 569501 h 2040466"/>
                <a:gd name="connsiteX91" fmla="*/ 1258711 w 1732522"/>
                <a:gd name="connsiteY91" fmla="*/ 604426 h 2040466"/>
                <a:gd name="connsiteX92" fmla="*/ 1268236 w 1732522"/>
                <a:gd name="connsiteY92" fmla="*/ 629826 h 2040466"/>
                <a:gd name="connsiteX93" fmla="*/ 1287286 w 1732522"/>
                <a:gd name="connsiteY93" fmla="*/ 652051 h 2040466"/>
                <a:gd name="connsiteX94" fmla="*/ 1309511 w 1732522"/>
                <a:gd name="connsiteY94" fmla="*/ 671101 h 2040466"/>
                <a:gd name="connsiteX95" fmla="*/ 1344436 w 1732522"/>
                <a:gd name="connsiteY95" fmla="*/ 690151 h 2040466"/>
                <a:gd name="connsiteX96" fmla="*/ 1373011 w 1732522"/>
                <a:gd name="connsiteY96" fmla="*/ 709201 h 2040466"/>
                <a:gd name="connsiteX97" fmla="*/ 1388886 w 1732522"/>
                <a:gd name="connsiteY97" fmla="*/ 731426 h 2040466"/>
                <a:gd name="connsiteX98" fmla="*/ 1392061 w 1732522"/>
                <a:gd name="connsiteY98" fmla="*/ 750476 h 2040466"/>
                <a:gd name="connsiteX99" fmla="*/ 1398411 w 1732522"/>
                <a:gd name="connsiteY99" fmla="*/ 769526 h 2040466"/>
                <a:gd name="connsiteX100" fmla="*/ 1398411 w 1732522"/>
                <a:gd name="connsiteY100" fmla="*/ 798101 h 2040466"/>
                <a:gd name="connsiteX101" fmla="*/ 1395236 w 1732522"/>
                <a:gd name="connsiteY101" fmla="*/ 826676 h 2040466"/>
                <a:gd name="connsiteX102" fmla="*/ 1385711 w 1732522"/>
                <a:gd name="connsiteY102" fmla="*/ 858426 h 2040466"/>
                <a:gd name="connsiteX103" fmla="*/ 1392061 w 1732522"/>
                <a:gd name="connsiteY103" fmla="*/ 867951 h 2040466"/>
                <a:gd name="connsiteX104" fmla="*/ 1382536 w 1732522"/>
                <a:gd name="connsiteY104" fmla="*/ 880651 h 2040466"/>
                <a:gd name="connsiteX105" fmla="*/ 1392061 w 1732522"/>
                <a:gd name="connsiteY105" fmla="*/ 896526 h 2040466"/>
                <a:gd name="connsiteX106" fmla="*/ 1411111 w 1732522"/>
                <a:gd name="connsiteY106" fmla="*/ 909226 h 2040466"/>
                <a:gd name="connsiteX107" fmla="*/ 1423811 w 1732522"/>
                <a:gd name="connsiteY107" fmla="*/ 915576 h 2040466"/>
                <a:gd name="connsiteX108" fmla="*/ 1452386 w 1732522"/>
                <a:gd name="connsiteY108" fmla="*/ 931451 h 2040466"/>
                <a:gd name="connsiteX109" fmla="*/ 1474611 w 1732522"/>
                <a:gd name="connsiteY109" fmla="*/ 940976 h 2040466"/>
                <a:gd name="connsiteX110" fmla="*/ 1496836 w 1732522"/>
                <a:gd name="connsiteY110" fmla="*/ 940976 h 2040466"/>
                <a:gd name="connsiteX111" fmla="*/ 1512711 w 1732522"/>
                <a:gd name="connsiteY111" fmla="*/ 931451 h 2040466"/>
                <a:gd name="connsiteX112" fmla="*/ 1531761 w 1732522"/>
                <a:gd name="connsiteY112" fmla="*/ 925101 h 2040466"/>
                <a:gd name="connsiteX113" fmla="*/ 1553986 w 1732522"/>
                <a:gd name="connsiteY113" fmla="*/ 909226 h 2040466"/>
                <a:gd name="connsiteX114" fmla="*/ 1569861 w 1732522"/>
                <a:gd name="connsiteY114" fmla="*/ 915576 h 2040466"/>
                <a:gd name="connsiteX115" fmla="*/ 1592086 w 1732522"/>
                <a:gd name="connsiteY115" fmla="*/ 931451 h 2040466"/>
                <a:gd name="connsiteX116" fmla="*/ 1607961 w 1732522"/>
                <a:gd name="connsiteY116" fmla="*/ 947326 h 2040466"/>
                <a:gd name="connsiteX117" fmla="*/ 1620661 w 1732522"/>
                <a:gd name="connsiteY117" fmla="*/ 953676 h 2040466"/>
                <a:gd name="connsiteX118" fmla="*/ 1646061 w 1732522"/>
                <a:gd name="connsiteY118" fmla="*/ 963201 h 2040466"/>
                <a:gd name="connsiteX119" fmla="*/ 1665111 w 1732522"/>
                <a:gd name="connsiteY119" fmla="*/ 975901 h 2040466"/>
                <a:gd name="connsiteX120" fmla="*/ 1690511 w 1732522"/>
                <a:gd name="connsiteY120" fmla="*/ 994951 h 2040466"/>
                <a:gd name="connsiteX121" fmla="*/ 1712736 w 1732522"/>
                <a:gd name="connsiteY121" fmla="*/ 1020351 h 2040466"/>
                <a:gd name="connsiteX122" fmla="*/ 1712736 w 1732522"/>
                <a:gd name="connsiteY122" fmla="*/ 1036226 h 2040466"/>
                <a:gd name="connsiteX123" fmla="*/ 1696861 w 1732522"/>
                <a:gd name="connsiteY123" fmla="*/ 1058451 h 2040466"/>
                <a:gd name="connsiteX124" fmla="*/ 1671461 w 1732522"/>
                <a:gd name="connsiteY124" fmla="*/ 1061626 h 2040466"/>
                <a:gd name="connsiteX125" fmla="*/ 1661936 w 1732522"/>
                <a:gd name="connsiteY125" fmla="*/ 1074326 h 2040466"/>
                <a:gd name="connsiteX126" fmla="*/ 1661936 w 1732522"/>
                <a:gd name="connsiteY126" fmla="*/ 1099726 h 2040466"/>
                <a:gd name="connsiteX127" fmla="*/ 1658761 w 1732522"/>
                <a:gd name="connsiteY127" fmla="*/ 1118776 h 2040466"/>
                <a:gd name="connsiteX128" fmla="*/ 1649236 w 1732522"/>
                <a:gd name="connsiteY128" fmla="*/ 1134651 h 2040466"/>
                <a:gd name="connsiteX129" fmla="*/ 1633361 w 1732522"/>
                <a:gd name="connsiteY129" fmla="*/ 1150526 h 2040466"/>
                <a:gd name="connsiteX130" fmla="*/ 1611136 w 1732522"/>
                <a:gd name="connsiteY130" fmla="*/ 1169576 h 2040466"/>
                <a:gd name="connsiteX131" fmla="*/ 1611136 w 1732522"/>
                <a:gd name="connsiteY131" fmla="*/ 1201326 h 2040466"/>
                <a:gd name="connsiteX132" fmla="*/ 1607961 w 1732522"/>
                <a:gd name="connsiteY132" fmla="*/ 1226726 h 2040466"/>
                <a:gd name="connsiteX133" fmla="*/ 1607961 w 1732522"/>
                <a:gd name="connsiteY133" fmla="*/ 1248951 h 2040466"/>
                <a:gd name="connsiteX134" fmla="*/ 1611136 w 1732522"/>
                <a:gd name="connsiteY134" fmla="*/ 1274351 h 2040466"/>
                <a:gd name="connsiteX135" fmla="*/ 1620661 w 1732522"/>
                <a:gd name="connsiteY135" fmla="*/ 1293401 h 2040466"/>
                <a:gd name="connsiteX136" fmla="*/ 1642886 w 1732522"/>
                <a:gd name="connsiteY136" fmla="*/ 1321976 h 2040466"/>
                <a:gd name="connsiteX137" fmla="*/ 1642886 w 1732522"/>
                <a:gd name="connsiteY137" fmla="*/ 1360076 h 2040466"/>
                <a:gd name="connsiteX138" fmla="*/ 1652411 w 1732522"/>
                <a:gd name="connsiteY138" fmla="*/ 1375951 h 2040466"/>
                <a:gd name="connsiteX139" fmla="*/ 1677811 w 1732522"/>
                <a:gd name="connsiteY139" fmla="*/ 1414051 h 2040466"/>
                <a:gd name="connsiteX140" fmla="*/ 1690511 w 1732522"/>
                <a:gd name="connsiteY140" fmla="*/ 1439451 h 2040466"/>
                <a:gd name="connsiteX141" fmla="*/ 1703211 w 1732522"/>
                <a:gd name="connsiteY141" fmla="*/ 1468026 h 2040466"/>
                <a:gd name="connsiteX142" fmla="*/ 1722261 w 1732522"/>
                <a:gd name="connsiteY142" fmla="*/ 1474376 h 2040466"/>
                <a:gd name="connsiteX143" fmla="*/ 1728611 w 1732522"/>
                <a:gd name="connsiteY143" fmla="*/ 1487076 h 2040466"/>
                <a:gd name="connsiteX144" fmla="*/ 1728611 w 1732522"/>
                <a:gd name="connsiteY144" fmla="*/ 1522001 h 2040466"/>
                <a:gd name="connsiteX145" fmla="*/ 1731786 w 1732522"/>
                <a:gd name="connsiteY145" fmla="*/ 1572801 h 2040466"/>
                <a:gd name="connsiteX146" fmla="*/ 1712736 w 1732522"/>
                <a:gd name="connsiteY146" fmla="*/ 1610901 h 2040466"/>
                <a:gd name="connsiteX147" fmla="*/ 1696861 w 1732522"/>
                <a:gd name="connsiteY147" fmla="*/ 1636301 h 2040466"/>
                <a:gd name="connsiteX148" fmla="*/ 1677811 w 1732522"/>
                <a:gd name="connsiteY148" fmla="*/ 1661701 h 2040466"/>
                <a:gd name="connsiteX149" fmla="*/ 1671461 w 1732522"/>
                <a:gd name="connsiteY149" fmla="*/ 1693451 h 2040466"/>
                <a:gd name="connsiteX150" fmla="*/ 1655586 w 1732522"/>
                <a:gd name="connsiteY150" fmla="*/ 1712501 h 2040466"/>
                <a:gd name="connsiteX151" fmla="*/ 1646061 w 1732522"/>
                <a:gd name="connsiteY151" fmla="*/ 1728376 h 2040466"/>
                <a:gd name="connsiteX152" fmla="*/ 1639711 w 1732522"/>
                <a:gd name="connsiteY152" fmla="*/ 1734726 h 2040466"/>
                <a:gd name="connsiteX153" fmla="*/ 1617486 w 1732522"/>
                <a:gd name="connsiteY153" fmla="*/ 1734726 h 2040466"/>
                <a:gd name="connsiteX154" fmla="*/ 1595261 w 1732522"/>
                <a:gd name="connsiteY154" fmla="*/ 1744251 h 2040466"/>
                <a:gd name="connsiteX155" fmla="*/ 1569861 w 1732522"/>
                <a:gd name="connsiteY155" fmla="*/ 1750601 h 2040466"/>
                <a:gd name="connsiteX156" fmla="*/ 1550811 w 1732522"/>
                <a:gd name="connsiteY156" fmla="*/ 1753776 h 2040466"/>
                <a:gd name="connsiteX157" fmla="*/ 1538111 w 1732522"/>
                <a:gd name="connsiteY157" fmla="*/ 1756951 h 2040466"/>
                <a:gd name="connsiteX158" fmla="*/ 1515886 w 1732522"/>
                <a:gd name="connsiteY158" fmla="*/ 1763301 h 2040466"/>
                <a:gd name="connsiteX159" fmla="*/ 1500011 w 1732522"/>
                <a:gd name="connsiteY159" fmla="*/ 1766476 h 2040466"/>
                <a:gd name="connsiteX160" fmla="*/ 1484136 w 1732522"/>
                <a:gd name="connsiteY160" fmla="*/ 1772826 h 2040466"/>
                <a:gd name="connsiteX161" fmla="*/ 1474611 w 1732522"/>
                <a:gd name="connsiteY161" fmla="*/ 1779176 h 2040466"/>
                <a:gd name="connsiteX162" fmla="*/ 1465086 w 1732522"/>
                <a:gd name="connsiteY162" fmla="*/ 1791876 h 2040466"/>
                <a:gd name="connsiteX163" fmla="*/ 1455561 w 1732522"/>
                <a:gd name="connsiteY163" fmla="*/ 1810926 h 2040466"/>
                <a:gd name="connsiteX164" fmla="*/ 1439686 w 1732522"/>
                <a:gd name="connsiteY164" fmla="*/ 1826801 h 2040466"/>
                <a:gd name="connsiteX165" fmla="*/ 1423811 w 1732522"/>
                <a:gd name="connsiteY165" fmla="*/ 1849026 h 2040466"/>
                <a:gd name="connsiteX166" fmla="*/ 1407936 w 1732522"/>
                <a:gd name="connsiteY166" fmla="*/ 1868076 h 2040466"/>
                <a:gd name="connsiteX167" fmla="*/ 1392061 w 1732522"/>
                <a:gd name="connsiteY167" fmla="*/ 1880776 h 2040466"/>
                <a:gd name="connsiteX168" fmla="*/ 1379361 w 1732522"/>
                <a:gd name="connsiteY168" fmla="*/ 1896651 h 2040466"/>
                <a:gd name="connsiteX169" fmla="*/ 1366661 w 1732522"/>
                <a:gd name="connsiteY169" fmla="*/ 1906176 h 2040466"/>
                <a:gd name="connsiteX170" fmla="*/ 1338086 w 1732522"/>
                <a:gd name="connsiteY170" fmla="*/ 1928401 h 2040466"/>
                <a:gd name="connsiteX171" fmla="*/ 1325386 w 1732522"/>
                <a:gd name="connsiteY171" fmla="*/ 1941101 h 2040466"/>
                <a:gd name="connsiteX172" fmla="*/ 1315861 w 1732522"/>
                <a:gd name="connsiteY172" fmla="*/ 1950626 h 2040466"/>
                <a:gd name="connsiteX173" fmla="*/ 1280936 w 1732522"/>
                <a:gd name="connsiteY173" fmla="*/ 1963326 h 2040466"/>
                <a:gd name="connsiteX174" fmla="*/ 1261886 w 1732522"/>
                <a:gd name="connsiteY174" fmla="*/ 1972851 h 2040466"/>
                <a:gd name="connsiteX175" fmla="*/ 1239661 w 1732522"/>
                <a:gd name="connsiteY175" fmla="*/ 1982376 h 2040466"/>
                <a:gd name="connsiteX176" fmla="*/ 1207911 w 1732522"/>
                <a:gd name="connsiteY176" fmla="*/ 1995076 h 2040466"/>
                <a:gd name="connsiteX177" fmla="*/ 1185686 w 1732522"/>
                <a:gd name="connsiteY177" fmla="*/ 2001426 h 2040466"/>
                <a:gd name="connsiteX178" fmla="*/ 1163461 w 1732522"/>
                <a:gd name="connsiteY178" fmla="*/ 2010951 h 2040466"/>
                <a:gd name="connsiteX179" fmla="*/ 1128536 w 1732522"/>
                <a:gd name="connsiteY179" fmla="*/ 2020476 h 2040466"/>
                <a:gd name="connsiteX180" fmla="*/ 1112661 w 1732522"/>
                <a:gd name="connsiteY180" fmla="*/ 2026826 h 2040466"/>
                <a:gd name="connsiteX181" fmla="*/ 1099961 w 1732522"/>
                <a:gd name="connsiteY181" fmla="*/ 2039526 h 2040466"/>
                <a:gd name="connsiteX182" fmla="*/ 1093611 w 1732522"/>
                <a:gd name="connsiteY182" fmla="*/ 2039526 h 2040466"/>
                <a:gd name="connsiteX183" fmla="*/ 1074561 w 1732522"/>
                <a:gd name="connsiteY183" fmla="*/ 2039526 h 2040466"/>
                <a:gd name="connsiteX184" fmla="*/ 1061861 w 1732522"/>
                <a:gd name="connsiteY184" fmla="*/ 2039526 h 2040466"/>
                <a:gd name="connsiteX185" fmla="*/ 1042811 w 1732522"/>
                <a:gd name="connsiteY185" fmla="*/ 2039526 h 2040466"/>
                <a:gd name="connsiteX186" fmla="*/ 1020586 w 1732522"/>
                <a:gd name="connsiteY186" fmla="*/ 2033176 h 2040466"/>
                <a:gd name="connsiteX187" fmla="*/ 998361 w 1732522"/>
                <a:gd name="connsiteY187" fmla="*/ 2030001 h 2040466"/>
                <a:gd name="connsiteX188" fmla="*/ 947561 w 1732522"/>
                <a:gd name="connsiteY188" fmla="*/ 2014126 h 2040466"/>
                <a:gd name="connsiteX189" fmla="*/ 922161 w 1732522"/>
                <a:gd name="connsiteY189" fmla="*/ 2004601 h 2040466"/>
                <a:gd name="connsiteX190" fmla="*/ 893586 w 1732522"/>
                <a:gd name="connsiteY190" fmla="*/ 1988726 h 2040466"/>
                <a:gd name="connsiteX191" fmla="*/ 868186 w 1732522"/>
                <a:gd name="connsiteY191" fmla="*/ 1969676 h 2040466"/>
                <a:gd name="connsiteX192" fmla="*/ 855486 w 1732522"/>
                <a:gd name="connsiteY192" fmla="*/ 1953801 h 2040466"/>
                <a:gd name="connsiteX193" fmla="*/ 855486 w 1732522"/>
                <a:gd name="connsiteY193" fmla="*/ 1912526 h 2040466"/>
                <a:gd name="connsiteX194" fmla="*/ 852311 w 1732522"/>
                <a:gd name="connsiteY194" fmla="*/ 1874426 h 2040466"/>
                <a:gd name="connsiteX195" fmla="*/ 849136 w 1732522"/>
                <a:gd name="connsiteY195" fmla="*/ 1826801 h 2040466"/>
                <a:gd name="connsiteX196" fmla="*/ 845961 w 1732522"/>
                <a:gd name="connsiteY196" fmla="*/ 1804576 h 2040466"/>
                <a:gd name="connsiteX197" fmla="*/ 842786 w 1732522"/>
                <a:gd name="connsiteY197" fmla="*/ 1760126 h 2040466"/>
                <a:gd name="connsiteX198" fmla="*/ 830086 w 1732522"/>
                <a:gd name="connsiteY198" fmla="*/ 1728376 h 2040466"/>
                <a:gd name="connsiteX199" fmla="*/ 814211 w 1732522"/>
                <a:gd name="connsiteY199" fmla="*/ 1693451 h 2040466"/>
                <a:gd name="connsiteX200" fmla="*/ 811036 w 1732522"/>
                <a:gd name="connsiteY200" fmla="*/ 1674401 h 2040466"/>
                <a:gd name="connsiteX201" fmla="*/ 788811 w 1732522"/>
                <a:gd name="connsiteY201" fmla="*/ 1655351 h 2040466"/>
                <a:gd name="connsiteX202" fmla="*/ 763411 w 1732522"/>
                <a:gd name="connsiteY202" fmla="*/ 1642651 h 2040466"/>
                <a:gd name="connsiteX203" fmla="*/ 744361 w 1732522"/>
                <a:gd name="connsiteY203" fmla="*/ 1642651 h 2040466"/>
                <a:gd name="connsiteX204" fmla="*/ 709436 w 1732522"/>
                <a:gd name="connsiteY204" fmla="*/ 1649001 h 2040466"/>
                <a:gd name="connsiteX205" fmla="*/ 668161 w 1732522"/>
                <a:gd name="connsiteY205" fmla="*/ 1668051 h 2040466"/>
                <a:gd name="connsiteX206" fmla="*/ 642761 w 1732522"/>
                <a:gd name="connsiteY206" fmla="*/ 1674401 h 2040466"/>
                <a:gd name="connsiteX207" fmla="*/ 623711 w 1732522"/>
                <a:gd name="connsiteY207" fmla="*/ 1690276 h 2040466"/>
                <a:gd name="connsiteX208" fmla="*/ 601486 w 1732522"/>
                <a:gd name="connsiteY208" fmla="*/ 1712501 h 2040466"/>
                <a:gd name="connsiteX209" fmla="*/ 588786 w 1732522"/>
                <a:gd name="connsiteY209" fmla="*/ 1725201 h 2040466"/>
                <a:gd name="connsiteX210" fmla="*/ 566561 w 1732522"/>
                <a:gd name="connsiteY210" fmla="*/ 1722026 h 2040466"/>
                <a:gd name="connsiteX211" fmla="*/ 531636 w 1732522"/>
                <a:gd name="connsiteY211" fmla="*/ 1715676 h 2040466"/>
                <a:gd name="connsiteX212" fmla="*/ 503061 w 1732522"/>
                <a:gd name="connsiteY212" fmla="*/ 1706151 h 2040466"/>
                <a:gd name="connsiteX213" fmla="*/ 484011 w 1732522"/>
                <a:gd name="connsiteY213" fmla="*/ 1696626 h 2040466"/>
                <a:gd name="connsiteX214" fmla="*/ 474486 w 1732522"/>
                <a:gd name="connsiteY214" fmla="*/ 1693451 h 2040466"/>
                <a:gd name="connsiteX215" fmla="*/ 439561 w 1732522"/>
                <a:gd name="connsiteY215" fmla="*/ 1671226 h 2040466"/>
                <a:gd name="connsiteX216" fmla="*/ 423686 w 1732522"/>
                <a:gd name="connsiteY216" fmla="*/ 1652176 h 2040466"/>
                <a:gd name="connsiteX217" fmla="*/ 417336 w 1732522"/>
                <a:gd name="connsiteY217" fmla="*/ 1636301 h 2040466"/>
                <a:gd name="connsiteX218" fmla="*/ 407811 w 1732522"/>
                <a:gd name="connsiteY218" fmla="*/ 1626776 h 2040466"/>
                <a:gd name="connsiteX219" fmla="*/ 401461 w 1732522"/>
                <a:gd name="connsiteY219" fmla="*/ 1604551 h 2040466"/>
                <a:gd name="connsiteX220" fmla="*/ 398286 w 1732522"/>
                <a:gd name="connsiteY220" fmla="*/ 1569626 h 2040466"/>
                <a:gd name="connsiteX221" fmla="*/ 398286 w 1732522"/>
                <a:gd name="connsiteY221" fmla="*/ 1525176 h 2040466"/>
                <a:gd name="connsiteX222" fmla="*/ 398286 w 1732522"/>
                <a:gd name="connsiteY222" fmla="*/ 1490251 h 2040466"/>
                <a:gd name="connsiteX223" fmla="*/ 398286 w 1732522"/>
                <a:gd name="connsiteY223" fmla="*/ 1455326 h 2040466"/>
                <a:gd name="connsiteX224" fmla="*/ 395111 w 1732522"/>
                <a:gd name="connsiteY224" fmla="*/ 1423576 h 2040466"/>
                <a:gd name="connsiteX225" fmla="*/ 395111 w 1732522"/>
                <a:gd name="connsiteY225" fmla="*/ 1388651 h 2040466"/>
                <a:gd name="connsiteX226" fmla="*/ 382411 w 1732522"/>
                <a:gd name="connsiteY226" fmla="*/ 1363251 h 2040466"/>
                <a:gd name="connsiteX227" fmla="*/ 376061 w 1732522"/>
                <a:gd name="connsiteY227" fmla="*/ 1344201 h 2040466"/>
                <a:gd name="connsiteX228" fmla="*/ 357011 w 1732522"/>
                <a:gd name="connsiteY228" fmla="*/ 1325151 h 2040466"/>
                <a:gd name="connsiteX229" fmla="*/ 344311 w 1732522"/>
                <a:gd name="connsiteY229" fmla="*/ 1309276 h 2040466"/>
                <a:gd name="connsiteX230" fmla="*/ 315736 w 1732522"/>
                <a:gd name="connsiteY230" fmla="*/ 1290226 h 2040466"/>
                <a:gd name="connsiteX231" fmla="*/ 296686 w 1732522"/>
                <a:gd name="connsiteY231" fmla="*/ 1274351 h 2040466"/>
                <a:gd name="connsiteX232" fmla="*/ 283986 w 1732522"/>
                <a:gd name="connsiteY232" fmla="*/ 1271176 h 2040466"/>
                <a:gd name="connsiteX233" fmla="*/ 268111 w 1732522"/>
                <a:gd name="connsiteY233" fmla="*/ 1258476 h 2040466"/>
                <a:gd name="connsiteX234" fmla="*/ 264936 w 1732522"/>
                <a:gd name="connsiteY234" fmla="*/ 1239426 h 2040466"/>
                <a:gd name="connsiteX235" fmla="*/ 258586 w 1732522"/>
                <a:gd name="connsiteY235" fmla="*/ 1185451 h 2040466"/>
                <a:gd name="connsiteX236" fmla="*/ 264936 w 1732522"/>
                <a:gd name="connsiteY236" fmla="*/ 1134651 h 2040466"/>
                <a:gd name="connsiteX237" fmla="*/ 264936 w 1732522"/>
                <a:gd name="connsiteY237" fmla="*/ 1106076 h 2040466"/>
                <a:gd name="connsiteX238" fmla="*/ 271286 w 1732522"/>
                <a:gd name="connsiteY238" fmla="*/ 1061626 h 2040466"/>
                <a:gd name="connsiteX239" fmla="*/ 271286 w 1732522"/>
                <a:gd name="connsiteY239" fmla="*/ 1026701 h 2040466"/>
                <a:gd name="connsiteX240" fmla="*/ 261761 w 1732522"/>
                <a:gd name="connsiteY240" fmla="*/ 1001301 h 2040466"/>
                <a:gd name="connsiteX241" fmla="*/ 239536 w 1732522"/>
                <a:gd name="connsiteY241" fmla="*/ 966376 h 2040466"/>
                <a:gd name="connsiteX242" fmla="*/ 195086 w 1732522"/>
                <a:gd name="connsiteY242" fmla="*/ 937801 h 2040466"/>
                <a:gd name="connsiteX243" fmla="*/ 150636 w 1732522"/>
                <a:gd name="connsiteY243" fmla="*/ 918751 h 2040466"/>
                <a:gd name="connsiteX244" fmla="*/ 122061 w 1732522"/>
                <a:gd name="connsiteY244" fmla="*/ 890176 h 2040466"/>
                <a:gd name="connsiteX245" fmla="*/ 99836 w 1732522"/>
                <a:gd name="connsiteY245" fmla="*/ 871126 h 2040466"/>
                <a:gd name="connsiteX246" fmla="*/ 74436 w 1732522"/>
                <a:gd name="connsiteY246" fmla="*/ 848901 h 2040466"/>
                <a:gd name="connsiteX247" fmla="*/ 39511 w 1732522"/>
                <a:gd name="connsiteY247" fmla="*/ 817151 h 2040466"/>
                <a:gd name="connsiteX248" fmla="*/ 20461 w 1732522"/>
                <a:gd name="connsiteY248" fmla="*/ 801276 h 2040466"/>
                <a:gd name="connsiteX249" fmla="*/ 1411 w 1732522"/>
                <a:gd name="connsiteY249" fmla="*/ 763176 h 2040466"/>
                <a:gd name="connsiteX250" fmla="*/ 1411 w 1732522"/>
                <a:gd name="connsiteY250" fmla="*/ 753651 h 2040466"/>
                <a:gd name="connsiteX251" fmla="*/ 1411 w 1732522"/>
                <a:gd name="connsiteY251" fmla="*/ 718726 h 2040466"/>
                <a:gd name="connsiteX252" fmla="*/ 1411 w 1732522"/>
                <a:gd name="connsiteY252" fmla="*/ 699676 h 2040466"/>
                <a:gd name="connsiteX253" fmla="*/ 1411 w 1732522"/>
                <a:gd name="connsiteY253" fmla="*/ 667926 h 2040466"/>
                <a:gd name="connsiteX254" fmla="*/ 10936 w 1732522"/>
                <a:gd name="connsiteY254" fmla="*/ 645701 h 2040466"/>
                <a:gd name="connsiteX255" fmla="*/ 26811 w 1732522"/>
                <a:gd name="connsiteY255" fmla="*/ 629826 h 2040466"/>
                <a:gd name="connsiteX256" fmla="*/ 52211 w 1732522"/>
                <a:gd name="connsiteY256" fmla="*/ 610776 h 2040466"/>
                <a:gd name="connsiteX257" fmla="*/ 68086 w 1732522"/>
                <a:gd name="connsiteY257" fmla="*/ 601251 h 2040466"/>
                <a:gd name="connsiteX258" fmla="*/ 90311 w 1732522"/>
                <a:gd name="connsiteY258" fmla="*/ 585376 h 2040466"/>
                <a:gd name="connsiteX259" fmla="*/ 122061 w 1732522"/>
                <a:gd name="connsiteY259" fmla="*/ 572676 h 2040466"/>
                <a:gd name="connsiteX260" fmla="*/ 150636 w 1732522"/>
                <a:gd name="connsiteY260" fmla="*/ 556801 h 2040466"/>
                <a:gd name="connsiteX261" fmla="*/ 185561 w 1732522"/>
                <a:gd name="connsiteY261" fmla="*/ 566326 h 2040466"/>
                <a:gd name="connsiteX262" fmla="*/ 185561 w 1732522"/>
                <a:gd name="connsiteY262" fmla="*/ 579026 h 2040466"/>
                <a:gd name="connsiteX263" fmla="*/ 188736 w 1732522"/>
                <a:gd name="connsiteY263" fmla="*/ 604426 h 2040466"/>
                <a:gd name="connsiteX264" fmla="*/ 188736 w 1732522"/>
                <a:gd name="connsiteY264" fmla="*/ 607601 h 2040466"/>
                <a:gd name="connsiteX265" fmla="*/ 204611 w 1732522"/>
                <a:gd name="connsiteY265" fmla="*/ 582201 h 2040466"/>
                <a:gd name="connsiteX266" fmla="*/ 204611 w 1732522"/>
                <a:gd name="connsiteY266" fmla="*/ 559976 h 2040466"/>
                <a:gd name="connsiteX267" fmla="*/ 207786 w 1732522"/>
                <a:gd name="connsiteY267" fmla="*/ 537751 h 2040466"/>
                <a:gd name="connsiteX268" fmla="*/ 207786 w 1732522"/>
                <a:gd name="connsiteY268" fmla="*/ 512351 h 2040466"/>
                <a:gd name="connsiteX269" fmla="*/ 207786 w 1732522"/>
                <a:gd name="connsiteY269" fmla="*/ 483776 h 2040466"/>
                <a:gd name="connsiteX270" fmla="*/ 207786 w 1732522"/>
                <a:gd name="connsiteY270" fmla="*/ 461551 h 2040466"/>
                <a:gd name="connsiteX271" fmla="*/ 201436 w 1732522"/>
                <a:gd name="connsiteY271" fmla="*/ 413926 h 2040466"/>
                <a:gd name="connsiteX272" fmla="*/ 191911 w 1732522"/>
                <a:gd name="connsiteY272" fmla="*/ 388526 h 2040466"/>
                <a:gd name="connsiteX273" fmla="*/ 166511 w 1732522"/>
                <a:gd name="connsiteY273" fmla="*/ 350426 h 2040466"/>
                <a:gd name="connsiteX274" fmla="*/ 125236 w 1732522"/>
                <a:gd name="connsiteY274" fmla="*/ 315501 h 2040466"/>
                <a:gd name="connsiteX275" fmla="*/ 96661 w 1732522"/>
                <a:gd name="connsiteY275" fmla="*/ 296451 h 2040466"/>
                <a:gd name="connsiteX276" fmla="*/ 80786 w 1732522"/>
                <a:gd name="connsiteY276" fmla="*/ 280576 h 2040466"/>
                <a:gd name="connsiteX277" fmla="*/ 87136 w 1732522"/>
                <a:gd name="connsiteY277" fmla="*/ 223426 h 2040466"/>
                <a:gd name="connsiteX278" fmla="*/ 93486 w 1732522"/>
                <a:gd name="connsiteY278" fmla="*/ 185326 h 2040466"/>
                <a:gd name="connsiteX279" fmla="*/ 109361 w 1732522"/>
                <a:gd name="connsiteY279" fmla="*/ 137701 h 204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732522" h="2040466">
                  <a:moveTo>
                    <a:pt x="109361" y="137701"/>
                  </a:moveTo>
                  <a:cubicBezTo>
                    <a:pt x="115711" y="120239"/>
                    <a:pt x="126294" y="93780"/>
                    <a:pt x="131586" y="80551"/>
                  </a:cubicBezTo>
                  <a:cubicBezTo>
                    <a:pt x="136878" y="67322"/>
                    <a:pt x="141111" y="58326"/>
                    <a:pt x="141111" y="58326"/>
                  </a:cubicBezTo>
                  <a:cubicBezTo>
                    <a:pt x="144286" y="50918"/>
                    <a:pt x="146403" y="38747"/>
                    <a:pt x="150636" y="36101"/>
                  </a:cubicBezTo>
                  <a:cubicBezTo>
                    <a:pt x="154869" y="33455"/>
                    <a:pt x="161749" y="40864"/>
                    <a:pt x="166511" y="42451"/>
                  </a:cubicBezTo>
                  <a:cubicBezTo>
                    <a:pt x="171273" y="44038"/>
                    <a:pt x="174978" y="44039"/>
                    <a:pt x="179211" y="45626"/>
                  </a:cubicBezTo>
                  <a:cubicBezTo>
                    <a:pt x="183444" y="47213"/>
                    <a:pt x="183974" y="51447"/>
                    <a:pt x="191911" y="51976"/>
                  </a:cubicBezTo>
                  <a:cubicBezTo>
                    <a:pt x="199849" y="52505"/>
                    <a:pt x="216782" y="50918"/>
                    <a:pt x="226836" y="48801"/>
                  </a:cubicBezTo>
                  <a:cubicBezTo>
                    <a:pt x="236890" y="46684"/>
                    <a:pt x="244828" y="40863"/>
                    <a:pt x="252236" y="39276"/>
                  </a:cubicBezTo>
                  <a:cubicBezTo>
                    <a:pt x="259644" y="37689"/>
                    <a:pt x="271286" y="39276"/>
                    <a:pt x="271286" y="39276"/>
                  </a:cubicBezTo>
                  <a:lnTo>
                    <a:pt x="303036" y="39276"/>
                  </a:lnTo>
                  <a:lnTo>
                    <a:pt x="334786" y="39276"/>
                  </a:lnTo>
                  <a:cubicBezTo>
                    <a:pt x="345369" y="39276"/>
                    <a:pt x="355953" y="38747"/>
                    <a:pt x="366536" y="39276"/>
                  </a:cubicBezTo>
                  <a:cubicBezTo>
                    <a:pt x="377119" y="39805"/>
                    <a:pt x="389290" y="41393"/>
                    <a:pt x="398286" y="42451"/>
                  </a:cubicBezTo>
                  <a:cubicBezTo>
                    <a:pt x="407282" y="43509"/>
                    <a:pt x="412044" y="45097"/>
                    <a:pt x="420511" y="45626"/>
                  </a:cubicBezTo>
                  <a:cubicBezTo>
                    <a:pt x="428978" y="46155"/>
                    <a:pt x="441678" y="46684"/>
                    <a:pt x="449086" y="45626"/>
                  </a:cubicBezTo>
                  <a:cubicBezTo>
                    <a:pt x="456494" y="44568"/>
                    <a:pt x="459669" y="40863"/>
                    <a:pt x="464961" y="39276"/>
                  </a:cubicBezTo>
                  <a:cubicBezTo>
                    <a:pt x="470253" y="37689"/>
                    <a:pt x="476074" y="38747"/>
                    <a:pt x="480836" y="36101"/>
                  </a:cubicBezTo>
                  <a:cubicBezTo>
                    <a:pt x="485598" y="33455"/>
                    <a:pt x="487715" y="27634"/>
                    <a:pt x="493536" y="23401"/>
                  </a:cubicBezTo>
                  <a:cubicBezTo>
                    <a:pt x="499357" y="19168"/>
                    <a:pt x="509411" y="13347"/>
                    <a:pt x="515761" y="10701"/>
                  </a:cubicBezTo>
                  <a:cubicBezTo>
                    <a:pt x="522111" y="8055"/>
                    <a:pt x="526874" y="8584"/>
                    <a:pt x="531636" y="7526"/>
                  </a:cubicBezTo>
                  <a:cubicBezTo>
                    <a:pt x="536398" y="6468"/>
                    <a:pt x="537457" y="4880"/>
                    <a:pt x="544336" y="4351"/>
                  </a:cubicBezTo>
                  <a:cubicBezTo>
                    <a:pt x="551215" y="3822"/>
                    <a:pt x="564974" y="4880"/>
                    <a:pt x="572911" y="4351"/>
                  </a:cubicBezTo>
                  <a:cubicBezTo>
                    <a:pt x="580849" y="3822"/>
                    <a:pt x="582436" y="1705"/>
                    <a:pt x="591961" y="1176"/>
                  </a:cubicBezTo>
                  <a:cubicBezTo>
                    <a:pt x="601486" y="647"/>
                    <a:pt x="630061" y="1176"/>
                    <a:pt x="630061" y="1176"/>
                  </a:cubicBezTo>
                  <a:cubicBezTo>
                    <a:pt x="638528" y="1176"/>
                    <a:pt x="638528" y="-1470"/>
                    <a:pt x="642761" y="1176"/>
                  </a:cubicBezTo>
                  <a:cubicBezTo>
                    <a:pt x="646994" y="3822"/>
                    <a:pt x="651228" y="9643"/>
                    <a:pt x="655461" y="17051"/>
                  </a:cubicBezTo>
                  <a:cubicBezTo>
                    <a:pt x="659694" y="24459"/>
                    <a:pt x="663928" y="40334"/>
                    <a:pt x="668161" y="45626"/>
                  </a:cubicBezTo>
                  <a:cubicBezTo>
                    <a:pt x="672394" y="50918"/>
                    <a:pt x="676628" y="48272"/>
                    <a:pt x="680861" y="48801"/>
                  </a:cubicBezTo>
                  <a:cubicBezTo>
                    <a:pt x="685094" y="49330"/>
                    <a:pt x="693561" y="48801"/>
                    <a:pt x="693561" y="48801"/>
                  </a:cubicBezTo>
                  <a:lnTo>
                    <a:pt x="715786" y="48801"/>
                  </a:lnTo>
                  <a:lnTo>
                    <a:pt x="734836" y="48801"/>
                  </a:lnTo>
                  <a:cubicBezTo>
                    <a:pt x="738540" y="48801"/>
                    <a:pt x="736953" y="45097"/>
                    <a:pt x="738011" y="48801"/>
                  </a:cubicBezTo>
                  <a:cubicBezTo>
                    <a:pt x="739069" y="52505"/>
                    <a:pt x="742774" y="63088"/>
                    <a:pt x="741186" y="71026"/>
                  </a:cubicBezTo>
                  <a:cubicBezTo>
                    <a:pt x="739598" y="78964"/>
                    <a:pt x="731132" y="88489"/>
                    <a:pt x="728486" y="96426"/>
                  </a:cubicBezTo>
                  <a:cubicBezTo>
                    <a:pt x="725840" y="104363"/>
                    <a:pt x="726898" y="113889"/>
                    <a:pt x="725311" y="118651"/>
                  </a:cubicBezTo>
                  <a:cubicBezTo>
                    <a:pt x="723724" y="123413"/>
                    <a:pt x="720019" y="119710"/>
                    <a:pt x="718961" y="125001"/>
                  </a:cubicBezTo>
                  <a:cubicBezTo>
                    <a:pt x="717903" y="130292"/>
                    <a:pt x="718961" y="150401"/>
                    <a:pt x="718961" y="150401"/>
                  </a:cubicBezTo>
                  <a:cubicBezTo>
                    <a:pt x="718961" y="157809"/>
                    <a:pt x="715257" y="165747"/>
                    <a:pt x="718961" y="169451"/>
                  </a:cubicBezTo>
                  <a:cubicBezTo>
                    <a:pt x="722665" y="173155"/>
                    <a:pt x="734836" y="172626"/>
                    <a:pt x="741186" y="172626"/>
                  </a:cubicBezTo>
                  <a:cubicBezTo>
                    <a:pt x="747536" y="172626"/>
                    <a:pt x="753886" y="170509"/>
                    <a:pt x="757061" y="169451"/>
                  </a:cubicBezTo>
                  <a:cubicBezTo>
                    <a:pt x="760236" y="168393"/>
                    <a:pt x="757061" y="165747"/>
                    <a:pt x="760236" y="166276"/>
                  </a:cubicBezTo>
                  <a:cubicBezTo>
                    <a:pt x="763411" y="166805"/>
                    <a:pt x="770290" y="168393"/>
                    <a:pt x="776111" y="172626"/>
                  </a:cubicBezTo>
                  <a:cubicBezTo>
                    <a:pt x="781932" y="176859"/>
                    <a:pt x="788811" y="184797"/>
                    <a:pt x="795161" y="191676"/>
                  </a:cubicBezTo>
                  <a:cubicBezTo>
                    <a:pt x="801511" y="198555"/>
                    <a:pt x="809449" y="210197"/>
                    <a:pt x="814211" y="213901"/>
                  </a:cubicBezTo>
                  <a:cubicBezTo>
                    <a:pt x="818973" y="217605"/>
                    <a:pt x="820032" y="212314"/>
                    <a:pt x="823736" y="213901"/>
                  </a:cubicBezTo>
                  <a:cubicBezTo>
                    <a:pt x="827440" y="215488"/>
                    <a:pt x="831674" y="219722"/>
                    <a:pt x="836436" y="223426"/>
                  </a:cubicBezTo>
                  <a:cubicBezTo>
                    <a:pt x="841198" y="227130"/>
                    <a:pt x="849665" y="231364"/>
                    <a:pt x="852311" y="236126"/>
                  </a:cubicBezTo>
                  <a:cubicBezTo>
                    <a:pt x="854957" y="240888"/>
                    <a:pt x="852311" y="252001"/>
                    <a:pt x="852311" y="252001"/>
                  </a:cubicBezTo>
                  <a:lnTo>
                    <a:pt x="852311" y="274226"/>
                  </a:lnTo>
                  <a:lnTo>
                    <a:pt x="852311" y="290101"/>
                  </a:lnTo>
                  <a:cubicBezTo>
                    <a:pt x="852311" y="295393"/>
                    <a:pt x="851253" y="300155"/>
                    <a:pt x="852311" y="305976"/>
                  </a:cubicBezTo>
                  <a:cubicBezTo>
                    <a:pt x="853369" y="311797"/>
                    <a:pt x="855486" y="322909"/>
                    <a:pt x="858661" y="325026"/>
                  </a:cubicBezTo>
                  <a:cubicBezTo>
                    <a:pt x="861836" y="327143"/>
                    <a:pt x="866599" y="321322"/>
                    <a:pt x="871361" y="318676"/>
                  </a:cubicBezTo>
                  <a:cubicBezTo>
                    <a:pt x="876123" y="316030"/>
                    <a:pt x="881415" y="312855"/>
                    <a:pt x="887236" y="309151"/>
                  </a:cubicBezTo>
                  <a:cubicBezTo>
                    <a:pt x="893057" y="305447"/>
                    <a:pt x="900465" y="300684"/>
                    <a:pt x="906286" y="296451"/>
                  </a:cubicBezTo>
                  <a:cubicBezTo>
                    <a:pt x="912107" y="292218"/>
                    <a:pt x="916340" y="285868"/>
                    <a:pt x="922161" y="283751"/>
                  </a:cubicBezTo>
                  <a:cubicBezTo>
                    <a:pt x="927982" y="281634"/>
                    <a:pt x="932215" y="283222"/>
                    <a:pt x="941211" y="283751"/>
                  </a:cubicBezTo>
                  <a:cubicBezTo>
                    <a:pt x="950207" y="284280"/>
                    <a:pt x="966082" y="284809"/>
                    <a:pt x="976136" y="286926"/>
                  </a:cubicBezTo>
                  <a:cubicBezTo>
                    <a:pt x="986190" y="289043"/>
                    <a:pt x="994657" y="292218"/>
                    <a:pt x="1001536" y="296451"/>
                  </a:cubicBezTo>
                  <a:cubicBezTo>
                    <a:pt x="1008415" y="300684"/>
                    <a:pt x="1011590" y="305976"/>
                    <a:pt x="1017411" y="312326"/>
                  </a:cubicBezTo>
                  <a:cubicBezTo>
                    <a:pt x="1023232" y="318676"/>
                    <a:pt x="1030640" y="332434"/>
                    <a:pt x="1036461" y="334551"/>
                  </a:cubicBezTo>
                  <a:cubicBezTo>
                    <a:pt x="1042282" y="336668"/>
                    <a:pt x="1047574" y="330318"/>
                    <a:pt x="1052336" y="325026"/>
                  </a:cubicBezTo>
                  <a:cubicBezTo>
                    <a:pt x="1057099" y="319734"/>
                    <a:pt x="1059215" y="311797"/>
                    <a:pt x="1065036" y="302801"/>
                  </a:cubicBezTo>
                  <a:cubicBezTo>
                    <a:pt x="1070857" y="293805"/>
                    <a:pt x="1080911" y="278988"/>
                    <a:pt x="1087261" y="271051"/>
                  </a:cubicBezTo>
                  <a:cubicBezTo>
                    <a:pt x="1093611" y="263114"/>
                    <a:pt x="1098374" y="260468"/>
                    <a:pt x="1103136" y="255176"/>
                  </a:cubicBezTo>
                  <a:cubicBezTo>
                    <a:pt x="1107899" y="249884"/>
                    <a:pt x="1108428" y="247768"/>
                    <a:pt x="1115836" y="239301"/>
                  </a:cubicBezTo>
                  <a:cubicBezTo>
                    <a:pt x="1123244" y="230834"/>
                    <a:pt x="1137532" y="213901"/>
                    <a:pt x="1147586" y="204376"/>
                  </a:cubicBezTo>
                  <a:cubicBezTo>
                    <a:pt x="1157640" y="194851"/>
                    <a:pt x="1169282" y="186913"/>
                    <a:pt x="1176161" y="182151"/>
                  </a:cubicBezTo>
                  <a:cubicBezTo>
                    <a:pt x="1183040" y="177389"/>
                    <a:pt x="1184628" y="175272"/>
                    <a:pt x="1188861" y="175801"/>
                  </a:cubicBezTo>
                  <a:cubicBezTo>
                    <a:pt x="1193094" y="176330"/>
                    <a:pt x="1196799" y="182680"/>
                    <a:pt x="1201561" y="185326"/>
                  </a:cubicBezTo>
                  <a:cubicBezTo>
                    <a:pt x="1206323" y="187972"/>
                    <a:pt x="1212145" y="190618"/>
                    <a:pt x="1217436" y="191676"/>
                  </a:cubicBezTo>
                  <a:cubicBezTo>
                    <a:pt x="1222727" y="192734"/>
                    <a:pt x="1228549" y="191147"/>
                    <a:pt x="1233311" y="191676"/>
                  </a:cubicBezTo>
                  <a:cubicBezTo>
                    <a:pt x="1238074" y="192205"/>
                    <a:pt x="1242836" y="191676"/>
                    <a:pt x="1246011" y="194851"/>
                  </a:cubicBezTo>
                  <a:cubicBezTo>
                    <a:pt x="1249186" y="198026"/>
                    <a:pt x="1250774" y="204905"/>
                    <a:pt x="1252361" y="210726"/>
                  </a:cubicBezTo>
                  <a:cubicBezTo>
                    <a:pt x="1253949" y="216547"/>
                    <a:pt x="1253419" y="222368"/>
                    <a:pt x="1255536" y="229776"/>
                  </a:cubicBezTo>
                  <a:cubicBezTo>
                    <a:pt x="1257653" y="237184"/>
                    <a:pt x="1258182" y="245651"/>
                    <a:pt x="1265061" y="255176"/>
                  </a:cubicBezTo>
                  <a:cubicBezTo>
                    <a:pt x="1271940" y="264701"/>
                    <a:pt x="1296811" y="286926"/>
                    <a:pt x="1296811" y="286926"/>
                  </a:cubicBezTo>
                  <a:cubicBezTo>
                    <a:pt x="1305278" y="295393"/>
                    <a:pt x="1313215" y="297509"/>
                    <a:pt x="1315861" y="305976"/>
                  </a:cubicBezTo>
                  <a:cubicBezTo>
                    <a:pt x="1318507" y="314443"/>
                    <a:pt x="1313215" y="327672"/>
                    <a:pt x="1312686" y="337726"/>
                  </a:cubicBezTo>
                  <a:cubicBezTo>
                    <a:pt x="1312157" y="347780"/>
                    <a:pt x="1312686" y="366301"/>
                    <a:pt x="1312686" y="366301"/>
                  </a:cubicBezTo>
                  <a:lnTo>
                    <a:pt x="1312686" y="382176"/>
                  </a:lnTo>
                  <a:lnTo>
                    <a:pt x="1312686" y="404401"/>
                  </a:lnTo>
                  <a:lnTo>
                    <a:pt x="1312686" y="429801"/>
                  </a:lnTo>
                  <a:lnTo>
                    <a:pt x="1312686" y="452026"/>
                  </a:lnTo>
                  <a:cubicBezTo>
                    <a:pt x="1312686" y="461022"/>
                    <a:pt x="1313744" y="474251"/>
                    <a:pt x="1312686" y="483776"/>
                  </a:cubicBezTo>
                  <a:cubicBezTo>
                    <a:pt x="1311628" y="493301"/>
                    <a:pt x="1307923" y="502297"/>
                    <a:pt x="1306336" y="509176"/>
                  </a:cubicBezTo>
                  <a:cubicBezTo>
                    <a:pt x="1304749" y="516055"/>
                    <a:pt x="1306336" y="520818"/>
                    <a:pt x="1303161" y="525051"/>
                  </a:cubicBezTo>
                  <a:cubicBezTo>
                    <a:pt x="1299986" y="529284"/>
                    <a:pt x="1291519" y="530343"/>
                    <a:pt x="1287286" y="534576"/>
                  </a:cubicBezTo>
                  <a:cubicBezTo>
                    <a:pt x="1283053" y="538809"/>
                    <a:pt x="1281465" y="544630"/>
                    <a:pt x="1277761" y="550451"/>
                  </a:cubicBezTo>
                  <a:cubicBezTo>
                    <a:pt x="1274057" y="556272"/>
                    <a:pt x="1268236" y="560505"/>
                    <a:pt x="1265061" y="569501"/>
                  </a:cubicBezTo>
                  <a:cubicBezTo>
                    <a:pt x="1261886" y="578497"/>
                    <a:pt x="1258182" y="594372"/>
                    <a:pt x="1258711" y="604426"/>
                  </a:cubicBezTo>
                  <a:cubicBezTo>
                    <a:pt x="1259240" y="614480"/>
                    <a:pt x="1263474" y="621889"/>
                    <a:pt x="1268236" y="629826"/>
                  </a:cubicBezTo>
                  <a:cubicBezTo>
                    <a:pt x="1272999" y="637764"/>
                    <a:pt x="1280407" y="645172"/>
                    <a:pt x="1287286" y="652051"/>
                  </a:cubicBezTo>
                  <a:cubicBezTo>
                    <a:pt x="1294165" y="658930"/>
                    <a:pt x="1299986" y="664751"/>
                    <a:pt x="1309511" y="671101"/>
                  </a:cubicBezTo>
                  <a:cubicBezTo>
                    <a:pt x="1319036" y="677451"/>
                    <a:pt x="1333853" y="683801"/>
                    <a:pt x="1344436" y="690151"/>
                  </a:cubicBezTo>
                  <a:cubicBezTo>
                    <a:pt x="1355019" y="696501"/>
                    <a:pt x="1365603" y="702322"/>
                    <a:pt x="1373011" y="709201"/>
                  </a:cubicBezTo>
                  <a:cubicBezTo>
                    <a:pt x="1380419" y="716080"/>
                    <a:pt x="1385711" y="724547"/>
                    <a:pt x="1388886" y="731426"/>
                  </a:cubicBezTo>
                  <a:cubicBezTo>
                    <a:pt x="1392061" y="738305"/>
                    <a:pt x="1390474" y="744126"/>
                    <a:pt x="1392061" y="750476"/>
                  </a:cubicBezTo>
                  <a:cubicBezTo>
                    <a:pt x="1393649" y="756826"/>
                    <a:pt x="1397353" y="761589"/>
                    <a:pt x="1398411" y="769526"/>
                  </a:cubicBezTo>
                  <a:cubicBezTo>
                    <a:pt x="1399469" y="777463"/>
                    <a:pt x="1398940" y="788576"/>
                    <a:pt x="1398411" y="798101"/>
                  </a:cubicBezTo>
                  <a:cubicBezTo>
                    <a:pt x="1397882" y="807626"/>
                    <a:pt x="1397353" y="816622"/>
                    <a:pt x="1395236" y="826676"/>
                  </a:cubicBezTo>
                  <a:cubicBezTo>
                    <a:pt x="1393119" y="836730"/>
                    <a:pt x="1386240" y="851547"/>
                    <a:pt x="1385711" y="858426"/>
                  </a:cubicBezTo>
                  <a:cubicBezTo>
                    <a:pt x="1385182" y="865305"/>
                    <a:pt x="1392590" y="864247"/>
                    <a:pt x="1392061" y="867951"/>
                  </a:cubicBezTo>
                  <a:cubicBezTo>
                    <a:pt x="1391532" y="871655"/>
                    <a:pt x="1382536" y="875889"/>
                    <a:pt x="1382536" y="880651"/>
                  </a:cubicBezTo>
                  <a:cubicBezTo>
                    <a:pt x="1382536" y="885413"/>
                    <a:pt x="1387299" y="891764"/>
                    <a:pt x="1392061" y="896526"/>
                  </a:cubicBezTo>
                  <a:cubicBezTo>
                    <a:pt x="1396823" y="901288"/>
                    <a:pt x="1405819" y="906051"/>
                    <a:pt x="1411111" y="909226"/>
                  </a:cubicBezTo>
                  <a:cubicBezTo>
                    <a:pt x="1416403" y="912401"/>
                    <a:pt x="1416932" y="911872"/>
                    <a:pt x="1423811" y="915576"/>
                  </a:cubicBezTo>
                  <a:cubicBezTo>
                    <a:pt x="1430690" y="919280"/>
                    <a:pt x="1443919" y="927218"/>
                    <a:pt x="1452386" y="931451"/>
                  </a:cubicBezTo>
                  <a:cubicBezTo>
                    <a:pt x="1460853" y="935684"/>
                    <a:pt x="1467203" y="939389"/>
                    <a:pt x="1474611" y="940976"/>
                  </a:cubicBezTo>
                  <a:cubicBezTo>
                    <a:pt x="1482019" y="942563"/>
                    <a:pt x="1490486" y="942564"/>
                    <a:pt x="1496836" y="940976"/>
                  </a:cubicBezTo>
                  <a:cubicBezTo>
                    <a:pt x="1503186" y="939389"/>
                    <a:pt x="1506890" y="934097"/>
                    <a:pt x="1512711" y="931451"/>
                  </a:cubicBezTo>
                  <a:cubicBezTo>
                    <a:pt x="1518532" y="928805"/>
                    <a:pt x="1524882" y="928805"/>
                    <a:pt x="1531761" y="925101"/>
                  </a:cubicBezTo>
                  <a:cubicBezTo>
                    <a:pt x="1538640" y="921397"/>
                    <a:pt x="1547636" y="910814"/>
                    <a:pt x="1553986" y="909226"/>
                  </a:cubicBezTo>
                  <a:cubicBezTo>
                    <a:pt x="1560336" y="907639"/>
                    <a:pt x="1563511" y="911872"/>
                    <a:pt x="1569861" y="915576"/>
                  </a:cubicBezTo>
                  <a:cubicBezTo>
                    <a:pt x="1576211" y="919280"/>
                    <a:pt x="1585736" y="926159"/>
                    <a:pt x="1592086" y="931451"/>
                  </a:cubicBezTo>
                  <a:cubicBezTo>
                    <a:pt x="1598436" y="936743"/>
                    <a:pt x="1603199" y="943622"/>
                    <a:pt x="1607961" y="947326"/>
                  </a:cubicBezTo>
                  <a:cubicBezTo>
                    <a:pt x="1612723" y="951030"/>
                    <a:pt x="1614311" y="951030"/>
                    <a:pt x="1620661" y="953676"/>
                  </a:cubicBezTo>
                  <a:cubicBezTo>
                    <a:pt x="1627011" y="956322"/>
                    <a:pt x="1638653" y="959497"/>
                    <a:pt x="1646061" y="963201"/>
                  </a:cubicBezTo>
                  <a:cubicBezTo>
                    <a:pt x="1653469" y="966905"/>
                    <a:pt x="1657703" y="970609"/>
                    <a:pt x="1665111" y="975901"/>
                  </a:cubicBezTo>
                  <a:cubicBezTo>
                    <a:pt x="1672519" y="981193"/>
                    <a:pt x="1682574" y="987543"/>
                    <a:pt x="1690511" y="994951"/>
                  </a:cubicBezTo>
                  <a:cubicBezTo>
                    <a:pt x="1698449" y="1002359"/>
                    <a:pt x="1709032" y="1013472"/>
                    <a:pt x="1712736" y="1020351"/>
                  </a:cubicBezTo>
                  <a:cubicBezTo>
                    <a:pt x="1716440" y="1027230"/>
                    <a:pt x="1715382" y="1029876"/>
                    <a:pt x="1712736" y="1036226"/>
                  </a:cubicBezTo>
                  <a:cubicBezTo>
                    <a:pt x="1710090" y="1042576"/>
                    <a:pt x="1703740" y="1054218"/>
                    <a:pt x="1696861" y="1058451"/>
                  </a:cubicBezTo>
                  <a:cubicBezTo>
                    <a:pt x="1689982" y="1062684"/>
                    <a:pt x="1677282" y="1058980"/>
                    <a:pt x="1671461" y="1061626"/>
                  </a:cubicBezTo>
                  <a:cubicBezTo>
                    <a:pt x="1665640" y="1064272"/>
                    <a:pt x="1663524" y="1067976"/>
                    <a:pt x="1661936" y="1074326"/>
                  </a:cubicBezTo>
                  <a:cubicBezTo>
                    <a:pt x="1660349" y="1080676"/>
                    <a:pt x="1662465" y="1092318"/>
                    <a:pt x="1661936" y="1099726"/>
                  </a:cubicBezTo>
                  <a:cubicBezTo>
                    <a:pt x="1661407" y="1107134"/>
                    <a:pt x="1660878" y="1112955"/>
                    <a:pt x="1658761" y="1118776"/>
                  </a:cubicBezTo>
                  <a:cubicBezTo>
                    <a:pt x="1656644" y="1124597"/>
                    <a:pt x="1653469" y="1129359"/>
                    <a:pt x="1649236" y="1134651"/>
                  </a:cubicBezTo>
                  <a:cubicBezTo>
                    <a:pt x="1645003" y="1139943"/>
                    <a:pt x="1639711" y="1144705"/>
                    <a:pt x="1633361" y="1150526"/>
                  </a:cubicBezTo>
                  <a:cubicBezTo>
                    <a:pt x="1627011" y="1156347"/>
                    <a:pt x="1614840" y="1161109"/>
                    <a:pt x="1611136" y="1169576"/>
                  </a:cubicBezTo>
                  <a:cubicBezTo>
                    <a:pt x="1607432" y="1178043"/>
                    <a:pt x="1611665" y="1191801"/>
                    <a:pt x="1611136" y="1201326"/>
                  </a:cubicBezTo>
                  <a:cubicBezTo>
                    <a:pt x="1610607" y="1210851"/>
                    <a:pt x="1608490" y="1218789"/>
                    <a:pt x="1607961" y="1226726"/>
                  </a:cubicBezTo>
                  <a:cubicBezTo>
                    <a:pt x="1607432" y="1234664"/>
                    <a:pt x="1607432" y="1241014"/>
                    <a:pt x="1607961" y="1248951"/>
                  </a:cubicBezTo>
                  <a:cubicBezTo>
                    <a:pt x="1608490" y="1256889"/>
                    <a:pt x="1609019" y="1266943"/>
                    <a:pt x="1611136" y="1274351"/>
                  </a:cubicBezTo>
                  <a:cubicBezTo>
                    <a:pt x="1613253" y="1281759"/>
                    <a:pt x="1615369" y="1285464"/>
                    <a:pt x="1620661" y="1293401"/>
                  </a:cubicBezTo>
                  <a:cubicBezTo>
                    <a:pt x="1625953" y="1301338"/>
                    <a:pt x="1639182" y="1310864"/>
                    <a:pt x="1642886" y="1321976"/>
                  </a:cubicBezTo>
                  <a:cubicBezTo>
                    <a:pt x="1646590" y="1333088"/>
                    <a:pt x="1641299" y="1351080"/>
                    <a:pt x="1642886" y="1360076"/>
                  </a:cubicBezTo>
                  <a:cubicBezTo>
                    <a:pt x="1644473" y="1369072"/>
                    <a:pt x="1646590" y="1366955"/>
                    <a:pt x="1652411" y="1375951"/>
                  </a:cubicBezTo>
                  <a:cubicBezTo>
                    <a:pt x="1658232" y="1384947"/>
                    <a:pt x="1671461" y="1403468"/>
                    <a:pt x="1677811" y="1414051"/>
                  </a:cubicBezTo>
                  <a:cubicBezTo>
                    <a:pt x="1684161" y="1424634"/>
                    <a:pt x="1686278" y="1430455"/>
                    <a:pt x="1690511" y="1439451"/>
                  </a:cubicBezTo>
                  <a:cubicBezTo>
                    <a:pt x="1694744" y="1448447"/>
                    <a:pt x="1697919" y="1462205"/>
                    <a:pt x="1703211" y="1468026"/>
                  </a:cubicBezTo>
                  <a:cubicBezTo>
                    <a:pt x="1708503" y="1473847"/>
                    <a:pt x="1718028" y="1471201"/>
                    <a:pt x="1722261" y="1474376"/>
                  </a:cubicBezTo>
                  <a:cubicBezTo>
                    <a:pt x="1726494" y="1477551"/>
                    <a:pt x="1727553" y="1479139"/>
                    <a:pt x="1728611" y="1487076"/>
                  </a:cubicBezTo>
                  <a:cubicBezTo>
                    <a:pt x="1729669" y="1495013"/>
                    <a:pt x="1728082" y="1507714"/>
                    <a:pt x="1728611" y="1522001"/>
                  </a:cubicBezTo>
                  <a:cubicBezTo>
                    <a:pt x="1729140" y="1536289"/>
                    <a:pt x="1734432" y="1557984"/>
                    <a:pt x="1731786" y="1572801"/>
                  </a:cubicBezTo>
                  <a:cubicBezTo>
                    <a:pt x="1729140" y="1587618"/>
                    <a:pt x="1718557" y="1600318"/>
                    <a:pt x="1712736" y="1610901"/>
                  </a:cubicBezTo>
                  <a:cubicBezTo>
                    <a:pt x="1706915" y="1621484"/>
                    <a:pt x="1702682" y="1627834"/>
                    <a:pt x="1696861" y="1636301"/>
                  </a:cubicBezTo>
                  <a:cubicBezTo>
                    <a:pt x="1691040" y="1644768"/>
                    <a:pt x="1682044" y="1652176"/>
                    <a:pt x="1677811" y="1661701"/>
                  </a:cubicBezTo>
                  <a:cubicBezTo>
                    <a:pt x="1673578" y="1671226"/>
                    <a:pt x="1675165" y="1684984"/>
                    <a:pt x="1671461" y="1693451"/>
                  </a:cubicBezTo>
                  <a:cubicBezTo>
                    <a:pt x="1667757" y="1701918"/>
                    <a:pt x="1659819" y="1706680"/>
                    <a:pt x="1655586" y="1712501"/>
                  </a:cubicBezTo>
                  <a:cubicBezTo>
                    <a:pt x="1651353" y="1718322"/>
                    <a:pt x="1648707" y="1724672"/>
                    <a:pt x="1646061" y="1728376"/>
                  </a:cubicBezTo>
                  <a:cubicBezTo>
                    <a:pt x="1643415" y="1732080"/>
                    <a:pt x="1644473" y="1733668"/>
                    <a:pt x="1639711" y="1734726"/>
                  </a:cubicBezTo>
                  <a:cubicBezTo>
                    <a:pt x="1634949" y="1735784"/>
                    <a:pt x="1624894" y="1733139"/>
                    <a:pt x="1617486" y="1734726"/>
                  </a:cubicBezTo>
                  <a:cubicBezTo>
                    <a:pt x="1610078" y="1736313"/>
                    <a:pt x="1603198" y="1741605"/>
                    <a:pt x="1595261" y="1744251"/>
                  </a:cubicBezTo>
                  <a:cubicBezTo>
                    <a:pt x="1587324" y="1746897"/>
                    <a:pt x="1577269" y="1749014"/>
                    <a:pt x="1569861" y="1750601"/>
                  </a:cubicBezTo>
                  <a:cubicBezTo>
                    <a:pt x="1562453" y="1752188"/>
                    <a:pt x="1556102" y="1752718"/>
                    <a:pt x="1550811" y="1753776"/>
                  </a:cubicBezTo>
                  <a:cubicBezTo>
                    <a:pt x="1545520" y="1754834"/>
                    <a:pt x="1543932" y="1755364"/>
                    <a:pt x="1538111" y="1756951"/>
                  </a:cubicBezTo>
                  <a:cubicBezTo>
                    <a:pt x="1532290" y="1758539"/>
                    <a:pt x="1522236" y="1761714"/>
                    <a:pt x="1515886" y="1763301"/>
                  </a:cubicBezTo>
                  <a:cubicBezTo>
                    <a:pt x="1509536" y="1764889"/>
                    <a:pt x="1505303" y="1764889"/>
                    <a:pt x="1500011" y="1766476"/>
                  </a:cubicBezTo>
                  <a:cubicBezTo>
                    <a:pt x="1494719" y="1768063"/>
                    <a:pt x="1488369" y="1770709"/>
                    <a:pt x="1484136" y="1772826"/>
                  </a:cubicBezTo>
                  <a:cubicBezTo>
                    <a:pt x="1479903" y="1774943"/>
                    <a:pt x="1477786" y="1776001"/>
                    <a:pt x="1474611" y="1779176"/>
                  </a:cubicBezTo>
                  <a:cubicBezTo>
                    <a:pt x="1471436" y="1782351"/>
                    <a:pt x="1468261" y="1786584"/>
                    <a:pt x="1465086" y="1791876"/>
                  </a:cubicBezTo>
                  <a:cubicBezTo>
                    <a:pt x="1461911" y="1797168"/>
                    <a:pt x="1459794" y="1805105"/>
                    <a:pt x="1455561" y="1810926"/>
                  </a:cubicBezTo>
                  <a:cubicBezTo>
                    <a:pt x="1451328" y="1816747"/>
                    <a:pt x="1444978" y="1820451"/>
                    <a:pt x="1439686" y="1826801"/>
                  </a:cubicBezTo>
                  <a:cubicBezTo>
                    <a:pt x="1434394" y="1833151"/>
                    <a:pt x="1429103" y="1842147"/>
                    <a:pt x="1423811" y="1849026"/>
                  </a:cubicBezTo>
                  <a:cubicBezTo>
                    <a:pt x="1418519" y="1855905"/>
                    <a:pt x="1413228" y="1862784"/>
                    <a:pt x="1407936" y="1868076"/>
                  </a:cubicBezTo>
                  <a:cubicBezTo>
                    <a:pt x="1402644" y="1873368"/>
                    <a:pt x="1396823" y="1876014"/>
                    <a:pt x="1392061" y="1880776"/>
                  </a:cubicBezTo>
                  <a:cubicBezTo>
                    <a:pt x="1387299" y="1885538"/>
                    <a:pt x="1383594" y="1892418"/>
                    <a:pt x="1379361" y="1896651"/>
                  </a:cubicBezTo>
                  <a:cubicBezTo>
                    <a:pt x="1375128" y="1900884"/>
                    <a:pt x="1366661" y="1906176"/>
                    <a:pt x="1366661" y="1906176"/>
                  </a:cubicBezTo>
                  <a:cubicBezTo>
                    <a:pt x="1359782" y="1911468"/>
                    <a:pt x="1344965" y="1922580"/>
                    <a:pt x="1338086" y="1928401"/>
                  </a:cubicBezTo>
                  <a:cubicBezTo>
                    <a:pt x="1331207" y="1934222"/>
                    <a:pt x="1325386" y="1941101"/>
                    <a:pt x="1325386" y="1941101"/>
                  </a:cubicBezTo>
                  <a:cubicBezTo>
                    <a:pt x="1321682" y="1944805"/>
                    <a:pt x="1323269" y="1946922"/>
                    <a:pt x="1315861" y="1950626"/>
                  </a:cubicBezTo>
                  <a:cubicBezTo>
                    <a:pt x="1308453" y="1954330"/>
                    <a:pt x="1289932" y="1959622"/>
                    <a:pt x="1280936" y="1963326"/>
                  </a:cubicBezTo>
                  <a:cubicBezTo>
                    <a:pt x="1271940" y="1967030"/>
                    <a:pt x="1268765" y="1969676"/>
                    <a:pt x="1261886" y="1972851"/>
                  </a:cubicBezTo>
                  <a:cubicBezTo>
                    <a:pt x="1255007" y="1976026"/>
                    <a:pt x="1248657" y="1978672"/>
                    <a:pt x="1239661" y="1982376"/>
                  </a:cubicBezTo>
                  <a:cubicBezTo>
                    <a:pt x="1230665" y="1986080"/>
                    <a:pt x="1216907" y="1991901"/>
                    <a:pt x="1207911" y="1995076"/>
                  </a:cubicBezTo>
                  <a:cubicBezTo>
                    <a:pt x="1198915" y="1998251"/>
                    <a:pt x="1193094" y="1998780"/>
                    <a:pt x="1185686" y="2001426"/>
                  </a:cubicBezTo>
                  <a:cubicBezTo>
                    <a:pt x="1178278" y="2004072"/>
                    <a:pt x="1172986" y="2007776"/>
                    <a:pt x="1163461" y="2010951"/>
                  </a:cubicBezTo>
                  <a:cubicBezTo>
                    <a:pt x="1153936" y="2014126"/>
                    <a:pt x="1137003" y="2017830"/>
                    <a:pt x="1128536" y="2020476"/>
                  </a:cubicBezTo>
                  <a:cubicBezTo>
                    <a:pt x="1120069" y="2023122"/>
                    <a:pt x="1117423" y="2023651"/>
                    <a:pt x="1112661" y="2026826"/>
                  </a:cubicBezTo>
                  <a:cubicBezTo>
                    <a:pt x="1107899" y="2030001"/>
                    <a:pt x="1103136" y="2037409"/>
                    <a:pt x="1099961" y="2039526"/>
                  </a:cubicBezTo>
                  <a:cubicBezTo>
                    <a:pt x="1096786" y="2041643"/>
                    <a:pt x="1093611" y="2039526"/>
                    <a:pt x="1093611" y="2039526"/>
                  </a:cubicBezTo>
                  <a:lnTo>
                    <a:pt x="1074561" y="2039526"/>
                  </a:lnTo>
                  <a:lnTo>
                    <a:pt x="1061861" y="2039526"/>
                  </a:lnTo>
                  <a:cubicBezTo>
                    <a:pt x="1056569" y="2039526"/>
                    <a:pt x="1049690" y="2040584"/>
                    <a:pt x="1042811" y="2039526"/>
                  </a:cubicBezTo>
                  <a:cubicBezTo>
                    <a:pt x="1035932" y="2038468"/>
                    <a:pt x="1027994" y="2034763"/>
                    <a:pt x="1020586" y="2033176"/>
                  </a:cubicBezTo>
                  <a:cubicBezTo>
                    <a:pt x="1013178" y="2031589"/>
                    <a:pt x="1010532" y="2033176"/>
                    <a:pt x="998361" y="2030001"/>
                  </a:cubicBezTo>
                  <a:cubicBezTo>
                    <a:pt x="986190" y="2026826"/>
                    <a:pt x="960261" y="2018359"/>
                    <a:pt x="947561" y="2014126"/>
                  </a:cubicBezTo>
                  <a:cubicBezTo>
                    <a:pt x="934861" y="2009893"/>
                    <a:pt x="931157" y="2008834"/>
                    <a:pt x="922161" y="2004601"/>
                  </a:cubicBezTo>
                  <a:cubicBezTo>
                    <a:pt x="913165" y="2000368"/>
                    <a:pt x="902582" y="1994547"/>
                    <a:pt x="893586" y="1988726"/>
                  </a:cubicBezTo>
                  <a:cubicBezTo>
                    <a:pt x="884590" y="1982905"/>
                    <a:pt x="874536" y="1975497"/>
                    <a:pt x="868186" y="1969676"/>
                  </a:cubicBezTo>
                  <a:cubicBezTo>
                    <a:pt x="861836" y="1963855"/>
                    <a:pt x="857603" y="1963326"/>
                    <a:pt x="855486" y="1953801"/>
                  </a:cubicBezTo>
                  <a:cubicBezTo>
                    <a:pt x="853369" y="1944276"/>
                    <a:pt x="856015" y="1925755"/>
                    <a:pt x="855486" y="1912526"/>
                  </a:cubicBezTo>
                  <a:cubicBezTo>
                    <a:pt x="854957" y="1899297"/>
                    <a:pt x="853369" y="1888713"/>
                    <a:pt x="852311" y="1874426"/>
                  </a:cubicBezTo>
                  <a:cubicBezTo>
                    <a:pt x="851253" y="1860139"/>
                    <a:pt x="850194" y="1838443"/>
                    <a:pt x="849136" y="1826801"/>
                  </a:cubicBezTo>
                  <a:cubicBezTo>
                    <a:pt x="848078" y="1815159"/>
                    <a:pt x="847019" y="1815688"/>
                    <a:pt x="845961" y="1804576"/>
                  </a:cubicBezTo>
                  <a:cubicBezTo>
                    <a:pt x="844903" y="1793464"/>
                    <a:pt x="845432" y="1772826"/>
                    <a:pt x="842786" y="1760126"/>
                  </a:cubicBezTo>
                  <a:cubicBezTo>
                    <a:pt x="840140" y="1747426"/>
                    <a:pt x="834848" y="1739488"/>
                    <a:pt x="830086" y="1728376"/>
                  </a:cubicBezTo>
                  <a:cubicBezTo>
                    <a:pt x="825324" y="1717264"/>
                    <a:pt x="817386" y="1702447"/>
                    <a:pt x="814211" y="1693451"/>
                  </a:cubicBezTo>
                  <a:cubicBezTo>
                    <a:pt x="811036" y="1684455"/>
                    <a:pt x="815269" y="1680751"/>
                    <a:pt x="811036" y="1674401"/>
                  </a:cubicBezTo>
                  <a:cubicBezTo>
                    <a:pt x="806803" y="1668051"/>
                    <a:pt x="796748" y="1660643"/>
                    <a:pt x="788811" y="1655351"/>
                  </a:cubicBezTo>
                  <a:cubicBezTo>
                    <a:pt x="780874" y="1650059"/>
                    <a:pt x="770819" y="1644768"/>
                    <a:pt x="763411" y="1642651"/>
                  </a:cubicBezTo>
                  <a:cubicBezTo>
                    <a:pt x="756003" y="1640534"/>
                    <a:pt x="753357" y="1641593"/>
                    <a:pt x="744361" y="1642651"/>
                  </a:cubicBezTo>
                  <a:cubicBezTo>
                    <a:pt x="735365" y="1643709"/>
                    <a:pt x="722136" y="1644768"/>
                    <a:pt x="709436" y="1649001"/>
                  </a:cubicBezTo>
                  <a:cubicBezTo>
                    <a:pt x="696736" y="1653234"/>
                    <a:pt x="679274" y="1663818"/>
                    <a:pt x="668161" y="1668051"/>
                  </a:cubicBezTo>
                  <a:cubicBezTo>
                    <a:pt x="657049" y="1672284"/>
                    <a:pt x="650169" y="1670697"/>
                    <a:pt x="642761" y="1674401"/>
                  </a:cubicBezTo>
                  <a:cubicBezTo>
                    <a:pt x="635353" y="1678105"/>
                    <a:pt x="630590" y="1683926"/>
                    <a:pt x="623711" y="1690276"/>
                  </a:cubicBezTo>
                  <a:cubicBezTo>
                    <a:pt x="616832" y="1696626"/>
                    <a:pt x="601486" y="1712501"/>
                    <a:pt x="601486" y="1712501"/>
                  </a:cubicBezTo>
                  <a:cubicBezTo>
                    <a:pt x="595665" y="1718322"/>
                    <a:pt x="594607" y="1723614"/>
                    <a:pt x="588786" y="1725201"/>
                  </a:cubicBezTo>
                  <a:cubicBezTo>
                    <a:pt x="582965" y="1726789"/>
                    <a:pt x="576086" y="1723614"/>
                    <a:pt x="566561" y="1722026"/>
                  </a:cubicBezTo>
                  <a:cubicBezTo>
                    <a:pt x="557036" y="1720439"/>
                    <a:pt x="542219" y="1718322"/>
                    <a:pt x="531636" y="1715676"/>
                  </a:cubicBezTo>
                  <a:cubicBezTo>
                    <a:pt x="521053" y="1713030"/>
                    <a:pt x="510999" y="1709326"/>
                    <a:pt x="503061" y="1706151"/>
                  </a:cubicBezTo>
                  <a:cubicBezTo>
                    <a:pt x="495123" y="1702976"/>
                    <a:pt x="488773" y="1698743"/>
                    <a:pt x="484011" y="1696626"/>
                  </a:cubicBezTo>
                  <a:cubicBezTo>
                    <a:pt x="479249" y="1694509"/>
                    <a:pt x="481894" y="1697684"/>
                    <a:pt x="474486" y="1693451"/>
                  </a:cubicBezTo>
                  <a:cubicBezTo>
                    <a:pt x="467078" y="1689218"/>
                    <a:pt x="448028" y="1678105"/>
                    <a:pt x="439561" y="1671226"/>
                  </a:cubicBezTo>
                  <a:cubicBezTo>
                    <a:pt x="431094" y="1664347"/>
                    <a:pt x="427390" y="1657997"/>
                    <a:pt x="423686" y="1652176"/>
                  </a:cubicBezTo>
                  <a:cubicBezTo>
                    <a:pt x="419982" y="1646355"/>
                    <a:pt x="419982" y="1640534"/>
                    <a:pt x="417336" y="1636301"/>
                  </a:cubicBezTo>
                  <a:cubicBezTo>
                    <a:pt x="414690" y="1632068"/>
                    <a:pt x="410457" y="1632068"/>
                    <a:pt x="407811" y="1626776"/>
                  </a:cubicBezTo>
                  <a:cubicBezTo>
                    <a:pt x="405165" y="1621484"/>
                    <a:pt x="403049" y="1614076"/>
                    <a:pt x="401461" y="1604551"/>
                  </a:cubicBezTo>
                  <a:cubicBezTo>
                    <a:pt x="399874" y="1595026"/>
                    <a:pt x="398815" y="1582855"/>
                    <a:pt x="398286" y="1569626"/>
                  </a:cubicBezTo>
                  <a:cubicBezTo>
                    <a:pt x="397757" y="1556397"/>
                    <a:pt x="398286" y="1525176"/>
                    <a:pt x="398286" y="1525176"/>
                  </a:cubicBezTo>
                  <a:lnTo>
                    <a:pt x="398286" y="1490251"/>
                  </a:lnTo>
                  <a:cubicBezTo>
                    <a:pt x="398286" y="1478609"/>
                    <a:pt x="398815" y="1466438"/>
                    <a:pt x="398286" y="1455326"/>
                  </a:cubicBezTo>
                  <a:cubicBezTo>
                    <a:pt x="397757" y="1444214"/>
                    <a:pt x="395640" y="1434688"/>
                    <a:pt x="395111" y="1423576"/>
                  </a:cubicBezTo>
                  <a:cubicBezTo>
                    <a:pt x="394582" y="1412464"/>
                    <a:pt x="397228" y="1398705"/>
                    <a:pt x="395111" y="1388651"/>
                  </a:cubicBezTo>
                  <a:cubicBezTo>
                    <a:pt x="392994" y="1378597"/>
                    <a:pt x="385586" y="1370659"/>
                    <a:pt x="382411" y="1363251"/>
                  </a:cubicBezTo>
                  <a:cubicBezTo>
                    <a:pt x="379236" y="1355843"/>
                    <a:pt x="380294" y="1350551"/>
                    <a:pt x="376061" y="1344201"/>
                  </a:cubicBezTo>
                  <a:cubicBezTo>
                    <a:pt x="371828" y="1337851"/>
                    <a:pt x="362303" y="1330972"/>
                    <a:pt x="357011" y="1325151"/>
                  </a:cubicBezTo>
                  <a:cubicBezTo>
                    <a:pt x="351719" y="1319330"/>
                    <a:pt x="351190" y="1315097"/>
                    <a:pt x="344311" y="1309276"/>
                  </a:cubicBezTo>
                  <a:cubicBezTo>
                    <a:pt x="337432" y="1303455"/>
                    <a:pt x="323673" y="1296047"/>
                    <a:pt x="315736" y="1290226"/>
                  </a:cubicBezTo>
                  <a:cubicBezTo>
                    <a:pt x="307799" y="1284405"/>
                    <a:pt x="301978" y="1277526"/>
                    <a:pt x="296686" y="1274351"/>
                  </a:cubicBezTo>
                  <a:cubicBezTo>
                    <a:pt x="291394" y="1271176"/>
                    <a:pt x="288748" y="1273822"/>
                    <a:pt x="283986" y="1271176"/>
                  </a:cubicBezTo>
                  <a:cubicBezTo>
                    <a:pt x="279224" y="1268530"/>
                    <a:pt x="271286" y="1263768"/>
                    <a:pt x="268111" y="1258476"/>
                  </a:cubicBezTo>
                  <a:cubicBezTo>
                    <a:pt x="264936" y="1253184"/>
                    <a:pt x="266523" y="1251597"/>
                    <a:pt x="264936" y="1239426"/>
                  </a:cubicBezTo>
                  <a:cubicBezTo>
                    <a:pt x="263349" y="1227255"/>
                    <a:pt x="258586" y="1202913"/>
                    <a:pt x="258586" y="1185451"/>
                  </a:cubicBezTo>
                  <a:cubicBezTo>
                    <a:pt x="258586" y="1167989"/>
                    <a:pt x="263878" y="1147880"/>
                    <a:pt x="264936" y="1134651"/>
                  </a:cubicBezTo>
                  <a:cubicBezTo>
                    <a:pt x="265994" y="1121422"/>
                    <a:pt x="263878" y="1118247"/>
                    <a:pt x="264936" y="1106076"/>
                  </a:cubicBezTo>
                  <a:cubicBezTo>
                    <a:pt x="265994" y="1093905"/>
                    <a:pt x="270228" y="1074855"/>
                    <a:pt x="271286" y="1061626"/>
                  </a:cubicBezTo>
                  <a:cubicBezTo>
                    <a:pt x="272344" y="1048397"/>
                    <a:pt x="272873" y="1036755"/>
                    <a:pt x="271286" y="1026701"/>
                  </a:cubicBezTo>
                  <a:cubicBezTo>
                    <a:pt x="269699" y="1016647"/>
                    <a:pt x="267053" y="1011355"/>
                    <a:pt x="261761" y="1001301"/>
                  </a:cubicBezTo>
                  <a:cubicBezTo>
                    <a:pt x="256469" y="991247"/>
                    <a:pt x="250648" y="976959"/>
                    <a:pt x="239536" y="966376"/>
                  </a:cubicBezTo>
                  <a:cubicBezTo>
                    <a:pt x="228424" y="955793"/>
                    <a:pt x="209903" y="945739"/>
                    <a:pt x="195086" y="937801"/>
                  </a:cubicBezTo>
                  <a:cubicBezTo>
                    <a:pt x="180269" y="929864"/>
                    <a:pt x="162807" y="926688"/>
                    <a:pt x="150636" y="918751"/>
                  </a:cubicBezTo>
                  <a:cubicBezTo>
                    <a:pt x="138465" y="910814"/>
                    <a:pt x="130528" y="898114"/>
                    <a:pt x="122061" y="890176"/>
                  </a:cubicBezTo>
                  <a:cubicBezTo>
                    <a:pt x="113594" y="882239"/>
                    <a:pt x="99836" y="871126"/>
                    <a:pt x="99836" y="871126"/>
                  </a:cubicBezTo>
                  <a:cubicBezTo>
                    <a:pt x="91898" y="864247"/>
                    <a:pt x="84490" y="857897"/>
                    <a:pt x="74436" y="848901"/>
                  </a:cubicBezTo>
                  <a:cubicBezTo>
                    <a:pt x="64382" y="839905"/>
                    <a:pt x="48507" y="825089"/>
                    <a:pt x="39511" y="817151"/>
                  </a:cubicBezTo>
                  <a:cubicBezTo>
                    <a:pt x="30515" y="809214"/>
                    <a:pt x="26811" y="810272"/>
                    <a:pt x="20461" y="801276"/>
                  </a:cubicBezTo>
                  <a:cubicBezTo>
                    <a:pt x="14111" y="792280"/>
                    <a:pt x="4586" y="771114"/>
                    <a:pt x="1411" y="763176"/>
                  </a:cubicBezTo>
                  <a:cubicBezTo>
                    <a:pt x="-1764" y="755238"/>
                    <a:pt x="1411" y="753651"/>
                    <a:pt x="1411" y="753651"/>
                  </a:cubicBezTo>
                  <a:lnTo>
                    <a:pt x="1411" y="718726"/>
                  </a:lnTo>
                  <a:lnTo>
                    <a:pt x="1411" y="699676"/>
                  </a:lnTo>
                  <a:cubicBezTo>
                    <a:pt x="1411" y="691209"/>
                    <a:pt x="-176" y="676922"/>
                    <a:pt x="1411" y="667926"/>
                  </a:cubicBezTo>
                  <a:cubicBezTo>
                    <a:pt x="2998" y="658930"/>
                    <a:pt x="6703" y="652051"/>
                    <a:pt x="10936" y="645701"/>
                  </a:cubicBezTo>
                  <a:cubicBezTo>
                    <a:pt x="15169" y="639351"/>
                    <a:pt x="19932" y="635647"/>
                    <a:pt x="26811" y="629826"/>
                  </a:cubicBezTo>
                  <a:cubicBezTo>
                    <a:pt x="33690" y="624005"/>
                    <a:pt x="45332" y="615538"/>
                    <a:pt x="52211" y="610776"/>
                  </a:cubicBezTo>
                  <a:cubicBezTo>
                    <a:pt x="59090" y="606014"/>
                    <a:pt x="61736" y="605484"/>
                    <a:pt x="68086" y="601251"/>
                  </a:cubicBezTo>
                  <a:cubicBezTo>
                    <a:pt x="74436" y="597018"/>
                    <a:pt x="81315" y="590138"/>
                    <a:pt x="90311" y="585376"/>
                  </a:cubicBezTo>
                  <a:cubicBezTo>
                    <a:pt x="99307" y="580614"/>
                    <a:pt x="112007" y="577439"/>
                    <a:pt x="122061" y="572676"/>
                  </a:cubicBezTo>
                  <a:cubicBezTo>
                    <a:pt x="132115" y="567914"/>
                    <a:pt x="140053" y="557859"/>
                    <a:pt x="150636" y="556801"/>
                  </a:cubicBezTo>
                  <a:cubicBezTo>
                    <a:pt x="161219" y="555743"/>
                    <a:pt x="179740" y="562622"/>
                    <a:pt x="185561" y="566326"/>
                  </a:cubicBezTo>
                  <a:cubicBezTo>
                    <a:pt x="191382" y="570030"/>
                    <a:pt x="185032" y="572676"/>
                    <a:pt x="185561" y="579026"/>
                  </a:cubicBezTo>
                  <a:cubicBezTo>
                    <a:pt x="186090" y="585376"/>
                    <a:pt x="188207" y="599664"/>
                    <a:pt x="188736" y="604426"/>
                  </a:cubicBezTo>
                  <a:cubicBezTo>
                    <a:pt x="189265" y="609189"/>
                    <a:pt x="186090" y="611305"/>
                    <a:pt x="188736" y="607601"/>
                  </a:cubicBezTo>
                  <a:cubicBezTo>
                    <a:pt x="191382" y="603897"/>
                    <a:pt x="201965" y="590138"/>
                    <a:pt x="204611" y="582201"/>
                  </a:cubicBezTo>
                  <a:cubicBezTo>
                    <a:pt x="207257" y="574264"/>
                    <a:pt x="204082" y="567384"/>
                    <a:pt x="204611" y="559976"/>
                  </a:cubicBezTo>
                  <a:cubicBezTo>
                    <a:pt x="205140" y="552568"/>
                    <a:pt x="207257" y="545689"/>
                    <a:pt x="207786" y="537751"/>
                  </a:cubicBezTo>
                  <a:cubicBezTo>
                    <a:pt x="208315" y="529814"/>
                    <a:pt x="207786" y="512351"/>
                    <a:pt x="207786" y="512351"/>
                  </a:cubicBezTo>
                  <a:lnTo>
                    <a:pt x="207786" y="483776"/>
                  </a:lnTo>
                  <a:cubicBezTo>
                    <a:pt x="207786" y="475309"/>
                    <a:pt x="208844" y="473193"/>
                    <a:pt x="207786" y="461551"/>
                  </a:cubicBezTo>
                  <a:cubicBezTo>
                    <a:pt x="206728" y="449909"/>
                    <a:pt x="204082" y="426097"/>
                    <a:pt x="201436" y="413926"/>
                  </a:cubicBezTo>
                  <a:cubicBezTo>
                    <a:pt x="198790" y="401755"/>
                    <a:pt x="197732" y="399109"/>
                    <a:pt x="191911" y="388526"/>
                  </a:cubicBezTo>
                  <a:cubicBezTo>
                    <a:pt x="186090" y="377943"/>
                    <a:pt x="177624" y="362597"/>
                    <a:pt x="166511" y="350426"/>
                  </a:cubicBezTo>
                  <a:cubicBezTo>
                    <a:pt x="155398" y="338255"/>
                    <a:pt x="136878" y="324497"/>
                    <a:pt x="125236" y="315501"/>
                  </a:cubicBezTo>
                  <a:cubicBezTo>
                    <a:pt x="113594" y="306505"/>
                    <a:pt x="104069" y="302272"/>
                    <a:pt x="96661" y="296451"/>
                  </a:cubicBezTo>
                  <a:cubicBezTo>
                    <a:pt x="89253" y="290630"/>
                    <a:pt x="82373" y="292747"/>
                    <a:pt x="80786" y="280576"/>
                  </a:cubicBezTo>
                  <a:cubicBezTo>
                    <a:pt x="79199" y="268405"/>
                    <a:pt x="85019" y="239301"/>
                    <a:pt x="87136" y="223426"/>
                  </a:cubicBezTo>
                  <a:cubicBezTo>
                    <a:pt x="89253" y="207551"/>
                    <a:pt x="90311" y="195909"/>
                    <a:pt x="93486" y="185326"/>
                  </a:cubicBezTo>
                  <a:cubicBezTo>
                    <a:pt x="96661" y="174743"/>
                    <a:pt x="103011" y="155163"/>
                    <a:pt x="109361" y="137701"/>
                  </a:cubicBezTo>
                  <a:close/>
                </a:path>
              </a:pathLst>
            </a:custGeom>
            <a:solidFill>
              <a:schemeClr val="accent6">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37" name="任意多边形 36"/>
            <p:cNvSpPr/>
            <p:nvPr/>
          </p:nvSpPr>
          <p:spPr bwMode="auto">
            <a:xfrm>
              <a:off x="531150" y="1916256"/>
              <a:ext cx="2386225" cy="2103120"/>
            </a:xfrm>
            <a:custGeom>
              <a:avLst/>
              <a:gdLst>
                <a:gd name="connsiteX0" fmla="*/ 208505 w 2386225"/>
                <a:gd name="connsiteY0" fmla="*/ 939800 h 2103120"/>
                <a:gd name="connsiteX1" fmla="*/ 223745 w 2386225"/>
                <a:gd name="connsiteY1" fmla="*/ 1021080 h 2103120"/>
                <a:gd name="connsiteX2" fmla="*/ 228825 w 2386225"/>
                <a:gd name="connsiteY2" fmla="*/ 1056640 h 2103120"/>
                <a:gd name="connsiteX3" fmla="*/ 231365 w 2386225"/>
                <a:gd name="connsiteY3" fmla="*/ 1082040 h 2103120"/>
                <a:gd name="connsiteX4" fmla="*/ 228825 w 2386225"/>
                <a:gd name="connsiteY4" fmla="*/ 1094740 h 2103120"/>
                <a:gd name="connsiteX5" fmla="*/ 254225 w 2386225"/>
                <a:gd name="connsiteY5" fmla="*/ 1102360 h 2103120"/>
                <a:gd name="connsiteX6" fmla="*/ 274545 w 2386225"/>
                <a:gd name="connsiteY6" fmla="*/ 1109980 h 2103120"/>
                <a:gd name="connsiteX7" fmla="*/ 299945 w 2386225"/>
                <a:gd name="connsiteY7" fmla="*/ 1107440 h 2103120"/>
                <a:gd name="connsiteX8" fmla="*/ 317725 w 2386225"/>
                <a:gd name="connsiteY8" fmla="*/ 1102360 h 2103120"/>
                <a:gd name="connsiteX9" fmla="*/ 330425 w 2386225"/>
                <a:gd name="connsiteY9" fmla="*/ 1097280 h 2103120"/>
                <a:gd name="connsiteX10" fmla="*/ 368525 w 2386225"/>
                <a:gd name="connsiteY10" fmla="*/ 1092200 h 2103120"/>
                <a:gd name="connsiteX11" fmla="*/ 404085 w 2386225"/>
                <a:gd name="connsiteY11" fmla="*/ 1092200 h 2103120"/>
                <a:gd name="connsiteX12" fmla="*/ 439645 w 2386225"/>
                <a:gd name="connsiteY12" fmla="*/ 1092200 h 2103120"/>
                <a:gd name="connsiteX13" fmla="*/ 467585 w 2386225"/>
                <a:gd name="connsiteY13" fmla="*/ 1092200 h 2103120"/>
                <a:gd name="connsiteX14" fmla="*/ 492985 w 2386225"/>
                <a:gd name="connsiteY14" fmla="*/ 1099820 h 2103120"/>
                <a:gd name="connsiteX15" fmla="*/ 520925 w 2386225"/>
                <a:gd name="connsiteY15" fmla="*/ 1102360 h 2103120"/>
                <a:gd name="connsiteX16" fmla="*/ 546325 w 2386225"/>
                <a:gd name="connsiteY16" fmla="*/ 1099820 h 2103120"/>
                <a:gd name="connsiteX17" fmla="*/ 553945 w 2386225"/>
                <a:gd name="connsiteY17" fmla="*/ 1094740 h 2103120"/>
                <a:gd name="connsiteX18" fmla="*/ 566645 w 2386225"/>
                <a:gd name="connsiteY18" fmla="*/ 1082040 h 2103120"/>
                <a:gd name="connsiteX19" fmla="*/ 589505 w 2386225"/>
                <a:gd name="connsiteY19" fmla="*/ 1071880 h 2103120"/>
                <a:gd name="connsiteX20" fmla="*/ 607285 w 2386225"/>
                <a:gd name="connsiteY20" fmla="*/ 1064260 h 2103120"/>
                <a:gd name="connsiteX21" fmla="*/ 637765 w 2386225"/>
                <a:gd name="connsiteY21" fmla="*/ 1059180 h 2103120"/>
                <a:gd name="connsiteX22" fmla="*/ 683485 w 2386225"/>
                <a:gd name="connsiteY22" fmla="*/ 1056640 h 2103120"/>
                <a:gd name="connsiteX23" fmla="*/ 708885 w 2386225"/>
                <a:gd name="connsiteY23" fmla="*/ 1056640 h 2103120"/>
                <a:gd name="connsiteX24" fmla="*/ 726665 w 2386225"/>
                <a:gd name="connsiteY24" fmla="*/ 1076960 h 2103120"/>
                <a:gd name="connsiteX25" fmla="*/ 744445 w 2386225"/>
                <a:gd name="connsiteY25" fmla="*/ 1109980 h 2103120"/>
                <a:gd name="connsiteX26" fmla="*/ 780005 w 2386225"/>
                <a:gd name="connsiteY26" fmla="*/ 1102360 h 2103120"/>
                <a:gd name="connsiteX27" fmla="*/ 802865 w 2386225"/>
                <a:gd name="connsiteY27" fmla="*/ 1104900 h 2103120"/>
                <a:gd name="connsiteX28" fmla="*/ 815565 w 2386225"/>
                <a:gd name="connsiteY28" fmla="*/ 1107440 h 2103120"/>
                <a:gd name="connsiteX29" fmla="*/ 815565 w 2386225"/>
                <a:gd name="connsiteY29" fmla="*/ 1120140 h 2103120"/>
                <a:gd name="connsiteX30" fmla="*/ 810485 w 2386225"/>
                <a:gd name="connsiteY30" fmla="*/ 1145540 h 2103120"/>
                <a:gd name="connsiteX31" fmla="*/ 802865 w 2386225"/>
                <a:gd name="connsiteY31" fmla="*/ 1168400 h 2103120"/>
                <a:gd name="connsiteX32" fmla="*/ 792705 w 2386225"/>
                <a:gd name="connsiteY32" fmla="*/ 1186180 h 2103120"/>
                <a:gd name="connsiteX33" fmla="*/ 792705 w 2386225"/>
                <a:gd name="connsiteY33" fmla="*/ 1206500 h 2103120"/>
                <a:gd name="connsiteX34" fmla="*/ 792705 w 2386225"/>
                <a:gd name="connsiteY34" fmla="*/ 1231900 h 2103120"/>
                <a:gd name="connsiteX35" fmla="*/ 818105 w 2386225"/>
                <a:gd name="connsiteY35" fmla="*/ 1229360 h 2103120"/>
                <a:gd name="connsiteX36" fmla="*/ 840965 w 2386225"/>
                <a:gd name="connsiteY36" fmla="*/ 1221740 h 2103120"/>
                <a:gd name="connsiteX37" fmla="*/ 853665 w 2386225"/>
                <a:gd name="connsiteY37" fmla="*/ 1231900 h 2103120"/>
                <a:gd name="connsiteX38" fmla="*/ 871445 w 2386225"/>
                <a:gd name="connsiteY38" fmla="*/ 1257300 h 2103120"/>
                <a:gd name="connsiteX39" fmla="*/ 889225 w 2386225"/>
                <a:gd name="connsiteY39" fmla="*/ 1270000 h 2103120"/>
                <a:gd name="connsiteX40" fmla="*/ 914625 w 2386225"/>
                <a:gd name="connsiteY40" fmla="*/ 1285240 h 2103120"/>
                <a:gd name="connsiteX41" fmla="*/ 929865 w 2386225"/>
                <a:gd name="connsiteY41" fmla="*/ 1308100 h 2103120"/>
                <a:gd name="connsiteX42" fmla="*/ 927325 w 2386225"/>
                <a:gd name="connsiteY42" fmla="*/ 1338580 h 2103120"/>
                <a:gd name="connsiteX43" fmla="*/ 932405 w 2386225"/>
                <a:gd name="connsiteY43" fmla="*/ 1363980 h 2103120"/>
                <a:gd name="connsiteX44" fmla="*/ 934945 w 2386225"/>
                <a:gd name="connsiteY44" fmla="*/ 1379220 h 2103120"/>
                <a:gd name="connsiteX45" fmla="*/ 962885 w 2386225"/>
                <a:gd name="connsiteY45" fmla="*/ 1366520 h 2103120"/>
                <a:gd name="connsiteX46" fmla="*/ 978125 w 2386225"/>
                <a:gd name="connsiteY46" fmla="*/ 1358900 h 2103120"/>
                <a:gd name="connsiteX47" fmla="*/ 998445 w 2386225"/>
                <a:gd name="connsiteY47" fmla="*/ 1341120 h 2103120"/>
                <a:gd name="connsiteX48" fmla="*/ 1023845 w 2386225"/>
                <a:gd name="connsiteY48" fmla="*/ 1333500 h 2103120"/>
                <a:gd name="connsiteX49" fmla="*/ 1051785 w 2386225"/>
                <a:gd name="connsiteY49" fmla="*/ 1341120 h 2103120"/>
                <a:gd name="connsiteX50" fmla="*/ 1077185 w 2386225"/>
                <a:gd name="connsiteY50" fmla="*/ 1353820 h 2103120"/>
                <a:gd name="connsiteX51" fmla="*/ 1092425 w 2386225"/>
                <a:gd name="connsiteY51" fmla="*/ 1374140 h 2103120"/>
                <a:gd name="connsiteX52" fmla="*/ 1105125 w 2386225"/>
                <a:gd name="connsiteY52" fmla="*/ 1389380 h 2103120"/>
                <a:gd name="connsiteX53" fmla="*/ 1120365 w 2386225"/>
                <a:gd name="connsiteY53" fmla="*/ 1391920 h 2103120"/>
                <a:gd name="connsiteX54" fmla="*/ 1138145 w 2386225"/>
                <a:gd name="connsiteY54" fmla="*/ 1376680 h 2103120"/>
                <a:gd name="connsiteX55" fmla="*/ 1138145 w 2386225"/>
                <a:gd name="connsiteY55" fmla="*/ 1351280 h 2103120"/>
                <a:gd name="connsiteX56" fmla="*/ 1163545 w 2386225"/>
                <a:gd name="connsiteY56" fmla="*/ 1325880 h 2103120"/>
                <a:gd name="connsiteX57" fmla="*/ 1176245 w 2386225"/>
                <a:gd name="connsiteY57" fmla="*/ 1310640 h 2103120"/>
                <a:gd name="connsiteX58" fmla="*/ 1199105 w 2386225"/>
                <a:gd name="connsiteY58" fmla="*/ 1282700 h 2103120"/>
                <a:gd name="connsiteX59" fmla="*/ 1209265 w 2386225"/>
                <a:gd name="connsiteY59" fmla="*/ 1267460 h 2103120"/>
                <a:gd name="connsiteX60" fmla="*/ 1219425 w 2386225"/>
                <a:gd name="connsiteY60" fmla="*/ 1254760 h 2103120"/>
                <a:gd name="connsiteX61" fmla="*/ 1247365 w 2386225"/>
                <a:gd name="connsiteY61" fmla="*/ 1236980 h 2103120"/>
                <a:gd name="connsiteX62" fmla="*/ 1254985 w 2386225"/>
                <a:gd name="connsiteY62" fmla="*/ 1234440 h 2103120"/>
                <a:gd name="connsiteX63" fmla="*/ 1277845 w 2386225"/>
                <a:gd name="connsiteY63" fmla="*/ 1242060 h 2103120"/>
                <a:gd name="connsiteX64" fmla="*/ 1288005 w 2386225"/>
                <a:gd name="connsiteY64" fmla="*/ 1249680 h 2103120"/>
                <a:gd name="connsiteX65" fmla="*/ 1305785 w 2386225"/>
                <a:gd name="connsiteY65" fmla="*/ 1249680 h 2103120"/>
                <a:gd name="connsiteX66" fmla="*/ 1315945 w 2386225"/>
                <a:gd name="connsiteY66" fmla="*/ 1249680 h 2103120"/>
                <a:gd name="connsiteX67" fmla="*/ 1323565 w 2386225"/>
                <a:gd name="connsiteY67" fmla="*/ 1262380 h 2103120"/>
                <a:gd name="connsiteX68" fmla="*/ 1328645 w 2386225"/>
                <a:gd name="connsiteY68" fmla="*/ 1275080 h 2103120"/>
                <a:gd name="connsiteX69" fmla="*/ 1336265 w 2386225"/>
                <a:gd name="connsiteY69" fmla="*/ 1295400 h 2103120"/>
                <a:gd name="connsiteX70" fmla="*/ 1343885 w 2386225"/>
                <a:gd name="connsiteY70" fmla="*/ 1318260 h 2103120"/>
                <a:gd name="connsiteX71" fmla="*/ 1361665 w 2386225"/>
                <a:gd name="connsiteY71" fmla="*/ 1336040 h 2103120"/>
                <a:gd name="connsiteX72" fmla="*/ 1376905 w 2386225"/>
                <a:gd name="connsiteY72" fmla="*/ 1351280 h 2103120"/>
                <a:gd name="connsiteX73" fmla="*/ 1387065 w 2386225"/>
                <a:gd name="connsiteY73" fmla="*/ 1366520 h 2103120"/>
                <a:gd name="connsiteX74" fmla="*/ 1387065 w 2386225"/>
                <a:gd name="connsiteY74" fmla="*/ 1381760 h 2103120"/>
                <a:gd name="connsiteX75" fmla="*/ 1384525 w 2386225"/>
                <a:gd name="connsiteY75" fmla="*/ 1407160 h 2103120"/>
                <a:gd name="connsiteX76" fmla="*/ 1384525 w 2386225"/>
                <a:gd name="connsiteY76" fmla="*/ 1427480 h 2103120"/>
                <a:gd name="connsiteX77" fmla="*/ 1384525 w 2386225"/>
                <a:gd name="connsiteY77" fmla="*/ 1455420 h 2103120"/>
                <a:gd name="connsiteX78" fmla="*/ 1384525 w 2386225"/>
                <a:gd name="connsiteY78" fmla="*/ 1483360 h 2103120"/>
                <a:gd name="connsiteX79" fmla="*/ 1384525 w 2386225"/>
                <a:gd name="connsiteY79" fmla="*/ 1513840 h 2103120"/>
                <a:gd name="connsiteX80" fmla="*/ 1384525 w 2386225"/>
                <a:gd name="connsiteY80" fmla="*/ 1546860 h 2103120"/>
                <a:gd name="connsiteX81" fmla="*/ 1384525 w 2386225"/>
                <a:gd name="connsiteY81" fmla="*/ 1564640 h 2103120"/>
                <a:gd name="connsiteX82" fmla="*/ 1371825 w 2386225"/>
                <a:gd name="connsiteY82" fmla="*/ 1582420 h 2103120"/>
                <a:gd name="connsiteX83" fmla="*/ 1359125 w 2386225"/>
                <a:gd name="connsiteY83" fmla="*/ 1597660 h 2103120"/>
                <a:gd name="connsiteX84" fmla="*/ 1343885 w 2386225"/>
                <a:gd name="connsiteY84" fmla="*/ 1615440 h 2103120"/>
                <a:gd name="connsiteX85" fmla="*/ 1336265 w 2386225"/>
                <a:gd name="connsiteY85" fmla="*/ 1635760 h 2103120"/>
                <a:gd name="connsiteX86" fmla="*/ 1333725 w 2386225"/>
                <a:gd name="connsiteY86" fmla="*/ 1673860 h 2103120"/>
                <a:gd name="connsiteX87" fmla="*/ 1343885 w 2386225"/>
                <a:gd name="connsiteY87" fmla="*/ 1691640 h 2103120"/>
                <a:gd name="connsiteX88" fmla="*/ 1359125 w 2386225"/>
                <a:gd name="connsiteY88" fmla="*/ 1701800 h 2103120"/>
                <a:gd name="connsiteX89" fmla="*/ 1369285 w 2386225"/>
                <a:gd name="connsiteY89" fmla="*/ 1717040 h 2103120"/>
                <a:gd name="connsiteX90" fmla="*/ 1387065 w 2386225"/>
                <a:gd name="connsiteY90" fmla="*/ 1727200 h 2103120"/>
                <a:gd name="connsiteX91" fmla="*/ 1402305 w 2386225"/>
                <a:gd name="connsiteY91" fmla="*/ 1734820 h 2103120"/>
                <a:gd name="connsiteX92" fmla="*/ 1420085 w 2386225"/>
                <a:gd name="connsiteY92" fmla="*/ 1747520 h 2103120"/>
                <a:gd name="connsiteX93" fmla="*/ 1455645 w 2386225"/>
                <a:gd name="connsiteY93" fmla="*/ 1767840 h 2103120"/>
                <a:gd name="connsiteX94" fmla="*/ 1463265 w 2386225"/>
                <a:gd name="connsiteY94" fmla="*/ 1788160 h 2103120"/>
                <a:gd name="connsiteX95" fmla="*/ 1473425 w 2386225"/>
                <a:gd name="connsiteY95" fmla="*/ 1816100 h 2103120"/>
                <a:gd name="connsiteX96" fmla="*/ 1475965 w 2386225"/>
                <a:gd name="connsiteY96" fmla="*/ 1846580 h 2103120"/>
                <a:gd name="connsiteX97" fmla="*/ 1475965 w 2386225"/>
                <a:gd name="connsiteY97" fmla="*/ 1879600 h 2103120"/>
                <a:gd name="connsiteX98" fmla="*/ 1463265 w 2386225"/>
                <a:gd name="connsiteY98" fmla="*/ 1899920 h 2103120"/>
                <a:gd name="connsiteX99" fmla="*/ 1460725 w 2386225"/>
                <a:gd name="connsiteY99" fmla="*/ 1922780 h 2103120"/>
                <a:gd name="connsiteX100" fmla="*/ 1458185 w 2386225"/>
                <a:gd name="connsiteY100" fmla="*/ 1945640 h 2103120"/>
                <a:gd name="connsiteX101" fmla="*/ 1478505 w 2386225"/>
                <a:gd name="connsiteY101" fmla="*/ 1965960 h 2103120"/>
                <a:gd name="connsiteX102" fmla="*/ 1501365 w 2386225"/>
                <a:gd name="connsiteY102" fmla="*/ 1976120 h 2103120"/>
                <a:gd name="connsiteX103" fmla="*/ 1524225 w 2386225"/>
                <a:gd name="connsiteY103" fmla="*/ 1986280 h 2103120"/>
                <a:gd name="connsiteX104" fmla="*/ 1544545 w 2386225"/>
                <a:gd name="connsiteY104" fmla="*/ 1998980 h 2103120"/>
                <a:gd name="connsiteX105" fmla="*/ 1564865 w 2386225"/>
                <a:gd name="connsiteY105" fmla="*/ 1998980 h 2103120"/>
                <a:gd name="connsiteX106" fmla="*/ 1582645 w 2386225"/>
                <a:gd name="connsiteY106" fmla="*/ 1991360 h 2103120"/>
                <a:gd name="connsiteX107" fmla="*/ 1602965 w 2386225"/>
                <a:gd name="connsiteY107" fmla="*/ 1976120 h 2103120"/>
                <a:gd name="connsiteX108" fmla="*/ 1623285 w 2386225"/>
                <a:gd name="connsiteY108" fmla="*/ 1965960 h 2103120"/>
                <a:gd name="connsiteX109" fmla="*/ 1635985 w 2386225"/>
                <a:gd name="connsiteY109" fmla="*/ 1968500 h 2103120"/>
                <a:gd name="connsiteX110" fmla="*/ 1658845 w 2386225"/>
                <a:gd name="connsiteY110" fmla="*/ 1986280 h 2103120"/>
                <a:gd name="connsiteX111" fmla="*/ 1671545 w 2386225"/>
                <a:gd name="connsiteY111" fmla="*/ 1996440 h 2103120"/>
                <a:gd name="connsiteX112" fmla="*/ 1691865 w 2386225"/>
                <a:gd name="connsiteY112" fmla="*/ 2011680 h 2103120"/>
                <a:gd name="connsiteX113" fmla="*/ 1709645 w 2386225"/>
                <a:gd name="connsiteY113" fmla="*/ 2019300 h 2103120"/>
                <a:gd name="connsiteX114" fmla="*/ 1740125 w 2386225"/>
                <a:gd name="connsiteY114" fmla="*/ 2032000 h 2103120"/>
                <a:gd name="connsiteX115" fmla="*/ 1768065 w 2386225"/>
                <a:gd name="connsiteY115" fmla="*/ 2044700 h 2103120"/>
                <a:gd name="connsiteX116" fmla="*/ 1783305 w 2386225"/>
                <a:gd name="connsiteY116" fmla="*/ 2065020 h 2103120"/>
                <a:gd name="connsiteX117" fmla="*/ 1790925 w 2386225"/>
                <a:gd name="connsiteY117" fmla="*/ 2082800 h 2103120"/>
                <a:gd name="connsiteX118" fmla="*/ 1790925 w 2386225"/>
                <a:gd name="connsiteY118" fmla="*/ 2095500 h 2103120"/>
                <a:gd name="connsiteX119" fmla="*/ 1785845 w 2386225"/>
                <a:gd name="connsiteY119" fmla="*/ 2103120 h 2103120"/>
                <a:gd name="connsiteX120" fmla="*/ 1801085 w 2386225"/>
                <a:gd name="connsiteY120" fmla="*/ 2095500 h 2103120"/>
                <a:gd name="connsiteX121" fmla="*/ 1816325 w 2386225"/>
                <a:gd name="connsiteY121" fmla="*/ 2092960 h 2103120"/>
                <a:gd name="connsiteX122" fmla="*/ 1829025 w 2386225"/>
                <a:gd name="connsiteY122" fmla="*/ 2085340 h 2103120"/>
                <a:gd name="connsiteX123" fmla="*/ 1844265 w 2386225"/>
                <a:gd name="connsiteY123" fmla="*/ 2077720 h 2103120"/>
                <a:gd name="connsiteX124" fmla="*/ 1854425 w 2386225"/>
                <a:gd name="connsiteY124" fmla="*/ 2072640 h 2103120"/>
                <a:gd name="connsiteX125" fmla="*/ 1867125 w 2386225"/>
                <a:gd name="connsiteY125" fmla="*/ 2057400 h 2103120"/>
                <a:gd name="connsiteX126" fmla="*/ 1877285 w 2386225"/>
                <a:gd name="connsiteY126" fmla="*/ 2042160 h 2103120"/>
                <a:gd name="connsiteX127" fmla="*/ 1887445 w 2386225"/>
                <a:gd name="connsiteY127" fmla="*/ 2019300 h 2103120"/>
                <a:gd name="connsiteX128" fmla="*/ 1892525 w 2386225"/>
                <a:gd name="connsiteY128" fmla="*/ 2004060 h 2103120"/>
                <a:gd name="connsiteX129" fmla="*/ 1900145 w 2386225"/>
                <a:gd name="connsiteY129" fmla="*/ 1998980 h 2103120"/>
                <a:gd name="connsiteX130" fmla="*/ 1912845 w 2386225"/>
                <a:gd name="connsiteY130" fmla="*/ 1986280 h 2103120"/>
                <a:gd name="connsiteX131" fmla="*/ 1920465 w 2386225"/>
                <a:gd name="connsiteY131" fmla="*/ 1973580 h 2103120"/>
                <a:gd name="connsiteX132" fmla="*/ 1933165 w 2386225"/>
                <a:gd name="connsiteY132" fmla="*/ 1960880 h 2103120"/>
                <a:gd name="connsiteX133" fmla="*/ 1950945 w 2386225"/>
                <a:gd name="connsiteY133" fmla="*/ 1948180 h 2103120"/>
                <a:gd name="connsiteX134" fmla="*/ 1976345 w 2386225"/>
                <a:gd name="connsiteY134" fmla="*/ 1935480 h 2103120"/>
                <a:gd name="connsiteX135" fmla="*/ 1978885 w 2386225"/>
                <a:gd name="connsiteY135" fmla="*/ 1927860 h 2103120"/>
                <a:gd name="connsiteX136" fmla="*/ 1994125 w 2386225"/>
                <a:gd name="connsiteY136" fmla="*/ 1925320 h 2103120"/>
                <a:gd name="connsiteX137" fmla="*/ 2006825 w 2386225"/>
                <a:gd name="connsiteY137" fmla="*/ 1917700 h 2103120"/>
                <a:gd name="connsiteX138" fmla="*/ 2022065 w 2386225"/>
                <a:gd name="connsiteY138" fmla="*/ 1917700 h 2103120"/>
                <a:gd name="connsiteX139" fmla="*/ 2034765 w 2386225"/>
                <a:gd name="connsiteY139" fmla="*/ 1899920 h 2103120"/>
                <a:gd name="connsiteX140" fmla="*/ 2047465 w 2386225"/>
                <a:gd name="connsiteY140" fmla="*/ 1902460 h 2103120"/>
                <a:gd name="connsiteX141" fmla="*/ 2070325 w 2386225"/>
                <a:gd name="connsiteY141" fmla="*/ 1899920 h 2103120"/>
                <a:gd name="connsiteX142" fmla="*/ 2083025 w 2386225"/>
                <a:gd name="connsiteY142" fmla="*/ 1894840 h 2103120"/>
                <a:gd name="connsiteX143" fmla="*/ 2088105 w 2386225"/>
                <a:gd name="connsiteY143" fmla="*/ 1879600 h 2103120"/>
                <a:gd name="connsiteX144" fmla="*/ 2088105 w 2386225"/>
                <a:gd name="connsiteY144" fmla="*/ 1861820 h 2103120"/>
                <a:gd name="connsiteX145" fmla="*/ 2090645 w 2386225"/>
                <a:gd name="connsiteY145" fmla="*/ 1849120 h 2103120"/>
                <a:gd name="connsiteX146" fmla="*/ 2098265 w 2386225"/>
                <a:gd name="connsiteY146" fmla="*/ 1836420 h 2103120"/>
                <a:gd name="connsiteX147" fmla="*/ 2110965 w 2386225"/>
                <a:gd name="connsiteY147" fmla="*/ 1818640 h 2103120"/>
                <a:gd name="connsiteX148" fmla="*/ 2123665 w 2386225"/>
                <a:gd name="connsiteY148" fmla="*/ 1800860 h 2103120"/>
                <a:gd name="connsiteX149" fmla="*/ 2126205 w 2386225"/>
                <a:gd name="connsiteY149" fmla="*/ 1780540 h 2103120"/>
                <a:gd name="connsiteX150" fmla="*/ 2151605 w 2386225"/>
                <a:gd name="connsiteY150" fmla="*/ 1739900 h 2103120"/>
                <a:gd name="connsiteX151" fmla="*/ 2161765 w 2386225"/>
                <a:gd name="connsiteY151" fmla="*/ 1714500 h 2103120"/>
                <a:gd name="connsiteX152" fmla="*/ 2171925 w 2386225"/>
                <a:gd name="connsiteY152" fmla="*/ 1696720 h 2103120"/>
                <a:gd name="connsiteX153" fmla="*/ 2159225 w 2386225"/>
                <a:gd name="connsiteY153" fmla="*/ 1681480 h 2103120"/>
                <a:gd name="connsiteX154" fmla="*/ 2128745 w 2386225"/>
                <a:gd name="connsiteY154" fmla="*/ 1673860 h 2103120"/>
                <a:gd name="connsiteX155" fmla="*/ 2090645 w 2386225"/>
                <a:gd name="connsiteY155" fmla="*/ 1658620 h 2103120"/>
                <a:gd name="connsiteX156" fmla="*/ 2065245 w 2386225"/>
                <a:gd name="connsiteY156" fmla="*/ 1648460 h 2103120"/>
                <a:gd name="connsiteX157" fmla="*/ 2042385 w 2386225"/>
                <a:gd name="connsiteY157" fmla="*/ 1633220 h 2103120"/>
                <a:gd name="connsiteX158" fmla="*/ 2032225 w 2386225"/>
                <a:gd name="connsiteY158" fmla="*/ 1605280 h 2103120"/>
                <a:gd name="connsiteX159" fmla="*/ 2034765 w 2386225"/>
                <a:gd name="connsiteY159" fmla="*/ 1572260 h 2103120"/>
                <a:gd name="connsiteX160" fmla="*/ 2044925 w 2386225"/>
                <a:gd name="connsiteY160" fmla="*/ 1546860 h 2103120"/>
                <a:gd name="connsiteX161" fmla="*/ 2050005 w 2386225"/>
                <a:gd name="connsiteY161" fmla="*/ 1506220 h 2103120"/>
                <a:gd name="connsiteX162" fmla="*/ 2055085 w 2386225"/>
                <a:gd name="connsiteY162" fmla="*/ 1457960 h 2103120"/>
                <a:gd name="connsiteX163" fmla="*/ 2060165 w 2386225"/>
                <a:gd name="connsiteY163" fmla="*/ 1417320 h 2103120"/>
                <a:gd name="connsiteX164" fmla="*/ 2072865 w 2386225"/>
                <a:gd name="connsiteY164" fmla="*/ 1407160 h 2103120"/>
                <a:gd name="connsiteX165" fmla="*/ 2090645 w 2386225"/>
                <a:gd name="connsiteY165" fmla="*/ 1417320 h 2103120"/>
                <a:gd name="connsiteX166" fmla="*/ 2100805 w 2386225"/>
                <a:gd name="connsiteY166" fmla="*/ 1422400 h 2103120"/>
                <a:gd name="connsiteX167" fmla="*/ 2131285 w 2386225"/>
                <a:gd name="connsiteY167" fmla="*/ 1430020 h 2103120"/>
                <a:gd name="connsiteX168" fmla="*/ 2159225 w 2386225"/>
                <a:gd name="connsiteY168" fmla="*/ 1430020 h 2103120"/>
                <a:gd name="connsiteX169" fmla="*/ 2199865 w 2386225"/>
                <a:gd name="connsiteY169" fmla="*/ 1432560 h 2103120"/>
                <a:gd name="connsiteX170" fmla="*/ 2217645 w 2386225"/>
                <a:gd name="connsiteY170" fmla="*/ 1427480 h 2103120"/>
                <a:gd name="connsiteX171" fmla="*/ 2230345 w 2386225"/>
                <a:gd name="connsiteY171" fmla="*/ 1419860 h 2103120"/>
                <a:gd name="connsiteX172" fmla="*/ 2240505 w 2386225"/>
                <a:gd name="connsiteY172" fmla="*/ 1414780 h 2103120"/>
                <a:gd name="connsiteX173" fmla="*/ 2255745 w 2386225"/>
                <a:gd name="connsiteY173" fmla="*/ 1404620 h 2103120"/>
                <a:gd name="connsiteX174" fmla="*/ 2273525 w 2386225"/>
                <a:gd name="connsiteY174" fmla="*/ 1389380 h 2103120"/>
                <a:gd name="connsiteX175" fmla="*/ 2291305 w 2386225"/>
                <a:gd name="connsiteY175" fmla="*/ 1384300 h 2103120"/>
                <a:gd name="connsiteX176" fmla="*/ 2298925 w 2386225"/>
                <a:gd name="connsiteY176" fmla="*/ 1363980 h 2103120"/>
                <a:gd name="connsiteX177" fmla="*/ 2301465 w 2386225"/>
                <a:gd name="connsiteY177" fmla="*/ 1348740 h 2103120"/>
                <a:gd name="connsiteX178" fmla="*/ 2316705 w 2386225"/>
                <a:gd name="connsiteY178" fmla="*/ 1333500 h 2103120"/>
                <a:gd name="connsiteX179" fmla="*/ 2316705 w 2386225"/>
                <a:gd name="connsiteY179" fmla="*/ 1318260 h 2103120"/>
                <a:gd name="connsiteX180" fmla="*/ 2331945 w 2386225"/>
                <a:gd name="connsiteY180" fmla="*/ 1310640 h 2103120"/>
                <a:gd name="connsiteX181" fmla="*/ 2347185 w 2386225"/>
                <a:gd name="connsiteY181" fmla="*/ 1297940 h 2103120"/>
                <a:gd name="connsiteX182" fmla="*/ 2359885 w 2386225"/>
                <a:gd name="connsiteY182" fmla="*/ 1297940 h 2103120"/>
                <a:gd name="connsiteX183" fmla="*/ 2372585 w 2386225"/>
                <a:gd name="connsiteY183" fmla="*/ 1292860 h 2103120"/>
                <a:gd name="connsiteX184" fmla="*/ 2385285 w 2386225"/>
                <a:gd name="connsiteY184" fmla="*/ 1280160 h 2103120"/>
                <a:gd name="connsiteX185" fmla="*/ 2385285 w 2386225"/>
                <a:gd name="connsiteY185" fmla="*/ 1259840 h 2103120"/>
                <a:gd name="connsiteX186" fmla="*/ 2385285 w 2386225"/>
                <a:gd name="connsiteY186" fmla="*/ 1239520 h 2103120"/>
                <a:gd name="connsiteX187" fmla="*/ 2385285 w 2386225"/>
                <a:gd name="connsiteY187" fmla="*/ 1209040 h 2103120"/>
                <a:gd name="connsiteX188" fmla="*/ 2385285 w 2386225"/>
                <a:gd name="connsiteY188" fmla="*/ 1186180 h 2103120"/>
                <a:gd name="connsiteX189" fmla="*/ 2385285 w 2386225"/>
                <a:gd name="connsiteY189" fmla="*/ 1176020 h 2103120"/>
                <a:gd name="connsiteX190" fmla="*/ 2385285 w 2386225"/>
                <a:gd name="connsiteY190" fmla="*/ 1165860 h 2103120"/>
                <a:gd name="connsiteX191" fmla="*/ 2375125 w 2386225"/>
                <a:gd name="connsiteY191" fmla="*/ 1155700 h 2103120"/>
                <a:gd name="connsiteX192" fmla="*/ 2364965 w 2386225"/>
                <a:gd name="connsiteY192" fmla="*/ 1122680 h 2103120"/>
                <a:gd name="connsiteX193" fmla="*/ 2362425 w 2386225"/>
                <a:gd name="connsiteY193" fmla="*/ 1102360 h 2103120"/>
                <a:gd name="connsiteX194" fmla="*/ 2352265 w 2386225"/>
                <a:gd name="connsiteY194" fmla="*/ 1079500 h 2103120"/>
                <a:gd name="connsiteX195" fmla="*/ 2352265 w 2386225"/>
                <a:gd name="connsiteY195" fmla="*/ 1051560 h 2103120"/>
                <a:gd name="connsiteX196" fmla="*/ 2334485 w 2386225"/>
                <a:gd name="connsiteY196" fmla="*/ 1021080 h 2103120"/>
                <a:gd name="connsiteX197" fmla="*/ 2334485 w 2386225"/>
                <a:gd name="connsiteY197" fmla="*/ 1003300 h 2103120"/>
                <a:gd name="connsiteX198" fmla="*/ 2329405 w 2386225"/>
                <a:gd name="connsiteY198" fmla="*/ 990600 h 2103120"/>
                <a:gd name="connsiteX199" fmla="*/ 2324325 w 2386225"/>
                <a:gd name="connsiteY199" fmla="*/ 977900 h 2103120"/>
                <a:gd name="connsiteX200" fmla="*/ 2321785 w 2386225"/>
                <a:gd name="connsiteY200" fmla="*/ 965200 h 2103120"/>
                <a:gd name="connsiteX201" fmla="*/ 2314165 w 2386225"/>
                <a:gd name="connsiteY201" fmla="*/ 947420 h 2103120"/>
                <a:gd name="connsiteX202" fmla="*/ 2304005 w 2386225"/>
                <a:gd name="connsiteY202" fmla="*/ 927100 h 2103120"/>
                <a:gd name="connsiteX203" fmla="*/ 2293845 w 2386225"/>
                <a:gd name="connsiteY203" fmla="*/ 904240 h 2103120"/>
                <a:gd name="connsiteX204" fmla="*/ 2273525 w 2386225"/>
                <a:gd name="connsiteY204" fmla="*/ 889000 h 2103120"/>
                <a:gd name="connsiteX205" fmla="*/ 2258285 w 2386225"/>
                <a:gd name="connsiteY205" fmla="*/ 871220 h 2103120"/>
                <a:gd name="connsiteX206" fmla="*/ 2250665 w 2386225"/>
                <a:gd name="connsiteY206" fmla="*/ 863600 h 2103120"/>
                <a:gd name="connsiteX207" fmla="*/ 2237965 w 2386225"/>
                <a:gd name="connsiteY207" fmla="*/ 853440 h 2103120"/>
                <a:gd name="connsiteX208" fmla="*/ 2222725 w 2386225"/>
                <a:gd name="connsiteY208" fmla="*/ 833120 h 2103120"/>
                <a:gd name="connsiteX209" fmla="*/ 2207485 w 2386225"/>
                <a:gd name="connsiteY209" fmla="*/ 822960 h 2103120"/>
                <a:gd name="connsiteX210" fmla="*/ 2202405 w 2386225"/>
                <a:gd name="connsiteY210" fmla="*/ 807720 h 2103120"/>
                <a:gd name="connsiteX211" fmla="*/ 2194785 w 2386225"/>
                <a:gd name="connsiteY211" fmla="*/ 795020 h 2103120"/>
                <a:gd name="connsiteX212" fmla="*/ 2141445 w 2386225"/>
                <a:gd name="connsiteY212" fmla="*/ 782320 h 2103120"/>
                <a:gd name="connsiteX213" fmla="*/ 2118585 w 2386225"/>
                <a:gd name="connsiteY213" fmla="*/ 774700 h 2103120"/>
                <a:gd name="connsiteX214" fmla="*/ 2090645 w 2386225"/>
                <a:gd name="connsiteY214" fmla="*/ 767080 h 2103120"/>
                <a:gd name="connsiteX215" fmla="*/ 2070325 w 2386225"/>
                <a:gd name="connsiteY215" fmla="*/ 759460 h 2103120"/>
                <a:gd name="connsiteX216" fmla="*/ 2057625 w 2386225"/>
                <a:gd name="connsiteY216" fmla="*/ 751840 h 2103120"/>
                <a:gd name="connsiteX217" fmla="*/ 2050005 w 2386225"/>
                <a:gd name="connsiteY217" fmla="*/ 734060 h 2103120"/>
                <a:gd name="connsiteX218" fmla="*/ 2042385 w 2386225"/>
                <a:gd name="connsiteY218" fmla="*/ 708660 h 2103120"/>
                <a:gd name="connsiteX219" fmla="*/ 2032225 w 2386225"/>
                <a:gd name="connsiteY219" fmla="*/ 683260 h 2103120"/>
                <a:gd name="connsiteX220" fmla="*/ 2016985 w 2386225"/>
                <a:gd name="connsiteY220" fmla="*/ 652780 h 2103120"/>
                <a:gd name="connsiteX221" fmla="*/ 2004285 w 2386225"/>
                <a:gd name="connsiteY221" fmla="*/ 635000 h 2103120"/>
                <a:gd name="connsiteX222" fmla="*/ 1989045 w 2386225"/>
                <a:gd name="connsiteY222" fmla="*/ 617220 h 2103120"/>
                <a:gd name="connsiteX223" fmla="*/ 1983965 w 2386225"/>
                <a:gd name="connsiteY223" fmla="*/ 604520 h 2103120"/>
                <a:gd name="connsiteX224" fmla="*/ 1966185 w 2386225"/>
                <a:gd name="connsiteY224" fmla="*/ 601980 h 2103120"/>
                <a:gd name="connsiteX225" fmla="*/ 1953485 w 2386225"/>
                <a:gd name="connsiteY225" fmla="*/ 601980 h 2103120"/>
                <a:gd name="connsiteX226" fmla="*/ 1928085 w 2386225"/>
                <a:gd name="connsiteY226" fmla="*/ 596900 h 2103120"/>
                <a:gd name="connsiteX227" fmla="*/ 1907765 w 2386225"/>
                <a:gd name="connsiteY227" fmla="*/ 589280 h 2103120"/>
                <a:gd name="connsiteX228" fmla="*/ 1895065 w 2386225"/>
                <a:gd name="connsiteY228" fmla="*/ 584200 h 2103120"/>
                <a:gd name="connsiteX229" fmla="*/ 1879825 w 2386225"/>
                <a:gd name="connsiteY229" fmla="*/ 574040 h 2103120"/>
                <a:gd name="connsiteX230" fmla="*/ 1864585 w 2386225"/>
                <a:gd name="connsiteY230" fmla="*/ 563880 h 2103120"/>
                <a:gd name="connsiteX231" fmla="*/ 1856965 w 2386225"/>
                <a:gd name="connsiteY231" fmla="*/ 551180 h 2103120"/>
                <a:gd name="connsiteX232" fmla="*/ 1844265 w 2386225"/>
                <a:gd name="connsiteY232" fmla="*/ 525780 h 2103120"/>
                <a:gd name="connsiteX233" fmla="*/ 1839185 w 2386225"/>
                <a:gd name="connsiteY233" fmla="*/ 508000 h 2103120"/>
                <a:gd name="connsiteX234" fmla="*/ 1823945 w 2386225"/>
                <a:gd name="connsiteY234" fmla="*/ 487680 h 2103120"/>
                <a:gd name="connsiteX235" fmla="*/ 1806165 w 2386225"/>
                <a:gd name="connsiteY235" fmla="*/ 452120 h 2103120"/>
                <a:gd name="connsiteX236" fmla="*/ 1806165 w 2386225"/>
                <a:gd name="connsiteY236" fmla="*/ 431800 h 2103120"/>
                <a:gd name="connsiteX237" fmla="*/ 1793465 w 2386225"/>
                <a:gd name="connsiteY237" fmla="*/ 424180 h 2103120"/>
                <a:gd name="connsiteX238" fmla="*/ 1768065 w 2386225"/>
                <a:gd name="connsiteY238" fmla="*/ 421640 h 2103120"/>
                <a:gd name="connsiteX239" fmla="*/ 1745205 w 2386225"/>
                <a:gd name="connsiteY239" fmla="*/ 416560 h 2103120"/>
                <a:gd name="connsiteX240" fmla="*/ 1722345 w 2386225"/>
                <a:gd name="connsiteY240" fmla="*/ 414020 h 2103120"/>
                <a:gd name="connsiteX241" fmla="*/ 1689325 w 2386225"/>
                <a:gd name="connsiteY241" fmla="*/ 408940 h 2103120"/>
                <a:gd name="connsiteX242" fmla="*/ 1661385 w 2386225"/>
                <a:gd name="connsiteY242" fmla="*/ 403860 h 2103120"/>
                <a:gd name="connsiteX243" fmla="*/ 1643605 w 2386225"/>
                <a:gd name="connsiteY243" fmla="*/ 398780 h 2103120"/>
                <a:gd name="connsiteX244" fmla="*/ 1618205 w 2386225"/>
                <a:gd name="connsiteY244" fmla="*/ 398780 h 2103120"/>
                <a:gd name="connsiteX245" fmla="*/ 1602965 w 2386225"/>
                <a:gd name="connsiteY245" fmla="*/ 406400 h 2103120"/>
                <a:gd name="connsiteX246" fmla="*/ 1595345 w 2386225"/>
                <a:gd name="connsiteY246" fmla="*/ 414020 h 2103120"/>
                <a:gd name="connsiteX247" fmla="*/ 1585185 w 2386225"/>
                <a:gd name="connsiteY247" fmla="*/ 429260 h 2103120"/>
                <a:gd name="connsiteX248" fmla="*/ 1580105 w 2386225"/>
                <a:gd name="connsiteY248" fmla="*/ 449580 h 2103120"/>
                <a:gd name="connsiteX249" fmla="*/ 1569945 w 2386225"/>
                <a:gd name="connsiteY249" fmla="*/ 472440 h 2103120"/>
                <a:gd name="connsiteX250" fmla="*/ 1569945 w 2386225"/>
                <a:gd name="connsiteY250" fmla="*/ 492760 h 2103120"/>
                <a:gd name="connsiteX251" fmla="*/ 1567405 w 2386225"/>
                <a:gd name="connsiteY251" fmla="*/ 500380 h 2103120"/>
                <a:gd name="connsiteX252" fmla="*/ 1554705 w 2386225"/>
                <a:gd name="connsiteY252" fmla="*/ 508000 h 2103120"/>
                <a:gd name="connsiteX253" fmla="*/ 1542005 w 2386225"/>
                <a:gd name="connsiteY253" fmla="*/ 495300 h 2103120"/>
                <a:gd name="connsiteX254" fmla="*/ 1516605 w 2386225"/>
                <a:gd name="connsiteY254" fmla="*/ 482600 h 2103120"/>
                <a:gd name="connsiteX255" fmla="*/ 1501365 w 2386225"/>
                <a:gd name="connsiteY255" fmla="*/ 472440 h 2103120"/>
                <a:gd name="connsiteX256" fmla="*/ 1483585 w 2386225"/>
                <a:gd name="connsiteY256" fmla="*/ 459740 h 2103120"/>
                <a:gd name="connsiteX257" fmla="*/ 1455645 w 2386225"/>
                <a:gd name="connsiteY257" fmla="*/ 444500 h 2103120"/>
                <a:gd name="connsiteX258" fmla="*/ 1435325 w 2386225"/>
                <a:gd name="connsiteY258" fmla="*/ 426720 h 2103120"/>
                <a:gd name="connsiteX259" fmla="*/ 1417545 w 2386225"/>
                <a:gd name="connsiteY259" fmla="*/ 406400 h 2103120"/>
                <a:gd name="connsiteX260" fmla="*/ 1407385 w 2386225"/>
                <a:gd name="connsiteY260" fmla="*/ 383540 h 2103120"/>
                <a:gd name="connsiteX261" fmla="*/ 1392145 w 2386225"/>
                <a:gd name="connsiteY261" fmla="*/ 353060 h 2103120"/>
                <a:gd name="connsiteX262" fmla="*/ 1361665 w 2386225"/>
                <a:gd name="connsiteY262" fmla="*/ 335280 h 2103120"/>
                <a:gd name="connsiteX263" fmla="*/ 1331185 w 2386225"/>
                <a:gd name="connsiteY263" fmla="*/ 320040 h 2103120"/>
                <a:gd name="connsiteX264" fmla="*/ 1295625 w 2386225"/>
                <a:gd name="connsiteY264" fmla="*/ 335280 h 2103120"/>
                <a:gd name="connsiteX265" fmla="*/ 1247365 w 2386225"/>
                <a:gd name="connsiteY265" fmla="*/ 342900 h 2103120"/>
                <a:gd name="connsiteX266" fmla="*/ 1206725 w 2386225"/>
                <a:gd name="connsiteY266" fmla="*/ 355600 h 2103120"/>
                <a:gd name="connsiteX267" fmla="*/ 1161005 w 2386225"/>
                <a:gd name="connsiteY267" fmla="*/ 360680 h 2103120"/>
                <a:gd name="connsiteX268" fmla="*/ 1115285 w 2386225"/>
                <a:gd name="connsiteY268" fmla="*/ 365760 h 2103120"/>
                <a:gd name="connsiteX269" fmla="*/ 1084805 w 2386225"/>
                <a:gd name="connsiteY269" fmla="*/ 360680 h 2103120"/>
                <a:gd name="connsiteX270" fmla="*/ 1056865 w 2386225"/>
                <a:gd name="connsiteY270" fmla="*/ 355600 h 2103120"/>
                <a:gd name="connsiteX271" fmla="*/ 1016225 w 2386225"/>
                <a:gd name="connsiteY271" fmla="*/ 342900 h 2103120"/>
                <a:gd name="connsiteX272" fmla="*/ 985745 w 2386225"/>
                <a:gd name="connsiteY272" fmla="*/ 314960 h 2103120"/>
                <a:gd name="connsiteX273" fmla="*/ 973045 w 2386225"/>
                <a:gd name="connsiteY273" fmla="*/ 284480 h 2103120"/>
                <a:gd name="connsiteX274" fmla="*/ 952725 w 2386225"/>
                <a:gd name="connsiteY274" fmla="*/ 279400 h 2103120"/>
                <a:gd name="connsiteX275" fmla="*/ 940025 w 2386225"/>
                <a:gd name="connsiteY275" fmla="*/ 276860 h 2103120"/>
                <a:gd name="connsiteX276" fmla="*/ 922245 w 2386225"/>
                <a:gd name="connsiteY276" fmla="*/ 276860 h 2103120"/>
                <a:gd name="connsiteX277" fmla="*/ 917165 w 2386225"/>
                <a:gd name="connsiteY277" fmla="*/ 266700 h 2103120"/>
                <a:gd name="connsiteX278" fmla="*/ 924785 w 2386225"/>
                <a:gd name="connsiteY278" fmla="*/ 251460 h 2103120"/>
                <a:gd name="connsiteX279" fmla="*/ 927325 w 2386225"/>
                <a:gd name="connsiteY279" fmla="*/ 233680 h 2103120"/>
                <a:gd name="connsiteX280" fmla="*/ 924785 w 2386225"/>
                <a:gd name="connsiteY280" fmla="*/ 213360 h 2103120"/>
                <a:gd name="connsiteX281" fmla="*/ 914625 w 2386225"/>
                <a:gd name="connsiteY281" fmla="*/ 195580 h 2103120"/>
                <a:gd name="connsiteX282" fmla="*/ 907005 w 2386225"/>
                <a:gd name="connsiteY282" fmla="*/ 170180 h 2103120"/>
                <a:gd name="connsiteX283" fmla="*/ 891765 w 2386225"/>
                <a:gd name="connsiteY283" fmla="*/ 147320 h 2103120"/>
                <a:gd name="connsiteX284" fmla="*/ 871445 w 2386225"/>
                <a:gd name="connsiteY284" fmla="*/ 142240 h 2103120"/>
                <a:gd name="connsiteX285" fmla="*/ 853665 w 2386225"/>
                <a:gd name="connsiteY285" fmla="*/ 139700 h 2103120"/>
                <a:gd name="connsiteX286" fmla="*/ 840965 w 2386225"/>
                <a:gd name="connsiteY286" fmla="*/ 129540 h 2103120"/>
                <a:gd name="connsiteX287" fmla="*/ 823185 w 2386225"/>
                <a:gd name="connsiteY287" fmla="*/ 114300 h 2103120"/>
                <a:gd name="connsiteX288" fmla="*/ 820645 w 2386225"/>
                <a:gd name="connsiteY288" fmla="*/ 78740 h 2103120"/>
                <a:gd name="connsiteX289" fmla="*/ 820645 w 2386225"/>
                <a:gd name="connsiteY289" fmla="*/ 71120 h 2103120"/>
                <a:gd name="connsiteX290" fmla="*/ 815565 w 2386225"/>
                <a:gd name="connsiteY290" fmla="*/ 66040 h 2103120"/>
                <a:gd name="connsiteX291" fmla="*/ 795245 w 2386225"/>
                <a:gd name="connsiteY291" fmla="*/ 58420 h 2103120"/>
                <a:gd name="connsiteX292" fmla="*/ 782545 w 2386225"/>
                <a:gd name="connsiteY292" fmla="*/ 55880 h 2103120"/>
                <a:gd name="connsiteX293" fmla="*/ 739365 w 2386225"/>
                <a:gd name="connsiteY293" fmla="*/ 40640 h 2103120"/>
                <a:gd name="connsiteX294" fmla="*/ 706345 w 2386225"/>
                <a:gd name="connsiteY294" fmla="*/ 27940 h 2103120"/>
                <a:gd name="connsiteX295" fmla="*/ 678405 w 2386225"/>
                <a:gd name="connsiteY295" fmla="*/ 22860 h 2103120"/>
                <a:gd name="connsiteX296" fmla="*/ 645385 w 2386225"/>
                <a:gd name="connsiteY296" fmla="*/ 15240 h 2103120"/>
                <a:gd name="connsiteX297" fmla="*/ 602205 w 2386225"/>
                <a:gd name="connsiteY297" fmla="*/ 10160 h 2103120"/>
                <a:gd name="connsiteX298" fmla="*/ 559025 w 2386225"/>
                <a:gd name="connsiteY298" fmla="*/ 5080 h 2103120"/>
                <a:gd name="connsiteX299" fmla="*/ 503145 w 2386225"/>
                <a:gd name="connsiteY299" fmla="*/ 5080 h 2103120"/>
                <a:gd name="connsiteX300" fmla="*/ 477745 w 2386225"/>
                <a:gd name="connsiteY300" fmla="*/ 0 h 2103120"/>
                <a:gd name="connsiteX301" fmla="*/ 439645 w 2386225"/>
                <a:gd name="connsiteY301" fmla="*/ 0 h 2103120"/>
                <a:gd name="connsiteX302" fmla="*/ 426945 w 2386225"/>
                <a:gd name="connsiteY302" fmla="*/ 5080 h 2103120"/>
                <a:gd name="connsiteX303" fmla="*/ 404085 w 2386225"/>
                <a:gd name="connsiteY303" fmla="*/ 12700 h 2103120"/>
                <a:gd name="connsiteX304" fmla="*/ 388845 w 2386225"/>
                <a:gd name="connsiteY304" fmla="*/ 20320 h 2103120"/>
                <a:gd name="connsiteX305" fmla="*/ 371065 w 2386225"/>
                <a:gd name="connsiteY305" fmla="*/ 30480 h 2103120"/>
                <a:gd name="connsiteX306" fmla="*/ 338045 w 2386225"/>
                <a:gd name="connsiteY306" fmla="*/ 38100 h 2103120"/>
                <a:gd name="connsiteX307" fmla="*/ 322805 w 2386225"/>
                <a:gd name="connsiteY307" fmla="*/ 45720 h 2103120"/>
                <a:gd name="connsiteX308" fmla="*/ 299945 w 2386225"/>
                <a:gd name="connsiteY308" fmla="*/ 58420 h 2103120"/>
                <a:gd name="connsiteX309" fmla="*/ 274545 w 2386225"/>
                <a:gd name="connsiteY309" fmla="*/ 71120 h 2103120"/>
                <a:gd name="connsiteX310" fmla="*/ 259305 w 2386225"/>
                <a:gd name="connsiteY310" fmla="*/ 96520 h 2103120"/>
                <a:gd name="connsiteX311" fmla="*/ 259305 w 2386225"/>
                <a:gd name="connsiteY311" fmla="*/ 99060 h 2103120"/>
                <a:gd name="connsiteX312" fmla="*/ 251685 w 2386225"/>
                <a:gd name="connsiteY312" fmla="*/ 114300 h 2103120"/>
                <a:gd name="connsiteX313" fmla="*/ 246605 w 2386225"/>
                <a:gd name="connsiteY313" fmla="*/ 127000 h 2103120"/>
                <a:gd name="connsiteX314" fmla="*/ 238985 w 2386225"/>
                <a:gd name="connsiteY314" fmla="*/ 149860 h 2103120"/>
                <a:gd name="connsiteX315" fmla="*/ 238985 w 2386225"/>
                <a:gd name="connsiteY315" fmla="*/ 177800 h 2103120"/>
                <a:gd name="connsiteX316" fmla="*/ 236445 w 2386225"/>
                <a:gd name="connsiteY316" fmla="*/ 193040 h 2103120"/>
                <a:gd name="connsiteX317" fmla="*/ 233905 w 2386225"/>
                <a:gd name="connsiteY317" fmla="*/ 213360 h 2103120"/>
                <a:gd name="connsiteX318" fmla="*/ 221205 w 2386225"/>
                <a:gd name="connsiteY318" fmla="*/ 228600 h 2103120"/>
                <a:gd name="connsiteX319" fmla="*/ 198345 w 2386225"/>
                <a:gd name="connsiteY319" fmla="*/ 241300 h 2103120"/>
                <a:gd name="connsiteX320" fmla="*/ 180565 w 2386225"/>
                <a:gd name="connsiteY320" fmla="*/ 248920 h 2103120"/>
                <a:gd name="connsiteX321" fmla="*/ 167865 w 2386225"/>
                <a:gd name="connsiteY321" fmla="*/ 251460 h 2103120"/>
                <a:gd name="connsiteX322" fmla="*/ 185645 w 2386225"/>
                <a:gd name="connsiteY322" fmla="*/ 276860 h 2103120"/>
                <a:gd name="connsiteX323" fmla="*/ 195805 w 2386225"/>
                <a:gd name="connsiteY323" fmla="*/ 302260 h 2103120"/>
                <a:gd name="connsiteX324" fmla="*/ 208505 w 2386225"/>
                <a:gd name="connsiteY324" fmla="*/ 353060 h 2103120"/>
                <a:gd name="connsiteX325" fmla="*/ 208505 w 2386225"/>
                <a:gd name="connsiteY325" fmla="*/ 358140 h 2103120"/>
                <a:gd name="connsiteX326" fmla="*/ 200885 w 2386225"/>
                <a:gd name="connsiteY326" fmla="*/ 373380 h 2103120"/>
                <a:gd name="connsiteX327" fmla="*/ 193265 w 2386225"/>
                <a:gd name="connsiteY327" fmla="*/ 386080 h 2103120"/>
                <a:gd name="connsiteX328" fmla="*/ 175485 w 2386225"/>
                <a:gd name="connsiteY328" fmla="*/ 401320 h 2103120"/>
                <a:gd name="connsiteX329" fmla="*/ 167865 w 2386225"/>
                <a:gd name="connsiteY329" fmla="*/ 411480 h 2103120"/>
                <a:gd name="connsiteX330" fmla="*/ 165325 w 2386225"/>
                <a:gd name="connsiteY330" fmla="*/ 426720 h 2103120"/>
                <a:gd name="connsiteX331" fmla="*/ 162785 w 2386225"/>
                <a:gd name="connsiteY331" fmla="*/ 441960 h 2103120"/>
                <a:gd name="connsiteX332" fmla="*/ 162785 w 2386225"/>
                <a:gd name="connsiteY332" fmla="*/ 467360 h 2103120"/>
                <a:gd name="connsiteX333" fmla="*/ 155165 w 2386225"/>
                <a:gd name="connsiteY333" fmla="*/ 497840 h 2103120"/>
                <a:gd name="connsiteX334" fmla="*/ 155165 w 2386225"/>
                <a:gd name="connsiteY334" fmla="*/ 528320 h 2103120"/>
                <a:gd name="connsiteX335" fmla="*/ 160245 w 2386225"/>
                <a:gd name="connsiteY335" fmla="*/ 556260 h 2103120"/>
                <a:gd name="connsiteX336" fmla="*/ 142465 w 2386225"/>
                <a:gd name="connsiteY336" fmla="*/ 558800 h 2103120"/>
                <a:gd name="connsiteX337" fmla="*/ 124685 w 2386225"/>
                <a:gd name="connsiteY337" fmla="*/ 568960 h 2103120"/>
                <a:gd name="connsiteX338" fmla="*/ 109445 w 2386225"/>
                <a:gd name="connsiteY338" fmla="*/ 568960 h 2103120"/>
                <a:gd name="connsiteX339" fmla="*/ 86585 w 2386225"/>
                <a:gd name="connsiteY339" fmla="*/ 568960 h 2103120"/>
                <a:gd name="connsiteX340" fmla="*/ 73885 w 2386225"/>
                <a:gd name="connsiteY340" fmla="*/ 574040 h 2103120"/>
                <a:gd name="connsiteX341" fmla="*/ 58645 w 2386225"/>
                <a:gd name="connsiteY341" fmla="*/ 576580 h 2103120"/>
                <a:gd name="connsiteX342" fmla="*/ 43405 w 2386225"/>
                <a:gd name="connsiteY342" fmla="*/ 586740 h 2103120"/>
                <a:gd name="connsiteX343" fmla="*/ 25625 w 2386225"/>
                <a:gd name="connsiteY343" fmla="*/ 601980 h 2103120"/>
                <a:gd name="connsiteX344" fmla="*/ 12925 w 2386225"/>
                <a:gd name="connsiteY344" fmla="*/ 624840 h 2103120"/>
                <a:gd name="connsiteX345" fmla="*/ 7845 w 2386225"/>
                <a:gd name="connsiteY345" fmla="*/ 640080 h 2103120"/>
                <a:gd name="connsiteX346" fmla="*/ 225 w 2386225"/>
                <a:gd name="connsiteY346" fmla="*/ 678180 h 2103120"/>
                <a:gd name="connsiteX347" fmla="*/ 2765 w 2386225"/>
                <a:gd name="connsiteY347" fmla="*/ 711200 h 2103120"/>
                <a:gd name="connsiteX348" fmla="*/ 10385 w 2386225"/>
                <a:gd name="connsiteY348" fmla="*/ 749300 h 2103120"/>
                <a:gd name="connsiteX349" fmla="*/ 23085 w 2386225"/>
                <a:gd name="connsiteY349" fmla="*/ 784860 h 2103120"/>
                <a:gd name="connsiteX350" fmla="*/ 35785 w 2386225"/>
                <a:gd name="connsiteY350" fmla="*/ 822960 h 2103120"/>
                <a:gd name="connsiteX351" fmla="*/ 73885 w 2386225"/>
                <a:gd name="connsiteY351" fmla="*/ 835660 h 2103120"/>
                <a:gd name="connsiteX352" fmla="*/ 104365 w 2386225"/>
                <a:gd name="connsiteY352" fmla="*/ 845820 h 2103120"/>
                <a:gd name="connsiteX353" fmla="*/ 132305 w 2386225"/>
                <a:gd name="connsiteY353" fmla="*/ 863600 h 2103120"/>
                <a:gd name="connsiteX354" fmla="*/ 165325 w 2386225"/>
                <a:gd name="connsiteY354" fmla="*/ 873760 h 2103120"/>
                <a:gd name="connsiteX355" fmla="*/ 208505 w 2386225"/>
                <a:gd name="connsiteY355" fmla="*/ 939800 h 210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386225" h="2103120">
                  <a:moveTo>
                    <a:pt x="208505" y="939800"/>
                  </a:moveTo>
                  <a:cubicBezTo>
                    <a:pt x="218242" y="964353"/>
                    <a:pt x="220358" y="1001607"/>
                    <a:pt x="223745" y="1021080"/>
                  </a:cubicBezTo>
                  <a:cubicBezTo>
                    <a:pt x="227132" y="1040553"/>
                    <a:pt x="227555" y="1046480"/>
                    <a:pt x="228825" y="1056640"/>
                  </a:cubicBezTo>
                  <a:cubicBezTo>
                    <a:pt x="230095" y="1066800"/>
                    <a:pt x="231365" y="1075690"/>
                    <a:pt x="231365" y="1082040"/>
                  </a:cubicBezTo>
                  <a:cubicBezTo>
                    <a:pt x="231365" y="1088390"/>
                    <a:pt x="225015" y="1091353"/>
                    <a:pt x="228825" y="1094740"/>
                  </a:cubicBezTo>
                  <a:cubicBezTo>
                    <a:pt x="232635" y="1098127"/>
                    <a:pt x="246605" y="1099820"/>
                    <a:pt x="254225" y="1102360"/>
                  </a:cubicBezTo>
                  <a:cubicBezTo>
                    <a:pt x="261845" y="1104900"/>
                    <a:pt x="266925" y="1109133"/>
                    <a:pt x="274545" y="1109980"/>
                  </a:cubicBezTo>
                  <a:cubicBezTo>
                    <a:pt x="282165" y="1110827"/>
                    <a:pt x="292748" y="1108710"/>
                    <a:pt x="299945" y="1107440"/>
                  </a:cubicBezTo>
                  <a:cubicBezTo>
                    <a:pt x="307142" y="1106170"/>
                    <a:pt x="312645" y="1104053"/>
                    <a:pt x="317725" y="1102360"/>
                  </a:cubicBezTo>
                  <a:cubicBezTo>
                    <a:pt x="322805" y="1100667"/>
                    <a:pt x="321958" y="1098973"/>
                    <a:pt x="330425" y="1097280"/>
                  </a:cubicBezTo>
                  <a:cubicBezTo>
                    <a:pt x="338892" y="1095587"/>
                    <a:pt x="356248" y="1093047"/>
                    <a:pt x="368525" y="1092200"/>
                  </a:cubicBezTo>
                  <a:cubicBezTo>
                    <a:pt x="380802" y="1091353"/>
                    <a:pt x="404085" y="1092200"/>
                    <a:pt x="404085" y="1092200"/>
                  </a:cubicBezTo>
                  <a:lnTo>
                    <a:pt x="439645" y="1092200"/>
                  </a:lnTo>
                  <a:cubicBezTo>
                    <a:pt x="450228" y="1092200"/>
                    <a:pt x="458695" y="1090930"/>
                    <a:pt x="467585" y="1092200"/>
                  </a:cubicBezTo>
                  <a:cubicBezTo>
                    <a:pt x="476475" y="1093470"/>
                    <a:pt x="484095" y="1098127"/>
                    <a:pt x="492985" y="1099820"/>
                  </a:cubicBezTo>
                  <a:cubicBezTo>
                    <a:pt x="501875" y="1101513"/>
                    <a:pt x="512035" y="1102360"/>
                    <a:pt x="520925" y="1102360"/>
                  </a:cubicBezTo>
                  <a:cubicBezTo>
                    <a:pt x="529815" y="1102360"/>
                    <a:pt x="540822" y="1101090"/>
                    <a:pt x="546325" y="1099820"/>
                  </a:cubicBezTo>
                  <a:cubicBezTo>
                    <a:pt x="551828" y="1098550"/>
                    <a:pt x="550558" y="1097703"/>
                    <a:pt x="553945" y="1094740"/>
                  </a:cubicBezTo>
                  <a:cubicBezTo>
                    <a:pt x="557332" y="1091777"/>
                    <a:pt x="560718" y="1085850"/>
                    <a:pt x="566645" y="1082040"/>
                  </a:cubicBezTo>
                  <a:cubicBezTo>
                    <a:pt x="572572" y="1078230"/>
                    <a:pt x="589505" y="1071880"/>
                    <a:pt x="589505" y="1071880"/>
                  </a:cubicBezTo>
                  <a:cubicBezTo>
                    <a:pt x="596278" y="1068917"/>
                    <a:pt x="599242" y="1066377"/>
                    <a:pt x="607285" y="1064260"/>
                  </a:cubicBezTo>
                  <a:cubicBezTo>
                    <a:pt x="615328" y="1062143"/>
                    <a:pt x="625065" y="1060450"/>
                    <a:pt x="637765" y="1059180"/>
                  </a:cubicBezTo>
                  <a:cubicBezTo>
                    <a:pt x="650465" y="1057910"/>
                    <a:pt x="671632" y="1057063"/>
                    <a:pt x="683485" y="1056640"/>
                  </a:cubicBezTo>
                  <a:cubicBezTo>
                    <a:pt x="695338" y="1056217"/>
                    <a:pt x="701688" y="1053253"/>
                    <a:pt x="708885" y="1056640"/>
                  </a:cubicBezTo>
                  <a:cubicBezTo>
                    <a:pt x="716082" y="1060027"/>
                    <a:pt x="720738" y="1068070"/>
                    <a:pt x="726665" y="1076960"/>
                  </a:cubicBezTo>
                  <a:cubicBezTo>
                    <a:pt x="732592" y="1085850"/>
                    <a:pt x="735555" y="1105747"/>
                    <a:pt x="744445" y="1109980"/>
                  </a:cubicBezTo>
                  <a:cubicBezTo>
                    <a:pt x="753335" y="1114213"/>
                    <a:pt x="770268" y="1103207"/>
                    <a:pt x="780005" y="1102360"/>
                  </a:cubicBezTo>
                  <a:cubicBezTo>
                    <a:pt x="789742" y="1101513"/>
                    <a:pt x="796938" y="1104053"/>
                    <a:pt x="802865" y="1104900"/>
                  </a:cubicBezTo>
                  <a:cubicBezTo>
                    <a:pt x="808792" y="1105747"/>
                    <a:pt x="813448" y="1104900"/>
                    <a:pt x="815565" y="1107440"/>
                  </a:cubicBezTo>
                  <a:cubicBezTo>
                    <a:pt x="817682" y="1109980"/>
                    <a:pt x="816412" y="1113790"/>
                    <a:pt x="815565" y="1120140"/>
                  </a:cubicBezTo>
                  <a:cubicBezTo>
                    <a:pt x="814718" y="1126490"/>
                    <a:pt x="812602" y="1137497"/>
                    <a:pt x="810485" y="1145540"/>
                  </a:cubicBezTo>
                  <a:cubicBezTo>
                    <a:pt x="808368" y="1153583"/>
                    <a:pt x="805828" y="1161627"/>
                    <a:pt x="802865" y="1168400"/>
                  </a:cubicBezTo>
                  <a:cubicBezTo>
                    <a:pt x="799902" y="1175173"/>
                    <a:pt x="794398" y="1179830"/>
                    <a:pt x="792705" y="1186180"/>
                  </a:cubicBezTo>
                  <a:cubicBezTo>
                    <a:pt x="791012" y="1192530"/>
                    <a:pt x="792705" y="1206500"/>
                    <a:pt x="792705" y="1206500"/>
                  </a:cubicBezTo>
                  <a:cubicBezTo>
                    <a:pt x="792705" y="1214120"/>
                    <a:pt x="788472" y="1228090"/>
                    <a:pt x="792705" y="1231900"/>
                  </a:cubicBezTo>
                  <a:cubicBezTo>
                    <a:pt x="796938" y="1235710"/>
                    <a:pt x="810062" y="1231053"/>
                    <a:pt x="818105" y="1229360"/>
                  </a:cubicBezTo>
                  <a:cubicBezTo>
                    <a:pt x="826148" y="1227667"/>
                    <a:pt x="835038" y="1221317"/>
                    <a:pt x="840965" y="1221740"/>
                  </a:cubicBezTo>
                  <a:cubicBezTo>
                    <a:pt x="846892" y="1222163"/>
                    <a:pt x="848585" y="1225973"/>
                    <a:pt x="853665" y="1231900"/>
                  </a:cubicBezTo>
                  <a:cubicBezTo>
                    <a:pt x="858745" y="1237827"/>
                    <a:pt x="865518" y="1250950"/>
                    <a:pt x="871445" y="1257300"/>
                  </a:cubicBezTo>
                  <a:cubicBezTo>
                    <a:pt x="877372" y="1263650"/>
                    <a:pt x="882028" y="1265343"/>
                    <a:pt x="889225" y="1270000"/>
                  </a:cubicBezTo>
                  <a:cubicBezTo>
                    <a:pt x="896422" y="1274657"/>
                    <a:pt x="907852" y="1278890"/>
                    <a:pt x="914625" y="1285240"/>
                  </a:cubicBezTo>
                  <a:cubicBezTo>
                    <a:pt x="921398" y="1291590"/>
                    <a:pt x="927748" y="1299210"/>
                    <a:pt x="929865" y="1308100"/>
                  </a:cubicBezTo>
                  <a:cubicBezTo>
                    <a:pt x="931982" y="1316990"/>
                    <a:pt x="926902" y="1329267"/>
                    <a:pt x="927325" y="1338580"/>
                  </a:cubicBezTo>
                  <a:cubicBezTo>
                    <a:pt x="927748" y="1347893"/>
                    <a:pt x="931135" y="1357207"/>
                    <a:pt x="932405" y="1363980"/>
                  </a:cubicBezTo>
                  <a:cubicBezTo>
                    <a:pt x="933675" y="1370753"/>
                    <a:pt x="929865" y="1378797"/>
                    <a:pt x="934945" y="1379220"/>
                  </a:cubicBezTo>
                  <a:cubicBezTo>
                    <a:pt x="940025" y="1379643"/>
                    <a:pt x="955688" y="1369907"/>
                    <a:pt x="962885" y="1366520"/>
                  </a:cubicBezTo>
                  <a:cubicBezTo>
                    <a:pt x="970082" y="1363133"/>
                    <a:pt x="972198" y="1363133"/>
                    <a:pt x="978125" y="1358900"/>
                  </a:cubicBezTo>
                  <a:cubicBezTo>
                    <a:pt x="984052" y="1354667"/>
                    <a:pt x="990825" y="1345353"/>
                    <a:pt x="998445" y="1341120"/>
                  </a:cubicBezTo>
                  <a:cubicBezTo>
                    <a:pt x="1006065" y="1336887"/>
                    <a:pt x="1014955" y="1333500"/>
                    <a:pt x="1023845" y="1333500"/>
                  </a:cubicBezTo>
                  <a:cubicBezTo>
                    <a:pt x="1032735" y="1333500"/>
                    <a:pt x="1042895" y="1337733"/>
                    <a:pt x="1051785" y="1341120"/>
                  </a:cubicBezTo>
                  <a:cubicBezTo>
                    <a:pt x="1060675" y="1344507"/>
                    <a:pt x="1070412" y="1348317"/>
                    <a:pt x="1077185" y="1353820"/>
                  </a:cubicBezTo>
                  <a:cubicBezTo>
                    <a:pt x="1083958" y="1359323"/>
                    <a:pt x="1087768" y="1368213"/>
                    <a:pt x="1092425" y="1374140"/>
                  </a:cubicBezTo>
                  <a:cubicBezTo>
                    <a:pt x="1097082" y="1380067"/>
                    <a:pt x="1100468" y="1386417"/>
                    <a:pt x="1105125" y="1389380"/>
                  </a:cubicBezTo>
                  <a:cubicBezTo>
                    <a:pt x="1109782" y="1392343"/>
                    <a:pt x="1114862" y="1394037"/>
                    <a:pt x="1120365" y="1391920"/>
                  </a:cubicBezTo>
                  <a:cubicBezTo>
                    <a:pt x="1125868" y="1389803"/>
                    <a:pt x="1135182" y="1383453"/>
                    <a:pt x="1138145" y="1376680"/>
                  </a:cubicBezTo>
                  <a:cubicBezTo>
                    <a:pt x="1141108" y="1369907"/>
                    <a:pt x="1133912" y="1359747"/>
                    <a:pt x="1138145" y="1351280"/>
                  </a:cubicBezTo>
                  <a:cubicBezTo>
                    <a:pt x="1142378" y="1342813"/>
                    <a:pt x="1157195" y="1332653"/>
                    <a:pt x="1163545" y="1325880"/>
                  </a:cubicBezTo>
                  <a:cubicBezTo>
                    <a:pt x="1169895" y="1319107"/>
                    <a:pt x="1176245" y="1310640"/>
                    <a:pt x="1176245" y="1310640"/>
                  </a:cubicBezTo>
                  <a:cubicBezTo>
                    <a:pt x="1182172" y="1303443"/>
                    <a:pt x="1193602" y="1289897"/>
                    <a:pt x="1199105" y="1282700"/>
                  </a:cubicBezTo>
                  <a:cubicBezTo>
                    <a:pt x="1204608" y="1275503"/>
                    <a:pt x="1205878" y="1272117"/>
                    <a:pt x="1209265" y="1267460"/>
                  </a:cubicBezTo>
                  <a:cubicBezTo>
                    <a:pt x="1212652" y="1262803"/>
                    <a:pt x="1213075" y="1259840"/>
                    <a:pt x="1219425" y="1254760"/>
                  </a:cubicBezTo>
                  <a:cubicBezTo>
                    <a:pt x="1225775" y="1249680"/>
                    <a:pt x="1241438" y="1240367"/>
                    <a:pt x="1247365" y="1236980"/>
                  </a:cubicBezTo>
                  <a:cubicBezTo>
                    <a:pt x="1253292" y="1233593"/>
                    <a:pt x="1249905" y="1233593"/>
                    <a:pt x="1254985" y="1234440"/>
                  </a:cubicBezTo>
                  <a:cubicBezTo>
                    <a:pt x="1260065" y="1235287"/>
                    <a:pt x="1272342" y="1239520"/>
                    <a:pt x="1277845" y="1242060"/>
                  </a:cubicBezTo>
                  <a:cubicBezTo>
                    <a:pt x="1283348" y="1244600"/>
                    <a:pt x="1283348" y="1248410"/>
                    <a:pt x="1288005" y="1249680"/>
                  </a:cubicBezTo>
                  <a:cubicBezTo>
                    <a:pt x="1292662" y="1250950"/>
                    <a:pt x="1305785" y="1249680"/>
                    <a:pt x="1305785" y="1249680"/>
                  </a:cubicBezTo>
                  <a:cubicBezTo>
                    <a:pt x="1310442" y="1249680"/>
                    <a:pt x="1312982" y="1247563"/>
                    <a:pt x="1315945" y="1249680"/>
                  </a:cubicBezTo>
                  <a:cubicBezTo>
                    <a:pt x="1318908" y="1251797"/>
                    <a:pt x="1321448" y="1258147"/>
                    <a:pt x="1323565" y="1262380"/>
                  </a:cubicBezTo>
                  <a:cubicBezTo>
                    <a:pt x="1325682" y="1266613"/>
                    <a:pt x="1326528" y="1269577"/>
                    <a:pt x="1328645" y="1275080"/>
                  </a:cubicBezTo>
                  <a:cubicBezTo>
                    <a:pt x="1330762" y="1280583"/>
                    <a:pt x="1333725" y="1288203"/>
                    <a:pt x="1336265" y="1295400"/>
                  </a:cubicBezTo>
                  <a:cubicBezTo>
                    <a:pt x="1338805" y="1302597"/>
                    <a:pt x="1339652" y="1311487"/>
                    <a:pt x="1343885" y="1318260"/>
                  </a:cubicBezTo>
                  <a:cubicBezTo>
                    <a:pt x="1348118" y="1325033"/>
                    <a:pt x="1361665" y="1336040"/>
                    <a:pt x="1361665" y="1336040"/>
                  </a:cubicBezTo>
                  <a:cubicBezTo>
                    <a:pt x="1367168" y="1341543"/>
                    <a:pt x="1372672" y="1346200"/>
                    <a:pt x="1376905" y="1351280"/>
                  </a:cubicBezTo>
                  <a:cubicBezTo>
                    <a:pt x="1381138" y="1356360"/>
                    <a:pt x="1385372" y="1361440"/>
                    <a:pt x="1387065" y="1366520"/>
                  </a:cubicBezTo>
                  <a:cubicBezTo>
                    <a:pt x="1388758" y="1371600"/>
                    <a:pt x="1387488" y="1374987"/>
                    <a:pt x="1387065" y="1381760"/>
                  </a:cubicBezTo>
                  <a:cubicBezTo>
                    <a:pt x="1386642" y="1388533"/>
                    <a:pt x="1384948" y="1399540"/>
                    <a:pt x="1384525" y="1407160"/>
                  </a:cubicBezTo>
                  <a:cubicBezTo>
                    <a:pt x="1384102" y="1414780"/>
                    <a:pt x="1384525" y="1427480"/>
                    <a:pt x="1384525" y="1427480"/>
                  </a:cubicBezTo>
                  <a:lnTo>
                    <a:pt x="1384525" y="1455420"/>
                  </a:lnTo>
                  <a:lnTo>
                    <a:pt x="1384525" y="1483360"/>
                  </a:lnTo>
                  <a:lnTo>
                    <a:pt x="1384525" y="1513840"/>
                  </a:lnTo>
                  <a:lnTo>
                    <a:pt x="1384525" y="1546860"/>
                  </a:lnTo>
                  <a:cubicBezTo>
                    <a:pt x="1384525" y="1555327"/>
                    <a:pt x="1386642" y="1558713"/>
                    <a:pt x="1384525" y="1564640"/>
                  </a:cubicBezTo>
                  <a:cubicBezTo>
                    <a:pt x="1382408" y="1570567"/>
                    <a:pt x="1376058" y="1576917"/>
                    <a:pt x="1371825" y="1582420"/>
                  </a:cubicBezTo>
                  <a:cubicBezTo>
                    <a:pt x="1367592" y="1587923"/>
                    <a:pt x="1363782" y="1592157"/>
                    <a:pt x="1359125" y="1597660"/>
                  </a:cubicBezTo>
                  <a:cubicBezTo>
                    <a:pt x="1354468" y="1603163"/>
                    <a:pt x="1347695" y="1609090"/>
                    <a:pt x="1343885" y="1615440"/>
                  </a:cubicBezTo>
                  <a:cubicBezTo>
                    <a:pt x="1340075" y="1621790"/>
                    <a:pt x="1337958" y="1626023"/>
                    <a:pt x="1336265" y="1635760"/>
                  </a:cubicBezTo>
                  <a:cubicBezTo>
                    <a:pt x="1334572" y="1645497"/>
                    <a:pt x="1332455" y="1664547"/>
                    <a:pt x="1333725" y="1673860"/>
                  </a:cubicBezTo>
                  <a:cubicBezTo>
                    <a:pt x="1334995" y="1683173"/>
                    <a:pt x="1339652" y="1686983"/>
                    <a:pt x="1343885" y="1691640"/>
                  </a:cubicBezTo>
                  <a:cubicBezTo>
                    <a:pt x="1348118" y="1696297"/>
                    <a:pt x="1354892" y="1697567"/>
                    <a:pt x="1359125" y="1701800"/>
                  </a:cubicBezTo>
                  <a:cubicBezTo>
                    <a:pt x="1363358" y="1706033"/>
                    <a:pt x="1364628" y="1712807"/>
                    <a:pt x="1369285" y="1717040"/>
                  </a:cubicBezTo>
                  <a:cubicBezTo>
                    <a:pt x="1373942" y="1721273"/>
                    <a:pt x="1381562" y="1724237"/>
                    <a:pt x="1387065" y="1727200"/>
                  </a:cubicBezTo>
                  <a:cubicBezTo>
                    <a:pt x="1392568" y="1730163"/>
                    <a:pt x="1396802" y="1731433"/>
                    <a:pt x="1402305" y="1734820"/>
                  </a:cubicBezTo>
                  <a:cubicBezTo>
                    <a:pt x="1407808" y="1738207"/>
                    <a:pt x="1411195" y="1742017"/>
                    <a:pt x="1420085" y="1747520"/>
                  </a:cubicBezTo>
                  <a:cubicBezTo>
                    <a:pt x="1428975" y="1753023"/>
                    <a:pt x="1448448" y="1761067"/>
                    <a:pt x="1455645" y="1767840"/>
                  </a:cubicBezTo>
                  <a:cubicBezTo>
                    <a:pt x="1462842" y="1774613"/>
                    <a:pt x="1460302" y="1780117"/>
                    <a:pt x="1463265" y="1788160"/>
                  </a:cubicBezTo>
                  <a:cubicBezTo>
                    <a:pt x="1466228" y="1796203"/>
                    <a:pt x="1471308" y="1806363"/>
                    <a:pt x="1473425" y="1816100"/>
                  </a:cubicBezTo>
                  <a:cubicBezTo>
                    <a:pt x="1475542" y="1825837"/>
                    <a:pt x="1475542" y="1835997"/>
                    <a:pt x="1475965" y="1846580"/>
                  </a:cubicBezTo>
                  <a:cubicBezTo>
                    <a:pt x="1476388" y="1857163"/>
                    <a:pt x="1478082" y="1870710"/>
                    <a:pt x="1475965" y="1879600"/>
                  </a:cubicBezTo>
                  <a:cubicBezTo>
                    <a:pt x="1473848" y="1888490"/>
                    <a:pt x="1465805" y="1892723"/>
                    <a:pt x="1463265" y="1899920"/>
                  </a:cubicBezTo>
                  <a:cubicBezTo>
                    <a:pt x="1460725" y="1907117"/>
                    <a:pt x="1460725" y="1922780"/>
                    <a:pt x="1460725" y="1922780"/>
                  </a:cubicBezTo>
                  <a:cubicBezTo>
                    <a:pt x="1459878" y="1930400"/>
                    <a:pt x="1455222" y="1938443"/>
                    <a:pt x="1458185" y="1945640"/>
                  </a:cubicBezTo>
                  <a:cubicBezTo>
                    <a:pt x="1461148" y="1952837"/>
                    <a:pt x="1471308" y="1960880"/>
                    <a:pt x="1478505" y="1965960"/>
                  </a:cubicBezTo>
                  <a:cubicBezTo>
                    <a:pt x="1485702" y="1971040"/>
                    <a:pt x="1501365" y="1976120"/>
                    <a:pt x="1501365" y="1976120"/>
                  </a:cubicBezTo>
                  <a:cubicBezTo>
                    <a:pt x="1508985" y="1979507"/>
                    <a:pt x="1517028" y="1982470"/>
                    <a:pt x="1524225" y="1986280"/>
                  </a:cubicBezTo>
                  <a:cubicBezTo>
                    <a:pt x="1531422" y="1990090"/>
                    <a:pt x="1537772" y="1996863"/>
                    <a:pt x="1544545" y="1998980"/>
                  </a:cubicBezTo>
                  <a:cubicBezTo>
                    <a:pt x="1551318" y="2001097"/>
                    <a:pt x="1558515" y="2000250"/>
                    <a:pt x="1564865" y="1998980"/>
                  </a:cubicBezTo>
                  <a:cubicBezTo>
                    <a:pt x="1571215" y="1997710"/>
                    <a:pt x="1576295" y="1995170"/>
                    <a:pt x="1582645" y="1991360"/>
                  </a:cubicBezTo>
                  <a:cubicBezTo>
                    <a:pt x="1588995" y="1987550"/>
                    <a:pt x="1596192" y="1980353"/>
                    <a:pt x="1602965" y="1976120"/>
                  </a:cubicBezTo>
                  <a:cubicBezTo>
                    <a:pt x="1609738" y="1971887"/>
                    <a:pt x="1617782" y="1967230"/>
                    <a:pt x="1623285" y="1965960"/>
                  </a:cubicBezTo>
                  <a:cubicBezTo>
                    <a:pt x="1628788" y="1964690"/>
                    <a:pt x="1630058" y="1965113"/>
                    <a:pt x="1635985" y="1968500"/>
                  </a:cubicBezTo>
                  <a:cubicBezTo>
                    <a:pt x="1641912" y="1971887"/>
                    <a:pt x="1652918" y="1981623"/>
                    <a:pt x="1658845" y="1986280"/>
                  </a:cubicBezTo>
                  <a:cubicBezTo>
                    <a:pt x="1664772" y="1990937"/>
                    <a:pt x="1666042" y="1992207"/>
                    <a:pt x="1671545" y="1996440"/>
                  </a:cubicBezTo>
                  <a:cubicBezTo>
                    <a:pt x="1677048" y="2000673"/>
                    <a:pt x="1685515" y="2007870"/>
                    <a:pt x="1691865" y="2011680"/>
                  </a:cubicBezTo>
                  <a:cubicBezTo>
                    <a:pt x="1698215" y="2015490"/>
                    <a:pt x="1709645" y="2019300"/>
                    <a:pt x="1709645" y="2019300"/>
                  </a:cubicBezTo>
                  <a:lnTo>
                    <a:pt x="1740125" y="2032000"/>
                  </a:lnTo>
                  <a:cubicBezTo>
                    <a:pt x="1749862" y="2036233"/>
                    <a:pt x="1760868" y="2039197"/>
                    <a:pt x="1768065" y="2044700"/>
                  </a:cubicBezTo>
                  <a:cubicBezTo>
                    <a:pt x="1775262" y="2050203"/>
                    <a:pt x="1779495" y="2058670"/>
                    <a:pt x="1783305" y="2065020"/>
                  </a:cubicBezTo>
                  <a:cubicBezTo>
                    <a:pt x="1787115" y="2071370"/>
                    <a:pt x="1789655" y="2077720"/>
                    <a:pt x="1790925" y="2082800"/>
                  </a:cubicBezTo>
                  <a:cubicBezTo>
                    <a:pt x="1792195" y="2087880"/>
                    <a:pt x="1791772" y="2092113"/>
                    <a:pt x="1790925" y="2095500"/>
                  </a:cubicBezTo>
                  <a:cubicBezTo>
                    <a:pt x="1790078" y="2098887"/>
                    <a:pt x="1784152" y="2103120"/>
                    <a:pt x="1785845" y="2103120"/>
                  </a:cubicBezTo>
                  <a:cubicBezTo>
                    <a:pt x="1787538" y="2103120"/>
                    <a:pt x="1796005" y="2097193"/>
                    <a:pt x="1801085" y="2095500"/>
                  </a:cubicBezTo>
                  <a:cubicBezTo>
                    <a:pt x="1806165" y="2093807"/>
                    <a:pt x="1811668" y="2094653"/>
                    <a:pt x="1816325" y="2092960"/>
                  </a:cubicBezTo>
                  <a:cubicBezTo>
                    <a:pt x="1820982" y="2091267"/>
                    <a:pt x="1824368" y="2087880"/>
                    <a:pt x="1829025" y="2085340"/>
                  </a:cubicBezTo>
                  <a:cubicBezTo>
                    <a:pt x="1833682" y="2082800"/>
                    <a:pt x="1844265" y="2077720"/>
                    <a:pt x="1844265" y="2077720"/>
                  </a:cubicBezTo>
                  <a:cubicBezTo>
                    <a:pt x="1848498" y="2075603"/>
                    <a:pt x="1850615" y="2076027"/>
                    <a:pt x="1854425" y="2072640"/>
                  </a:cubicBezTo>
                  <a:cubicBezTo>
                    <a:pt x="1858235" y="2069253"/>
                    <a:pt x="1863315" y="2062480"/>
                    <a:pt x="1867125" y="2057400"/>
                  </a:cubicBezTo>
                  <a:cubicBezTo>
                    <a:pt x="1870935" y="2052320"/>
                    <a:pt x="1873898" y="2048510"/>
                    <a:pt x="1877285" y="2042160"/>
                  </a:cubicBezTo>
                  <a:cubicBezTo>
                    <a:pt x="1880672" y="2035810"/>
                    <a:pt x="1884905" y="2025650"/>
                    <a:pt x="1887445" y="2019300"/>
                  </a:cubicBezTo>
                  <a:cubicBezTo>
                    <a:pt x="1889985" y="2012950"/>
                    <a:pt x="1890408" y="2007447"/>
                    <a:pt x="1892525" y="2004060"/>
                  </a:cubicBezTo>
                  <a:cubicBezTo>
                    <a:pt x="1894642" y="2000673"/>
                    <a:pt x="1896758" y="2001943"/>
                    <a:pt x="1900145" y="1998980"/>
                  </a:cubicBezTo>
                  <a:cubicBezTo>
                    <a:pt x="1903532" y="1996017"/>
                    <a:pt x="1909458" y="1990513"/>
                    <a:pt x="1912845" y="1986280"/>
                  </a:cubicBezTo>
                  <a:cubicBezTo>
                    <a:pt x="1916232" y="1982047"/>
                    <a:pt x="1917078" y="1977813"/>
                    <a:pt x="1920465" y="1973580"/>
                  </a:cubicBezTo>
                  <a:cubicBezTo>
                    <a:pt x="1923852" y="1969347"/>
                    <a:pt x="1928085" y="1965113"/>
                    <a:pt x="1933165" y="1960880"/>
                  </a:cubicBezTo>
                  <a:cubicBezTo>
                    <a:pt x="1938245" y="1956647"/>
                    <a:pt x="1943748" y="1952413"/>
                    <a:pt x="1950945" y="1948180"/>
                  </a:cubicBezTo>
                  <a:cubicBezTo>
                    <a:pt x="1958142" y="1943947"/>
                    <a:pt x="1971688" y="1938867"/>
                    <a:pt x="1976345" y="1935480"/>
                  </a:cubicBezTo>
                  <a:cubicBezTo>
                    <a:pt x="1981002" y="1932093"/>
                    <a:pt x="1975922" y="1929553"/>
                    <a:pt x="1978885" y="1927860"/>
                  </a:cubicBezTo>
                  <a:cubicBezTo>
                    <a:pt x="1981848" y="1926167"/>
                    <a:pt x="1989468" y="1927013"/>
                    <a:pt x="1994125" y="1925320"/>
                  </a:cubicBezTo>
                  <a:cubicBezTo>
                    <a:pt x="1998782" y="1923627"/>
                    <a:pt x="2002168" y="1918970"/>
                    <a:pt x="2006825" y="1917700"/>
                  </a:cubicBezTo>
                  <a:cubicBezTo>
                    <a:pt x="2011482" y="1916430"/>
                    <a:pt x="2017408" y="1920663"/>
                    <a:pt x="2022065" y="1917700"/>
                  </a:cubicBezTo>
                  <a:cubicBezTo>
                    <a:pt x="2026722" y="1914737"/>
                    <a:pt x="2030532" y="1902460"/>
                    <a:pt x="2034765" y="1899920"/>
                  </a:cubicBezTo>
                  <a:cubicBezTo>
                    <a:pt x="2038998" y="1897380"/>
                    <a:pt x="2041538" y="1902460"/>
                    <a:pt x="2047465" y="1902460"/>
                  </a:cubicBezTo>
                  <a:cubicBezTo>
                    <a:pt x="2053392" y="1902460"/>
                    <a:pt x="2064398" y="1901190"/>
                    <a:pt x="2070325" y="1899920"/>
                  </a:cubicBezTo>
                  <a:cubicBezTo>
                    <a:pt x="2076252" y="1898650"/>
                    <a:pt x="2080062" y="1898227"/>
                    <a:pt x="2083025" y="1894840"/>
                  </a:cubicBezTo>
                  <a:cubicBezTo>
                    <a:pt x="2085988" y="1891453"/>
                    <a:pt x="2087258" y="1885103"/>
                    <a:pt x="2088105" y="1879600"/>
                  </a:cubicBezTo>
                  <a:cubicBezTo>
                    <a:pt x="2088952" y="1874097"/>
                    <a:pt x="2087682" y="1866900"/>
                    <a:pt x="2088105" y="1861820"/>
                  </a:cubicBezTo>
                  <a:cubicBezTo>
                    <a:pt x="2088528" y="1856740"/>
                    <a:pt x="2088952" y="1853353"/>
                    <a:pt x="2090645" y="1849120"/>
                  </a:cubicBezTo>
                  <a:cubicBezTo>
                    <a:pt x="2092338" y="1844887"/>
                    <a:pt x="2094878" y="1841500"/>
                    <a:pt x="2098265" y="1836420"/>
                  </a:cubicBezTo>
                  <a:cubicBezTo>
                    <a:pt x="2101652" y="1831340"/>
                    <a:pt x="2110965" y="1818640"/>
                    <a:pt x="2110965" y="1818640"/>
                  </a:cubicBezTo>
                  <a:cubicBezTo>
                    <a:pt x="2115198" y="1812713"/>
                    <a:pt x="2121125" y="1807210"/>
                    <a:pt x="2123665" y="1800860"/>
                  </a:cubicBezTo>
                  <a:cubicBezTo>
                    <a:pt x="2126205" y="1794510"/>
                    <a:pt x="2121548" y="1790700"/>
                    <a:pt x="2126205" y="1780540"/>
                  </a:cubicBezTo>
                  <a:cubicBezTo>
                    <a:pt x="2130862" y="1770380"/>
                    <a:pt x="2145678" y="1750907"/>
                    <a:pt x="2151605" y="1739900"/>
                  </a:cubicBezTo>
                  <a:cubicBezTo>
                    <a:pt x="2157532" y="1728893"/>
                    <a:pt x="2158378" y="1721697"/>
                    <a:pt x="2161765" y="1714500"/>
                  </a:cubicBezTo>
                  <a:cubicBezTo>
                    <a:pt x="2165152" y="1707303"/>
                    <a:pt x="2172348" y="1702223"/>
                    <a:pt x="2171925" y="1696720"/>
                  </a:cubicBezTo>
                  <a:cubicBezTo>
                    <a:pt x="2171502" y="1691217"/>
                    <a:pt x="2166422" y="1685290"/>
                    <a:pt x="2159225" y="1681480"/>
                  </a:cubicBezTo>
                  <a:cubicBezTo>
                    <a:pt x="2152028" y="1677670"/>
                    <a:pt x="2140175" y="1677670"/>
                    <a:pt x="2128745" y="1673860"/>
                  </a:cubicBezTo>
                  <a:cubicBezTo>
                    <a:pt x="2117315" y="1670050"/>
                    <a:pt x="2090645" y="1658620"/>
                    <a:pt x="2090645" y="1658620"/>
                  </a:cubicBezTo>
                  <a:cubicBezTo>
                    <a:pt x="2080062" y="1654387"/>
                    <a:pt x="2073288" y="1652693"/>
                    <a:pt x="2065245" y="1648460"/>
                  </a:cubicBezTo>
                  <a:cubicBezTo>
                    <a:pt x="2057202" y="1644227"/>
                    <a:pt x="2047888" y="1640417"/>
                    <a:pt x="2042385" y="1633220"/>
                  </a:cubicBezTo>
                  <a:cubicBezTo>
                    <a:pt x="2036882" y="1626023"/>
                    <a:pt x="2033495" y="1615440"/>
                    <a:pt x="2032225" y="1605280"/>
                  </a:cubicBezTo>
                  <a:cubicBezTo>
                    <a:pt x="2030955" y="1595120"/>
                    <a:pt x="2032648" y="1581997"/>
                    <a:pt x="2034765" y="1572260"/>
                  </a:cubicBezTo>
                  <a:cubicBezTo>
                    <a:pt x="2036882" y="1562523"/>
                    <a:pt x="2042385" y="1557867"/>
                    <a:pt x="2044925" y="1546860"/>
                  </a:cubicBezTo>
                  <a:cubicBezTo>
                    <a:pt x="2047465" y="1535853"/>
                    <a:pt x="2048312" y="1521037"/>
                    <a:pt x="2050005" y="1506220"/>
                  </a:cubicBezTo>
                  <a:cubicBezTo>
                    <a:pt x="2051698" y="1491403"/>
                    <a:pt x="2053392" y="1472777"/>
                    <a:pt x="2055085" y="1457960"/>
                  </a:cubicBezTo>
                  <a:cubicBezTo>
                    <a:pt x="2056778" y="1443143"/>
                    <a:pt x="2057202" y="1425787"/>
                    <a:pt x="2060165" y="1417320"/>
                  </a:cubicBezTo>
                  <a:cubicBezTo>
                    <a:pt x="2063128" y="1408853"/>
                    <a:pt x="2067785" y="1407160"/>
                    <a:pt x="2072865" y="1407160"/>
                  </a:cubicBezTo>
                  <a:cubicBezTo>
                    <a:pt x="2077945" y="1407160"/>
                    <a:pt x="2085988" y="1414780"/>
                    <a:pt x="2090645" y="1417320"/>
                  </a:cubicBezTo>
                  <a:cubicBezTo>
                    <a:pt x="2095302" y="1419860"/>
                    <a:pt x="2094032" y="1420283"/>
                    <a:pt x="2100805" y="1422400"/>
                  </a:cubicBezTo>
                  <a:cubicBezTo>
                    <a:pt x="2107578" y="1424517"/>
                    <a:pt x="2121548" y="1428750"/>
                    <a:pt x="2131285" y="1430020"/>
                  </a:cubicBezTo>
                  <a:cubicBezTo>
                    <a:pt x="2141022" y="1431290"/>
                    <a:pt x="2147795" y="1429597"/>
                    <a:pt x="2159225" y="1430020"/>
                  </a:cubicBezTo>
                  <a:cubicBezTo>
                    <a:pt x="2170655" y="1430443"/>
                    <a:pt x="2190128" y="1432983"/>
                    <a:pt x="2199865" y="1432560"/>
                  </a:cubicBezTo>
                  <a:cubicBezTo>
                    <a:pt x="2209602" y="1432137"/>
                    <a:pt x="2212565" y="1429597"/>
                    <a:pt x="2217645" y="1427480"/>
                  </a:cubicBezTo>
                  <a:cubicBezTo>
                    <a:pt x="2222725" y="1425363"/>
                    <a:pt x="2226535" y="1421977"/>
                    <a:pt x="2230345" y="1419860"/>
                  </a:cubicBezTo>
                  <a:cubicBezTo>
                    <a:pt x="2234155" y="1417743"/>
                    <a:pt x="2236272" y="1417320"/>
                    <a:pt x="2240505" y="1414780"/>
                  </a:cubicBezTo>
                  <a:cubicBezTo>
                    <a:pt x="2244738" y="1412240"/>
                    <a:pt x="2250242" y="1408853"/>
                    <a:pt x="2255745" y="1404620"/>
                  </a:cubicBezTo>
                  <a:cubicBezTo>
                    <a:pt x="2261248" y="1400387"/>
                    <a:pt x="2267598" y="1392767"/>
                    <a:pt x="2273525" y="1389380"/>
                  </a:cubicBezTo>
                  <a:cubicBezTo>
                    <a:pt x="2279452" y="1385993"/>
                    <a:pt x="2287072" y="1388533"/>
                    <a:pt x="2291305" y="1384300"/>
                  </a:cubicBezTo>
                  <a:cubicBezTo>
                    <a:pt x="2295538" y="1380067"/>
                    <a:pt x="2297232" y="1369907"/>
                    <a:pt x="2298925" y="1363980"/>
                  </a:cubicBezTo>
                  <a:cubicBezTo>
                    <a:pt x="2300618" y="1358053"/>
                    <a:pt x="2298502" y="1353820"/>
                    <a:pt x="2301465" y="1348740"/>
                  </a:cubicBezTo>
                  <a:cubicBezTo>
                    <a:pt x="2304428" y="1343660"/>
                    <a:pt x="2314165" y="1338580"/>
                    <a:pt x="2316705" y="1333500"/>
                  </a:cubicBezTo>
                  <a:cubicBezTo>
                    <a:pt x="2319245" y="1328420"/>
                    <a:pt x="2314165" y="1322070"/>
                    <a:pt x="2316705" y="1318260"/>
                  </a:cubicBezTo>
                  <a:cubicBezTo>
                    <a:pt x="2319245" y="1314450"/>
                    <a:pt x="2326865" y="1314027"/>
                    <a:pt x="2331945" y="1310640"/>
                  </a:cubicBezTo>
                  <a:cubicBezTo>
                    <a:pt x="2337025" y="1307253"/>
                    <a:pt x="2342528" y="1300057"/>
                    <a:pt x="2347185" y="1297940"/>
                  </a:cubicBezTo>
                  <a:cubicBezTo>
                    <a:pt x="2351842" y="1295823"/>
                    <a:pt x="2355652" y="1298787"/>
                    <a:pt x="2359885" y="1297940"/>
                  </a:cubicBezTo>
                  <a:cubicBezTo>
                    <a:pt x="2364118" y="1297093"/>
                    <a:pt x="2368352" y="1295823"/>
                    <a:pt x="2372585" y="1292860"/>
                  </a:cubicBezTo>
                  <a:cubicBezTo>
                    <a:pt x="2376818" y="1289897"/>
                    <a:pt x="2383168" y="1285663"/>
                    <a:pt x="2385285" y="1280160"/>
                  </a:cubicBezTo>
                  <a:cubicBezTo>
                    <a:pt x="2387402" y="1274657"/>
                    <a:pt x="2385285" y="1259840"/>
                    <a:pt x="2385285" y="1259840"/>
                  </a:cubicBezTo>
                  <a:lnTo>
                    <a:pt x="2385285" y="1239520"/>
                  </a:lnTo>
                  <a:lnTo>
                    <a:pt x="2385285" y="1209040"/>
                  </a:lnTo>
                  <a:lnTo>
                    <a:pt x="2385285" y="1186180"/>
                  </a:lnTo>
                  <a:lnTo>
                    <a:pt x="2385285" y="1176020"/>
                  </a:lnTo>
                  <a:cubicBezTo>
                    <a:pt x="2385285" y="1172633"/>
                    <a:pt x="2386978" y="1169247"/>
                    <a:pt x="2385285" y="1165860"/>
                  </a:cubicBezTo>
                  <a:cubicBezTo>
                    <a:pt x="2383592" y="1162473"/>
                    <a:pt x="2378512" y="1162897"/>
                    <a:pt x="2375125" y="1155700"/>
                  </a:cubicBezTo>
                  <a:cubicBezTo>
                    <a:pt x="2371738" y="1148503"/>
                    <a:pt x="2367082" y="1131570"/>
                    <a:pt x="2364965" y="1122680"/>
                  </a:cubicBezTo>
                  <a:cubicBezTo>
                    <a:pt x="2362848" y="1113790"/>
                    <a:pt x="2364542" y="1109557"/>
                    <a:pt x="2362425" y="1102360"/>
                  </a:cubicBezTo>
                  <a:cubicBezTo>
                    <a:pt x="2360308" y="1095163"/>
                    <a:pt x="2353958" y="1087967"/>
                    <a:pt x="2352265" y="1079500"/>
                  </a:cubicBezTo>
                  <a:cubicBezTo>
                    <a:pt x="2350572" y="1071033"/>
                    <a:pt x="2355228" y="1061297"/>
                    <a:pt x="2352265" y="1051560"/>
                  </a:cubicBezTo>
                  <a:cubicBezTo>
                    <a:pt x="2349302" y="1041823"/>
                    <a:pt x="2337448" y="1029123"/>
                    <a:pt x="2334485" y="1021080"/>
                  </a:cubicBezTo>
                  <a:cubicBezTo>
                    <a:pt x="2331522" y="1013037"/>
                    <a:pt x="2335332" y="1008380"/>
                    <a:pt x="2334485" y="1003300"/>
                  </a:cubicBezTo>
                  <a:cubicBezTo>
                    <a:pt x="2333638" y="998220"/>
                    <a:pt x="2329405" y="990600"/>
                    <a:pt x="2329405" y="990600"/>
                  </a:cubicBezTo>
                  <a:cubicBezTo>
                    <a:pt x="2327712" y="986367"/>
                    <a:pt x="2325595" y="982133"/>
                    <a:pt x="2324325" y="977900"/>
                  </a:cubicBezTo>
                  <a:cubicBezTo>
                    <a:pt x="2323055" y="973667"/>
                    <a:pt x="2323478" y="970280"/>
                    <a:pt x="2321785" y="965200"/>
                  </a:cubicBezTo>
                  <a:cubicBezTo>
                    <a:pt x="2320092" y="960120"/>
                    <a:pt x="2317128" y="953770"/>
                    <a:pt x="2314165" y="947420"/>
                  </a:cubicBezTo>
                  <a:cubicBezTo>
                    <a:pt x="2311202" y="941070"/>
                    <a:pt x="2307392" y="934297"/>
                    <a:pt x="2304005" y="927100"/>
                  </a:cubicBezTo>
                  <a:cubicBezTo>
                    <a:pt x="2300618" y="919903"/>
                    <a:pt x="2298925" y="910590"/>
                    <a:pt x="2293845" y="904240"/>
                  </a:cubicBezTo>
                  <a:cubicBezTo>
                    <a:pt x="2288765" y="897890"/>
                    <a:pt x="2279452" y="894503"/>
                    <a:pt x="2273525" y="889000"/>
                  </a:cubicBezTo>
                  <a:cubicBezTo>
                    <a:pt x="2267598" y="883497"/>
                    <a:pt x="2262095" y="875453"/>
                    <a:pt x="2258285" y="871220"/>
                  </a:cubicBezTo>
                  <a:cubicBezTo>
                    <a:pt x="2254475" y="866987"/>
                    <a:pt x="2254052" y="866563"/>
                    <a:pt x="2250665" y="863600"/>
                  </a:cubicBezTo>
                  <a:cubicBezTo>
                    <a:pt x="2247278" y="860637"/>
                    <a:pt x="2242622" y="858520"/>
                    <a:pt x="2237965" y="853440"/>
                  </a:cubicBezTo>
                  <a:cubicBezTo>
                    <a:pt x="2233308" y="848360"/>
                    <a:pt x="2227805" y="838200"/>
                    <a:pt x="2222725" y="833120"/>
                  </a:cubicBezTo>
                  <a:cubicBezTo>
                    <a:pt x="2217645" y="828040"/>
                    <a:pt x="2210872" y="827193"/>
                    <a:pt x="2207485" y="822960"/>
                  </a:cubicBezTo>
                  <a:cubicBezTo>
                    <a:pt x="2204098" y="818727"/>
                    <a:pt x="2204522" y="812377"/>
                    <a:pt x="2202405" y="807720"/>
                  </a:cubicBezTo>
                  <a:cubicBezTo>
                    <a:pt x="2200288" y="803063"/>
                    <a:pt x="2204945" y="799253"/>
                    <a:pt x="2194785" y="795020"/>
                  </a:cubicBezTo>
                  <a:cubicBezTo>
                    <a:pt x="2184625" y="790787"/>
                    <a:pt x="2154145" y="785707"/>
                    <a:pt x="2141445" y="782320"/>
                  </a:cubicBezTo>
                  <a:cubicBezTo>
                    <a:pt x="2128745" y="778933"/>
                    <a:pt x="2127052" y="777240"/>
                    <a:pt x="2118585" y="774700"/>
                  </a:cubicBezTo>
                  <a:cubicBezTo>
                    <a:pt x="2110118" y="772160"/>
                    <a:pt x="2098688" y="769620"/>
                    <a:pt x="2090645" y="767080"/>
                  </a:cubicBezTo>
                  <a:cubicBezTo>
                    <a:pt x="2082602" y="764540"/>
                    <a:pt x="2075828" y="762000"/>
                    <a:pt x="2070325" y="759460"/>
                  </a:cubicBezTo>
                  <a:cubicBezTo>
                    <a:pt x="2064822" y="756920"/>
                    <a:pt x="2061012" y="756073"/>
                    <a:pt x="2057625" y="751840"/>
                  </a:cubicBezTo>
                  <a:cubicBezTo>
                    <a:pt x="2054238" y="747607"/>
                    <a:pt x="2052545" y="741257"/>
                    <a:pt x="2050005" y="734060"/>
                  </a:cubicBezTo>
                  <a:cubicBezTo>
                    <a:pt x="2047465" y="726863"/>
                    <a:pt x="2045348" y="717127"/>
                    <a:pt x="2042385" y="708660"/>
                  </a:cubicBezTo>
                  <a:cubicBezTo>
                    <a:pt x="2039422" y="700193"/>
                    <a:pt x="2036458" y="692573"/>
                    <a:pt x="2032225" y="683260"/>
                  </a:cubicBezTo>
                  <a:cubicBezTo>
                    <a:pt x="2027992" y="673947"/>
                    <a:pt x="2021642" y="660823"/>
                    <a:pt x="2016985" y="652780"/>
                  </a:cubicBezTo>
                  <a:cubicBezTo>
                    <a:pt x="2012328" y="644737"/>
                    <a:pt x="2008942" y="640927"/>
                    <a:pt x="2004285" y="635000"/>
                  </a:cubicBezTo>
                  <a:cubicBezTo>
                    <a:pt x="1999628" y="629073"/>
                    <a:pt x="1992432" y="622300"/>
                    <a:pt x="1989045" y="617220"/>
                  </a:cubicBezTo>
                  <a:cubicBezTo>
                    <a:pt x="1985658" y="612140"/>
                    <a:pt x="1987775" y="607060"/>
                    <a:pt x="1983965" y="604520"/>
                  </a:cubicBezTo>
                  <a:cubicBezTo>
                    <a:pt x="1980155" y="601980"/>
                    <a:pt x="1971265" y="602403"/>
                    <a:pt x="1966185" y="601980"/>
                  </a:cubicBezTo>
                  <a:cubicBezTo>
                    <a:pt x="1961105" y="601557"/>
                    <a:pt x="1959835" y="602827"/>
                    <a:pt x="1953485" y="601980"/>
                  </a:cubicBezTo>
                  <a:cubicBezTo>
                    <a:pt x="1947135" y="601133"/>
                    <a:pt x="1935705" y="599017"/>
                    <a:pt x="1928085" y="596900"/>
                  </a:cubicBezTo>
                  <a:cubicBezTo>
                    <a:pt x="1920465" y="594783"/>
                    <a:pt x="1913268" y="591397"/>
                    <a:pt x="1907765" y="589280"/>
                  </a:cubicBezTo>
                  <a:cubicBezTo>
                    <a:pt x="1902262" y="587163"/>
                    <a:pt x="1899722" y="586740"/>
                    <a:pt x="1895065" y="584200"/>
                  </a:cubicBezTo>
                  <a:cubicBezTo>
                    <a:pt x="1890408" y="581660"/>
                    <a:pt x="1879825" y="574040"/>
                    <a:pt x="1879825" y="574040"/>
                  </a:cubicBezTo>
                  <a:cubicBezTo>
                    <a:pt x="1874745" y="570653"/>
                    <a:pt x="1868395" y="567690"/>
                    <a:pt x="1864585" y="563880"/>
                  </a:cubicBezTo>
                  <a:cubicBezTo>
                    <a:pt x="1860775" y="560070"/>
                    <a:pt x="1860352" y="557530"/>
                    <a:pt x="1856965" y="551180"/>
                  </a:cubicBezTo>
                  <a:cubicBezTo>
                    <a:pt x="1853578" y="544830"/>
                    <a:pt x="1847228" y="532977"/>
                    <a:pt x="1844265" y="525780"/>
                  </a:cubicBezTo>
                  <a:cubicBezTo>
                    <a:pt x="1841302" y="518583"/>
                    <a:pt x="1842572" y="514350"/>
                    <a:pt x="1839185" y="508000"/>
                  </a:cubicBezTo>
                  <a:cubicBezTo>
                    <a:pt x="1835798" y="501650"/>
                    <a:pt x="1829448" y="496993"/>
                    <a:pt x="1823945" y="487680"/>
                  </a:cubicBezTo>
                  <a:cubicBezTo>
                    <a:pt x="1818442" y="478367"/>
                    <a:pt x="1809128" y="461433"/>
                    <a:pt x="1806165" y="452120"/>
                  </a:cubicBezTo>
                  <a:cubicBezTo>
                    <a:pt x="1803202" y="442807"/>
                    <a:pt x="1808282" y="436457"/>
                    <a:pt x="1806165" y="431800"/>
                  </a:cubicBezTo>
                  <a:cubicBezTo>
                    <a:pt x="1804048" y="427143"/>
                    <a:pt x="1799815" y="425873"/>
                    <a:pt x="1793465" y="424180"/>
                  </a:cubicBezTo>
                  <a:cubicBezTo>
                    <a:pt x="1787115" y="422487"/>
                    <a:pt x="1776108" y="422910"/>
                    <a:pt x="1768065" y="421640"/>
                  </a:cubicBezTo>
                  <a:cubicBezTo>
                    <a:pt x="1760022" y="420370"/>
                    <a:pt x="1752825" y="417830"/>
                    <a:pt x="1745205" y="416560"/>
                  </a:cubicBezTo>
                  <a:cubicBezTo>
                    <a:pt x="1737585" y="415290"/>
                    <a:pt x="1731658" y="415290"/>
                    <a:pt x="1722345" y="414020"/>
                  </a:cubicBezTo>
                  <a:cubicBezTo>
                    <a:pt x="1713032" y="412750"/>
                    <a:pt x="1699485" y="410633"/>
                    <a:pt x="1689325" y="408940"/>
                  </a:cubicBezTo>
                  <a:cubicBezTo>
                    <a:pt x="1679165" y="407247"/>
                    <a:pt x="1669005" y="405553"/>
                    <a:pt x="1661385" y="403860"/>
                  </a:cubicBezTo>
                  <a:cubicBezTo>
                    <a:pt x="1653765" y="402167"/>
                    <a:pt x="1650802" y="399627"/>
                    <a:pt x="1643605" y="398780"/>
                  </a:cubicBezTo>
                  <a:cubicBezTo>
                    <a:pt x="1636408" y="397933"/>
                    <a:pt x="1624978" y="397510"/>
                    <a:pt x="1618205" y="398780"/>
                  </a:cubicBezTo>
                  <a:cubicBezTo>
                    <a:pt x="1611432" y="400050"/>
                    <a:pt x="1606775" y="403860"/>
                    <a:pt x="1602965" y="406400"/>
                  </a:cubicBezTo>
                  <a:cubicBezTo>
                    <a:pt x="1599155" y="408940"/>
                    <a:pt x="1598308" y="410210"/>
                    <a:pt x="1595345" y="414020"/>
                  </a:cubicBezTo>
                  <a:cubicBezTo>
                    <a:pt x="1592382" y="417830"/>
                    <a:pt x="1587725" y="423333"/>
                    <a:pt x="1585185" y="429260"/>
                  </a:cubicBezTo>
                  <a:cubicBezTo>
                    <a:pt x="1582645" y="435187"/>
                    <a:pt x="1582645" y="442383"/>
                    <a:pt x="1580105" y="449580"/>
                  </a:cubicBezTo>
                  <a:cubicBezTo>
                    <a:pt x="1577565" y="456777"/>
                    <a:pt x="1571638" y="465243"/>
                    <a:pt x="1569945" y="472440"/>
                  </a:cubicBezTo>
                  <a:cubicBezTo>
                    <a:pt x="1568252" y="479637"/>
                    <a:pt x="1570368" y="488103"/>
                    <a:pt x="1569945" y="492760"/>
                  </a:cubicBezTo>
                  <a:cubicBezTo>
                    <a:pt x="1569522" y="497417"/>
                    <a:pt x="1569945" y="497840"/>
                    <a:pt x="1567405" y="500380"/>
                  </a:cubicBezTo>
                  <a:cubicBezTo>
                    <a:pt x="1564865" y="502920"/>
                    <a:pt x="1558938" y="508847"/>
                    <a:pt x="1554705" y="508000"/>
                  </a:cubicBezTo>
                  <a:cubicBezTo>
                    <a:pt x="1550472" y="507153"/>
                    <a:pt x="1548355" y="499533"/>
                    <a:pt x="1542005" y="495300"/>
                  </a:cubicBezTo>
                  <a:cubicBezTo>
                    <a:pt x="1535655" y="491067"/>
                    <a:pt x="1523378" y="486410"/>
                    <a:pt x="1516605" y="482600"/>
                  </a:cubicBezTo>
                  <a:cubicBezTo>
                    <a:pt x="1509832" y="478790"/>
                    <a:pt x="1506868" y="476250"/>
                    <a:pt x="1501365" y="472440"/>
                  </a:cubicBezTo>
                  <a:cubicBezTo>
                    <a:pt x="1495862" y="468630"/>
                    <a:pt x="1491205" y="464397"/>
                    <a:pt x="1483585" y="459740"/>
                  </a:cubicBezTo>
                  <a:cubicBezTo>
                    <a:pt x="1475965" y="455083"/>
                    <a:pt x="1463688" y="450003"/>
                    <a:pt x="1455645" y="444500"/>
                  </a:cubicBezTo>
                  <a:cubicBezTo>
                    <a:pt x="1447602" y="438997"/>
                    <a:pt x="1441675" y="433070"/>
                    <a:pt x="1435325" y="426720"/>
                  </a:cubicBezTo>
                  <a:cubicBezTo>
                    <a:pt x="1428975" y="420370"/>
                    <a:pt x="1422202" y="413597"/>
                    <a:pt x="1417545" y="406400"/>
                  </a:cubicBezTo>
                  <a:cubicBezTo>
                    <a:pt x="1412888" y="399203"/>
                    <a:pt x="1411618" y="392430"/>
                    <a:pt x="1407385" y="383540"/>
                  </a:cubicBezTo>
                  <a:cubicBezTo>
                    <a:pt x="1403152" y="374650"/>
                    <a:pt x="1399765" y="361103"/>
                    <a:pt x="1392145" y="353060"/>
                  </a:cubicBezTo>
                  <a:cubicBezTo>
                    <a:pt x="1384525" y="345017"/>
                    <a:pt x="1371825" y="340783"/>
                    <a:pt x="1361665" y="335280"/>
                  </a:cubicBezTo>
                  <a:cubicBezTo>
                    <a:pt x="1351505" y="329777"/>
                    <a:pt x="1342192" y="320040"/>
                    <a:pt x="1331185" y="320040"/>
                  </a:cubicBezTo>
                  <a:cubicBezTo>
                    <a:pt x="1320178" y="320040"/>
                    <a:pt x="1309595" y="331470"/>
                    <a:pt x="1295625" y="335280"/>
                  </a:cubicBezTo>
                  <a:cubicBezTo>
                    <a:pt x="1281655" y="339090"/>
                    <a:pt x="1262182" y="339513"/>
                    <a:pt x="1247365" y="342900"/>
                  </a:cubicBezTo>
                  <a:cubicBezTo>
                    <a:pt x="1232548" y="346287"/>
                    <a:pt x="1221118" y="352637"/>
                    <a:pt x="1206725" y="355600"/>
                  </a:cubicBezTo>
                  <a:cubicBezTo>
                    <a:pt x="1192332" y="358563"/>
                    <a:pt x="1161005" y="360680"/>
                    <a:pt x="1161005" y="360680"/>
                  </a:cubicBezTo>
                  <a:cubicBezTo>
                    <a:pt x="1145765" y="362373"/>
                    <a:pt x="1127985" y="365760"/>
                    <a:pt x="1115285" y="365760"/>
                  </a:cubicBezTo>
                  <a:cubicBezTo>
                    <a:pt x="1102585" y="365760"/>
                    <a:pt x="1084805" y="360680"/>
                    <a:pt x="1084805" y="360680"/>
                  </a:cubicBezTo>
                  <a:cubicBezTo>
                    <a:pt x="1075068" y="358987"/>
                    <a:pt x="1068295" y="358563"/>
                    <a:pt x="1056865" y="355600"/>
                  </a:cubicBezTo>
                  <a:cubicBezTo>
                    <a:pt x="1045435" y="352637"/>
                    <a:pt x="1028078" y="349673"/>
                    <a:pt x="1016225" y="342900"/>
                  </a:cubicBezTo>
                  <a:cubicBezTo>
                    <a:pt x="1004372" y="336127"/>
                    <a:pt x="992942" y="324697"/>
                    <a:pt x="985745" y="314960"/>
                  </a:cubicBezTo>
                  <a:cubicBezTo>
                    <a:pt x="978548" y="305223"/>
                    <a:pt x="978548" y="290407"/>
                    <a:pt x="973045" y="284480"/>
                  </a:cubicBezTo>
                  <a:cubicBezTo>
                    <a:pt x="967542" y="278553"/>
                    <a:pt x="958228" y="280670"/>
                    <a:pt x="952725" y="279400"/>
                  </a:cubicBezTo>
                  <a:cubicBezTo>
                    <a:pt x="947222" y="278130"/>
                    <a:pt x="945105" y="277283"/>
                    <a:pt x="940025" y="276860"/>
                  </a:cubicBezTo>
                  <a:cubicBezTo>
                    <a:pt x="934945" y="276437"/>
                    <a:pt x="926055" y="278553"/>
                    <a:pt x="922245" y="276860"/>
                  </a:cubicBezTo>
                  <a:cubicBezTo>
                    <a:pt x="918435" y="275167"/>
                    <a:pt x="916742" y="270933"/>
                    <a:pt x="917165" y="266700"/>
                  </a:cubicBezTo>
                  <a:cubicBezTo>
                    <a:pt x="917588" y="262467"/>
                    <a:pt x="923092" y="256963"/>
                    <a:pt x="924785" y="251460"/>
                  </a:cubicBezTo>
                  <a:cubicBezTo>
                    <a:pt x="926478" y="245957"/>
                    <a:pt x="927325" y="240030"/>
                    <a:pt x="927325" y="233680"/>
                  </a:cubicBezTo>
                  <a:cubicBezTo>
                    <a:pt x="927325" y="227330"/>
                    <a:pt x="926902" y="219710"/>
                    <a:pt x="924785" y="213360"/>
                  </a:cubicBezTo>
                  <a:cubicBezTo>
                    <a:pt x="922668" y="207010"/>
                    <a:pt x="917588" y="202777"/>
                    <a:pt x="914625" y="195580"/>
                  </a:cubicBezTo>
                  <a:cubicBezTo>
                    <a:pt x="911662" y="188383"/>
                    <a:pt x="910815" y="178223"/>
                    <a:pt x="907005" y="170180"/>
                  </a:cubicBezTo>
                  <a:cubicBezTo>
                    <a:pt x="903195" y="162137"/>
                    <a:pt x="897692" y="151977"/>
                    <a:pt x="891765" y="147320"/>
                  </a:cubicBezTo>
                  <a:cubicBezTo>
                    <a:pt x="885838" y="142663"/>
                    <a:pt x="877795" y="143510"/>
                    <a:pt x="871445" y="142240"/>
                  </a:cubicBezTo>
                  <a:cubicBezTo>
                    <a:pt x="865095" y="140970"/>
                    <a:pt x="858745" y="141817"/>
                    <a:pt x="853665" y="139700"/>
                  </a:cubicBezTo>
                  <a:cubicBezTo>
                    <a:pt x="848585" y="137583"/>
                    <a:pt x="846045" y="133773"/>
                    <a:pt x="840965" y="129540"/>
                  </a:cubicBezTo>
                  <a:cubicBezTo>
                    <a:pt x="835885" y="125307"/>
                    <a:pt x="826572" y="122767"/>
                    <a:pt x="823185" y="114300"/>
                  </a:cubicBezTo>
                  <a:cubicBezTo>
                    <a:pt x="819798" y="105833"/>
                    <a:pt x="821068" y="85937"/>
                    <a:pt x="820645" y="78740"/>
                  </a:cubicBezTo>
                  <a:cubicBezTo>
                    <a:pt x="820222" y="71543"/>
                    <a:pt x="821492" y="73237"/>
                    <a:pt x="820645" y="71120"/>
                  </a:cubicBezTo>
                  <a:cubicBezTo>
                    <a:pt x="819798" y="69003"/>
                    <a:pt x="819798" y="68157"/>
                    <a:pt x="815565" y="66040"/>
                  </a:cubicBezTo>
                  <a:cubicBezTo>
                    <a:pt x="811332" y="63923"/>
                    <a:pt x="800748" y="60113"/>
                    <a:pt x="795245" y="58420"/>
                  </a:cubicBezTo>
                  <a:cubicBezTo>
                    <a:pt x="789742" y="56727"/>
                    <a:pt x="791858" y="58843"/>
                    <a:pt x="782545" y="55880"/>
                  </a:cubicBezTo>
                  <a:cubicBezTo>
                    <a:pt x="773232" y="52917"/>
                    <a:pt x="752065" y="45297"/>
                    <a:pt x="739365" y="40640"/>
                  </a:cubicBezTo>
                  <a:cubicBezTo>
                    <a:pt x="726665" y="35983"/>
                    <a:pt x="716505" y="30903"/>
                    <a:pt x="706345" y="27940"/>
                  </a:cubicBezTo>
                  <a:cubicBezTo>
                    <a:pt x="696185" y="24977"/>
                    <a:pt x="688565" y="24977"/>
                    <a:pt x="678405" y="22860"/>
                  </a:cubicBezTo>
                  <a:cubicBezTo>
                    <a:pt x="668245" y="20743"/>
                    <a:pt x="658085" y="17357"/>
                    <a:pt x="645385" y="15240"/>
                  </a:cubicBezTo>
                  <a:cubicBezTo>
                    <a:pt x="632685" y="13123"/>
                    <a:pt x="602205" y="10160"/>
                    <a:pt x="602205" y="10160"/>
                  </a:cubicBezTo>
                  <a:cubicBezTo>
                    <a:pt x="587812" y="8467"/>
                    <a:pt x="575535" y="5927"/>
                    <a:pt x="559025" y="5080"/>
                  </a:cubicBezTo>
                  <a:cubicBezTo>
                    <a:pt x="542515" y="4233"/>
                    <a:pt x="516691" y="5927"/>
                    <a:pt x="503145" y="5080"/>
                  </a:cubicBezTo>
                  <a:cubicBezTo>
                    <a:pt x="489599" y="4233"/>
                    <a:pt x="488328" y="847"/>
                    <a:pt x="477745" y="0"/>
                  </a:cubicBezTo>
                  <a:cubicBezTo>
                    <a:pt x="467162" y="-847"/>
                    <a:pt x="448112" y="-847"/>
                    <a:pt x="439645" y="0"/>
                  </a:cubicBezTo>
                  <a:cubicBezTo>
                    <a:pt x="431178" y="847"/>
                    <a:pt x="432872" y="2963"/>
                    <a:pt x="426945" y="5080"/>
                  </a:cubicBezTo>
                  <a:cubicBezTo>
                    <a:pt x="421018" y="7197"/>
                    <a:pt x="410435" y="10160"/>
                    <a:pt x="404085" y="12700"/>
                  </a:cubicBezTo>
                  <a:cubicBezTo>
                    <a:pt x="397735" y="15240"/>
                    <a:pt x="394348" y="17357"/>
                    <a:pt x="388845" y="20320"/>
                  </a:cubicBezTo>
                  <a:cubicBezTo>
                    <a:pt x="383342" y="23283"/>
                    <a:pt x="379532" y="27517"/>
                    <a:pt x="371065" y="30480"/>
                  </a:cubicBezTo>
                  <a:cubicBezTo>
                    <a:pt x="362598" y="33443"/>
                    <a:pt x="346088" y="35560"/>
                    <a:pt x="338045" y="38100"/>
                  </a:cubicBezTo>
                  <a:cubicBezTo>
                    <a:pt x="330002" y="40640"/>
                    <a:pt x="329155" y="42333"/>
                    <a:pt x="322805" y="45720"/>
                  </a:cubicBezTo>
                  <a:cubicBezTo>
                    <a:pt x="316455" y="49107"/>
                    <a:pt x="307988" y="54187"/>
                    <a:pt x="299945" y="58420"/>
                  </a:cubicBezTo>
                  <a:cubicBezTo>
                    <a:pt x="291902" y="62653"/>
                    <a:pt x="281318" y="64770"/>
                    <a:pt x="274545" y="71120"/>
                  </a:cubicBezTo>
                  <a:cubicBezTo>
                    <a:pt x="267772" y="77470"/>
                    <a:pt x="261845" y="91863"/>
                    <a:pt x="259305" y="96520"/>
                  </a:cubicBezTo>
                  <a:cubicBezTo>
                    <a:pt x="256765" y="101177"/>
                    <a:pt x="260575" y="96097"/>
                    <a:pt x="259305" y="99060"/>
                  </a:cubicBezTo>
                  <a:cubicBezTo>
                    <a:pt x="258035" y="102023"/>
                    <a:pt x="253802" y="109643"/>
                    <a:pt x="251685" y="114300"/>
                  </a:cubicBezTo>
                  <a:cubicBezTo>
                    <a:pt x="249568" y="118957"/>
                    <a:pt x="248722" y="121073"/>
                    <a:pt x="246605" y="127000"/>
                  </a:cubicBezTo>
                  <a:cubicBezTo>
                    <a:pt x="244488" y="132927"/>
                    <a:pt x="240255" y="141393"/>
                    <a:pt x="238985" y="149860"/>
                  </a:cubicBezTo>
                  <a:cubicBezTo>
                    <a:pt x="237715" y="158327"/>
                    <a:pt x="239408" y="170603"/>
                    <a:pt x="238985" y="177800"/>
                  </a:cubicBezTo>
                  <a:cubicBezTo>
                    <a:pt x="238562" y="184997"/>
                    <a:pt x="237292" y="187113"/>
                    <a:pt x="236445" y="193040"/>
                  </a:cubicBezTo>
                  <a:cubicBezTo>
                    <a:pt x="235598" y="198967"/>
                    <a:pt x="236445" y="207433"/>
                    <a:pt x="233905" y="213360"/>
                  </a:cubicBezTo>
                  <a:cubicBezTo>
                    <a:pt x="231365" y="219287"/>
                    <a:pt x="227132" y="223943"/>
                    <a:pt x="221205" y="228600"/>
                  </a:cubicBezTo>
                  <a:cubicBezTo>
                    <a:pt x="215278" y="233257"/>
                    <a:pt x="205118" y="237913"/>
                    <a:pt x="198345" y="241300"/>
                  </a:cubicBezTo>
                  <a:cubicBezTo>
                    <a:pt x="191572" y="244687"/>
                    <a:pt x="185645" y="247227"/>
                    <a:pt x="180565" y="248920"/>
                  </a:cubicBezTo>
                  <a:cubicBezTo>
                    <a:pt x="175485" y="250613"/>
                    <a:pt x="167018" y="246803"/>
                    <a:pt x="167865" y="251460"/>
                  </a:cubicBezTo>
                  <a:cubicBezTo>
                    <a:pt x="168712" y="256117"/>
                    <a:pt x="180988" y="268393"/>
                    <a:pt x="185645" y="276860"/>
                  </a:cubicBezTo>
                  <a:cubicBezTo>
                    <a:pt x="190302" y="285327"/>
                    <a:pt x="191995" y="289560"/>
                    <a:pt x="195805" y="302260"/>
                  </a:cubicBezTo>
                  <a:cubicBezTo>
                    <a:pt x="199615" y="314960"/>
                    <a:pt x="206388" y="343747"/>
                    <a:pt x="208505" y="353060"/>
                  </a:cubicBezTo>
                  <a:cubicBezTo>
                    <a:pt x="210622" y="362373"/>
                    <a:pt x="209775" y="354753"/>
                    <a:pt x="208505" y="358140"/>
                  </a:cubicBezTo>
                  <a:cubicBezTo>
                    <a:pt x="207235" y="361527"/>
                    <a:pt x="203425" y="368723"/>
                    <a:pt x="200885" y="373380"/>
                  </a:cubicBezTo>
                  <a:cubicBezTo>
                    <a:pt x="198345" y="378037"/>
                    <a:pt x="197498" y="381423"/>
                    <a:pt x="193265" y="386080"/>
                  </a:cubicBezTo>
                  <a:cubicBezTo>
                    <a:pt x="189032" y="390737"/>
                    <a:pt x="179718" y="397087"/>
                    <a:pt x="175485" y="401320"/>
                  </a:cubicBezTo>
                  <a:cubicBezTo>
                    <a:pt x="171252" y="405553"/>
                    <a:pt x="169558" y="407247"/>
                    <a:pt x="167865" y="411480"/>
                  </a:cubicBezTo>
                  <a:cubicBezTo>
                    <a:pt x="166172" y="415713"/>
                    <a:pt x="165325" y="426720"/>
                    <a:pt x="165325" y="426720"/>
                  </a:cubicBezTo>
                  <a:cubicBezTo>
                    <a:pt x="164478" y="431800"/>
                    <a:pt x="163208" y="435187"/>
                    <a:pt x="162785" y="441960"/>
                  </a:cubicBezTo>
                  <a:cubicBezTo>
                    <a:pt x="162362" y="448733"/>
                    <a:pt x="164055" y="458047"/>
                    <a:pt x="162785" y="467360"/>
                  </a:cubicBezTo>
                  <a:cubicBezTo>
                    <a:pt x="161515" y="476673"/>
                    <a:pt x="156435" y="487680"/>
                    <a:pt x="155165" y="497840"/>
                  </a:cubicBezTo>
                  <a:cubicBezTo>
                    <a:pt x="153895" y="508000"/>
                    <a:pt x="154318" y="518583"/>
                    <a:pt x="155165" y="528320"/>
                  </a:cubicBezTo>
                  <a:cubicBezTo>
                    <a:pt x="156012" y="538057"/>
                    <a:pt x="162362" y="551180"/>
                    <a:pt x="160245" y="556260"/>
                  </a:cubicBezTo>
                  <a:cubicBezTo>
                    <a:pt x="158128" y="561340"/>
                    <a:pt x="148392" y="556683"/>
                    <a:pt x="142465" y="558800"/>
                  </a:cubicBezTo>
                  <a:cubicBezTo>
                    <a:pt x="136538" y="560917"/>
                    <a:pt x="130188" y="567267"/>
                    <a:pt x="124685" y="568960"/>
                  </a:cubicBezTo>
                  <a:cubicBezTo>
                    <a:pt x="119182" y="570653"/>
                    <a:pt x="109445" y="568960"/>
                    <a:pt x="109445" y="568960"/>
                  </a:cubicBezTo>
                  <a:cubicBezTo>
                    <a:pt x="103095" y="568960"/>
                    <a:pt x="92512" y="568113"/>
                    <a:pt x="86585" y="568960"/>
                  </a:cubicBezTo>
                  <a:cubicBezTo>
                    <a:pt x="80658" y="569807"/>
                    <a:pt x="78542" y="572770"/>
                    <a:pt x="73885" y="574040"/>
                  </a:cubicBezTo>
                  <a:cubicBezTo>
                    <a:pt x="69228" y="575310"/>
                    <a:pt x="63725" y="574463"/>
                    <a:pt x="58645" y="576580"/>
                  </a:cubicBezTo>
                  <a:cubicBezTo>
                    <a:pt x="53565" y="578697"/>
                    <a:pt x="48908" y="582507"/>
                    <a:pt x="43405" y="586740"/>
                  </a:cubicBezTo>
                  <a:cubicBezTo>
                    <a:pt x="37902" y="590973"/>
                    <a:pt x="30705" y="595630"/>
                    <a:pt x="25625" y="601980"/>
                  </a:cubicBezTo>
                  <a:cubicBezTo>
                    <a:pt x="20545" y="608330"/>
                    <a:pt x="15888" y="618490"/>
                    <a:pt x="12925" y="624840"/>
                  </a:cubicBezTo>
                  <a:cubicBezTo>
                    <a:pt x="9962" y="631190"/>
                    <a:pt x="9962" y="631190"/>
                    <a:pt x="7845" y="640080"/>
                  </a:cubicBezTo>
                  <a:cubicBezTo>
                    <a:pt x="5728" y="648970"/>
                    <a:pt x="1072" y="666327"/>
                    <a:pt x="225" y="678180"/>
                  </a:cubicBezTo>
                  <a:cubicBezTo>
                    <a:pt x="-622" y="690033"/>
                    <a:pt x="1072" y="699347"/>
                    <a:pt x="2765" y="711200"/>
                  </a:cubicBezTo>
                  <a:cubicBezTo>
                    <a:pt x="4458" y="723053"/>
                    <a:pt x="6998" y="737023"/>
                    <a:pt x="10385" y="749300"/>
                  </a:cubicBezTo>
                  <a:cubicBezTo>
                    <a:pt x="13772" y="761577"/>
                    <a:pt x="18852" y="772583"/>
                    <a:pt x="23085" y="784860"/>
                  </a:cubicBezTo>
                  <a:cubicBezTo>
                    <a:pt x="27318" y="797137"/>
                    <a:pt x="27318" y="814493"/>
                    <a:pt x="35785" y="822960"/>
                  </a:cubicBezTo>
                  <a:cubicBezTo>
                    <a:pt x="44252" y="831427"/>
                    <a:pt x="73885" y="835660"/>
                    <a:pt x="73885" y="835660"/>
                  </a:cubicBezTo>
                  <a:cubicBezTo>
                    <a:pt x="85315" y="839470"/>
                    <a:pt x="94628" y="841163"/>
                    <a:pt x="104365" y="845820"/>
                  </a:cubicBezTo>
                  <a:cubicBezTo>
                    <a:pt x="114102" y="850477"/>
                    <a:pt x="122145" y="858943"/>
                    <a:pt x="132305" y="863600"/>
                  </a:cubicBezTo>
                  <a:cubicBezTo>
                    <a:pt x="142465" y="868257"/>
                    <a:pt x="154318" y="868680"/>
                    <a:pt x="165325" y="873760"/>
                  </a:cubicBezTo>
                  <a:cubicBezTo>
                    <a:pt x="176332" y="878840"/>
                    <a:pt x="198768" y="915247"/>
                    <a:pt x="208505" y="939800"/>
                  </a:cubicBezTo>
                  <a:close/>
                </a:path>
              </a:pathLst>
            </a:custGeom>
            <a:solidFill>
              <a:schemeClr val="accent6">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grpSp>
      <p:sp>
        <p:nvSpPr>
          <p:cNvPr id="40" name="TextBox 39"/>
          <p:cNvSpPr txBox="1"/>
          <p:nvPr/>
        </p:nvSpPr>
        <p:spPr>
          <a:xfrm>
            <a:off x="378400" y="1383038"/>
            <a:ext cx="11216936" cy="1528624"/>
          </a:xfrm>
          <a:prstGeom prst="rect">
            <a:avLst/>
          </a:prstGeom>
          <a:noFill/>
        </p:spPr>
        <p:txBody>
          <a:bodyPr wrap="square" rtlCol="0">
            <a:spAutoFit/>
          </a:bodyPr>
          <a:lstStyle/>
          <a:p>
            <a:pPr>
              <a:lnSpc>
                <a:spcPts val="2800"/>
              </a:lnSpc>
            </a:pPr>
            <a:r>
              <a:rPr lang="zh-CN" altLang="en-US" sz="1600" b="1" dirty="0">
                <a:solidFill>
                  <a:srgbClr val="163896"/>
                </a:solidFill>
                <a:latin typeface="微软雅黑" panose="020B0503020204020204" pitchFamily="34" charset="-122"/>
              </a:rPr>
              <a:t>负荷电量情况：</a:t>
            </a:r>
            <a:r>
              <a:rPr lang="zh-CN" altLang="en-US" sz="1600" dirty="0">
                <a:solidFill>
                  <a:srgbClr val="163896"/>
                </a:solidFill>
                <a:latin typeface="微软雅黑" panose="020B0503020204020204" pitchFamily="34" charset="-122"/>
              </a:rPr>
              <a:t>信阳电网全社会用电量</a:t>
            </a:r>
            <a:r>
              <a:rPr lang="en-US" altLang="zh-CN" sz="1600" dirty="0">
                <a:solidFill>
                  <a:srgbClr val="163896"/>
                </a:solidFill>
                <a:latin typeface="微软雅黑" panose="020B0503020204020204" pitchFamily="34" charset="-122"/>
              </a:rPr>
              <a:t>137.65</a:t>
            </a:r>
            <a:r>
              <a:rPr lang="zh-CN" altLang="en-US" sz="1600" dirty="0">
                <a:solidFill>
                  <a:srgbClr val="163896"/>
                </a:solidFill>
                <a:latin typeface="微软雅黑" panose="020B0503020204020204" pitchFamily="34" charset="-122"/>
              </a:rPr>
              <a:t>亿千瓦时，最大负荷</a:t>
            </a:r>
            <a:r>
              <a:rPr lang="en-US" altLang="zh-CN" sz="1600" dirty="0">
                <a:solidFill>
                  <a:srgbClr val="163896"/>
                </a:solidFill>
                <a:latin typeface="微软雅黑" panose="020B0503020204020204" pitchFamily="34" charset="-122"/>
              </a:rPr>
              <a:t>328.5</a:t>
            </a:r>
            <a:r>
              <a:rPr lang="zh-CN" altLang="zh-CN" sz="1600" dirty="0">
                <a:solidFill>
                  <a:srgbClr val="163896"/>
                </a:solidFill>
                <a:latin typeface="微软雅黑" panose="020B0503020204020204" pitchFamily="34" charset="-122"/>
              </a:rPr>
              <a:t>万千瓦</a:t>
            </a:r>
            <a:r>
              <a:rPr lang="zh-CN" altLang="en-US" sz="1600" dirty="0">
                <a:solidFill>
                  <a:srgbClr val="163896"/>
                </a:solidFill>
                <a:latin typeface="微软雅黑" panose="020B0503020204020204" pitchFamily="34" charset="-122"/>
              </a:rPr>
              <a:t>，最大峰谷差达</a:t>
            </a:r>
            <a:r>
              <a:rPr lang="en-US" altLang="zh-CN" sz="1600" dirty="0">
                <a:solidFill>
                  <a:srgbClr val="163896"/>
                </a:solidFill>
                <a:latin typeface="微软雅黑" panose="020B0503020204020204" pitchFamily="34" charset="-122"/>
              </a:rPr>
              <a:t>223</a:t>
            </a:r>
            <a:r>
              <a:rPr lang="zh-CN" altLang="en-US" sz="1600" dirty="0">
                <a:solidFill>
                  <a:srgbClr val="163896"/>
                </a:solidFill>
                <a:latin typeface="微软雅黑" panose="020B0503020204020204" pitchFamily="34" charset="-122"/>
              </a:rPr>
              <a:t>万千瓦；负荷主要分布在信阳城区、固始、潢川县，全年最高负荷出现在</a:t>
            </a:r>
            <a:r>
              <a:rPr lang="en-US" altLang="zh-CN" sz="1600" dirty="0">
                <a:solidFill>
                  <a:srgbClr val="163896"/>
                </a:solidFill>
                <a:latin typeface="微软雅黑" panose="020B0503020204020204" pitchFamily="34" charset="-122"/>
              </a:rPr>
              <a:t>8</a:t>
            </a:r>
            <a:r>
              <a:rPr lang="zh-CN" altLang="en-US" sz="1600" dirty="0">
                <a:solidFill>
                  <a:srgbClr val="163896"/>
                </a:solidFill>
                <a:latin typeface="微软雅黑" panose="020B0503020204020204" pitchFamily="34" charset="-122"/>
              </a:rPr>
              <a:t>月份。</a:t>
            </a:r>
            <a:endParaRPr lang="en-US" altLang="zh-CN" sz="1600" dirty="0">
              <a:solidFill>
                <a:srgbClr val="163896"/>
              </a:solidFill>
              <a:latin typeface="微软雅黑" panose="020B0503020204020204" pitchFamily="34" charset="-122"/>
            </a:endParaRPr>
          </a:p>
          <a:p>
            <a:pPr>
              <a:lnSpc>
                <a:spcPts val="2800"/>
              </a:lnSpc>
            </a:pPr>
            <a:r>
              <a:rPr lang="zh-CN" altLang="en-US" sz="1600" b="1" dirty="0">
                <a:solidFill>
                  <a:srgbClr val="163896"/>
                </a:solidFill>
                <a:latin typeface="微软雅黑" panose="020B0503020204020204" pitchFamily="34" charset="-122"/>
              </a:rPr>
              <a:t>典型日负荷情况：</a:t>
            </a:r>
            <a:r>
              <a:rPr lang="zh-CN" altLang="en-US" sz="1600" dirty="0">
                <a:solidFill>
                  <a:srgbClr val="163896"/>
                </a:solidFill>
                <a:latin typeface="微软雅黑" panose="020B0503020204020204" pitchFamily="34" charset="-122"/>
              </a:rPr>
              <a:t>信阳电网负荷主要为夏、冬季负荷大，局部出现双峰高负荷，夏季负荷整体偏高，冬季单日负荷峰谷差达</a:t>
            </a:r>
            <a:r>
              <a:rPr lang="en-US" altLang="zh-CN" sz="1600" dirty="0">
                <a:solidFill>
                  <a:srgbClr val="163896"/>
                </a:solidFill>
                <a:latin typeface="微软雅黑" panose="020B0503020204020204" pitchFamily="34" charset="-122"/>
              </a:rPr>
              <a:t>168</a:t>
            </a:r>
            <a:r>
              <a:rPr lang="zh-CN" altLang="en-US" sz="1600" dirty="0">
                <a:solidFill>
                  <a:srgbClr val="163896"/>
                </a:solidFill>
                <a:latin typeface="微软雅黑" panose="020B0503020204020204" pitchFamily="34" charset="-122"/>
              </a:rPr>
              <a:t>万千瓦，全年高负荷时段集中在</a:t>
            </a:r>
            <a:r>
              <a:rPr lang="en-US" altLang="zh-CN" sz="1600" dirty="0">
                <a:solidFill>
                  <a:srgbClr val="163896"/>
                </a:solidFill>
                <a:latin typeface="微软雅黑" panose="020B0503020204020204" pitchFamily="34" charset="-122"/>
              </a:rPr>
              <a:t>12</a:t>
            </a:r>
            <a:r>
              <a:rPr lang="zh-CN" altLang="en-US" sz="1600" dirty="0">
                <a:solidFill>
                  <a:srgbClr val="163896"/>
                </a:solidFill>
                <a:latin typeface="微软雅黑" panose="020B0503020204020204" pitchFamily="34" charset="-122"/>
              </a:rPr>
              <a:t>点至</a:t>
            </a:r>
            <a:r>
              <a:rPr lang="en-US" altLang="zh-CN" sz="1600" dirty="0">
                <a:solidFill>
                  <a:srgbClr val="163896"/>
                </a:solidFill>
                <a:latin typeface="微软雅黑" panose="020B0503020204020204" pitchFamily="34" charset="-122"/>
              </a:rPr>
              <a:t>22</a:t>
            </a:r>
            <a:r>
              <a:rPr lang="zh-CN" altLang="en-US" sz="1600" dirty="0">
                <a:solidFill>
                  <a:srgbClr val="163896"/>
                </a:solidFill>
                <a:latin typeface="微软雅黑" panose="020B0503020204020204" pitchFamily="34" charset="-122"/>
              </a:rPr>
              <a:t>点。</a:t>
            </a:r>
          </a:p>
        </p:txBody>
      </p:sp>
      <p:grpSp>
        <p:nvGrpSpPr>
          <p:cNvPr id="53" name="组合 52"/>
          <p:cNvGrpSpPr/>
          <p:nvPr/>
        </p:nvGrpSpPr>
        <p:grpSpPr>
          <a:xfrm>
            <a:off x="1265703" y="3974353"/>
            <a:ext cx="366880" cy="369332"/>
            <a:chOff x="1336007" y="4549956"/>
            <a:chExt cx="438151" cy="369332"/>
          </a:xfrm>
          <a:solidFill>
            <a:schemeClr val="accent1">
              <a:lumMod val="75000"/>
            </a:schemeClr>
          </a:solidFill>
        </p:grpSpPr>
        <p:sp>
          <p:nvSpPr>
            <p:cNvPr id="49" name="TextBox 48"/>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52.7</a:t>
              </a:r>
            </a:p>
            <a:p>
              <a:pPr algn="ctr"/>
              <a:r>
                <a:rPr lang="en-US" altLang="zh-CN" sz="900" b="1" dirty="0">
                  <a:solidFill>
                    <a:prstClr val="white"/>
                  </a:solidFill>
                  <a:latin typeface="微软雅黑" panose="020B0503020204020204" pitchFamily="34" charset="-122"/>
                </a:rPr>
                <a:t>77</a:t>
              </a:r>
              <a:endParaRPr lang="zh-CN" altLang="en-US" sz="800" b="1" dirty="0">
                <a:solidFill>
                  <a:prstClr val="white"/>
                </a:solidFill>
                <a:latin typeface="微软雅黑" panose="020B0503020204020204" pitchFamily="34" charset="-122"/>
              </a:endParaRPr>
            </a:p>
          </p:txBody>
        </p:sp>
        <p:cxnSp>
          <p:nvCxnSpPr>
            <p:cNvPr id="51" name="直接连接符 50"/>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794382" y="4007903"/>
            <a:ext cx="471320" cy="147151"/>
          </a:xfrm>
          <a:prstGeom prst="rect">
            <a:avLst/>
          </a:prstGeom>
          <a:noFill/>
        </p:spPr>
        <p:txBody>
          <a:bodyPr wrap="square" lIns="36000" rIns="36000" rtlCol="0" anchor="ctr">
            <a:spAutoFit/>
          </a:bodyPr>
          <a:lstStyle/>
          <a:p>
            <a:pPr algn="r"/>
            <a:r>
              <a:rPr lang="zh-CN" altLang="en-US" sz="800" dirty="0">
                <a:solidFill>
                  <a:prstClr val="black"/>
                </a:solidFill>
              </a:rPr>
              <a:t>电   量</a:t>
            </a:r>
          </a:p>
        </p:txBody>
      </p:sp>
      <p:sp>
        <p:nvSpPr>
          <p:cNvPr id="55" name="TextBox 54"/>
          <p:cNvSpPr txBox="1"/>
          <p:nvPr/>
        </p:nvSpPr>
        <p:spPr>
          <a:xfrm>
            <a:off x="794382" y="4180675"/>
            <a:ext cx="484653" cy="147151"/>
          </a:xfrm>
          <a:prstGeom prst="rect">
            <a:avLst/>
          </a:prstGeom>
          <a:noFill/>
        </p:spPr>
        <p:txBody>
          <a:bodyPr wrap="square" lIns="36000" rIns="36000" rtlCol="0" anchor="ctr">
            <a:spAutoFit/>
          </a:bodyPr>
          <a:lstStyle/>
          <a:p>
            <a:pPr algn="r"/>
            <a:r>
              <a:rPr lang="zh-CN" altLang="en-US" sz="800" dirty="0">
                <a:solidFill>
                  <a:prstClr val="black"/>
                </a:solidFill>
              </a:rPr>
              <a:t>最大负荷</a:t>
            </a:r>
          </a:p>
        </p:txBody>
      </p:sp>
      <p:grpSp>
        <p:nvGrpSpPr>
          <p:cNvPr id="56" name="组合 55"/>
          <p:cNvGrpSpPr/>
          <p:nvPr/>
        </p:nvGrpSpPr>
        <p:grpSpPr>
          <a:xfrm>
            <a:off x="2159507" y="4371915"/>
            <a:ext cx="366880" cy="369332"/>
            <a:chOff x="1336007" y="4549956"/>
            <a:chExt cx="438151" cy="369332"/>
          </a:xfrm>
          <a:solidFill>
            <a:schemeClr val="accent1">
              <a:lumMod val="75000"/>
            </a:schemeClr>
          </a:solidFill>
        </p:grpSpPr>
        <p:sp>
          <p:nvSpPr>
            <p:cNvPr id="57" name="TextBox 56"/>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8.47</a:t>
              </a:r>
            </a:p>
            <a:p>
              <a:pPr algn="ctr"/>
              <a:r>
                <a:rPr lang="en-US" altLang="zh-CN" sz="900" b="1" dirty="0">
                  <a:solidFill>
                    <a:prstClr val="white"/>
                  </a:solidFill>
                  <a:latin typeface="微软雅黑" panose="020B0503020204020204" pitchFamily="34" charset="-122"/>
                </a:rPr>
                <a:t>22.8</a:t>
              </a:r>
              <a:endParaRPr lang="zh-CN" altLang="en-US" sz="800" b="1" dirty="0">
                <a:solidFill>
                  <a:prstClr val="white"/>
                </a:solidFill>
                <a:latin typeface="微软雅黑" panose="020B0503020204020204" pitchFamily="34" charset="-122"/>
              </a:endParaRPr>
            </a:p>
          </p:txBody>
        </p:sp>
        <p:cxnSp>
          <p:nvCxnSpPr>
            <p:cNvPr id="58" name="直接连接符 57"/>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365883" y="3775942"/>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平桥区</a:t>
            </a:r>
          </a:p>
        </p:txBody>
      </p:sp>
      <p:sp>
        <p:nvSpPr>
          <p:cNvPr id="62" name="TextBox 61"/>
          <p:cNvSpPr txBox="1"/>
          <p:nvPr/>
        </p:nvSpPr>
        <p:spPr>
          <a:xfrm>
            <a:off x="861765" y="4547479"/>
            <a:ext cx="60941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浉河区</a:t>
            </a:r>
          </a:p>
        </p:txBody>
      </p:sp>
      <p:sp>
        <p:nvSpPr>
          <p:cNvPr id="63" name="TextBox 62"/>
          <p:cNvSpPr txBox="1"/>
          <p:nvPr/>
        </p:nvSpPr>
        <p:spPr>
          <a:xfrm>
            <a:off x="1920432" y="4816087"/>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罗山县</a:t>
            </a:r>
          </a:p>
        </p:txBody>
      </p:sp>
      <p:sp>
        <p:nvSpPr>
          <p:cNvPr id="64" name="TextBox 63"/>
          <p:cNvSpPr txBox="1"/>
          <p:nvPr/>
        </p:nvSpPr>
        <p:spPr>
          <a:xfrm>
            <a:off x="3200269" y="3749274"/>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息县</a:t>
            </a:r>
          </a:p>
        </p:txBody>
      </p:sp>
      <p:sp>
        <p:nvSpPr>
          <p:cNvPr id="65" name="TextBox 64"/>
          <p:cNvSpPr txBox="1"/>
          <p:nvPr/>
        </p:nvSpPr>
        <p:spPr>
          <a:xfrm>
            <a:off x="4161648" y="3586006"/>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淮滨县</a:t>
            </a:r>
          </a:p>
        </p:txBody>
      </p:sp>
      <p:sp>
        <p:nvSpPr>
          <p:cNvPr id="66" name="TextBox 65"/>
          <p:cNvSpPr txBox="1"/>
          <p:nvPr/>
        </p:nvSpPr>
        <p:spPr>
          <a:xfrm>
            <a:off x="5103106" y="4410712"/>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固始县</a:t>
            </a:r>
          </a:p>
        </p:txBody>
      </p:sp>
      <p:sp>
        <p:nvSpPr>
          <p:cNvPr id="67" name="TextBox 66"/>
          <p:cNvSpPr txBox="1"/>
          <p:nvPr/>
        </p:nvSpPr>
        <p:spPr>
          <a:xfrm>
            <a:off x="3641919" y="4429819"/>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潢川县</a:t>
            </a:r>
          </a:p>
        </p:txBody>
      </p:sp>
      <p:sp>
        <p:nvSpPr>
          <p:cNvPr id="68" name="TextBox 67"/>
          <p:cNvSpPr txBox="1"/>
          <p:nvPr/>
        </p:nvSpPr>
        <p:spPr>
          <a:xfrm>
            <a:off x="2518763" y="4600986"/>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光山县</a:t>
            </a:r>
          </a:p>
        </p:txBody>
      </p:sp>
      <p:sp>
        <p:nvSpPr>
          <p:cNvPr id="69" name="TextBox 68"/>
          <p:cNvSpPr txBox="1"/>
          <p:nvPr/>
        </p:nvSpPr>
        <p:spPr>
          <a:xfrm>
            <a:off x="3067741" y="5364195"/>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新县</a:t>
            </a:r>
          </a:p>
        </p:txBody>
      </p:sp>
      <p:sp>
        <p:nvSpPr>
          <p:cNvPr id="70" name="TextBox 69"/>
          <p:cNvSpPr txBox="1"/>
          <p:nvPr/>
        </p:nvSpPr>
        <p:spPr>
          <a:xfrm>
            <a:off x="4161648" y="5401179"/>
            <a:ext cx="605955" cy="230832"/>
          </a:xfrm>
          <a:prstGeom prst="rect">
            <a:avLst/>
          </a:prstGeom>
          <a:noFill/>
          <a:ln w="3175">
            <a:noFill/>
          </a:ln>
        </p:spPr>
        <p:txBody>
          <a:bodyPr wrap="square" rtlCol="0">
            <a:spAutoFit/>
          </a:bodyPr>
          <a:lstStyle/>
          <a:p>
            <a:pPr algn="ctr"/>
            <a:r>
              <a:rPr lang="zh-CN" altLang="en-US" sz="900" dirty="0">
                <a:solidFill>
                  <a:prstClr val="black">
                    <a:lumMod val="75000"/>
                    <a:lumOff val="25000"/>
                  </a:prstClr>
                </a:solidFill>
                <a:latin typeface="微软雅黑" panose="020B0503020204020204" pitchFamily="34" charset="-122"/>
              </a:rPr>
              <a:t>商城县</a:t>
            </a:r>
          </a:p>
        </p:txBody>
      </p:sp>
      <p:grpSp>
        <p:nvGrpSpPr>
          <p:cNvPr id="71" name="组合 70"/>
          <p:cNvGrpSpPr/>
          <p:nvPr/>
        </p:nvGrpSpPr>
        <p:grpSpPr>
          <a:xfrm>
            <a:off x="2926839" y="3603286"/>
            <a:ext cx="366880" cy="369332"/>
            <a:chOff x="1336007" y="4549956"/>
            <a:chExt cx="438151" cy="369332"/>
          </a:xfrm>
          <a:solidFill>
            <a:schemeClr val="accent1">
              <a:lumMod val="75000"/>
            </a:schemeClr>
          </a:solidFill>
        </p:grpSpPr>
        <p:sp>
          <p:nvSpPr>
            <p:cNvPr id="72" name="TextBox 71"/>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8.96</a:t>
              </a:r>
            </a:p>
            <a:p>
              <a:pPr algn="ctr"/>
              <a:r>
                <a:rPr lang="en-US" altLang="zh-CN" sz="900" b="1" dirty="0">
                  <a:solidFill>
                    <a:prstClr val="white"/>
                  </a:solidFill>
                  <a:latin typeface="微软雅黑" panose="020B0503020204020204" pitchFamily="34" charset="-122"/>
                </a:rPr>
                <a:t>30.9</a:t>
              </a:r>
              <a:endParaRPr lang="zh-CN" altLang="en-US" sz="800" b="1" dirty="0">
                <a:solidFill>
                  <a:prstClr val="white"/>
                </a:solidFill>
                <a:latin typeface="微软雅黑" panose="020B0503020204020204" pitchFamily="34" charset="-122"/>
              </a:endParaRPr>
            </a:p>
          </p:txBody>
        </p:sp>
        <p:cxnSp>
          <p:nvCxnSpPr>
            <p:cNvPr id="73" name="直接连接符 72"/>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016829" y="4543082"/>
            <a:ext cx="366880" cy="369332"/>
            <a:chOff x="1336007" y="4549956"/>
            <a:chExt cx="438151" cy="369332"/>
          </a:xfrm>
          <a:solidFill>
            <a:schemeClr val="accent1">
              <a:lumMod val="75000"/>
            </a:schemeClr>
          </a:solidFill>
        </p:grpSpPr>
        <p:sp>
          <p:nvSpPr>
            <p:cNvPr id="77" name="TextBox 76"/>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10.0</a:t>
              </a:r>
            </a:p>
            <a:p>
              <a:pPr algn="ctr"/>
              <a:r>
                <a:rPr lang="en-US" altLang="zh-CN" sz="900" b="1" dirty="0">
                  <a:solidFill>
                    <a:prstClr val="white"/>
                  </a:solidFill>
                  <a:latin typeface="微软雅黑" panose="020B0503020204020204" pitchFamily="34" charset="-122"/>
                </a:rPr>
                <a:t>27.9</a:t>
              </a:r>
              <a:endParaRPr lang="zh-CN" altLang="en-US" sz="800" b="1" dirty="0">
                <a:solidFill>
                  <a:prstClr val="white"/>
                </a:solidFill>
                <a:latin typeface="微软雅黑" panose="020B0503020204020204" pitchFamily="34" charset="-122"/>
              </a:endParaRPr>
            </a:p>
          </p:txBody>
        </p:sp>
        <p:cxnSp>
          <p:nvCxnSpPr>
            <p:cNvPr id="78" name="直接连接符 77"/>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2821740" y="5294945"/>
            <a:ext cx="366880" cy="369332"/>
            <a:chOff x="1336007" y="4549956"/>
            <a:chExt cx="438151" cy="369332"/>
          </a:xfrm>
          <a:solidFill>
            <a:schemeClr val="accent1">
              <a:lumMod val="75000"/>
            </a:schemeClr>
          </a:solidFill>
        </p:grpSpPr>
        <p:sp>
          <p:nvSpPr>
            <p:cNvPr id="80" name="TextBox 79"/>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10.0</a:t>
              </a:r>
            </a:p>
            <a:p>
              <a:pPr algn="ctr"/>
              <a:r>
                <a:rPr lang="en-US" altLang="zh-CN" sz="900" b="1" dirty="0">
                  <a:solidFill>
                    <a:prstClr val="white"/>
                  </a:solidFill>
                  <a:latin typeface="微软雅黑" panose="020B0503020204020204" pitchFamily="34" charset="-122"/>
                </a:rPr>
                <a:t>27.9</a:t>
              </a:r>
              <a:endParaRPr lang="zh-CN" altLang="en-US" sz="800" b="1" dirty="0">
                <a:solidFill>
                  <a:prstClr val="white"/>
                </a:solidFill>
                <a:latin typeface="微软雅黑" panose="020B0503020204020204" pitchFamily="34" charset="-122"/>
              </a:endParaRPr>
            </a:p>
          </p:txBody>
        </p:sp>
        <p:cxnSp>
          <p:nvCxnSpPr>
            <p:cNvPr id="81" name="直接连接符 80"/>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887027" y="5541574"/>
            <a:ext cx="1566982" cy="400110"/>
            <a:chOff x="750565" y="5980195"/>
            <a:chExt cx="1566982" cy="400110"/>
          </a:xfrm>
        </p:grpSpPr>
        <p:grpSp>
          <p:nvGrpSpPr>
            <p:cNvPr id="87" name="组合 86"/>
            <p:cNvGrpSpPr/>
            <p:nvPr/>
          </p:nvGrpSpPr>
          <p:grpSpPr>
            <a:xfrm>
              <a:off x="1221886" y="5980195"/>
              <a:ext cx="366880" cy="369332"/>
              <a:chOff x="1336007" y="4549956"/>
              <a:chExt cx="438151" cy="369332"/>
            </a:xfrm>
            <a:solidFill>
              <a:schemeClr val="accent1">
                <a:lumMod val="75000"/>
              </a:schemeClr>
            </a:solidFill>
          </p:grpSpPr>
          <p:sp>
            <p:nvSpPr>
              <p:cNvPr id="88" name="TextBox 87"/>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52.7</a:t>
                </a:r>
              </a:p>
              <a:p>
                <a:pPr algn="ctr"/>
                <a:r>
                  <a:rPr lang="en-US" altLang="zh-CN" sz="900" b="1" dirty="0">
                    <a:solidFill>
                      <a:prstClr val="white"/>
                    </a:solidFill>
                    <a:latin typeface="微软雅黑" panose="020B0503020204020204" pitchFamily="34" charset="-122"/>
                  </a:rPr>
                  <a:t>77</a:t>
                </a:r>
                <a:endParaRPr lang="zh-CN" altLang="en-US" sz="800" b="1" dirty="0">
                  <a:solidFill>
                    <a:prstClr val="white"/>
                  </a:solidFill>
                  <a:latin typeface="微软雅黑" panose="020B0503020204020204" pitchFamily="34" charset="-122"/>
                </a:endParaRPr>
              </a:p>
            </p:txBody>
          </p:sp>
          <p:cxnSp>
            <p:nvCxnSpPr>
              <p:cNvPr id="89" name="直接连接符 88"/>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750565" y="6013745"/>
              <a:ext cx="471320" cy="147151"/>
            </a:xfrm>
            <a:prstGeom prst="rect">
              <a:avLst/>
            </a:prstGeom>
            <a:noFill/>
          </p:spPr>
          <p:txBody>
            <a:bodyPr wrap="square" lIns="36000" rIns="36000" rtlCol="0" anchor="ctr">
              <a:spAutoFit/>
            </a:bodyPr>
            <a:lstStyle/>
            <a:p>
              <a:pPr algn="r"/>
              <a:r>
                <a:rPr lang="zh-CN" altLang="en-US" sz="800" dirty="0">
                  <a:solidFill>
                    <a:prstClr val="black"/>
                  </a:solidFill>
                </a:rPr>
                <a:t>电   量</a:t>
              </a:r>
            </a:p>
          </p:txBody>
        </p:sp>
        <p:sp>
          <p:nvSpPr>
            <p:cNvPr id="91" name="TextBox 90"/>
            <p:cNvSpPr txBox="1"/>
            <p:nvPr/>
          </p:nvSpPr>
          <p:spPr>
            <a:xfrm>
              <a:off x="750565" y="6186517"/>
              <a:ext cx="484653" cy="147151"/>
            </a:xfrm>
            <a:prstGeom prst="rect">
              <a:avLst/>
            </a:prstGeom>
            <a:noFill/>
          </p:spPr>
          <p:txBody>
            <a:bodyPr wrap="square" lIns="36000" rIns="36000" rtlCol="0" anchor="ctr">
              <a:spAutoFit/>
            </a:bodyPr>
            <a:lstStyle/>
            <a:p>
              <a:pPr algn="r"/>
              <a:r>
                <a:rPr lang="zh-CN" altLang="en-US" sz="800" dirty="0">
                  <a:solidFill>
                    <a:prstClr val="black"/>
                  </a:solidFill>
                </a:rPr>
                <a:t>最大负荷</a:t>
              </a:r>
            </a:p>
          </p:txBody>
        </p:sp>
        <p:cxnSp>
          <p:nvCxnSpPr>
            <p:cNvPr id="93" name="直接连接符 92"/>
            <p:cNvCxnSpPr/>
            <p:nvPr/>
          </p:nvCxnSpPr>
          <p:spPr>
            <a:xfrm>
              <a:off x="1632583" y="6095611"/>
              <a:ext cx="14157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803479" y="5987889"/>
              <a:ext cx="514067" cy="215444"/>
            </a:xfrm>
            <a:prstGeom prst="rect">
              <a:avLst/>
            </a:prstGeom>
            <a:noFill/>
          </p:spPr>
          <p:txBody>
            <a:bodyPr wrap="square" lIns="36000" rIns="36000" rtlCol="0" anchor="ctr">
              <a:spAutoFit/>
            </a:bodyPr>
            <a:lstStyle/>
            <a:p>
              <a:r>
                <a:rPr lang="zh-CN" altLang="en-US" sz="800" dirty="0">
                  <a:solidFill>
                    <a:prstClr val="black"/>
                  </a:solidFill>
                </a:rPr>
                <a:t>亿千瓦时</a:t>
              </a:r>
            </a:p>
          </p:txBody>
        </p:sp>
        <p:cxnSp>
          <p:nvCxnSpPr>
            <p:cNvPr id="95" name="直接连接符 94"/>
            <p:cNvCxnSpPr/>
            <p:nvPr/>
          </p:nvCxnSpPr>
          <p:spPr>
            <a:xfrm>
              <a:off x="1632584" y="6272583"/>
              <a:ext cx="14157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803480" y="6164861"/>
              <a:ext cx="514067" cy="215444"/>
            </a:xfrm>
            <a:prstGeom prst="rect">
              <a:avLst/>
            </a:prstGeom>
            <a:noFill/>
          </p:spPr>
          <p:txBody>
            <a:bodyPr wrap="square" lIns="36000" rIns="36000" rtlCol="0" anchor="ctr">
              <a:spAutoFit/>
            </a:bodyPr>
            <a:lstStyle/>
            <a:p>
              <a:r>
                <a:rPr lang="zh-CN" altLang="en-US" sz="800" dirty="0">
                  <a:solidFill>
                    <a:prstClr val="black"/>
                  </a:solidFill>
                </a:rPr>
                <a:t>万千瓦</a:t>
              </a:r>
            </a:p>
          </p:txBody>
        </p:sp>
      </p:grpSp>
      <p:grpSp>
        <p:nvGrpSpPr>
          <p:cNvPr id="98" name="组合 97"/>
          <p:cNvGrpSpPr/>
          <p:nvPr/>
        </p:nvGrpSpPr>
        <p:grpSpPr>
          <a:xfrm>
            <a:off x="3920970" y="3355521"/>
            <a:ext cx="366880" cy="369332"/>
            <a:chOff x="1336007" y="4549956"/>
            <a:chExt cx="438151" cy="369332"/>
          </a:xfrm>
          <a:solidFill>
            <a:schemeClr val="accent1">
              <a:lumMod val="75000"/>
            </a:schemeClr>
          </a:solidFill>
        </p:grpSpPr>
        <p:sp>
          <p:nvSpPr>
            <p:cNvPr id="99" name="TextBox 98"/>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8.67</a:t>
              </a:r>
            </a:p>
            <a:p>
              <a:pPr algn="ctr"/>
              <a:r>
                <a:rPr lang="en-US" altLang="zh-CN" sz="900" b="1" dirty="0">
                  <a:solidFill>
                    <a:prstClr val="white"/>
                  </a:solidFill>
                  <a:latin typeface="微软雅黑" panose="020B0503020204020204" pitchFamily="34" charset="-122"/>
                </a:rPr>
                <a:t>24.1</a:t>
              </a:r>
              <a:endParaRPr lang="zh-CN" altLang="en-US" sz="800" b="1" dirty="0">
                <a:solidFill>
                  <a:prstClr val="white"/>
                </a:solidFill>
                <a:latin typeface="微软雅黑" panose="020B0503020204020204" pitchFamily="34" charset="-122"/>
              </a:endParaRPr>
            </a:p>
          </p:txBody>
        </p:sp>
        <p:cxnSp>
          <p:nvCxnSpPr>
            <p:cNvPr id="100" name="直接连接符 99"/>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4973992" y="3984615"/>
            <a:ext cx="366880" cy="369332"/>
            <a:chOff x="1336007" y="4549956"/>
            <a:chExt cx="438151" cy="369332"/>
          </a:xfrm>
          <a:solidFill>
            <a:schemeClr val="accent1">
              <a:lumMod val="75000"/>
            </a:schemeClr>
          </a:solidFill>
        </p:grpSpPr>
        <p:sp>
          <p:nvSpPr>
            <p:cNvPr id="102" name="TextBox 101"/>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17.9</a:t>
              </a:r>
            </a:p>
            <a:p>
              <a:pPr algn="ctr"/>
              <a:r>
                <a:rPr lang="en-US" altLang="zh-CN" sz="900" b="1" dirty="0">
                  <a:solidFill>
                    <a:prstClr val="white"/>
                  </a:solidFill>
                  <a:latin typeface="微软雅黑" panose="020B0503020204020204" pitchFamily="34" charset="-122"/>
                </a:rPr>
                <a:t>54.7</a:t>
              </a:r>
              <a:endParaRPr lang="zh-CN" altLang="en-US" sz="800" b="1" dirty="0">
                <a:solidFill>
                  <a:prstClr val="white"/>
                </a:solidFill>
                <a:latin typeface="微软雅黑" panose="020B0503020204020204" pitchFamily="34" charset="-122"/>
              </a:endParaRPr>
            </a:p>
          </p:txBody>
        </p:sp>
        <p:cxnSp>
          <p:nvCxnSpPr>
            <p:cNvPr id="103" name="直接连接符 102"/>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3761457" y="4101898"/>
            <a:ext cx="366880" cy="369332"/>
            <a:chOff x="1336007" y="4549956"/>
            <a:chExt cx="438151" cy="369332"/>
          </a:xfrm>
          <a:solidFill>
            <a:schemeClr val="accent1">
              <a:lumMod val="75000"/>
            </a:schemeClr>
          </a:solidFill>
        </p:grpSpPr>
        <p:sp>
          <p:nvSpPr>
            <p:cNvPr id="105" name="TextBox 104"/>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10.6</a:t>
              </a:r>
            </a:p>
            <a:p>
              <a:pPr algn="ctr"/>
              <a:r>
                <a:rPr lang="en-US" altLang="zh-CN" sz="900" b="1" dirty="0">
                  <a:solidFill>
                    <a:prstClr val="white"/>
                  </a:solidFill>
                  <a:latin typeface="微软雅黑" panose="020B0503020204020204" pitchFamily="34" charset="-122"/>
                </a:rPr>
                <a:t>30.5</a:t>
              </a:r>
              <a:endParaRPr lang="zh-CN" altLang="en-US" sz="800" b="1" dirty="0">
                <a:solidFill>
                  <a:prstClr val="white"/>
                </a:solidFill>
                <a:latin typeface="微软雅黑" panose="020B0503020204020204" pitchFamily="34" charset="-122"/>
              </a:endParaRPr>
            </a:p>
          </p:txBody>
        </p:sp>
        <p:cxnSp>
          <p:nvCxnSpPr>
            <p:cNvPr id="106" name="直接连接符 105"/>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4222608" y="4988917"/>
            <a:ext cx="366880" cy="369332"/>
            <a:chOff x="1336007" y="4549956"/>
            <a:chExt cx="438151" cy="369332"/>
          </a:xfrm>
          <a:solidFill>
            <a:schemeClr val="accent1">
              <a:lumMod val="75000"/>
            </a:schemeClr>
          </a:solidFill>
        </p:grpSpPr>
        <p:sp>
          <p:nvSpPr>
            <p:cNvPr id="108" name="TextBox 107"/>
            <p:cNvSpPr txBox="1"/>
            <p:nvPr/>
          </p:nvSpPr>
          <p:spPr>
            <a:xfrm>
              <a:off x="1336007" y="4549956"/>
              <a:ext cx="438151" cy="369332"/>
            </a:xfrm>
            <a:prstGeom prst="rect">
              <a:avLst/>
            </a:prstGeom>
            <a:grpFill/>
            <a:ln>
              <a:noFill/>
            </a:ln>
          </p:spPr>
          <p:txBody>
            <a:bodyPr wrap="square" lIns="36000" rIns="36000" rtlCol="0">
              <a:spAutoFit/>
            </a:bodyPr>
            <a:lstStyle/>
            <a:p>
              <a:pPr algn="ctr"/>
              <a:r>
                <a:rPr lang="en-US" altLang="zh-CN" sz="900" b="1" dirty="0">
                  <a:solidFill>
                    <a:prstClr val="white"/>
                  </a:solidFill>
                  <a:latin typeface="微软雅黑" panose="020B0503020204020204" pitchFamily="34" charset="-122"/>
                </a:rPr>
                <a:t>6.5</a:t>
              </a:r>
            </a:p>
            <a:p>
              <a:pPr algn="ctr"/>
              <a:r>
                <a:rPr lang="en-US" altLang="zh-CN" sz="900" b="1" dirty="0">
                  <a:solidFill>
                    <a:prstClr val="white"/>
                  </a:solidFill>
                  <a:latin typeface="微软雅黑" panose="020B0503020204020204" pitchFamily="34" charset="-122"/>
                </a:rPr>
                <a:t>19.4</a:t>
              </a:r>
              <a:endParaRPr lang="zh-CN" altLang="en-US" sz="800" b="1" dirty="0">
                <a:solidFill>
                  <a:prstClr val="white"/>
                </a:solidFill>
                <a:latin typeface="微软雅黑" panose="020B0503020204020204" pitchFamily="34" charset="-122"/>
              </a:endParaRPr>
            </a:p>
          </p:txBody>
        </p:sp>
        <p:cxnSp>
          <p:nvCxnSpPr>
            <p:cNvPr id="109" name="直接连接符 108"/>
            <p:cNvCxnSpPr/>
            <p:nvPr/>
          </p:nvCxnSpPr>
          <p:spPr>
            <a:xfrm>
              <a:off x="1336007" y="4723276"/>
              <a:ext cx="438151"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0" name="TextBox 109"/>
          <p:cNvSpPr txBox="1"/>
          <p:nvPr/>
        </p:nvSpPr>
        <p:spPr>
          <a:xfrm>
            <a:off x="1728500" y="6286648"/>
            <a:ext cx="3595531" cy="307777"/>
          </a:xfrm>
          <a:prstGeom prst="rect">
            <a:avLst/>
          </a:prstGeom>
          <a:noFill/>
        </p:spPr>
        <p:txBody>
          <a:bodyPr wrap="square" rtlCol="0">
            <a:spAutoFit/>
          </a:bodyPr>
          <a:lstStyle/>
          <a:p>
            <a:pPr algn="ctr"/>
            <a:r>
              <a:rPr lang="zh-CN" altLang="en-US" sz="1400" dirty="0">
                <a:solidFill>
                  <a:prstClr val="black"/>
                </a:solidFill>
                <a:latin typeface="+mn-ea"/>
              </a:rPr>
              <a:t>信阳市</a:t>
            </a:r>
            <a:r>
              <a:rPr lang="en-US" altLang="zh-CN" sz="1400" dirty="0">
                <a:solidFill>
                  <a:prstClr val="black"/>
                </a:solidFill>
                <a:latin typeface="+mn-ea"/>
              </a:rPr>
              <a:t>2020</a:t>
            </a:r>
            <a:r>
              <a:rPr lang="zh-CN" altLang="en-US" sz="1400" dirty="0">
                <a:solidFill>
                  <a:prstClr val="black"/>
                </a:solidFill>
                <a:latin typeface="+mn-ea"/>
              </a:rPr>
              <a:t>年最大负荷与年供电量分布图</a:t>
            </a:r>
          </a:p>
        </p:txBody>
      </p:sp>
      <p:graphicFrame>
        <p:nvGraphicFramePr>
          <p:cNvPr id="112" name="图表 111"/>
          <p:cNvGraphicFramePr/>
          <p:nvPr/>
        </p:nvGraphicFramePr>
        <p:xfrm>
          <a:off x="5866683" y="2782108"/>
          <a:ext cx="5947736" cy="3515114"/>
        </p:xfrm>
        <a:graphic>
          <a:graphicData uri="http://schemas.openxmlformats.org/drawingml/2006/chart">
            <c:chart xmlns:c="http://schemas.openxmlformats.org/drawingml/2006/chart" xmlns:r="http://schemas.openxmlformats.org/officeDocument/2006/relationships" r:id="rId3"/>
          </a:graphicData>
        </a:graphic>
      </p:graphicFrame>
      <p:sp>
        <p:nvSpPr>
          <p:cNvPr id="113" name="TextBox 112"/>
          <p:cNvSpPr txBox="1"/>
          <p:nvPr/>
        </p:nvSpPr>
        <p:spPr>
          <a:xfrm>
            <a:off x="6925115" y="6297010"/>
            <a:ext cx="4637314" cy="307777"/>
          </a:xfrm>
          <a:prstGeom prst="rect">
            <a:avLst/>
          </a:prstGeom>
          <a:noFill/>
        </p:spPr>
        <p:txBody>
          <a:bodyPr wrap="square" rtlCol="0">
            <a:spAutoFit/>
          </a:bodyPr>
          <a:lstStyle/>
          <a:p>
            <a:pPr algn="ctr"/>
            <a:r>
              <a:rPr lang="zh-CN" altLang="en-US" sz="1400" dirty="0">
                <a:solidFill>
                  <a:prstClr val="black"/>
                </a:solidFill>
                <a:latin typeface="+mn-ea"/>
              </a:rPr>
              <a:t>信阳电网</a:t>
            </a:r>
            <a:r>
              <a:rPr lang="en-US" altLang="zh-CN" sz="1400" dirty="0">
                <a:solidFill>
                  <a:prstClr val="black"/>
                </a:solidFill>
                <a:latin typeface="+mn-ea"/>
              </a:rPr>
              <a:t>2020</a:t>
            </a:r>
            <a:r>
              <a:rPr lang="zh-CN" altLang="en-US" sz="1400" dirty="0">
                <a:solidFill>
                  <a:prstClr val="black"/>
                </a:solidFill>
                <a:latin typeface="+mn-ea"/>
              </a:rPr>
              <a:t>年典型日负荷曲线图</a:t>
            </a:r>
          </a:p>
        </p:txBody>
      </p:sp>
      <p:cxnSp>
        <p:nvCxnSpPr>
          <p:cNvPr id="114" name="直接连接符 113"/>
          <p:cNvCxnSpPr/>
          <p:nvPr/>
        </p:nvCxnSpPr>
        <p:spPr>
          <a:xfrm flipV="1">
            <a:off x="6210341" y="5004618"/>
            <a:ext cx="5580606" cy="51211"/>
          </a:xfrm>
          <a:prstGeom prst="line">
            <a:avLst/>
          </a:prstGeom>
          <a:noFill/>
          <a:ln w="38100" cap="flat" cmpd="sng" algn="ctr">
            <a:solidFill>
              <a:srgbClr val="FF0000"/>
            </a:solidFill>
            <a:prstDash val="solid"/>
          </a:ln>
          <a:effectLst/>
        </p:spPr>
      </p:cxnSp>
      <p:sp>
        <p:nvSpPr>
          <p:cNvPr id="115" name="矩形标注 114"/>
          <p:cNvSpPr/>
          <p:nvPr/>
        </p:nvSpPr>
        <p:spPr>
          <a:xfrm>
            <a:off x="6760849" y="4084587"/>
            <a:ext cx="933061" cy="345232"/>
          </a:xfrm>
          <a:prstGeom prst="wedgeRectCallout">
            <a:avLst>
              <a:gd name="adj1" fmla="val -43223"/>
              <a:gd name="adj2" fmla="val 226142"/>
            </a:avLst>
          </a:prstGeom>
          <a:solidFill>
            <a:srgbClr val="163896"/>
          </a:solidFill>
          <a:ln w="19050" cap="flat" cmpd="sng" algn="ctr">
            <a:noFill/>
            <a:prstDash val="solid"/>
          </a:ln>
          <a:effectLst/>
        </p:spPr>
        <p:txBody>
          <a:bodyPr lIns="36000" rIns="36000" rtlCol="0" anchor="ctr"/>
          <a:lstStyle/>
          <a:p>
            <a:pPr algn="ctr" defTabSz="914400">
              <a:defRPr/>
            </a:pPr>
            <a:r>
              <a:rPr lang="zh-CN" altLang="en-US" sz="12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rPr>
              <a:t>年平均负荷</a:t>
            </a:r>
          </a:p>
        </p:txBody>
      </p:sp>
      <p:sp>
        <p:nvSpPr>
          <p:cNvPr id="116" name="TextBox 115"/>
          <p:cNvSpPr txBox="1"/>
          <p:nvPr/>
        </p:nvSpPr>
        <p:spPr>
          <a:xfrm>
            <a:off x="5709061" y="4970275"/>
            <a:ext cx="555615" cy="307777"/>
          </a:xfrm>
          <a:prstGeom prst="rect">
            <a:avLst/>
          </a:prstGeom>
          <a:noFill/>
        </p:spPr>
        <p:txBody>
          <a:bodyPr wrap="square" rtlCol="0">
            <a:spAutoFit/>
          </a:bodyPr>
          <a:lstStyle/>
          <a:p>
            <a:pPr algn="ctr"/>
            <a:r>
              <a:rPr lang="en-US" altLang="zh-CN" sz="1400" b="1" dirty="0">
                <a:solidFill>
                  <a:prstClr val="black"/>
                </a:solidFill>
                <a:latin typeface="微软雅黑" panose="020B0503020204020204" pitchFamily="34" charset="-122"/>
              </a:rPr>
              <a:t>170</a:t>
            </a:r>
            <a:endParaRPr lang="zh-CN" altLang="en-US" sz="1400" b="1" dirty="0">
              <a:solidFill>
                <a:prstClr val="black"/>
              </a:solidFill>
              <a:latin typeface="微软雅黑" panose="020B0503020204020204" pitchFamily="34" charset="-122"/>
            </a:endParaRPr>
          </a:p>
        </p:txBody>
      </p:sp>
      <p:sp>
        <p:nvSpPr>
          <p:cNvPr id="118" name="矩形 117"/>
          <p:cNvSpPr/>
          <p:nvPr/>
        </p:nvSpPr>
        <p:spPr>
          <a:xfrm>
            <a:off x="10751419" y="3503241"/>
            <a:ext cx="567890" cy="229263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矩形 118"/>
          <p:cNvSpPr/>
          <p:nvPr/>
        </p:nvSpPr>
        <p:spPr>
          <a:xfrm>
            <a:off x="9000644" y="3507929"/>
            <a:ext cx="486256" cy="229263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p:cNvSpPr/>
          <p:nvPr/>
        </p:nvSpPr>
        <p:spPr>
          <a:xfrm>
            <a:off x="482572" y="182927"/>
            <a:ext cx="642996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1800" b="1" dirty="0">
                <a:solidFill>
                  <a:srgbClr val="163896"/>
                </a:solidFill>
                <a:latin typeface="+mn-ea"/>
              </a:rPr>
              <a:t>——</a:t>
            </a:r>
            <a:r>
              <a:rPr lang="zh-CN" altLang="en-US" sz="1800" b="1" dirty="0">
                <a:solidFill>
                  <a:srgbClr val="163896"/>
                </a:solidFill>
                <a:latin typeface="+mn-ea"/>
              </a:rPr>
              <a:t>网架结构分析</a:t>
            </a:r>
          </a:p>
        </p:txBody>
      </p:sp>
      <p:sp>
        <p:nvSpPr>
          <p:cNvPr id="75" name="矩形 74"/>
          <p:cNvSpPr/>
          <p:nvPr/>
        </p:nvSpPr>
        <p:spPr>
          <a:xfrm>
            <a:off x="292924" y="786831"/>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负荷情况分析</a:t>
            </a:r>
          </a:p>
        </p:txBody>
      </p:sp>
      <p:cxnSp>
        <p:nvCxnSpPr>
          <p:cNvPr id="82" name="直接连接符 81"/>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83"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72259" y="882153"/>
            <a:ext cx="1723549"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cs typeface="+mn-ea"/>
                <a:sym typeface="+mn-lt"/>
              </a:rPr>
              <a:t>总量配置规划</a:t>
            </a:r>
            <a:endParaRPr lang="en-US" altLang="zh-CN" sz="2000" b="1" dirty="0">
              <a:solidFill>
                <a:srgbClr val="163896"/>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20798" y="185637"/>
            <a:ext cx="6715300"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1800" b="1" dirty="0">
                <a:solidFill>
                  <a:srgbClr val="163896"/>
                </a:solidFill>
                <a:latin typeface="+mn-ea"/>
              </a:rPr>
              <a:t>风光储配置方案</a:t>
            </a:r>
          </a:p>
        </p:txBody>
      </p:sp>
      <p:graphicFrame>
        <p:nvGraphicFramePr>
          <p:cNvPr id="2" name="表格 1"/>
          <p:cNvGraphicFramePr>
            <a:graphicFrameLocks noGrp="1"/>
          </p:cNvGraphicFramePr>
          <p:nvPr>
            <p:extLst>
              <p:ext uri="{D42A27DB-BD31-4B8C-83A1-F6EECF244321}">
                <p14:modId xmlns:p14="http://schemas.microsoft.com/office/powerpoint/2010/main" val="2118443008"/>
              </p:ext>
            </p:extLst>
          </p:nvPr>
        </p:nvGraphicFramePr>
        <p:xfrm>
          <a:off x="327493" y="1366788"/>
          <a:ext cx="11315868" cy="4658811"/>
        </p:xfrm>
        <a:graphic>
          <a:graphicData uri="http://schemas.openxmlformats.org/drawingml/2006/table">
            <a:tbl>
              <a:tblPr firstRow="1" bandRow="1">
                <a:tableStyleId>{5C22544A-7EE6-4342-B048-85BDC9FD1C3A}</a:tableStyleId>
              </a:tblPr>
              <a:tblGrid>
                <a:gridCol w="819350">
                  <a:extLst>
                    <a:ext uri="{9D8B030D-6E8A-4147-A177-3AD203B41FA5}">
                      <a16:colId xmlns="" xmlns:a16="http://schemas.microsoft.com/office/drawing/2014/main" val="20000"/>
                    </a:ext>
                  </a:extLst>
                </a:gridCol>
                <a:gridCol w="1385405">
                  <a:extLst>
                    <a:ext uri="{9D8B030D-6E8A-4147-A177-3AD203B41FA5}">
                      <a16:colId xmlns="" xmlns:a16="http://schemas.microsoft.com/office/drawing/2014/main" val="20001"/>
                    </a:ext>
                  </a:extLst>
                </a:gridCol>
                <a:gridCol w="1136530">
                  <a:extLst>
                    <a:ext uri="{9D8B030D-6E8A-4147-A177-3AD203B41FA5}">
                      <a16:colId xmlns="" xmlns:a16="http://schemas.microsoft.com/office/drawing/2014/main" val="20002"/>
                    </a:ext>
                  </a:extLst>
                </a:gridCol>
                <a:gridCol w="1317108">
                  <a:extLst>
                    <a:ext uri="{9D8B030D-6E8A-4147-A177-3AD203B41FA5}">
                      <a16:colId xmlns="" xmlns:a16="http://schemas.microsoft.com/office/drawing/2014/main" val="20003"/>
                    </a:ext>
                  </a:extLst>
                </a:gridCol>
                <a:gridCol w="1434165">
                  <a:extLst>
                    <a:ext uri="{9D8B030D-6E8A-4147-A177-3AD203B41FA5}">
                      <a16:colId xmlns="" xmlns:a16="http://schemas.microsoft.com/office/drawing/2014/main" val="20004"/>
                    </a:ext>
                  </a:extLst>
                </a:gridCol>
                <a:gridCol w="1434164"/>
                <a:gridCol w="1472665"/>
                <a:gridCol w="1415244">
                  <a:extLst>
                    <a:ext uri="{9D8B030D-6E8A-4147-A177-3AD203B41FA5}">
                      <a16:colId xmlns="" xmlns:a16="http://schemas.microsoft.com/office/drawing/2014/main" val="20005"/>
                    </a:ext>
                  </a:extLst>
                </a:gridCol>
                <a:gridCol w="901237">
                  <a:extLst>
                    <a:ext uri="{9D8B030D-6E8A-4147-A177-3AD203B41FA5}">
                      <a16:colId xmlns="" xmlns:a16="http://schemas.microsoft.com/office/drawing/2014/main" val="20006"/>
                    </a:ext>
                  </a:extLst>
                </a:gridCol>
              </a:tblGrid>
              <a:tr h="878573">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年份</a:t>
                      </a:r>
                    </a:p>
                  </a:txBody>
                  <a:tcPr marL="6350" marR="6350" marT="6350" marB="0" anchor="ctr"/>
                </a:tc>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全社会最大用电负荷</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万</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kW)</a:t>
                      </a:r>
                    </a:p>
                  </a:txBody>
                  <a:tcPr marL="6350" marR="6350" marT="6350" marB="0" anchor="ctr"/>
                </a:tc>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全社会用电量</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本地火电厂发电量</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本地火电厂退役电量释放量</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marL="0" algn="ctr" defTabSz="1218565" rtl="0" eaLnBrk="1" fontAlgn="ctr" latinLnBrk="0" hangingPunct="1"/>
                      <a:r>
                        <a:rPr lang="zh-CN" altLang="en-US" sz="1400" b="1" i="0" u="none" strike="noStrike" kern="1200" dirty="0">
                          <a:solidFill>
                            <a:srgbClr val="000000"/>
                          </a:solidFill>
                          <a:effectLst/>
                          <a:latin typeface="微软雅黑" panose="020B0503020204020204" pitchFamily="34" charset="-122"/>
                          <a:ea typeface="微软雅黑" panose="020B0503020204020204" pitchFamily="34" charset="-122"/>
                          <a:cs typeface="+mn-cs"/>
                        </a:rPr>
                        <a:t>外购电（亿</a:t>
                      </a:r>
                      <a:r>
                        <a:rPr lang="en-US" sz="1400" b="1" i="0" u="none" strike="noStrike" kern="1200" dirty="0">
                          <a:solidFill>
                            <a:srgbClr val="000000"/>
                          </a:solidFill>
                          <a:effectLst/>
                          <a:latin typeface="微软雅黑" panose="020B0503020204020204" pitchFamily="34" charset="-122"/>
                          <a:ea typeface="微软雅黑" panose="020B0503020204020204" pitchFamily="34" charset="-122"/>
                          <a:cs typeface="+mn-cs"/>
                        </a:rPr>
                        <a:t>kWh)</a:t>
                      </a:r>
                    </a:p>
                  </a:txBody>
                  <a:tcPr marL="6350" marR="6350" marT="6350" marB="0" anchor="ctr"/>
                </a:tc>
                <a:tc>
                  <a:txBody>
                    <a:bodyPr/>
                    <a:lstStyle/>
                    <a:p>
                      <a:pPr marL="0" marR="0" indent="0" algn="ctr" defTabSz="1218565" rtl="0" eaLnBrk="1" fontAlgn="ctr" latinLnBrk="0" hangingPunct="1">
                        <a:lnSpc>
                          <a:spcPct val="100000"/>
                        </a:lnSpc>
                        <a:spcBef>
                          <a:spcPts val="0"/>
                        </a:spcBef>
                        <a:spcAft>
                          <a:spcPts val="0"/>
                        </a:spcAft>
                        <a:buClrTx/>
                        <a:buSzTx/>
                        <a:buFontTx/>
                        <a:buNone/>
                        <a:tabLst/>
                        <a:defRPr/>
                      </a:pPr>
                      <a:r>
                        <a:rPr lang="zh-CN" altLang="en-US" sz="1400" b="1"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外购电份额减少量（亿</a:t>
                      </a:r>
                      <a:r>
                        <a:rPr lang="en-US" altLang="zh-CN" sz="1400" b="1"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kWh)</a:t>
                      </a:r>
                    </a:p>
                  </a:txBody>
                  <a:tcPr marL="6350" marR="6350" marT="6350" marB="0" anchor="ctr"/>
                </a:tc>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相对于</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年用电增量</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电力缺口量</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extLst>
                  <a:ext uri="{0D108BD9-81ED-4DB2-BD59-A6C34878D82A}">
                    <a16:rowId xmlns="" xmlns:a16="http://schemas.microsoft.com/office/drawing/2014/main" val="10000"/>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328.00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137.65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64.79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72.86 </a:t>
                      </a:r>
                    </a:p>
                  </a:txBody>
                  <a:tcPr marL="6350" marR="6350" marT="6350" marB="0" anchor="ctr"/>
                </a:tc>
                <a:tc>
                  <a:txBody>
                    <a:bodyPr/>
                    <a:lstStyle/>
                    <a:p>
                      <a:pPr marL="0" marR="0" indent="0" algn="ctr" defTabSz="1218565"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en-US" altLang="zh-CN" sz="1400" b="1" i="0" u="none" strike="noStrike" dirty="0">
                          <a:solidFill>
                            <a:schemeClr val="tx1"/>
                          </a:solidFill>
                          <a:effectLst/>
                          <a:latin typeface="微软雅黑" panose="020B0503020204020204" pitchFamily="34" charset="-122"/>
                          <a:ea typeface="微软雅黑" panose="020B0503020204020204" pitchFamily="34" charset="-122"/>
                        </a:rPr>
                        <a:t>--</a:t>
                      </a:r>
                    </a:p>
                  </a:txBody>
                  <a:tcPr marL="6350" marR="6350" marT="6350" marB="0" anchor="ctr"/>
                </a:tc>
                <a:extLst>
                  <a:ext uri="{0D108BD9-81ED-4DB2-BD59-A6C34878D82A}">
                    <a16:rowId xmlns="" xmlns:a16="http://schemas.microsoft.com/office/drawing/2014/main" val="10001"/>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356.86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148.52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53.20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11.59</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68.41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4.45</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10.87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26.91 </a:t>
                      </a:r>
                    </a:p>
                  </a:txBody>
                  <a:tcPr marL="6350" marR="6350" marT="6350" marB="0" anchor="ctr"/>
                </a:tc>
                <a:extLst>
                  <a:ext uri="{0D108BD9-81ED-4DB2-BD59-A6C34878D82A}">
                    <a16:rowId xmlns="" xmlns:a16="http://schemas.microsoft.com/office/drawing/2014/main" val="10002"/>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2022</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388.27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160.26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52.50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0.70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54.24 </a:t>
                      </a:r>
                    </a:p>
                  </a:txBody>
                  <a:tcPr marL="6350" marR="6350" marT="6350" marB="0" anchor="ctr"/>
                </a:tc>
                <a:tc>
                  <a:txBody>
                    <a:bodyPr/>
                    <a:lstStyle/>
                    <a:p>
                      <a:pPr marL="0" algn="ctr" defTabSz="1218565" rtl="0" eaLnBrk="1" fontAlgn="ctr" latinLnBrk="0" hangingPunct="1"/>
                      <a:r>
                        <a:rPr lang="en-US" altLang="zh-CN" sz="1400" b="0" i="0" u="none" strike="noStrike" kern="1200">
                          <a:solidFill>
                            <a:srgbClr val="000000"/>
                          </a:solidFill>
                          <a:effectLst/>
                          <a:latin typeface="微软雅黑" panose="020B0503020204020204" pitchFamily="34" charset="-122"/>
                          <a:ea typeface="微软雅黑" panose="020B0503020204020204" pitchFamily="34" charset="-122"/>
                          <a:cs typeface="+mn-cs"/>
                        </a:rPr>
                        <a:t>14.17</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22.61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53.52 </a:t>
                      </a:r>
                    </a:p>
                  </a:txBody>
                  <a:tcPr marL="6350" marR="6350" marT="6350" marB="0" anchor="ctr"/>
                </a:tc>
                <a:extLst>
                  <a:ext uri="{0D108BD9-81ED-4DB2-BD59-A6C34878D82A}">
                    <a16:rowId xmlns="" xmlns:a16="http://schemas.microsoft.com/office/drawing/2014/main" val="10003"/>
                  </a:ext>
                </a:extLst>
              </a:tr>
              <a:tr h="343658">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2023</a:t>
                      </a:r>
                      <a:r>
                        <a:rPr lang="zh-CN" altLang="en-US" sz="1400" b="1" i="0" u="none" strike="noStrike">
                          <a:solidFill>
                            <a:srgbClr val="FF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422.44 </a:t>
                      </a:r>
                    </a:p>
                  </a:txBody>
                  <a:tcPr marL="6350" marR="6350" marT="6350" marB="0" anchor="ctr"/>
                </a:tc>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172.92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51.70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0.80</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40.38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13.86</a:t>
                      </a:r>
                    </a:p>
                  </a:txBody>
                  <a:tcPr marL="6350" marR="6350" marT="6350" marB="0" anchor="ctr"/>
                </a:tc>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35.27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80.84 </a:t>
                      </a:r>
                    </a:p>
                  </a:txBody>
                  <a:tcPr marL="6350" marR="6350" marT="6350" marB="0" anchor="ctr"/>
                </a:tc>
                <a:extLst>
                  <a:ext uri="{0D108BD9-81ED-4DB2-BD59-A6C34878D82A}">
                    <a16:rowId xmlns="" xmlns:a16="http://schemas.microsoft.com/office/drawing/2014/main" val="10004"/>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2024</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459.61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186.58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50.40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1.30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35.40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4.98</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48.93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100.78 </a:t>
                      </a:r>
                    </a:p>
                  </a:txBody>
                  <a:tcPr marL="6350" marR="6350" marT="6350" marB="0" anchor="ctr"/>
                </a:tc>
                <a:extLst>
                  <a:ext uri="{0D108BD9-81ED-4DB2-BD59-A6C34878D82A}">
                    <a16:rowId xmlns="" xmlns:a16="http://schemas.microsoft.com/office/drawing/2014/main" val="10005"/>
                  </a:ext>
                </a:extLst>
              </a:tr>
              <a:tr h="343658">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2025</a:t>
                      </a:r>
                      <a:r>
                        <a:rPr lang="zh-CN" altLang="en-US" sz="1400" b="1" i="0" u="none" strike="noStrike" dirty="0">
                          <a:solidFill>
                            <a:srgbClr val="FF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500.06 </a:t>
                      </a:r>
                    </a:p>
                  </a:txBody>
                  <a:tcPr marL="6350" marR="6350" marT="6350" marB="0" anchor="ctr"/>
                </a:tc>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201.32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48.50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1.90</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34.43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0.97</a:t>
                      </a:r>
                    </a:p>
                  </a:txBody>
                  <a:tcPr marL="6350" marR="6350" marT="6350" marB="0" anchor="ctr"/>
                </a:tc>
                <a:tc>
                  <a:txBody>
                    <a:bodyPr/>
                    <a:lstStyle/>
                    <a:p>
                      <a:pPr algn="ctr" fontAlgn="ctr"/>
                      <a:r>
                        <a:rPr lang="en-US" altLang="zh-CN" sz="1400" b="1" i="0" u="none" strike="noStrike" dirty="0">
                          <a:solidFill>
                            <a:srgbClr val="FF0000"/>
                          </a:solidFill>
                          <a:effectLst/>
                          <a:latin typeface="微软雅黑" panose="020B0503020204020204" pitchFamily="34" charset="-122"/>
                          <a:ea typeface="微软雅黑" panose="020B0503020204020204" pitchFamily="34" charset="-122"/>
                        </a:rPr>
                        <a:t>63.67 </a:t>
                      </a:r>
                    </a:p>
                  </a:txBody>
                  <a:tcPr marL="6350" marR="6350" marT="6350" marB="0" anchor="ctr"/>
                </a:tc>
                <a:tc>
                  <a:txBody>
                    <a:bodyPr/>
                    <a:lstStyle/>
                    <a:p>
                      <a:pPr marL="0" algn="ctr" defTabSz="1218565" rtl="0" eaLnBrk="1" fontAlgn="ctr" latinLnBrk="0" hangingPunct="1"/>
                      <a:r>
                        <a:rPr lang="en-US" altLang="zh-CN" sz="1400" b="1" i="0" u="none" strike="noStrike" kern="1200" dirty="0">
                          <a:solidFill>
                            <a:srgbClr val="FF0000"/>
                          </a:solidFill>
                          <a:effectLst/>
                          <a:latin typeface="微软雅黑" panose="020B0503020204020204" pitchFamily="34" charset="-122"/>
                          <a:ea typeface="微软雅黑" panose="020B0503020204020204" pitchFamily="34" charset="-122"/>
                          <a:cs typeface="+mn-cs"/>
                        </a:rPr>
                        <a:t>118.39</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6350" marR="6350" marT="6350" marB="0" anchor="ctr"/>
                </a:tc>
                <a:extLst>
                  <a:ext uri="{0D108BD9-81ED-4DB2-BD59-A6C34878D82A}">
                    <a16:rowId xmlns="" xmlns:a16="http://schemas.microsoft.com/office/drawing/2014/main" val="10006"/>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2026</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530.06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211.38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47.30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35.78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-1.35</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73.73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128.30 </a:t>
                      </a:r>
                    </a:p>
                  </a:txBody>
                  <a:tcPr marL="6350" marR="6350" marT="6350" marB="0" anchor="ctr"/>
                </a:tc>
                <a:extLst>
                  <a:ext uri="{0D108BD9-81ED-4DB2-BD59-A6C34878D82A}">
                    <a16:rowId xmlns="" xmlns:a16="http://schemas.microsoft.com/office/drawing/2014/main" val="10007"/>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2027</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561.86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221.95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45.30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34.82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0.96</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84.30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141.83 </a:t>
                      </a:r>
                    </a:p>
                  </a:txBody>
                  <a:tcPr marL="6350" marR="6350" marT="6350" marB="0" anchor="ctr"/>
                </a:tc>
                <a:extLst>
                  <a:ext uri="{0D108BD9-81ED-4DB2-BD59-A6C34878D82A}">
                    <a16:rowId xmlns="" xmlns:a16="http://schemas.microsoft.com/office/drawing/2014/main" val="10008"/>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2028</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595.57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233.05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44.20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33.06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1.76</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95.40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155.79 </a:t>
                      </a:r>
                    </a:p>
                  </a:txBody>
                  <a:tcPr marL="6350" marR="6350" marT="6350" marB="0" anchor="ctr"/>
                </a:tc>
                <a:extLst>
                  <a:ext uri="{0D108BD9-81ED-4DB2-BD59-A6C34878D82A}">
                    <a16:rowId xmlns="" xmlns:a16="http://schemas.microsoft.com/office/drawing/2014/main" val="10009"/>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2029</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631.31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244.70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43.90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0.30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33.45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-0.39</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107.05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167.35 </a:t>
                      </a:r>
                    </a:p>
                  </a:txBody>
                  <a:tcPr marL="6350" marR="6350" marT="6350" marB="0" anchor="ctr"/>
                </a:tc>
                <a:extLst>
                  <a:ext uri="{0D108BD9-81ED-4DB2-BD59-A6C34878D82A}">
                    <a16:rowId xmlns="" xmlns:a16="http://schemas.microsoft.com/office/drawing/2014/main" val="10010"/>
                  </a:ext>
                </a:extLst>
              </a:tr>
              <a:tr h="34365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2030</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669.19 </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256.94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42.30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1.60</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33.17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0.28</a:t>
                      </a:r>
                    </a:p>
                  </a:txBody>
                  <a:tcPr marL="6350" marR="6350" marT="6350"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119.29 </a:t>
                      </a:r>
                    </a:p>
                  </a:txBody>
                  <a:tcPr marL="6350" marR="6350" marT="6350" marB="0" anchor="ctr"/>
                </a:tc>
                <a:tc>
                  <a:txBody>
                    <a:bodyPr/>
                    <a:lstStyle/>
                    <a:p>
                      <a:pPr marL="0" algn="ctr" defTabSz="1218565" rtl="0" eaLnBrk="1" fontAlgn="ctr" latinLnBrk="0" hangingPunct="1"/>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181.47 </a:t>
                      </a:r>
                    </a:p>
                  </a:txBody>
                  <a:tcPr marL="6350" marR="6350" marT="6350" marB="0" anchor="ctr"/>
                </a:tc>
                <a:extLst>
                  <a:ext uri="{0D108BD9-81ED-4DB2-BD59-A6C34878D82A}">
                    <a16:rowId xmlns="" xmlns:a16="http://schemas.microsoft.com/office/drawing/2014/main" val="10011"/>
                  </a:ext>
                </a:extLst>
              </a:tr>
            </a:tbl>
          </a:graphicData>
        </a:graphic>
      </p:graphicFrame>
      <p:sp>
        <p:nvSpPr>
          <p:cNvPr id="8" name="矩形 7"/>
          <p:cNvSpPr/>
          <p:nvPr/>
        </p:nvSpPr>
        <p:spPr>
          <a:xfrm>
            <a:off x="405437" y="5975877"/>
            <a:ext cx="11237921" cy="732508"/>
          </a:xfrm>
          <a:prstGeom prst="rect">
            <a:avLst/>
          </a:prstGeom>
        </p:spPr>
        <p:txBody>
          <a:bodyPr wrap="square">
            <a:spAutoFit/>
          </a:bodyPr>
          <a:lstStyle/>
          <a:p>
            <a:pPr fontAlgn="ctr">
              <a:lnSpc>
                <a:spcPct val="130000"/>
              </a:lnSpc>
            </a:pPr>
            <a:r>
              <a:rPr lang="zh-CN" altLang="en-US" sz="1600" b="1" dirty="0">
                <a:solidFill>
                  <a:srgbClr val="000000"/>
                </a:solidFill>
                <a:latin typeface="+mn-ea"/>
              </a:rPr>
              <a:t>注：</a:t>
            </a:r>
            <a:r>
              <a:rPr lang="zh-CN" altLang="en-US" sz="1600" dirty="0">
                <a:solidFill>
                  <a:srgbClr val="000000"/>
                </a:solidFill>
                <a:latin typeface="+mn-ea"/>
              </a:rPr>
              <a:t>电力缺口为在不新增发电装机及外购电情况下，信阳地区电力缺口额（主要考虑华豫</a:t>
            </a:r>
            <a:r>
              <a:rPr lang="zh-CN" altLang="en-US" sz="1600" dirty="0" smtClean="0">
                <a:solidFill>
                  <a:srgbClr val="000000"/>
                </a:solidFill>
                <a:latin typeface="+mn-ea"/>
              </a:rPr>
              <a:t>电厂退役、</a:t>
            </a:r>
            <a:r>
              <a:rPr lang="zh-CN" altLang="en-US" sz="1600" dirty="0">
                <a:solidFill>
                  <a:srgbClr val="000000"/>
                </a:solidFill>
                <a:latin typeface="+mn-ea"/>
              </a:rPr>
              <a:t>自备电厂退役、外购电</a:t>
            </a:r>
            <a:r>
              <a:rPr lang="zh-CN" altLang="en-US" sz="1600" dirty="0" smtClean="0">
                <a:solidFill>
                  <a:srgbClr val="000000"/>
                </a:solidFill>
                <a:latin typeface="+mn-ea"/>
              </a:rPr>
              <a:t>份额减少和</a:t>
            </a:r>
            <a:r>
              <a:rPr lang="zh-CN" altLang="en-US" sz="1600" dirty="0">
                <a:solidFill>
                  <a:srgbClr val="000000"/>
                </a:solidFill>
                <a:latin typeface="+mn-ea"/>
              </a:rPr>
              <a:t>社会新增用电量）</a:t>
            </a:r>
            <a:r>
              <a:rPr lang="en-US" altLang="zh-CN" sz="1600" dirty="0">
                <a:solidFill>
                  <a:srgbClr val="000000"/>
                </a:solidFill>
                <a:latin typeface="+mn-ea"/>
              </a:rPr>
              <a:t>,</a:t>
            </a:r>
            <a:r>
              <a:rPr lang="zh-CN" altLang="en-US" sz="1600" dirty="0">
                <a:solidFill>
                  <a:srgbClr val="000000"/>
                </a:solidFill>
                <a:latin typeface="+mn-ea"/>
              </a:rPr>
              <a:t>电力缺口量</a:t>
            </a:r>
            <a:r>
              <a:rPr lang="en-US" altLang="zh-CN" sz="1600" dirty="0">
                <a:solidFill>
                  <a:srgbClr val="000000"/>
                </a:solidFill>
                <a:latin typeface="+mn-ea"/>
              </a:rPr>
              <a:t>=</a:t>
            </a:r>
            <a:r>
              <a:rPr lang="zh-CN" altLang="en-US" sz="1600" dirty="0">
                <a:solidFill>
                  <a:srgbClr val="000000"/>
                </a:solidFill>
                <a:latin typeface="+mn-ea"/>
              </a:rPr>
              <a:t>本地火电厂退役电量释放量</a:t>
            </a:r>
            <a:r>
              <a:rPr lang="en-US" altLang="zh-CN" sz="1600" dirty="0" smtClean="0">
                <a:solidFill>
                  <a:srgbClr val="000000"/>
                </a:solidFill>
                <a:latin typeface="+mn-ea"/>
              </a:rPr>
              <a:t>+</a:t>
            </a:r>
            <a:r>
              <a:rPr lang="zh-CN" altLang="en-US" sz="1600" dirty="0">
                <a:solidFill>
                  <a:srgbClr val="000000"/>
                </a:solidFill>
                <a:latin typeface="+mn-ea"/>
              </a:rPr>
              <a:t>外购电份额减少</a:t>
            </a:r>
            <a:r>
              <a:rPr lang="zh-CN" altLang="en-US" sz="1600" dirty="0" smtClean="0">
                <a:solidFill>
                  <a:srgbClr val="000000"/>
                </a:solidFill>
                <a:latin typeface="+mn-ea"/>
              </a:rPr>
              <a:t>量</a:t>
            </a:r>
            <a:r>
              <a:rPr lang="en-US" altLang="zh-CN" sz="1600" dirty="0" smtClean="0">
                <a:solidFill>
                  <a:srgbClr val="000000"/>
                </a:solidFill>
                <a:latin typeface="+mn-ea"/>
              </a:rPr>
              <a:t>+</a:t>
            </a:r>
            <a:r>
              <a:rPr lang="zh-CN" altLang="en-US" sz="1600" dirty="0" smtClean="0">
                <a:solidFill>
                  <a:srgbClr val="000000"/>
                </a:solidFill>
                <a:latin typeface="+mn-ea"/>
              </a:rPr>
              <a:t>相对</a:t>
            </a:r>
            <a:r>
              <a:rPr lang="zh-CN" altLang="en-US" sz="1600" dirty="0">
                <a:solidFill>
                  <a:srgbClr val="000000"/>
                </a:solidFill>
                <a:latin typeface="+mn-ea"/>
              </a:rPr>
              <a:t>于</a:t>
            </a:r>
            <a:r>
              <a:rPr lang="en-US" altLang="zh-CN" sz="1600" dirty="0">
                <a:solidFill>
                  <a:srgbClr val="000000"/>
                </a:solidFill>
                <a:latin typeface="+mn-ea"/>
              </a:rPr>
              <a:t>2020</a:t>
            </a:r>
            <a:r>
              <a:rPr lang="zh-CN" altLang="en-US" sz="1600" dirty="0">
                <a:solidFill>
                  <a:srgbClr val="000000"/>
                </a:solidFill>
                <a:latin typeface="+mn-ea"/>
              </a:rPr>
              <a:t>年用电增量。</a:t>
            </a:r>
          </a:p>
        </p:txBody>
      </p:sp>
      <p:cxnSp>
        <p:nvCxnSpPr>
          <p:cNvPr id="9" name="直接连接符 8"/>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0"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0"/>
          <p:cNvSpPr txBox="1">
            <a:spLocks noChangeArrowheads="1"/>
          </p:cNvSpPr>
          <p:nvPr/>
        </p:nvSpPr>
        <p:spPr bwMode="auto">
          <a:xfrm>
            <a:off x="8440163" y="323229"/>
            <a:ext cx="3433889" cy="61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200"/>
            <a:r>
              <a:rPr lang="en-US" altLang="zh-CN" sz="3200" b="1" dirty="0">
                <a:solidFill>
                  <a:prstClr val="black">
                    <a:lumMod val="65000"/>
                    <a:lumOff val="35000"/>
                  </a:prstClr>
                </a:solidFill>
                <a:latin typeface="微软雅黑" panose="020B0503020204020204" pitchFamily="34" charset="-122"/>
                <a:ea typeface="微软雅黑" panose="020B0503020204020204" pitchFamily="34" charset="-122"/>
              </a:rPr>
              <a:t>01</a:t>
            </a:r>
            <a:r>
              <a:rPr lang="zh-CN" altLang="zh-CN" sz="3200" b="1" dirty="0">
                <a:solidFill>
                  <a:prstClr val="black"/>
                </a:solidFill>
                <a:latin typeface="微软雅黑" panose="020B0503020204020204" pitchFamily="34" charset="-122"/>
                <a:ea typeface="微软雅黑" panose="020B0503020204020204" pitchFamily="34" charset="-122"/>
              </a:rPr>
              <a:t>公司基本情况</a:t>
            </a:r>
            <a:endParaRPr lang="zh-CN" altLang="en-US" sz="32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9" name="文本框 10"/>
          <p:cNvSpPr txBox="1">
            <a:spLocks noChangeArrowheads="1"/>
          </p:cNvSpPr>
          <p:nvPr/>
        </p:nvSpPr>
        <p:spPr bwMode="auto">
          <a:xfrm>
            <a:off x="7752399" y="862861"/>
            <a:ext cx="3874976" cy="43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200"/>
            <a:r>
              <a:rPr lang="en-US" altLang="zh-CN" b="1" dirty="0">
                <a:solidFill>
                  <a:prstClr val="black">
                    <a:lumMod val="65000"/>
                    <a:lumOff val="35000"/>
                  </a:prstClr>
                </a:solidFill>
                <a:latin typeface="微软雅黑" panose="020B0503020204020204" pitchFamily="34" charset="-122"/>
                <a:ea typeface="微软雅黑" panose="020B0503020204020204" pitchFamily="34" charset="-122"/>
              </a:rPr>
              <a:t>——</a:t>
            </a:r>
            <a:r>
              <a:rPr lang="zh-CN" altLang="zh-CN" sz="2000" dirty="0">
                <a:solidFill>
                  <a:prstClr val="black"/>
                </a:solidFill>
                <a:latin typeface="微软雅黑" panose="020B0503020204020204" pitchFamily="34" charset="-122"/>
                <a:ea typeface="微软雅黑" panose="020B0503020204020204" pitchFamily="34" charset="-122"/>
              </a:rPr>
              <a:t>主营业务、基地及人员构成</a:t>
            </a:r>
            <a:endParaRPr lang="zh-CN" altLang="en-US"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 name="矩形 2"/>
          <p:cNvSpPr/>
          <p:nvPr/>
        </p:nvSpPr>
        <p:spPr>
          <a:xfrm>
            <a:off x="3" y="1701211"/>
            <a:ext cx="12192000" cy="4128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0" anchor="ctr"/>
          <a:lstStyle/>
          <a:p>
            <a:pPr algn="ctr" defTabSz="1219200"/>
            <a:endParaRPr lang="zh-CN" altLang="en-US" sz="2400">
              <a:solidFill>
                <a:srgbClr val="4F81BD">
                  <a:lumMod val="50000"/>
                </a:srgbClr>
              </a:solidFill>
            </a:endParaRPr>
          </a:p>
        </p:txBody>
      </p:sp>
      <p:sp>
        <p:nvSpPr>
          <p:cNvPr id="37" name="Content Placeholder 2"/>
          <p:cNvSpPr txBox="1"/>
          <p:nvPr/>
        </p:nvSpPr>
        <p:spPr bwMode="auto">
          <a:xfrm>
            <a:off x="1333789" y="1845193"/>
            <a:ext cx="9729324" cy="2085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6" tIns="81278" rIns="162556" bIns="81278"/>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219200">
              <a:lnSpc>
                <a:spcPct val="150000"/>
              </a:lnSpc>
            </a:pPr>
            <a:r>
              <a:rPr lang="zh-CN" altLang="zh-CN" sz="1600" dirty="0">
                <a:solidFill>
                  <a:prstClr val="white"/>
                </a:solidFill>
                <a:latin typeface="微软雅黑" panose="020B0503020204020204" pitchFamily="34" charset="-122"/>
                <a:ea typeface="微软雅黑" panose="020B0503020204020204" pitchFamily="34" charset="-122"/>
              </a:rPr>
              <a:t>明阳集团主营业务包括高端制造、能源服务、金融资本三大板块，已形成以广东中山为集团总部，中山、天津、吉林、内蒙、江苏、甘肃、云南、青海、锡盟、新疆、山东等覆盖全国的产业制造和服务基地，构建了东欧、南非、印度、东南亚、北美、澳洲等国际化研发、销售及服务体系，已发展成为国内领先、全球具有重要影响力的智慧能源企业集团。</a:t>
            </a:r>
          </a:p>
          <a:p>
            <a:pPr algn="just" defTabSz="1219200">
              <a:lnSpc>
                <a:spcPct val="150000"/>
              </a:lnSpc>
            </a:pPr>
            <a:r>
              <a:rPr lang="zh-CN" altLang="zh-CN" sz="1600" dirty="0">
                <a:solidFill>
                  <a:prstClr val="white"/>
                </a:solidFill>
                <a:latin typeface="微软雅黑" panose="020B0503020204020204" pitchFamily="34" charset="-122"/>
                <a:ea typeface="微软雅黑" panose="020B0503020204020204" pitchFamily="34" charset="-122"/>
              </a:rPr>
              <a:t>现有员工近万名，其中技术研发人员占比</a:t>
            </a:r>
            <a:r>
              <a:rPr lang="en-US" altLang="zh-CN" sz="1600" dirty="0">
                <a:solidFill>
                  <a:prstClr val="white"/>
                </a:solidFill>
                <a:latin typeface="微软雅黑" panose="020B0503020204020204" pitchFamily="34" charset="-122"/>
                <a:ea typeface="微软雅黑" panose="020B0503020204020204" pitchFamily="34" charset="-122"/>
              </a:rPr>
              <a:t>30%</a:t>
            </a:r>
            <a:r>
              <a:rPr lang="zh-CN" altLang="zh-CN" sz="1600" dirty="0">
                <a:solidFill>
                  <a:prstClr val="white"/>
                </a:solidFill>
                <a:latin typeface="微软雅黑" panose="020B0503020204020204" pitchFamily="34" charset="-122"/>
                <a:ea typeface="微软雅黑" panose="020B0503020204020204" pitchFamily="34" charset="-122"/>
              </a:rPr>
              <a:t>，在中山、深圳、上海、丹麦、美国和德国和设立了研发机构，先后承担了众多国家“</a:t>
            </a:r>
            <a:r>
              <a:rPr lang="en-US" altLang="zh-CN" sz="1600" dirty="0">
                <a:solidFill>
                  <a:prstClr val="white"/>
                </a:solidFill>
                <a:latin typeface="微软雅黑" panose="020B0503020204020204" pitchFamily="34" charset="-122"/>
                <a:ea typeface="微软雅黑" panose="020B0503020204020204" pitchFamily="34" charset="-122"/>
              </a:rPr>
              <a:t>863</a:t>
            </a:r>
            <a:r>
              <a:rPr lang="zh-CN" altLang="zh-CN" sz="1600" dirty="0">
                <a:solidFill>
                  <a:prstClr val="white"/>
                </a:solidFill>
                <a:latin typeface="微软雅黑" panose="020B0503020204020204" pitchFamily="34" charset="-122"/>
                <a:ea typeface="微软雅黑" panose="020B0503020204020204" pitchFamily="34" charset="-122"/>
              </a:rPr>
              <a:t>”计划和广东省重大科技攻关项目。</a:t>
            </a:r>
            <a:endParaRPr lang="zh-CN" altLang="en-US" sz="1600" dirty="0">
              <a:solidFill>
                <a:prstClr val="white"/>
              </a:solidFill>
              <a:latin typeface="微软雅黑" panose="020B0503020204020204" pitchFamily="34" charset="-122"/>
              <a:ea typeface="微软雅黑" panose="020B0503020204020204" pitchFamily="34" charset="-122"/>
            </a:endParaRPr>
          </a:p>
        </p:txBody>
      </p:sp>
      <p:pic>
        <p:nvPicPr>
          <p:cNvPr id="28"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6929"/>
            <a:ext cx="2239646" cy="119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646" y="4346929"/>
            <a:ext cx="2068682" cy="119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86" y="4346929"/>
            <a:ext cx="2072102" cy="119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3" y="4346929"/>
            <a:ext cx="2109004" cy="119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7072" y="4346929"/>
            <a:ext cx="1991378" cy="119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6565" y="4346926"/>
            <a:ext cx="2235435" cy="1194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2890" y="479429"/>
            <a:ext cx="2405931" cy="522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2" name="表格 1"/>
          <p:cNvGraphicFramePr>
            <a:graphicFrameLocks noGrp="1"/>
          </p:cNvGraphicFramePr>
          <p:nvPr>
            <p:extLst>
              <p:ext uri="{D42A27DB-BD31-4B8C-83A1-F6EECF244321}">
                <p14:modId xmlns:p14="http://schemas.microsoft.com/office/powerpoint/2010/main" val="4199837966"/>
              </p:ext>
            </p:extLst>
          </p:nvPr>
        </p:nvGraphicFramePr>
        <p:xfrm>
          <a:off x="253038" y="1523369"/>
          <a:ext cx="11715442" cy="2659034"/>
        </p:xfrm>
        <a:graphic>
          <a:graphicData uri="http://schemas.openxmlformats.org/drawingml/2006/table">
            <a:tbl>
              <a:tblPr firstRow="1" bandRow="1">
                <a:tableStyleId>{5C22544A-7EE6-4342-B048-85BDC9FD1C3A}</a:tableStyleId>
              </a:tblPr>
              <a:tblGrid>
                <a:gridCol w="762962">
                  <a:extLst>
                    <a:ext uri="{9D8B030D-6E8A-4147-A177-3AD203B41FA5}">
                      <a16:colId xmlns="" xmlns:a16="http://schemas.microsoft.com/office/drawing/2014/main" val="20000"/>
                    </a:ext>
                  </a:extLst>
                </a:gridCol>
                <a:gridCol w="934720">
                  <a:extLst>
                    <a:ext uri="{9D8B030D-6E8A-4147-A177-3AD203B41FA5}">
                      <a16:colId xmlns="" xmlns:a16="http://schemas.microsoft.com/office/drawing/2014/main" val="20001"/>
                    </a:ext>
                  </a:extLst>
                </a:gridCol>
                <a:gridCol w="1513840">
                  <a:extLst>
                    <a:ext uri="{9D8B030D-6E8A-4147-A177-3AD203B41FA5}">
                      <a16:colId xmlns="" xmlns:a16="http://schemas.microsoft.com/office/drawing/2014/main" val="20002"/>
                    </a:ext>
                  </a:extLst>
                </a:gridCol>
                <a:gridCol w="1534160">
                  <a:extLst>
                    <a:ext uri="{9D8B030D-6E8A-4147-A177-3AD203B41FA5}">
                      <a16:colId xmlns="" xmlns:a16="http://schemas.microsoft.com/office/drawing/2014/main" val="20003"/>
                    </a:ext>
                  </a:extLst>
                </a:gridCol>
                <a:gridCol w="1625600">
                  <a:extLst>
                    <a:ext uri="{9D8B030D-6E8A-4147-A177-3AD203B41FA5}">
                      <a16:colId xmlns="" xmlns:a16="http://schemas.microsoft.com/office/drawing/2014/main" val="20004"/>
                    </a:ext>
                  </a:extLst>
                </a:gridCol>
                <a:gridCol w="1402080">
                  <a:extLst>
                    <a:ext uri="{9D8B030D-6E8A-4147-A177-3AD203B41FA5}">
                      <a16:colId xmlns="" xmlns:a16="http://schemas.microsoft.com/office/drawing/2014/main" val="20005"/>
                    </a:ext>
                  </a:extLst>
                </a:gridCol>
                <a:gridCol w="1391920">
                  <a:extLst>
                    <a:ext uri="{9D8B030D-6E8A-4147-A177-3AD203B41FA5}">
                      <a16:colId xmlns="" xmlns:a16="http://schemas.microsoft.com/office/drawing/2014/main" val="20006"/>
                    </a:ext>
                  </a:extLst>
                </a:gridCol>
                <a:gridCol w="1615440">
                  <a:extLst>
                    <a:ext uri="{9D8B030D-6E8A-4147-A177-3AD203B41FA5}">
                      <a16:colId xmlns="" xmlns:a16="http://schemas.microsoft.com/office/drawing/2014/main" val="20007"/>
                    </a:ext>
                  </a:extLst>
                </a:gridCol>
                <a:gridCol w="934720">
                  <a:extLst>
                    <a:ext uri="{9D8B030D-6E8A-4147-A177-3AD203B41FA5}">
                      <a16:colId xmlns="" xmlns:a16="http://schemas.microsoft.com/office/drawing/2014/main" val="20008"/>
                    </a:ext>
                  </a:extLst>
                </a:gridCol>
              </a:tblGrid>
              <a:tr h="62004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年份</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电力缺口量</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风电新增装机</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（万</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风电累计新增装机</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（万</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风电新增累计年发电量</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光伏新增装机</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（万</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光伏累计新增装机</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（万</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光伏新增累计年发电量</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发电量</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（亿</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kWh</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tc>
                <a:extLst>
                  <a:ext uri="{0D108BD9-81ED-4DB2-BD59-A6C34878D82A}">
                    <a16:rowId xmlns="" xmlns:a16="http://schemas.microsoft.com/office/drawing/2014/main" val="10000"/>
                  </a:ext>
                </a:extLst>
              </a:tr>
              <a:tr h="479869">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2021</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27.16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88.50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88.50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21.51 </a:t>
                      </a:r>
                    </a:p>
                  </a:txBody>
                  <a:tcPr marL="6350" marR="6350" marT="6350" marB="0" anchor="ctr"/>
                </a:tc>
                <a:tc>
                  <a:txBody>
                    <a:bodyPr/>
                    <a:lstStyle/>
                    <a:p>
                      <a:pPr algn="ctr" fontAlgn="ctr"/>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49.13 </a:t>
                      </a:r>
                    </a:p>
                  </a:txBody>
                  <a:tcPr marL="6350" marR="6350" marT="6350" marB="0" anchor="ctr"/>
                </a:tc>
                <a:tc>
                  <a:txBody>
                    <a:bodyPr/>
                    <a:lstStyle/>
                    <a:p>
                      <a:pPr algn="ctr" fontAlgn="ctr"/>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49.13 </a:t>
                      </a:r>
                    </a:p>
                  </a:txBody>
                  <a:tcPr marL="6350" marR="6350" marT="6350" marB="0" anchor="ctr"/>
                </a:tc>
                <a:tc>
                  <a:txBody>
                    <a:bodyPr/>
                    <a:lstStyle/>
                    <a:p>
                      <a:pPr algn="ctr" fontAlgn="ctr"/>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5.40 </a:t>
                      </a:r>
                    </a:p>
                  </a:txBody>
                  <a:tcPr marL="6350" marR="6350" marT="6350" marB="0" anchor="ctr"/>
                </a:tc>
                <a:tc>
                  <a:txBody>
                    <a:bodyPr/>
                    <a:lstStyle/>
                    <a:p>
                      <a:pPr algn="ctr" fontAlgn="ctr"/>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26.91 </a:t>
                      </a:r>
                    </a:p>
                  </a:txBody>
                  <a:tcPr marL="6350" marR="6350" marT="6350" marB="0" anchor="ctr"/>
                </a:tc>
                <a:extLst>
                  <a:ext uri="{0D108BD9-81ED-4DB2-BD59-A6C34878D82A}">
                    <a16:rowId xmlns="" xmlns:a16="http://schemas.microsoft.com/office/drawing/2014/main" val="10001"/>
                  </a:ext>
                </a:extLst>
              </a:tr>
              <a:tr h="389781">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2022</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54.00 </a:t>
                      </a:r>
                    </a:p>
                  </a:txBody>
                  <a:tcPr marL="6350" marR="6350" marT="6350" marB="0" anchor="ctr"/>
                </a:tc>
                <a:tc>
                  <a:txBody>
                    <a:bodyPr/>
                    <a:lstStyle/>
                    <a:p>
                      <a:pPr algn="ctr" fontAlgn="ctr"/>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88.50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177.00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43.02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46.35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95.48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10.50 </a:t>
                      </a:r>
                    </a:p>
                  </a:txBody>
                  <a:tcPr marL="6350" marR="6350" marT="6350" marB="0" anchor="ctr"/>
                </a:tc>
                <a:tc>
                  <a:txBody>
                    <a:bodyPr/>
                    <a:lstStyle/>
                    <a:p>
                      <a:pPr algn="ctr" fontAlgn="ctr"/>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53.52 </a:t>
                      </a:r>
                    </a:p>
                  </a:txBody>
                  <a:tcPr marL="6350" marR="6350" marT="6350" marB="0" anchor="ctr"/>
                </a:tc>
                <a:extLst>
                  <a:ext uri="{0D108BD9-81ED-4DB2-BD59-A6C34878D82A}">
                    <a16:rowId xmlns="" xmlns:a16="http://schemas.microsoft.com/office/drawing/2014/main" val="10002"/>
                  </a:ext>
                </a:extLst>
              </a:tr>
              <a:tr h="389781">
                <a:tc>
                  <a:txBody>
                    <a:bodyPr/>
                    <a:lstStyle/>
                    <a:p>
                      <a:pPr algn="ctr" fontAlgn="ctr"/>
                      <a:r>
                        <a:rPr lang="en-US" altLang="zh-CN" sz="1200" b="1" i="0" u="none" strike="noStrike">
                          <a:solidFill>
                            <a:srgbClr val="FF0000"/>
                          </a:solidFill>
                          <a:effectLst/>
                          <a:latin typeface="微软雅黑" panose="020B0503020204020204" pitchFamily="34" charset="-122"/>
                          <a:ea typeface="微软雅黑" panose="020B0503020204020204" pitchFamily="34" charset="-122"/>
                        </a:rPr>
                        <a:t>2023</a:t>
                      </a:r>
                      <a:r>
                        <a:rPr lang="zh-CN" altLang="en-US" sz="1200" b="1" i="0" u="none" strike="noStrike">
                          <a:solidFill>
                            <a:srgbClr val="FF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200" b="1" i="0" u="none" strike="noStrike" dirty="0">
                          <a:solidFill>
                            <a:srgbClr val="FF0000"/>
                          </a:solidFill>
                          <a:effectLst/>
                          <a:latin typeface="微软雅黑" panose="020B0503020204020204" pitchFamily="34" charset="-122"/>
                          <a:ea typeface="微软雅黑" panose="020B0503020204020204" pitchFamily="34" charset="-122"/>
                        </a:rPr>
                        <a:t>81.56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90.50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267.50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65.02 </a:t>
                      </a:r>
                    </a:p>
                  </a:txBody>
                  <a:tcPr marL="6350" marR="6350" marT="6350" marB="0" anchor="ctr"/>
                </a:tc>
                <a:tc>
                  <a:txBody>
                    <a:bodyPr/>
                    <a:lstStyle/>
                    <a:p>
                      <a:pPr marL="0" algn="ctr" defTabSz="1218565" rtl="0" eaLnBrk="1" fontAlgn="ctr" latinLnBrk="0" hangingPunct="1"/>
                      <a:r>
                        <a:rPr lang="en-US" altLang="zh-CN" sz="1200" b="1" i="0" u="none" strike="noStrike" kern="1200">
                          <a:solidFill>
                            <a:srgbClr val="FF0000"/>
                          </a:solidFill>
                          <a:effectLst/>
                          <a:latin typeface="微软雅黑" panose="020B0503020204020204" pitchFamily="34" charset="-122"/>
                          <a:ea typeface="微软雅黑" panose="020B0503020204020204" pitchFamily="34" charset="-122"/>
                          <a:cs typeface="+mn-cs"/>
                        </a:rPr>
                        <a:t>48.38 </a:t>
                      </a:r>
                    </a:p>
                  </a:txBody>
                  <a:tcPr marL="6350" marR="6350" marT="6350" marB="0" anchor="ctr"/>
                </a:tc>
                <a:tc>
                  <a:txBody>
                    <a:bodyPr/>
                    <a:lstStyle/>
                    <a:p>
                      <a:pPr marL="0" algn="ctr" defTabSz="1218565" rtl="0" eaLnBrk="1" fontAlgn="ctr" latinLnBrk="0" hangingPunct="1"/>
                      <a:r>
                        <a:rPr lang="en-US" altLang="zh-CN" sz="1200" b="1"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143.4</a:t>
                      </a:r>
                      <a:endPar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15.82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80.84 </a:t>
                      </a:r>
                    </a:p>
                  </a:txBody>
                  <a:tcPr marL="6350" marR="6350" marT="6350" marB="0" anchor="ctr"/>
                </a:tc>
                <a:extLst>
                  <a:ext uri="{0D108BD9-81ED-4DB2-BD59-A6C34878D82A}">
                    <a16:rowId xmlns="" xmlns:a16="http://schemas.microsoft.com/office/drawing/2014/main" val="10003"/>
                  </a:ext>
                </a:extLst>
              </a:tr>
              <a:tr h="389781">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2024</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113.72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107.00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374.50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91.02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53.51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197.37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21.71 </a:t>
                      </a:r>
                    </a:p>
                  </a:txBody>
                  <a:tcPr marL="6350" marR="6350" marT="6350" marB="0" anchor="ctr"/>
                </a:tc>
                <a:tc>
                  <a:txBody>
                    <a:bodyPr/>
                    <a:lstStyle/>
                    <a:p>
                      <a:pPr marL="0" algn="ctr" defTabSz="1218565"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112.73 </a:t>
                      </a:r>
                    </a:p>
                  </a:txBody>
                  <a:tcPr marL="6350" marR="6350" marT="6350" marB="0" anchor="ctr"/>
                </a:tc>
                <a:extLst>
                  <a:ext uri="{0D108BD9-81ED-4DB2-BD59-A6C34878D82A}">
                    <a16:rowId xmlns="" xmlns:a16="http://schemas.microsoft.com/office/drawing/2014/main" val="10004"/>
                  </a:ext>
                </a:extLst>
              </a:tr>
              <a:tr h="389781">
                <a:tc>
                  <a:txBody>
                    <a:bodyPr/>
                    <a:lstStyle/>
                    <a:p>
                      <a:pPr algn="ctr" fontAlgn="ctr"/>
                      <a:r>
                        <a:rPr lang="en-US" altLang="zh-CN" sz="1200" b="1" i="0" u="none" strike="noStrike" dirty="0">
                          <a:solidFill>
                            <a:srgbClr val="FF0000"/>
                          </a:solidFill>
                          <a:effectLst/>
                          <a:latin typeface="微软雅黑" panose="020B0503020204020204" pitchFamily="34" charset="-122"/>
                          <a:ea typeface="微软雅黑" panose="020B0503020204020204" pitchFamily="34" charset="-122"/>
                        </a:rPr>
                        <a:t>2025</a:t>
                      </a:r>
                      <a:r>
                        <a:rPr lang="zh-CN" altLang="en-US" sz="1200" b="1" i="0" u="none" strike="noStrike" dirty="0">
                          <a:solidFill>
                            <a:srgbClr val="FF0000"/>
                          </a:solidFill>
                          <a:effectLst/>
                          <a:latin typeface="微软雅黑" panose="020B0503020204020204" pitchFamily="34" charset="-122"/>
                          <a:ea typeface="微软雅黑" panose="020B0503020204020204" pitchFamily="34" charset="-122"/>
                        </a:rPr>
                        <a:t>年</a:t>
                      </a:r>
                    </a:p>
                  </a:txBody>
                  <a:tcPr marL="6350" marR="6350" marT="6350" marB="0" anchor="ctr"/>
                </a:tc>
                <a:tc>
                  <a:txBody>
                    <a:bodyPr/>
                    <a:lstStyle/>
                    <a:p>
                      <a:pPr algn="ctr" fontAlgn="ctr"/>
                      <a:r>
                        <a:rPr lang="en-US" altLang="zh-CN" sz="1200" b="1" i="0" u="none" strike="noStrike" dirty="0">
                          <a:solidFill>
                            <a:srgbClr val="FF0000"/>
                          </a:solidFill>
                          <a:effectLst/>
                          <a:latin typeface="微软雅黑" panose="020B0503020204020204" pitchFamily="34" charset="-122"/>
                          <a:ea typeface="微软雅黑" panose="020B0503020204020204" pitchFamily="34" charset="-122"/>
                        </a:rPr>
                        <a:t>128.46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47.50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422.00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102.57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27.78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225.16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24.77 </a:t>
                      </a:r>
                    </a:p>
                  </a:txBody>
                  <a:tcPr marL="6350" marR="6350" marT="6350" marB="0" anchor="ctr"/>
                </a:tc>
                <a:tc>
                  <a:txBody>
                    <a:bodyPr/>
                    <a:lstStyle/>
                    <a:p>
                      <a:pPr marL="0" algn="ctr" defTabSz="1218565" rtl="0" eaLnBrk="1" fontAlgn="ctr" latinLnBrk="0" hangingPunct="1"/>
                      <a:r>
                        <a:rPr lang="en-US" altLang="zh-CN" sz="1200" b="1" i="0" u="none" strike="noStrike" kern="1200" dirty="0">
                          <a:solidFill>
                            <a:srgbClr val="FF0000"/>
                          </a:solidFill>
                          <a:effectLst/>
                          <a:latin typeface="微软雅黑" panose="020B0503020204020204" pitchFamily="34" charset="-122"/>
                          <a:ea typeface="微软雅黑" panose="020B0503020204020204" pitchFamily="34" charset="-122"/>
                          <a:cs typeface="+mn-cs"/>
                        </a:rPr>
                        <a:t>127.33 </a:t>
                      </a:r>
                    </a:p>
                  </a:txBody>
                  <a:tcPr marL="6350" marR="6350" marT="6350" marB="0" anchor="ctr"/>
                </a:tc>
                <a:extLst>
                  <a:ext uri="{0D108BD9-81ED-4DB2-BD59-A6C34878D82A}">
                    <a16:rowId xmlns="" xmlns:a16="http://schemas.microsoft.com/office/drawing/2014/main" val="10005"/>
                  </a:ext>
                </a:extLst>
              </a:tr>
            </a:tbl>
          </a:graphicData>
        </a:graphic>
      </p:graphicFrame>
      <p:sp>
        <p:nvSpPr>
          <p:cNvPr id="7" name="矩形 6"/>
          <p:cNvSpPr/>
          <p:nvPr/>
        </p:nvSpPr>
        <p:spPr>
          <a:xfrm>
            <a:off x="160769" y="4566478"/>
            <a:ext cx="11715442" cy="1532727"/>
          </a:xfrm>
          <a:prstGeom prst="rect">
            <a:avLst/>
          </a:prstGeom>
        </p:spPr>
        <p:txBody>
          <a:bodyPr wrap="square">
            <a:spAutoFit/>
          </a:bodyPr>
          <a:lstStyle/>
          <a:p>
            <a:pPr marL="452755" indent="-452755" fontAlgn="ctr">
              <a:lnSpc>
                <a:spcPct val="120000"/>
              </a:lnSpc>
            </a:pPr>
            <a:r>
              <a:rPr lang="zh-CN" altLang="en-US" sz="1300" b="1" dirty="0">
                <a:solidFill>
                  <a:srgbClr val="000000"/>
                </a:solidFill>
                <a:latin typeface="+mn-ea"/>
              </a:rPr>
              <a:t>注：</a:t>
            </a:r>
            <a:r>
              <a:rPr lang="en-US" altLang="zh-CN" sz="1300" dirty="0">
                <a:solidFill>
                  <a:srgbClr val="000000"/>
                </a:solidFill>
                <a:latin typeface="+mn-ea"/>
              </a:rPr>
              <a:t>1</a:t>
            </a:r>
            <a:r>
              <a:rPr lang="zh-CN" altLang="en-US" sz="1300" dirty="0">
                <a:solidFill>
                  <a:srgbClr val="000000"/>
                </a:solidFill>
                <a:latin typeface="+mn-ea"/>
              </a:rPr>
              <a:t>、风电年有效发电小时根据信阳各县区已有计算结果，信阳地区光伏有效发电小时为</a:t>
            </a:r>
            <a:r>
              <a:rPr lang="en-US" altLang="zh-CN" sz="1300" dirty="0">
                <a:solidFill>
                  <a:srgbClr val="000000"/>
                </a:solidFill>
                <a:latin typeface="+mn-ea"/>
              </a:rPr>
              <a:t>1200h</a:t>
            </a:r>
            <a:r>
              <a:rPr lang="zh-CN" altLang="en-US" sz="1300" dirty="0">
                <a:solidFill>
                  <a:srgbClr val="000000"/>
                </a:solidFill>
                <a:latin typeface="+mn-ea"/>
              </a:rPr>
              <a:t>（采用高效率异质结光伏技术）；</a:t>
            </a:r>
            <a:endParaRPr lang="en-US" altLang="zh-CN" sz="1300" dirty="0">
              <a:solidFill>
                <a:srgbClr val="000000"/>
              </a:solidFill>
              <a:latin typeface="+mn-ea"/>
            </a:endParaRPr>
          </a:p>
          <a:p>
            <a:pPr marL="713105" indent="-351155" fontAlgn="ctr">
              <a:lnSpc>
                <a:spcPct val="120000"/>
              </a:lnSpc>
            </a:pPr>
            <a:r>
              <a:rPr lang="en-US" altLang="zh-CN" sz="1300" dirty="0">
                <a:solidFill>
                  <a:srgbClr val="000000"/>
                </a:solidFill>
                <a:latin typeface="+mn-ea"/>
              </a:rPr>
              <a:t>2</a:t>
            </a:r>
            <a:r>
              <a:rPr lang="zh-CN" altLang="en-US" sz="1300" dirty="0">
                <a:solidFill>
                  <a:srgbClr val="000000"/>
                </a:solidFill>
                <a:latin typeface="+mn-ea"/>
              </a:rPr>
              <a:t>、电力缺口为在不新增发电装机及外购电情况下，信阳地区电力缺口额（主要考虑华豫电厂退役、自备电厂</a:t>
            </a:r>
            <a:r>
              <a:rPr lang="zh-CN" altLang="en-US" sz="1300" dirty="0" smtClean="0">
                <a:solidFill>
                  <a:srgbClr val="000000"/>
                </a:solidFill>
                <a:latin typeface="+mn-ea"/>
              </a:rPr>
              <a:t>退役、外购电份额减少和</a:t>
            </a:r>
            <a:r>
              <a:rPr lang="zh-CN" altLang="en-US" sz="1300" dirty="0">
                <a:solidFill>
                  <a:srgbClr val="000000"/>
                </a:solidFill>
                <a:latin typeface="+mn-ea"/>
              </a:rPr>
              <a:t>社会新增用电量）</a:t>
            </a:r>
            <a:r>
              <a:rPr lang="en-US" altLang="zh-CN" sz="1300" dirty="0">
                <a:solidFill>
                  <a:srgbClr val="000000"/>
                </a:solidFill>
                <a:latin typeface="+mn-ea"/>
              </a:rPr>
              <a:t>,</a:t>
            </a:r>
            <a:r>
              <a:rPr lang="zh-CN" altLang="en-US" sz="1300" dirty="0">
                <a:solidFill>
                  <a:srgbClr val="000000"/>
                </a:solidFill>
                <a:latin typeface="+mn-ea"/>
              </a:rPr>
              <a:t>电力缺口量</a:t>
            </a:r>
            <a:r>
              <a:rPr lang="en-US" altLang="zh-CN" sz="1300" dirty="0">
                <a:solidFill>
                  <a:srgbClr val="000000"/>
                </a:solidFill>
                <a:latin typeface="+mn-ea"/>
              </a:rPr>
              <a:t>=</a:t>
            </a:r>
            <a:r>
              <a:rPr lang="zh-CN" altLang="en-US" sz="1300" dirty="0">
                <a:solidFill>
                  <a:srgbClr val="000000"/>
                </a:solidFill>
                <a:latin typeface="+mn-ea"/>
              </a:rPr>
              <a:t>本地火电厂退役电量释放量</a:t>
            </a:r>
            <a:r>
              <a:rPr lang="en-US" altLang="zh-CN" sz="1300" dirty="0" smtClean="0">
                <a:solidFill>
                  <a:srgbClr val="000000"/>
                </a:solidFill>
                <a:latin typeface="+mn-ea"/>
              </a:rPr>
              <a:t>+</a:t>
            </a:r>
            <a:r>
              <a:rPr lang="zh-CN" altLang="en-US" sz="1300" dirty="0">
                <a:solidFill>
                  <a:srgbClr val="000000"/>
                </a:solidFill>
                <a:latin typeface="+mn-ea"/>
              </a:rPr>
              <a:t>外购电份额</a:t>
            </a:r>
            <a:r>
              <a:rPr lang="zh-CN" altLang="en-US" sz="1300" dirty="0" smtClean="0">
                <a:solidFill>
                  <a:srgbClr val="000000"/>
                </a:solidFill>
                <a:latin typeface="+mn-ea"/>
              </a:rPr>
              <a:t>减少量</a:t>
            </a:r>
            <a:r>
              <a:rPr lang="en-US" altLang="zh-CN" sz="1300" dirty="0" smtClean="0">
                <a:solidFill>
                  <a:srgbClr val="000000"/>
                </a:solidFill>
                <a:latin typeface="+mn-ea"/>
              </a:rPr>
              <a:t>+</a:t>
            </a:r>
            <a:r>
              <a:rPr lang="zh-CN" altLang="en-US" sz="1300" dirty="0" smtClean="0">
                <a:solidFill>
                  <a:srgbClr val="000000"/>
                </a:solidFill>
                <a:latin typeface="+mn-ea"/>
              </a:rPr>
              <a:t>相对</a:t>
            </a:r>
            <a:r>
              <a:rPr lang="zh-CN" altLang="en-US" sz="1300" dirty="0">
                <a:solidFill>
                  <a:srgbClr val="000000"/>
                </a:solidFill>
                <a:latin typeface="+mn-ea"/>
              </a:rPr>
              <a:t>于</a:t>
            </a:r>
            <a:r>
              <a:rPr lang="en-US" altLang="zh-CN" sz="1300" dirty="0">
                <a:solidFill>
                  <a:srgbClr val="000000"/>
                </a:solidFill>
                <a:latin typeface="+mn-ea"/>
              </a:rPr>
              <a:t>2020</a:t>
            </a:r>
            <a:r>
              <a:rPr lang="zh-CN" altLang="en-US" sz="1300" dirty="0">
                <a:solidFill>
                  <a:srgbClr val="000000"/>
                </a:solidFill>
                <a:latin typeface="+mn-ea"/>
              </a:rPr>
              <a:t>年用电增量；</a:t>
            </a:r>
            <a:endParaRPr lang="en-US" altLang="zh-CN" sz="1300" dirty="0">
              <a:solidFill>
                <a:srgbClr val="000000"/>
              </a:solidFill>
              <a:latin typeface="+mn-ea"/>
            </a:endParaRPr>
          </a:p>
          <a:p>
            <a:pPr marL="713105" indent="-351155" fontAlgn="ctr">
              <a:lnSpc>
                <a:spcPct val="120000"/>
              </a:lnSpc>
            </a:pPr>
            <a:r>
              <a:rPr lang="en-US" altLang="zh-CN" sz="1300" dirty="0">
                <a:solidFill>
                  <a:srgbClr val="000000"/>
                </a:solidFill>
                <a:latin typeface="+mn-ea"/>
              </a:rPr>
              <a:t>3</a:t>
            </a:r>
            <a:r>
              <a:rPr lang="zh-CN" altLang="en-US" sz="1300" dirty="0">
                <a:solidFill>
                  <a:srgbClr val="000000"/>
                </a:solidFill>
                <a:latin typeface="+mn-ea"/>
              </a:rPr>
              <a:t>、年电力缺口量主要通过新增风电和光伏出力进行补偿，即年电力缺口量</a:t>
            </a:r>
            <a:r>
              <a:rPr lang="en-US" altLang="zh-CN" sz="1300" dirty="0">
                <a:solidFill>
                  <a:srgbClr val="000000"/>
                </a:solidFill>
                <a:latin typeface="+mn-ea"/>
              </a:rPr>
              <a:t>=</a:t>
            </a:r>
            <a:r>
              <a:rPr lang="zh-CN" altLang="en-US" sz="1300" dirty="0">
                <a:solidFill>
                  <a:srgbClr val="000000"/>
                </a:solidFill>
                <a:latin typeface="+mn-ea"/>
              </a:rPr>
              <a:t>新增风电年发电量</a:t>
            </a:r>
            <a:r>
              <a:rPr lang="en-US" altLang="zh-CN" sz="1300" dirty="0">
                <a:solidFill>
                  <a:srgbClr val="000000"/>
                </a:solidFill>
                <a:latin typeface="+mn-ea"/>
              </a:rPr>
              <a:t>+</a:t>
            </a:r>
            <a:r>
              <a:rPr lang="zh-CN" altLang="en-US" sz="1300" dirty="0">
                <a:solidFill>
                  <a:srgbClr val="000000"/>
                </a:solidFill>
                <a:latin typeface="+mn-ea"/>
              </a:rPr>
              <a:t>新增光伏年发电量（只从年电量缺口角度考虑，电力不平衡由调峰电厂、外购电进行补偿）；、</a:t>
            </a:r>
            <a:endParaRPr lang="en-US" altLang="zh-CN" sz="1300" dirty="0">
              <a:solidFill>
                <a:srgbClr val="000000"/>
              </a:solidFill>
              <a:latin typeface="+mn-ea"/>
            </a:endParaRPr>
          </a:p>
          <a:p>
            <a:pPr marL="713105" indent="-351155" fontAlgn="ctr">
              <a:lnSpc>
                <a:spcPct val="120000"/>
              </a:lnSpc>
            </a:pPr>
            <a:r>
              <a:rPr lang="en-US" altLang="zh-CN" sz="1300" dirty="0">
                <a:solidFill>
                  <a:srgbClr val="000000"/>
                </a:solidFill>
                <a:latin typeface="+mn-ea"/>
              </a:rPr>
              <a:t>4</a:t>
            </a:r>
            <a:r>
              <a:rPr lang="zh-CN" altLang="en-US" sz="1300" dirty="0">
                <a:solidFill>
                  <a:srgbClr val="000000"/>
                </a:solidFill>
                <a:latin typeface="+mn-ea"/>
              </a:rPr>
              <a:t>、风电、光伏累计新增装机量和发电量不含目前已建的风电场、光伏电场，如其它存量电厂装机或出力增大，可选取替代部分外购电份额。</a:t>
            </a:r>
          </a:p>
        </p:txBody>
      </p:sp>
      <p:sp>
        <p:nvSpPr>
          <p:cNvPr id="10"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12" name="矩形 11"/>
          <p:cNvSpPr/>
          <p:nvPr/>
        </p:nvSpPr>
        <p:spPr>
          <a:xfrm>
            <a:off x="572259" y="882153"/>
            <a:ext cx="3235243" cy="400110"/>
          </a:xfrm>
          <a:prstGeom prst="rect">
            <a:avLst/>
          </a:prstGeom>
        </p:spPr>
        <p:txBody>
          <a:bodyPr wrap="square">
            <a:spAutoFit/>
          </a:bodyPr>
          <a:lstStyle/>
          <a:p>
            <a:r>
              <a:rPr lang="zh-CN" altLang="en-US" sz="2000" b="1" dirty="0">
                <a:solidFill>
                  <a:srgbClr val="163896"/>
                </a:solidFill>
                <a:latin typeface="微软雅黑" panose="020B0503020204020204" pitchFamily="34" charset="-122"/>
                <a:ea typeface="微软雅黑" panose="020B0503020204020204" pitchFamily="34" charset="-122"/>
                <a:cs typeface="+mn-ea"/>
                <a:sym typeface="+mn-lt"/>
              </a:rPr>
              <a:t>“十四五”总量配置规划</a:t>
            </a:r>
            <a:endParaRPr lang="en-US" altLang="zh-CN" sz="2000" b="1" dirty="0">
              <a:solidFill>
                <a:srgbClr val="163896"/>
              </a:solidFill>
              <a:latin typeface="微软雅黑" panose="020B0503020204020204" pitchFamily="34" charset="-122"/>
              <a:ea typeface="微软雅黑" panose="020B0503020204020204" pitchFamily="34" charset="-122"/>
              <a:cs typeface="+mn-ea"/>
              <a:sym typeface="+mn-lt"/>
            </a:endParaRPr>
          </a:p>
        </p:txBody>
      </p:sp>
      <p:cxnSp>
        <p:nvCxnSpPr>
          <p:cNvPr id="13" name="直接连接符 12"/>
          <p:cNvCxnSpPr/>
          <p:nvPr/>
        </p:nvCxnSpPr>
        <p:spPr>
          <a:xfrm flipH="1">
            <a:off x="160769" y="1282263"/>
            <a:ext cx="3271979" cy="229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15434" y="953787"/>
            <a:ext cx="6458819" cy="646331"/>
          </a:xfrm>
          <a:prstGeom prst="rect">
            <a:avLst/>
          </a:prstGeom>
        </p:spPr>
        <p:txBody>
          <a:bodyPr wrap="none">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2023</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年典型日电力供需分析</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增量</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存量</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（风电：</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272</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kW+69</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；光伏：</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195</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kW+41</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520798" y="185637"/>
            <a:ext cx="6894836" cy="400110"/>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a:cs typeface="+mn-cs"/>
              </a:rPr>
              <a:t>三、信阳市电力碳达峰碳中和实施方案</a:t>
            </a:r>
            <a:r>
              <a:rPr kumimoji="0" lang="en-US" altLang="zh-CN"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a:cs typeface="+mn-cs"/>
              </a:rPr>
              <a:t>风光储配置方案</a:t>
            </a:r>
          </a:p>
        </p:txBody>
      </p:sp>
      <p:sp>
        <p:nvSpPr>
          <p:cNvPr id="11"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2" name="矩形 11"/>
          <p:cNvSpPr/>
          <p:nvPr/>
        </p:nvSpPr>
        <p:spPr>
          <a:xfrm>
            <a:off x="572259" y="882153"/>
            <a:ext cx="1723549" cy="400110"/>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panose="020B0503020204020204" pitchFamily="34" charset="-122"/>
                <a:cs typeface="+mn-ea"/>
                <a:sym typeface="+mn-lt"/>
              </a:rPr>
              <a:t>总量配置规划</a:t>
            </a:r>
            <a:endParaRPr kumimoji="0" lang="en-US" altLang="zh-CN"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13" name="直接连接符 12"/>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 xmlns:a16="http://schemas.microsoft.com/office/drawing/2014/main" id="{259C90F6-AB9F-4645-A050-879CA356258D}"/>
              </a:ext>
            </a:extLst>
          </p:cNvPr>
          <p:cNvPicPr>
            <a:picLocks noChangeAspect="1"/>
          </p:cNvPicPr>
          <p:nvPr/>
        </p:nvPicPr>
        <p:blipFill>
          <a:blip r:embed="rId2"/>
          <a:stretch>
            <a:fillRect/>
          </a:stretch>
        </p:blipFill>
        <p:spPr>
          <a:xfrm>
            <a:off x="-31011" y="1603561"/>
            <a:ext cx="6127011" cy="2630444"/>
          </a:xfrm>
          <a:prstGeom prst="rect">
            <a:avLst/>
          </a:prstGeom>
        </p:spPr>
      </p:pic>
      <p:pic>
        <p:nvPicPr>
          <p:cNvPr id="4" name="图片 3">
            <a:extLst>
              <a:ext uri="{FF2B5EF4-FFF2-40B4-BE49-F238E27FC236}">
                <a16:creationId xmlns="" xmlns:a16="http://schemas.microsoft.com/office/drawing/2014/main" id="{A72DFED2-1E9E-499C-BD04-15B8F2964CC8}"/>
              </a:ext>
            </a:extLst>
          </p:cNvPr>
          <p:cNvPicPr>
            <a:picLocks noChangeAspect="1"/>
          </p:cNvPicPr>
          <p:nvPr/>
        </p:nvPicPr>
        <p:blipFill>
          <a:blip r:embed="rId3"/>
          <a:stretch>
            <a:fillRect/>
          </a:stretch>
        </p:blipFill>
        <p:spPr>
          <a:xfrm>
            <a:off x="6096001" y="1603559"/>
            <a:ext cx="6096000" cy="2630444"/>
          </a:xfrm>
          <a:prstGeom prst="rect">
            <a:avLst/>
          </a:prstGeom>
        </p:spPr>
      </p:pic>
      <p:pic>
        <p:nvPicPr>
          <p:cNvPr id="10" name="图片 9">
            <a:extLst>
              <a:ext uri="{FF2B5EF4-FFF2-40B4-BE49-F238E27FC236}">
                <a16:creationId xmlns="" xmlns:a16="http://schemas.microsoft.com/office/drawing/2014/main" id="{59BFA970-5D14-4C89-8E5A-BB331186357A}"/>
              </a:ext>
            </a:extLst>
          </p:cNvPr>
          <p:cNvPicPr>
            <a:picLocks noChangeAspect="1"/>
          </p:cNvPicPr>
          <p:nvPr/>
        </p:nvPicPr>
        <p:blipFill>
          <a:blip r:embed="rId4"/>
          <a:stretch>
            <a:fillRect/>
          </a:stretch>
        </p:blipFill>
        <p:spPr>
          <a:xfrm>
            <a:off x="-31012" y="4227557"/>
            <a:ext cx="6127008" cy="2630443"/>
          </a:xfrm>
          <a:prstGeom prst="rect">
            <a:avLst/>
          </a:prstGeom>
        </p:spPr>
      </p:pic>
      <p:pic>
        <p:nvPicPr>
          <p:cNvPr id="14" name="图片 13">
            <a:extLst>
              <a:ext uri="{FF2B5EF4-FFF2-40B4-BE49-F238E27FC236}">
                <a16:creationId xmlns="" xmlns:a16="http://schemas.microsoft.com/office/drawing/2014/main" id="{D86534FC-E12F-4471-9F9F-2A654D360AD1}"/>
              </a:ext>
            </a:extLst>
          </p:cNvPr>
          <p:cNvPicPr>
            <a:picLocks noChangeAspect="1"/>
          </p:cNvPicPr>
          <p:nvPr/>
        </p:nvPicPr>
        <p:blipFill>
          <a:blip r:embed="rId5"/>
          <a:stretch>
            <a:fillRect/>
          </a:stretch>
        </p:blipFill>
        <p:spPr>
          <a:xfrm>
            <a:off x="6095998" y="4227556"/>
            <a:ext cx="6096001" cy="2630444"/>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20798" y="185637"/>
            <a:ext cx="6894836" cy="400110"/>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a:cs typeface="+mn-cs"/>
              </a:rPr>
              <a:t>三、信阳市电力碳达峰碳中和实施方案</a:t>
            </a:r>
            <a:r>
              <a:rPr kumimoji="0" lang="en-US" altLang="zh-CN"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a:cs typeface="+mn-cs"/>
              </a:rPr>
              <a:t>风光储配置方案</a:t>
            </a:r>
          </a:p>
        </p:txBody>
      </p:sp>
      <p:sp>
        <p:nvSpPr>
          <p:cNvPr id="15"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7" name="矩形 16"/>
          <p:cNvSpPr/>
          <p:nvPr/>
        </p:nvSpPr>
        <p:spPr>
          <a:xfrm>
            <a:off x="572259" y="882153"/>
            <a:ext cx="1723549" cy="400110"/>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panose="020B0503020204020204" pitchFamily="34" charset="-122"/>
                <a:cs typeface="+mn-ea"/>
                <a:sym typeface="+mn-lt"/>
              </a:rPr>
              <a:t>总量配置规划</a:t>
            </a:r>
            <a:endParaRPr kumimoji="0" lang="en-US" altLang="zh-CN" sz="2000" b="1" i="0" u="none" strike="noStrike" kern="1200" cap="none" spc="0" normalizeH="0" baseline="0" noProof="0" dirty="0">
              <a:ln>
                <a:noFill/>
              </a:ln>
              <a:solidFill>
                <a:srgbClr val="163896"/>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矩形 18">
            <a:extLst>
              <a:ext uri="{FF2B5EF4-FFF2-40B4-BE49-F238E27FC236}">
                <a16:creationId xmlns="" xmlns:a16="http://schemas.microsoft.com/office/drawing/2014/main" id="{8EB32DC2-348A-41D4-B4B7-68795359AA5E}"/>
              </a:ext>
            </a:extLst>
          </p:cNvPr>
          <p:cNvSpPr/>
          <p:nvPr/>
        </p:nvSpPr>
        <p:spPr>
          <a:xfrm>
            <a:off x="3089785" y="896637"/>
            <a:ext cx="6510117" cy="646331"/>
          </a:xfrm>
          <a:prstGeom prst="rect">
            <a:avLst/>
          </a:prstGeom>
        </p:spPr>
        <p:txBody>
          <a:bodyPr wrap="none">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2025</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年典型日电力供需分析</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增量</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存量</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（风电：</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479</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kW+69</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；光伏：</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327</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kW+41</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万</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kW</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 xmlns:a16="http://schemas.microsoft.com/office/drawing/2014/main" id="{B24A9735-C111-4D83-B1F1-01613A4DEC63}"/>
              </a:ext>
            </a:extLst>
          </p:cNvPr>
          <p:cNvPicPr>
            <a:picLocks noChangeAspect="1"/>
          </p:cNvPicPr>
          <p:nvPr/>
        </p:nvPicPr>
        <p:blipFill>
          <a:blip r:embed="rId2"/>
          <a:stretch>
            <a:fillRect/>
          </a:stretch>
        </p:blipFill>
        <p:spPr>
          <a:xfrm>
            <a:off x="0" y="1541431"/>
            <a:ext cx="6095263" cy="2652591"/>
          </a:xfrm>
          <a:prstGeom prst="rect">
            <a:avLst/>
          </a:prstGeom>
        </p:spPr>
      </p:pic>
      <p:pic>
        <p:nvPicPr>
          <p:cNvPr id="7" name="图片 6">
            <a:extLst>
              <a:ext uri="{FF2B5EF4-FFF2-40B4-BE49-F238E27FC236}">
                <a16:creationId xmlns="" xmlns:a16="http://schemas.microsoft.com/office/drawing/2014/main" id="{97C7A758-8D97-46DC-AF67-DA8D0EC4EC5C}"/>
              </a:ext>
            </a:extLst>
          </p:cNvPr>
          <p:cNvPicPr>
            <a:picLocks noChangeAspect="1"/>
          </p:cNvPicPr>
          <p:nvPr/>
        </p:nvPicPr>
        <p:blipFill>
          <a:blip r:embed="rId3"/>
          <a:stretch>
            <a:fillRect/>
          </a:stretch>
        </p:blipFill>
        <p:spPr>
          <a:xfrm>
            <a:off x="6095263" y="1541431"/>
            <a:ext cx="6096737" cy="2652591"/>
          </a:xfrm>
          <a:prstGeom prst="rect">
            <a:avLst/>
          </a:prstGeom>
        </p:spPr>
      </p:pic>
      <p:pic>
        <p:nvPicPr>
          <p:cNvPr id="8" name="图片 7">
            <a:extLst>
              <a:ext uri="{FF2B5EF4-FFF2-40B4-BE49-F238E27FC236}">
                <a16:creationId xmlns="" xmlns:a16="http://schemas.microsoft.com/office/drawing/2014/main" id="{F877466E-C4C0-4339-A4B8-8D2BD5D67CB5}"/>
              </a:ext>
            </a:extLst>
          </p:cNvPr>
          <p:cNvPicPr>
            <a:picLocks noChangeAspect="1"/>
          </p:cNvPicPr>
          <p:nvPr/>
        </p:nvPicPr>
        <p:blipFill>
          <a:blip r:embed="rId4"/>
          <a:stretch>
            <a:fillRect/>
          </a:stretch>
        </p:blipFill>
        <p:spPr>
          <a:xfrm>
            <a:off x="-12192" y="4194022"/>
            <a:ext cx="6107456" cy="2663978"/>
          </a:xfrm>
          <a:prstGeom prst="rect">
            <a:avLst/>
          </a:prstGeom>
        </p:spPr>
      </p:pic>
      <p:pic>
        <p:nvPicPr>
          <p:cNvPr id="9" name="图片 8">
            <a:extLst>
              <a:ext uri="{FF2B5EF4-FFF2-40B4-BE49-F238E27FC236}">
                <a16:creationId xmlns="" xmlns:a16="http://schemas.microsoft.com/office/drawing/2014/main" id="{2509E602-464A-42AA-8B29-12A48D26EF9E}"/>
              </a:ext>
            </a:extLst>
          </p:cNvPr>
          <p:cNvPicPr>
            <a:picLocks noChangeAspect="1"/>
          </p:cNvPicPr>
          <p:nvPr/>
        </p:nvPicPr>
        <p:blipFill>
          <a:blip r:embed="rId5"/>
          <a:stretch>
            <a:fillRect/>
          </a:stretch>
        </p:blipFill>
        <p:spPr>
          <a:xfrm>
            <a:off x="6095263" y="4192485"/>
            <a:ext cx="6096737" cy="2652591"/>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121598" y="1235794"/>
            <a:ext cx="5674162" cy="1384995"/>
          </a:xfrm>
          <a:prstGeom prst="rect">
            <a:avLst/>
          </a:prstGeom>
        </p:spPr>
        <p:txBody>
          <a:bodyPr wrap="square">
            <a:spAutoFit/>
          </a:body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163896"/>
                </a:solidFill>
                <a:effectLst/>
                <a:uLnTx/>
                <a:uFillTx/>
                <a:latin typeface="+mn-ea"/>
                <a:cs typeface="+mn-ea"/>
                <a:sym typeface="+mn-lt"/>
              </a:rPr>
              <a:t>  电化学储能配置原则：</a:t>
            </a:r>
            <a:endParaRPr kumimoji="0" lang="en-US" altLang="zh-CN" sz="1400" b="1" i="0" u="none" strike="noStrike" kern="1200" cap="none" spc="0" normalizeH="0" baseline="0" noProof="0" dirty="0">
              <a:ln>
                <a:noFill/>
              </a:ln>
              <a:solidFill>
                <a:srgbClr val="163896"/>
              </a:solidFill>
              <a:effectLst/>
              <a:uLnTx/>
              <a:uFillTx/>
              <a:latin typeface="+mn-ea"/>
              <a:cs typeface="+mn-ea"/>
              <a:sym typeface="+mn-lt"/>
            </a:endParaRPr>
          </a:p>
          <a:p>
            <a:pPr marL="431800" marR="0" lvl="0" indent="-34290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不增加电网调峰压力，保障电网安全；</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a:p>
            <a:pPr marL="431800" marR="0" lvl="0" indent="-34290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减少信阳地区外送或外购电量；</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a:p>
            <a:pPr marL="431800" marR="0" lvl="0" indent="-34290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联合抽水蓄能、其它调峰资源进行调峰，充分发挥自身优势。</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p:txBody>
      </p:sp>
      <p:sp>
        <p:nvSpPr>
          <p:cNvPr id="31" name="矩形 30"/>
          <p:cNvSpPr/>
          <p:nvPr/>
        </p:nvSpPr>
        <p:spPr>
          <a:xfrm>
            <a:off x="6198670" y="2604086"/>
            <a:ext cx="5993330" cy="4293483"/>
          </a:xfrm>
          <a:prstGeom prst="rect">
            <a:avLst/>
          </a:prstGeom>
        </p:spPr>
        <p:txBody>
          <a:bodyPr wrap="square">
            <a:spAutoFit/>
          </a:body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163896"/>
                </a:solidFill>
                <a:effectLst/>
                <a:uLnTx/>
                <a:uFillTx/>
                <a:latin typeface="+mn-ea"/>
                <a:cs typeface="+mn-ea"/>
                <a:sym typeface="+mn-lt"/>
              </a:rPr>
              <a:t>储能配置：</a:t>
            </a:r>
            <a:endParaRPr kumimoji="0" lang="en-US" altLang="zh-CN" sz="1400" b="1" i="0" u="none" strike="noStrike" kern="1200" cap="none" spc="0" normalizeH="0" baseline="0" noProof="0" dirty="0">
              <a:ln>
                <a:noFill/>
              </a:ln>
              <a:solidFill>
                <a:srgbClr val="163896"/>
              </a:solidFill>
              <a:effectLst/>
              <a:uLnTx/>
              <a:uFillTx/>
              <a:latin typeface="+mn-ea"/>
              <a:cs typeface="+mn-ea"/>
              <a:sym typeface="+mn-lt"/>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抽水蓄能设计容量为</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100</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万千瓦，于</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2025</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年投产，投产前，电化学储能联合其它调峰电厂、外购电进行调峰；</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信阳地区</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95%</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以上尖峰负荷持续</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5.5</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小时，电化学储能和抽蓄主要解决尖峰时段调峰；</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负荷尖峰时段变动幅度约</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100</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万</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kW</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，故电化学储能和抽蓄联合出力应不小于</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100</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万</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kW</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，满功率出力最大连续时长为</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1.5h</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，非全功率出力最大连续时长</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5.5</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（折合为满功率约</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1.5h</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a:t>
            </a: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故储能出力按</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50</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万</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kW</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设计（考虑抽蓄只有</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50%</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出力情况），放电时长为</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1h</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（不足部分由抽蓄补充）；</a:t>
            </a:r>
            <a:endParaRPr kumimoji="0" lang="en-US" altLang="zh-CN" sz="1400" b="0" i="0" u="none" strike="noStrike" kern="1200" cap="none" spc="0" normalizeH="0" baseline="-25000" noProof="0" dirty="0">
              <a:ln>
                <a:noFill/>
              </a:ln>
              <a:solidFill>
                <a:srgbClr val="163896"/>
              </a:solidFill>
              <a:effectLst/>
              <a:uLnTx/>
              <a:uFillTx/>
              <a:latin typeface="+mn-ea"/>
              <a:cs typeface="+mn-ea"/>
              <a:sym typeface="+mn-lt"/>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华豫电厂退役前，由华豫电厂参与调峰为主，华豫电厂退役后（</a:t>
            </a:r>
            <a:r>
              <a:rPr kumimoji="0" lang="en-US" altLang="zh-CN" sz="1400" b="0" i="0" u="none" strike="noStrike" kern="1200" cap="none" spc="0" normalizeH="0" baseline="0" noProof="0" dirty="0">
                <a:ln>
                  <a:noFill/>
                </a:ln>
                <a:solidFill>
                  <a:srgbClr val="163896"/>
                </a:solidFill>
                <a:effectLst/>
                <a:uLnTx/>
                <a:uFillTx/>
                <a:latin typeface="+mn-ea"/>
                <a:cs typeface="+mn-ea"/>
                <a:sym typeface="+mn-lt"/>
              </a:rPr>
              <a:t>2023</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年底），</a:t>
            </a:r>
            <a:r>
              <a:rPr kumimoji="0" lang="zh-CN" altLang="en-US" sz="1400" b="1" i="0" u="none" strike="noStrike" kern="1200" cap="none" spc="0" normalizeH="0" baseline="0" noProof="0" dirty="0">
                <a:ln>
                  <a:noFill/>
                </a:ln>
                <a:solidFill>
                  <a:srgbClr val="FF0000"/>
                </a:solidFill>
                <a:effectLst/>
                <a:uLnTx/>
                <a:uFillTx/>
                <a:latin typeface="+mn-ea"/>
                <a:cs typeface="+mn-ea"/>
                <a:sym typeface="+mn-lt"/>
              </a:rPr>
              <a:t>储能容量配置需达到</a:t>
            </a:r>
            <a:r>
              <a:rPr kumimoji="0" lang="en-US" altLang="zh-CN" sz="1400" b="1" i="0" u="none" strike="noStrike" kern="1200" cap="none" spc="0" normalizeH="0" baseline="0" noProof="0" dirty="0">
                <a:ln>
                  <a:noFill/>
                </a:ln>
                <a:solidFill>
                  <a:srgbClr val="FF0000"/>
                </a:solidFill>
                <a:effectLst/>
                <a:uLnTx/>
                <a:uFillTx/>
                <a:latin typeface="+mn-ea"/>
                <a:cs typeface="+mn-ea"/>
                <a:sym typeface="+mn-lt"/>
              </a:rPr>
              <a:t>50</a:t>
            </a:r>
            <a:r>
              <a:rPr kumimoji="0" lang="zh-CN" altLang="en-US" sz="1400" b="1" i="0" u="none" strike="noStrike" kern="1200" cap="none" spc="0" normalizeH="0" baseline="0" noProof="0" dirty="0">
                <a:ln>
                  <a:noFill/>
                </a:ln>
                <a:solidFill>
                  <a:srgbClr val="FF0000"/>
                </a:solidFill>
                <a:effectLst/>
                <a:uLnTx/>
                <a:uFillTx/>
                <a:latin typeface="+mn-ea"/>
                <a:cs typeface="+mn-ea"/>
                <a:sym typeface="+mn-lt"/>
              </a:rPr>
              <a:t>万</a:t>
            </a:r>
            <a:r>
              <a:rPr kumimoji="0" lang="en-US" altLang="zh-CN" sz="1400" b="1" i="0" u="none" strike="noStrike" kern="1200" cap="none" spc="0" normalizeH="0" baseline="0" noProof="0" dirty="0">
                <a:ln>
                  <a:noFill/>
                </a:ln>
                <a:solidFill>
                  <a:srgbClr val="FF0000"/>
                </a:solidFill>
                <a:effectLst/>
                <a:uLnTx/>
                <a:uFillTx/>
                <a:latin typeface="+mn-ea"/>
                <a:cs typeface="+mn-ea"/>
                <a:sym typeface="+mn-lt"/>
              </a:rPr>
              <a:t>kW/50</a:t>
            </a:r>
            <a:r>
              <a:rPr kumimoji="0" lang="zh-CN" altLang="en-US" sz="1400" b="1" i="0" u="none" strike="noStrike" kern="1200" cap="none" spc="0" normalizeH="0" baseline="0" noProof="0" dirty="0">
                <a:ln>
                  <a:noFill/>
                </a:ln>
                <a:solidFill>
                  <a:srgbClr val="FF0000"/>
                </a:solidFill>
                <a:effectLst/>
                <a:uLnTx/>
                <a:uFillTx/>
                <a:latin typeface="+mn-ea"/>
                <a:cs typeface="+mn-ea"/>
                <a:sym typeface="+mn-lt"/>
              </a:rPr>
              <a:t>万</a:t>
            </a:r>
            <a:r>
              <a:rPr kumimoji="0" lang="en-US" altLang="zh-CN" sz="1400" b="1" i="0" u="none" strike="noStrike" kern="1200" cap="none" spc="0" normalizeH="0" baseline="0" noProof="0" dirty="0">
                <a:ln>
                  <a:noFill/>
                </a:ln>
                <a:solidFill>
                  <a:srgbClr val="FF0000"/>
                </a:solidFill>
                <a:effectLst/>
                <a:uLnTx/>
                <a:uFillTx/>
                <a:latin typeface="+mn-ea"/>
                <a:cs typeface="+mn-ea"/>
                <a:sym typeface="+mn-lt"/>
              </a:rPr>
              <a:t>kWh</a:t>
            </a:r>
            <a:r>
              <a:rPr kumimoji="0" lang="zh-CN" altLang="en-US" sz="1400" b="0" i="0" u="none" strike="noStrike" kern="1200" cap="none" spc="0" normalizeH="0" baseline="0" noProof="0" dirty="0">
                <a:ln>
                  <a:noFill/>
                </a:ln>
                <a:solidFill>
                  <a:srgbClr val="163896"/>
                </a:solidFill>
                <a:effectLst/>
                <a:uLnTx/>
                <a:uFillTx/>
                <a:latin typeface="+mn-ea"/>
                <a:cs typeface="+mn-ea"/>
                <a:sym typeface="+mn-lt"/>
              </a:rPr>
              <a:t>；</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400" dirty="0" smtClean="0">
                <a:solidFill>
                  <a:srgbClr val="163896"/>
                </a:solidFill>
                <a:latin typeface="+mn-ea"/>
                <a:cs typeface="+mn-ea"/>
                <a:sym typeface="+mn-lt"/>
              </a:rPr>
              <a:t>2023</a:t>
            </a:r>
            <a:r>
              <a:rPr lang="zh-CN" altLang="en-US" sz="1400" dirty="0" smtClean="0">
                <a:solidFill>
                  <a:srgbClr val="163896"/>
                </a:solidFill>
                <a:latin typeface="+mn-ea"/>
                <a:cs typeface="+mn-ea"/>
                <a:sym typeface="+mn-lt"/>
              </a:rPr>
              <a:t>年</a:t>
            </a:r>
            <a:r>
              <a:rPr lang="zh-CN" altLang="en-US" sz="1400" dirty="0">
                <a:solidFill>
                  <a:srgbClr val="163896"/>
                </a:solidFill>
                <a:latin typeface="+mn-ea"/>
                <a:cs typeface="+mn-ea"/>
                <a:sym typeface="+mn-lt"/>
              </a:rPr>
              <a:t>抽水蓄投运，缓解调峰压力</a:t>
            </a:r>
            <a:r>
              <a:rPr lang="zh-CN" altLang="en-US" sz="1400" dirty="0" smtClean="0">
                <a:solidFill>
                  <a:srgbClr val="163896"/>
                </a:solidFill>
                <a:latin typeface="+mn-ea"/>
                <a:cs typeface="+mn-ea"/>
                <a:sym typeface="+mn-lt"/>
              </a:rPr>
              <a:t>，</a:t>
            </a:r>
            <a:r>
              <a:rPr lang="en-US" altLang="zh-CN" sz="1400" dirty="0" smtClean="0">
                <a:solidFill>
                  <a:srgbClr val="163896"/>
                </a:solidFill>
                <a:latin typeface="+mn-ea"/>
                <a:cs typeface="+mn-ea"/>
                <a:sym typeface="+mn-lt"/>
              </a:rPr>
              <a:t>2025</a:t>
            </a:r>
            <a:r>
              <a:rPr lang="zh-CN" altLang="en-US" sz="1400" dirty="0" smtClean="0">
                <a:solidFill>
                  <a:srgbClr val="163896"/>
                </a:solidFill>
                <a:latin typeface="+mn-ea"/>
                <a:cs typeface="+mn-ea"/>
                <a:sym typeface="+mn-lt"/>
              </a:rPr>
              <a:t>年将</a:t>
            </a:r>
            <a:r>
              <a:rPr lang="zh-CN" altLang="en-US" sz="1400" dirty="0">
                <a:solidFill>
                  <a:srgbClr val="163896"/>
                </a:solidFill>
                <a:latin typeface="+mn-ea"/>
                <a:cs typeface="+mn-ea"/>
                <a:sym typeface="+mn-lt"/>
              </a:rPr>
              <a:t>不增加储能</a:t>
            </a:r>
            <a:r>
              <a:rPr lang="zh-CN" altLang="en-US" sz="1400" dirty="0" smtClean="0">
                <a:solidFill>
                  <a:srgbClr val="163896"/>
                </a:solidFill>
                <a:latin typeface="+mn-ea"/>
                <a:cs typeface="+mn-ea"/>
                <a:sym typeface="+mn-lt"/>
              </a:rPr>
              <a:t>容量配置</a:t>
            </a:r>
            <a:r>
              <a:rPr lang="zh-CN" altLang="en-US" sz="1400" dirty="0">
                <a:solidFill>
                  <a:srgbClr val="163896"/>
                </a:solidFill>
                <a:latin typeface="+mn-ea"/>
                <a:cs typeface="+mn-ea"/>
                <a:sym typeface="+mn-lt"/>
              </a:rPr>
              <a:t>。</a:t>
            </a:r>
            <a:endParaRPr kumimoji="0" lang="en-US" altLang="zh-CN" sz="1400" b="0" i="0" u="none" strike="noStrike" kern="1200" cap="none" spc="0" normalizeH="0" baseline="0" noProof="0" dirty="0">
              <a:ln>
                <a:noFill/>
              </a:ln>
              <a:solidFill>
                <a:srgbClr val="163896"/>
              </a:solidFill>
              <a:effectLst/>
              <a:uLnTx/>
              <a:uFillTx/>
              <a:latin typeface="+mn-ea"/>
              <a:cs typeface="+mn-ea"/>
              <a:sym typeface="+mn-lt"/>
            </a:endParaRPr>
          </a:p>
        </p:txBody>
      </p:sp>
      <p:grpSp>
        <p:nvGrpSpPr>
          <p:cNvPr id="4" name="组合 3"/>
          <p:cNvGrpSpPr/>
          <p:nvPr/>
        </p:nvGrpSpPr>
        <p:grpSpPr>
          <a:xfrm>
            <a:off x="188588" y="1579103"/>
            <a:ext cx="5739970" cy="2524483"/>
            <a:chOff x="-1" y="1444557"/>
            <a:chExt cx="5826959" cy="2600323"/>
          </a:xfrm>
        </p:grpSpPr>
        <p:pic>
          <p:nvPicPr>
            <p:cNvPr id="3" name="图片 2"/>
            <p:cNvPicPr>
              <a:picLocks noChangeAspect="1"/>
            </p:cNvPicPr>
            <p:nvPr/>
          </p:nvPicPr>
          <p:blipFill>
            <a:blip r:embed="rId2"/>
            <a:stretch>
              <a:fillRect/>
            </a:stretch>
          </p:blipFill>
          <p:spPr>
            <a:xfrm>
              <a:off x="-1" y="1444557"/>
              <a:ext cx="5826959" cy="2600323"/>
            </a:xfrm>
            <a:prstGeom prst="rect">
              <a:avLst/>
            </a:prstGeom>
          </p:spPr>
        </p:pic>
        <p:cxnSp>
          <p:nvCxnSpPr>
            <p:cNvPr id="37" name="直接连接符 36"/>
            <p:cNvCxnSpPr/>
            <p:nvPr/>
          </p:nvCxnSpPr>
          <p:spPr>
            <a:xfrm flipH="1">
              <a:off x="1105481" y="2406200"/>
              <a:ext cx="82074" cy="320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7555" y="2406200"/>
              <a:ext cx="798853" cy="248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87555" y="2406200"/>
              <a:ext cx="1504688" cy="124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1187555" y="2328542"/>
              <a:ext cx="1953358" cy="77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499188" y="2188758"/>
              <a:ext cx="1506238" cy="465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3398078" y="2188758"/>
              <a:ext cx="607347" cy="377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005425" y="2188758"/>
              <a:ext cx="868159" cy="188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579942" y="2947664"/>
              <a:ext cx="293642" cy="3002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88588" y="4112201"/>
            <a:ext cx="5739970" cy="2684840"/>
            <a:chOff x="107308" y="4042059"/>
            <a:chExt cx="5739970" cy="2754982"/>
          </a:xfrm>
        </p:grpSpPr>
        <p:pic>
          <p:nvPicPr>
            <p:cNvPr id="12" name="图片 11"/>
            <p:cNvPicPr>
              <a:picLocks noChangeAspect="1"/>
            </p:cNvPicPr>
            <p:nvPr/>
          </p:nvPicPr>
          <p:blipFill>
            <a:blip r:embed="rId3"/>
            <a:stretch>
              <a:fillRect/>
            </a:stretch>
          </p:blipFill>
          <p:spPr>
            <a:xfrm>
              <a:off x="107308" y="4042059"/>
              <a:ext cx="5739970" cy="2754982"/>
            </a:xfrm>
            <a:prstGeom prst="rect">
              <a:avLst/>
            </a:prstGeom>
          </p:spPr>
        </p:pic>
        <p:cxnSp>
          <p:nvCxnSpPr>
            <p:cNvPr id="55" name="直接连接符 54"/>
            <p:cNvCxnSpPr/>
            <p:nvPr/>
          </p:nvCxnSpPr>
          <p:spPr>
            <a:xfrm flipH="1" flipV="1">
              <a:off x="2064062" y="4926919"/>
              <a:ext cx="818166" cy="46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504994" y="5710912"/>
              <a:ext cx="243680" cy="378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977026" y="5792422"/>
              <a:ext cx="204504" cy="3333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endParaRPr lang="zh-CN" altLang="en-US" sz="2000" b="1" dirty="0">
              <a:solidFill>
                <a:srgbClr val="163896"/>
              </a:solidFill>
              <a:latin typeface="+mn-ea"/>
            </a:endParaRPr>
          </a:p>
        </p:txBody>
      </p:sp>
      <p:cxnSp>
        <p:nvCxnSpPr>
          <p:cNvPr id="24" name="直接连接符 23"/>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6"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27" name="矩形 26"/>
          <p:cNvSpPr/>
          <p:nvPr/>
        </p:nvSpPr>
        <p:spPr>
          <a:xfrm>
            <a:off x="572259" y="882153"/>
            <a:ext cx="1723549"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cs typeface="+mn-ea"/>
                <a:sym typeface="+mn-lt"/>
              </a:rPr>
              <a:t>总量配置规划</a:t>
            </a:r>
            <a:endParaRPr lang="en-US" altLang="zh-CN" sz="2000" b="1" dirty="0">
              <a:solidFill>
                <a:srgbClr val="163896"/>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5999678" y="825145"/>
            <a:ext cx="2723823" cy="369332"/>
          </a:xfrm>
          <a:prstGeom prst="rect">
            <a:avLst/>
          </a:prstGeom>
        </p:spPr>
        <p:txBody>
          <a:bodyPr wrap="none">
            <a:spAutoFit/>
          </a:bodyPr>
          <a:lstStyle/>
          <a:p>
            <a:pPr marR="0" lvl="0" indent="0" fontAlgn="auto">
              <a:lnSpc>
                <a:spcPct val="100000"/>
              </a:lnSpc>
              <a:spcBef>
                <a:spcPts val="0"/>
              </a:spcBef>
              <a:spcAft>
                <a:spcPts val="0"/>
              </a:spcAft>
              <a:buClrTx/>
              <a:buSzTx/>
              <a:buFontTx/>
              <a:buNone/>
              <a:defRPr/>
            </a:pPr>
            <a:r>
              <a:rPr lang="zh-CN" altLang="en-US" sz="1800" b="1" dirty="0">
                <a:solidFill>
                  <a:srgbClr val="FF0000"/>
                </a:solidFill>
                <a:latin typeface="微软雅黑" panose="020B0503020204020204" pitchFamily="34" charset="-122"/>
                <a:ea typeface="微软雅黑" panose="020B0503020204020204" pitchFamily="34" charset="-122"/>
                <a:cs typeface="+mn-ea"/>
                <a:sym typeface="+mn-lt"/>
              </a:rPr>
              <a:t>储能调峰策略及配置总量</a:t>
            </a:r>
            <a:endParaRPr lang="en-US" altLang="zh-CN" sz="1800" b="1" dirty="0">
              <a:solidFill>
                <a:srgbClr val="FF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17142" y="1319003"/>
            <a:ext cx="11009124" cy="1426031"/>
          </a:xfrm>
          <a:prstGeom prst="rect">
            <a:avLst/>
          </a:prstGeom>
        </p:spPr>
        <p:txBody>
          <a:bodyPr wrap="square">
            <a:spAutoFit/>
          </a:bodyPr>
          <a:lstStyle/>
          <a:p>
            <a:pPr>
              <a:lnSpc>
                <a:spcPts val="2600"/>
              </a:lnSpc>
              <a:defRPr/>
            </a:pPr>
            <a:r>
              <a:rPr lang="zh-CN" altLang="en-US" sz="1600" b="1" dirty="0">
                <a:solidFill>
                  <a:srgbClr val="163896"/>
                </a:solidFill>
                <a:latin typeface="微软雅黑" panose="020B0503020204020204" pitchFamily="34" charset="-122"/>
                <a:cs typeface="+mn-ea"/>
                <a:sym typeface="+mn-lt"/>
              </a:rPr>
              <a:t>浉河西部主要通道：</a:t>
            </a:r>
            <a:r>
              <a:rPr lang="zh-CN" altLang="en-US" sz="1600" dirty="0">
                <a:solidFill>
                  <a:srgbClr val="163896"/>
                </a:solidFill>
                <a:latin typeface="微软雅黑" panose="020B0503020204020204" pitchFamily="34" charset="-122"/>
                <a:cs typeface="+mn-ea"/>
                <a:sym typeface="+mn-lt"/>
              </a:rPr>
              <a:t>浉河西部仅</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千伏红擅、库区变，周边由</a:t>
            </a:r>
            <a:r>
              <a:rPr lang="en-US" altLang="zh-CN" sz="1600" dirty="0">
                <a:solidFill>
                  <a:srgbClr val="163896"/>
                </a:solidFill>
                <a:latin typeface="微软雅黑" panose="020B0503020204020204" pitchFamily="34" charset="-122"/>
                <a:cs typeface="+mn-ea"/>
                <a:sym typeface="+mn-lt"/>
              </a:rPr>
              <a:t>4</a:t>
            </a:r>
            <a:r>
              <a:rPr lang="zh-CN" altLang="en-US" sz="1600" dirty="0">
                <a:solidFill>
                  <a:srgbClr val="163896"/>
                </a:solidFill>
                <a:latin typeface="微软雅黑" panose="020B0503020204020204" pitchFamily="34" charset="-122"/>
                <a:cs typeface="+mn-ea"/>
                <a:sym typeface="+mn-lt"/>
              </a:rPr>
              <a:t>座</a:t>
            </a:r>
            <a:r>
              <a:rPr lang="en-US" altLang="zh-CN" sz="1600" dirty="0">
                <a:solidFill>
                  <a:srgbClr val="163896"/>
                </a:solidFill>
                <a:latin typeface="微软雅黑" panose="020B0503020204020204" pitchFamily="34" charset="-122"/>
                <a:cs typeface="+mn-ea"/>
                <a:sym typeface="+mn-lt"/>
              </a:rPr>
              <a:t>35</a:t>
            </a:r>
            <a:r>
              <a:rPr lang="zh-CN" altLang="en-US" sz="1600" dirty="0">
                <a:solidFill>
                  <a:srgbClr val="163896"/>
                </a:solidFill>
                <a:latin typeface="微软雅黑" panose="020B0503020204020204" pitchFamily="34" charset="-122"/>
                <a:cs typeface="+mn-ea"/>
                <a:sym typeface="+mn-lt"/>
              </a:rPr>
              <a:t>千伏变串接，但负荷主要聚集在城区，结合风、光资源及负荷情况，风电集中</a:t>
            </a:r>
            <a:r>
              <a:rPr lang="zh-CN" altLang="en-US" sz="1600" dirty="0" smtClean="0">
                <a:solidFill>
                  <a:srgbClr val="163896"/>
                </a:solidFill>
                <a:latin typeface="微软雅黑" panose="020B0503020204020204" pitchFamily="34" charset="-122"/>
                <a:cs typeface="+mn-ea"/>
                <a:sym typeface="+mn-lt"/>
              </a:rPr>
              <a:t>开发</a:t>
            </a:r>
            <a:r>
              <a:rPr lang="en-US" altLang="zh-CN" sz="1600" dirty="0" smtClean="0">
                <a:solidFill>
                  <a:srgbClr val="163896"/>
                </a:solidFill>
                <a:latin typeface="微软雅黑" panose="020B0503020204020204" pitchFamily="34" charset="-122"/>
                <a:cs typeface="+mn-ea"/>
                <a:sym typeface="+mn-lt"/>
              </a:rPr>
              <a:t>30</a:t>
            </a:r>
            <a:r>
              <a:rPr lang="zh-CN" altLang="en-US" sz="1600" dirty="0">
                <a:solidFill>
                  <a:srgbClr val="163896"/>
                </a:solidFill>
                <a:latin typeface="微软雅黑" panose="020B0503020204020204" pitchFamily="34" charset="-122"/>
                <a:cs typeface="+mn-ea"/>
                <a:sym typeface="+mn-lt"/>
              </a:rPr>
              <a:t>万</a:t>
            </a:r>
            <a:r>
              <a:rPr lang="zh-CN" altLang="en-US" sz="1600" dirty="0" smtClean="0">
                <a:solidFill>
                  <a:srgbClr val="163896"/>
                </a:solidFill>
                <a:latin typeface="微软雅黑" panose="020B0503020204020204" pitchFamily="34" charset="-122"/>
                <a:cs typeface="+mn-ea"/>
                <a:sym typeface="+mn-lt"/>
              </a:rPr>
              <a:t>千瓦。</a:t>
            </a:r>
            <a:endParaRPr lang="en-US" altLang="zh-CN" sz="1600" dirty="0">
              <a:solidFill>
                <a:srgbClr val="163896"/>
              </a:solidFill>
              <a:latin typeface="微软雅黑" panose="020B0503020204020204" pitchFamily="34" charset="-122"/>
              <a:cs typeface="+mn-ea"/>
              <a:sym typeface="+mn-lt"/>
            </a:endParaRPr>
          </a:p>
          <a:p>
            <a:pPr>
              <a:lnSpc>
                <a:spcPts val="2600"/>
              </a:lnSpc>
              <a:defRPr/>
            </a:pPr>
            <a:r>
              <a:rPr lang="zh-CN" altLang="en-US" sz="1600" b="1" dirty="0">
                <a:solidFill>
                  <a:srgbClr val="163896"/>
                </a:solidFill>
                <a:latin typeface="微软雅黑" panose="020B0503020204020204" pitchFamily="34" charset="-122"/>
                <a:cs typeface="+mn-ea"/>
                <a:sym typeface="+mn-lt"/>
              </a:rPr>
              <a:t>平桥东北部主要通道：</a:t>
            </a:r>
            <a:r>
              <a:rPr lang="zh-CN" altLang="en-US" sz="1600" dirty="0">
                <a:solidFill>
                  <a:srgbClr val="163896"/>
                </a:solidFill>
                <a:latin typeface="微软雅黑" panose="020B0503020204020204" pitchFamily="34" charset="-122"/>
                <a:cs typeface="+mn-ea"/>
                <a:sym typeface="+mn-lt"/>
              </a:rPr>
              <a:t>平桥东北部可开发风</a:t>
            </a:r>
            <a:r>
              <a:rPr lang="zh-CN" altLang="en-US" sz="1600" dirty="0" smtClean="0">
                <a:solidFill>
                  <a:srgbClr val="163896"/>
                </a:solidFill>
                <a:latin typeface="微软雅黑" panose="020B0503020204020204" pitchFamily="34" charset="-122"/>
                <a:cs typeface="+mn-ea"/>
                <a:sym typeface="+mn-lt"/>
              </a:rPr>
              <a:t>电</a:t>
            </a:r>
            <a:r>
              <a:rPr lang="en-US" altLang="zh-CN" sz="1600" dirty="0" smtClean="0">
                <a:solidFill>
                  <a:srgbClr val="163896"/>
                </a:solidFill>
                <a:latin typeface="微软雅黑" panose="020B0503020204020204" pitchFamily="34" charset="-122"/>
                <a:cs typeface="+mn-ea"/>
                <a:sym typeface="+mn-lt"/>
              </a:rPr>
              <a:t>20</a:t>
            </a:r>
            <a:r>
              <a:rPr lang="zh-CN" altLang="en-US" sz="1600" dirty="0">
                <a:solidFill>
                  <a:srgbClr val="163896"/>
                </a:solidFill>
                <a:latin typeface="微软雅黑" panose="020B0503020204020204" pitchFamily="34" charset="-122"/>
                <a:cs typeface="+mn-ea"/>
                <a:sym typeface="+mn-lt"/>
              </a:rPr>
              <a:t>万千瓦，但齐岗</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明港通道主要受限于齐岗，需提升齐岗变至</a:t>
            </a:r>
            <a:r>
              <a:rPr lang="en-US" altLang="zh-CN" sz="1600" dirty="0">
                <a:solidFill>
                  <a:srgbClr val="163896"/>
                </a:solidFill>
                <a:latin typeface="微软雅黑" panose="020B0503020204020204" pitchFamily="34" charset="-122"/>
                <a:cs typeface="+mn-ea"/>
                <a:sym typeface="+mn-lt"/>
              </a:rPr>
              <a:t>8</a:t>
            </a:r>
            <a:r>
              <a:rPr lang="zh-CN" altLang="en-US" sz="1600" dirty="0">
                <a:solidFill>
                  <a:srgbClr val="163896"/>
                </a:solidFill>
                <a:latin typeface="微软雅黑" panose="020B0503020204020204" pitchFamily="34" charset="-122"/>
                <a:cs typeface="+mn-ea"/>
                <a:sym typeface="+mn-lt"/>
              </a:rPr>
              <a:t>万以上容量，并电源侧配置储能，为明港集聚区就地消纳，配套外购电逐步退出钢厂自备电厂。</a:t>
            </a:r>
            <a:endParaRPr lang="en-US" altLang="zh-CN" sz="1600" dirty="0">
              <a:solidFill>
                <a:srgbClr val="163896"/>
              </a:solidFill>
              <a:latin typeface="微软雅黑" panose="020B0503020204020204" pitchFamily="34" charset="-122"/>
              <a:cs typeface="+mn-ea"/>
              <a:sym typeface="+mn-lt"/>
            </a:endParaRPr>
          </a:p>
        </p:txBody>
      </p:sp>
      <p:sp>
        <p:nvSpPr>
          <p:cNvPr id="84" name="矩形 83"/>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endParaRPr lang="zh-CN" altLang="en-US" sz="2000" b="1" dirty="0">
              <a:solidFill>
                <a:srgbClr val="163896"/>
              </a:solidFill>
              <a:latin typeface="+mn-ea"/>
            </a:endParaRPr>
          </a:p>
        </p:txBody>
      </p:sp>
      <p:graphicFrame>
        <p:nvGraphicFramePr>
          <p:cNvPr id="21" name="表格 20"/>
          <p:cNvGraphicFramePr>
            <a:graphicFrameLocks noGrp="1"/>
          </p:cNvGraphicFramePr>
          <p:nvPr>
            <p:extLst>
              <p:ext uri="{D42A27DB-BD31-4B8C-83A1-F6EECF244321}">
                <p14:modId xmlns:p14="http://schemas.microsoft.com/office/powerpoint/2010/main" val="4076456199"/>
              </p:ext>
            </p:extLst>
          </p:nvPr>
        </p:nvGraphicFramePr>
        <p:xfrm>
          <a:off x="4933940" y="2777659"/>
          <a:ext cx="6372291" cy="2005098"/>
        </p:xfrm>
        <a:graphic>
          <a:graphicData uri="http://schemas.openxmlformats.org/drawingml/2006/table">
            <a:tbl>
              <a:tblPr firstRow="1" bandRow="1">
                <a:tableStyleId>{5C22544A-7EE6-4342-B048-85BDC9FD1C3A}</a:tableStyleId>
              </a:tblPr>
              <a:tblGrid>
                <a:gridCol w="1056460">
                  <a:extLst>
                    <a:ext uri="{9D8B030D-6E8A-4147-A177-3AD203B41FA5}">
                      <a16:colId xmlns="" xmlns:a16="http://schemas.microsoft.com/office/drawing/2014/main" val="20000"/>
                    </a:ext>
                  </a:extLst>
                </a:gridCol>
                <a:gridCol w="1060693">
                  <a:extLst>
                    <a:ext uri="{9D8B030D-6E8A-4147-A177-3AD203B41FA5}">
                      <a16:colId xmlns="" xmlns:a16="http://schemas.microsoft.com/office/drawing/2014/main" val="20001"/>
                    </a:ext>
                  </a:extLst>
                </a:gridCol>
                <a:gridCol w="964188">
                  <a:extLst>
                    <a:ext uri="{9D8B030D-6E8A-4147-A177-3AD203B41FA5}">
                      <a16:colId xmlns="" xmlns:a16="http://schemas.microsoft.com/office/drawing/2014/main" val="20002"/>
                    </a:ext>
                  </a:extLst>
                </a:gridCol>
                <a:gridCol w="1034094">
                  <a:extLst>
                    <a:ext uri="{9D8B030D-6E8A-4147-A177-3AD203B41FA5}">
                      <a16:colId xmlns="" xmlns:a16="http://schemas.microsoft.com/office/drawing/2014/main" val="20003"/>
                    </a:ext>
                  </a:extLst>
                </a:gridCol>
                <a:gridCol w="1128428">
                  <a:extLst>
                    <a:ext uri="{9D8B030D-6E8A-4147-A177-3AD203B41FA5}">
                      <a16:colId xmlns="" xmlns:a16="http://schemas.microsoft.com/office/drawing/2014/main" val="20004"/>
                    </a:ext>
                  </a:extLst>
                </a:gridCol>
                <a:gridCol w="1128428">
                  <a:extLst>
                    <a:ext uri="{9D8B030D-6E8A-4147-A177-3AD203B41FA5}">
                      <a16:colId xmlns="" xmlns:a16="http://schemas.microsoft.com/office/drawing/2014/main" val="20005"/>
                    </a:ext>
                  </a:extLst>
                </a:gridCol>
              </a:tblGrid>
              <a:tr h="481098">
                <a:tc>
                  <a:txBody>
                    <a:bodyPr/>
                    <a:lstStyle/>
                    <a:p>
                      <a:pPr algn="ctr"/>
                      <a:r>
                        <a:rPr lang="zh-CN" altLang="en-US" sz="1200" dirty="0"/>
                        <a:t>风电场位置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288000">
                <a:tc rowSpan="3">
                  <a:txBody>
                    <a:bodyPr/>
                    <a:lstStyle/>
                    <a:p>
                      <a:pPr algn="ctr"/>
                      <a:r>
                        <a:rPr lang="zh-CN" altLang="en-US" sz="1400" dirty="0"/>
                        <a:t>西部</a:t>
                      </a:r>
                      <a:r>
                        <a:rPr lang="zh-CN" altLang="en-US" sz="1400" dirty="0" smtClean="0"/>
                        <a:t>风电</a:t>
                      </a:r>
                      <a:endParaRPr lang="zh-CN" altLang="en-US" sz="1400" dirty="0"/>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沙港</a:t>
                      </a:r>
                    </a:p>
                  </a:txBody>
                  <a:tcPr>
                    <a:solidFill>
                      <a:schemeClr val="bg1"/>
                    </a:solidFill>
                  </a:tcPr>
                </a:tc>
                <a:tc>
                  <a:txBody>
                    <a:bodyPr/>
                    <a:lstStyle/>
                    <a:p>
                      <a:pPr algn="ctr"/>
                      <a:r>
                        <a:rPr lang="en-US" altLang="zh-CN" sz="1400" dirty="0"/>
                        <a:t>30</a:t>
                      </a:r>
                      <a:endParaRPr lang="zh-CN" altLang="en-US" sz="1400" dirty="0"/>
                    </a:p>
                  </a:txBody>
                  <a:tcPr>
                    <a:solidFill>
                      <a:schemeClr val="bg1"/>
                    </a:solidFill>
                  </a:tcPr>
                </a:tc>
                <a:tc>
                  <a:txBody>
                    <a:bodyPr/>
                    <a:lstStyle/>
                    <a:p>
                      <a:pPr algn="ctr"/>
                      <a:r>
                        <a:rPr lang="en-US" altLang="zh-CN" sz="1400" dirty="0"/>
                        <a:t>15.8</a:t>
                      </a:r>
                      <a:endParaRPr lang="zh-CN" altLang="en-US" sz="1400" dirty="0"/>
                    </a:p>
                  </a:txBody>
                  <a:tcPr>
                    <a:solidFill>
                      <a:schemeClr val="bg1"/>
                    </a:solidFill>
                  </a:tcPr>
                </a:tc>
                <a:tc>
                  <a:txBody>
                    <a:bodyPr/>
                    <a:lstStyle/>
                    <a:p>
                      <a:pPr algn="ctr"/>
                      <a:r>
                        <a:rPr lang="en-US" altLang="zh-CN" sz="1400" dirty="0"/>
                        <a:t>9.7</a:t>
                      </a:r>
                      <a:endParaRPr lang="zh-CN" altLang="en-US" sz="1400" dirty="0"/>
                    </a:p>
                  </a:txBody>
                  <a:tcPr>
                    <a:solidFill>
                      <a:schemeClr val="bg1"/>
                    </a:solidFill>
                  </a:tcPr>
                </a:tc>
                <a:tc>
                  <a:txBody>
                    <a:bodyPr/>
                    <a:lstStyle/>
                    <a:p>
                      <a:pPr algn="ctr"/>
                      <a:r>
                        <a:rPr lang="en-US" altLang="zh-CN" sz="1400" dirty="0"/>
                        <a:t>20.2</a:t>
                      </a:r>
                      <a:endParaRPr lang="zh-CN" altLang="en-US" sz="1400" dirty="0"/>
                    </a:p>
                  </a:txBody>
                  <a:tcPr>
                    <a:solidFill>
                      <a:schemeClr val="bg1"/>
                    </a:solidFill>
                  </a:tcPr>
                </a:tc>
                <a:extLst>
                  <a:ext uri="{0D108BD9-81ED-4DB2-BD59-A6C34878D82A}">
                    <a16:rowId xmlns="" xmlns:a16="http://schemas.microsoft.com/office/drawing/2014/main" val="10001"/>
                  </a:ext>
                </a:extLst>
              </a:tr>
              <a:tr h="288000">
                <a:tc vMerge="1">
                  <a:txBody>
                    <a:bodyPr/>
                    <a:lstStyle/>
                    <a:p>
                      <a:endParaRPr lang="zh-CN"/>
                    </a:p>
                  </a:txBody>
                  <a:tcPr/>
                </a:tc>
                <a:tc>
                  <a:txBody>
                    <a:bodyPr/>
                    <a:lstStyle/>
                    <a:p>
                      <a:pPr algn="ctr"/>
                      <a:r>
                        <a:rPr lang="zh-CN" altLang="en-US" sz="1400" dirty="0"/>
                        <a:t>宜居</a:t>
                      </a:r>
                    </a:p>
                  </a:txBody>
                  <a:tcPr>
                    <a:solidFill>
                      <a:schemeClr val="bg1">
                        <a:lumMod val="95000"/>
                      </a:schemeClr>
                    </a:solidFill>
                  </a:tcPr>
                </a:tc>
                <a:tc>
                  <a:txBody>
                    <a:bodyPr/>
                    <a:lstStyle/>
                    <a:p>
                      <a:pPr algn="ctr"/>
                      <a:r>
                        <a:rPr lang="en-US" altLang="zh-CN" sz="1400" dirty="0"/>
                        <a:t>36</a:t>
                      </a:r>
                      <a:endParaRPr lang="zh-CN" altLang="en-US" sz="1400" dirty="0"/>
                    </a:p>
                  </a:txBody>
                  <a:tcPr>
                    <a:solidFill>
                      <a:schemeClr val="bg1">
                        <a:lumMod val="95000"/>
                      </a:schemeClr>
                    </a:solidFill>
                  </a:tcPr>
                </a:tc>
                <a:tc>
                  <a:txBody>
                    <a:bodyPr/>
                    <a:lstStyle/>
                    <a:p>
                      <a:pPr algn="ctr"/>
                      <a:r>
                        <a:rPr lang="en-US" altLang="zh-CN" sz="1400" dirty="0"/>
                        <a:t>20.1</a:t>
                      </a:r>
                      <a:endParaRPr lang="zh-CN" altLang="en-US" sz="1400" dirty="0"/>
                    </a:p>
                  </a:txBody>
                  <a:tcPr>
                    <a:solidFill>
                      <a:schemeClr val="bg1">
                        <a:lumMod val="95000"/>
                      </a:schemeClr>
                    </a:solidFill>
                  </a:tcPr>
                </a:tc>
                <a:tc>
                  <a:txBody>
                    <a:bodyPr/>
                    <a:lstStyle/>
                    <a:p>
                      <a:pPr algn="ctr"/>
                      <a:r>
                        <a:rPr lang="en-US" altLang="zh-CN" sz="1400" dirty="0"/>
                        <a:t>10.5</a:t>
                      </a:r>
                      <a:endParaRPr lang="zh-CN" altLang="en-US" sz="1400" dirty="0"/>
                    </a:p>
                  </a:txBody>
                  <a:tcPr>
                    <a:solidFill>
                      <a:schemeClr val="bg1">
                        <a:lumMod val="95000"/>
                      </a:schemeClr>
                    </a:solidFill>
                  </a:tcPr>
                </a:tc>
                <a:tc>
                  <a:txBody>
                    <a:bodyPr/>
                    <a:lstStyle/>
                    <a:p>
                      <a:pPr algn="ctr"/>
                      <a:r>
                        <a:rPr lang="en-US" altLang="zh-CN" sz="1400" dirty="0"/>
                        <a:t>23.1</a:t>
                      </a:r>
                      <a:endParaRPr lang="zh-CN" altLang="en-US" sz="1400" dirty="0"/>
                    </a:p>
                  </a:txBody>
                  <a:tcPr>
                    <a:solidFill>
                      <a:schemeClr val="bg1">
                        <a:lumMod val="95000"/>
                      </a:schemeClr>
                    </a:solidFill>
                  </a:tcPr>
                </a:tc>
                <a:extLst>
                  <a:ext uri="{0D108BD9-81ED-4DB2-BD59-A6C34878D82A}">
                    <a16:rowId xmlns="" xmlns:a16="http://schemas.microsoft.com/office/drawing/2014/main" val="10002"/>
                  </a:ext>
                </a:extLst>
              </a:tr>
              <a:tr h="288000">
                <a:tc vMerge="1">
                  <a:txBody>
                    <a:bodyPr/>
                    <a:lstStyle/>
                    <a:p>
                      <a:endParaRPr lang="zh-CN"/>
                    </a:p>
                  </a:txBody>
                  <a:tcPr>
                    <a:solidFill>
                      <a:schemeClr val="bg1"/>
                    </a:solidFill>
                  </a:tcPr>
                </a:tc>
                <a:tc>
                  <a:txBody>
                    <a:bodyPr/>
                    <a:lstStyle/>
                    <a:p>
                      <a:pPr algn="ctr"/>
                      <a:r>
                        <a:rPr lang="zh-CN" altLang="en-US" sz="1400" dirty="0"/>
                        <a:t>库区</a:t>
                      </a:r>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1.42</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2.8</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4.58</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288000">
                <a:tc rowSpan="2">
                  <a:txBody>
                    <a:bodyPr/>
                    <a:lstStyle/>
                    <a:p>
                      <a:pPr algn="ctr"/>
                      <a:r>
                        <a:rPr lang="zh-CN" altLang="en-US" sz="1400" dirty="0"/>
                        <a:t>东北部</a:t>
                      </a:r>
                      <a:endParaRPr lang="en-US" altLang="zh-CN" sz="1400" dirty="0"/>
                    </a:p>
                    <a:p>
                      <a:pPr algn="ctr"/>
                      <a:r>
                        <a:rPr lang="zh-CN" altLang="en-US" sz="1400" dirty="0" smtClean="0"/>
                        <a:t>风电</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彭庄</a:t>
                      </a:r>
                    </a:p>
                  </a:txBody>
                  <a:tcPr>
                    <a:lnT w="12700" cap="flat" cmpd="sng" algn="ctr">
                      <a:solidFill>
                        <a:srgbClr val="163896"/>
                      </a:solidFill>
                      <a:prstDash val="solid"/>
                      <a:round/>
                      <a:headEnd type="none" w="med" len="med"/>
                      <a:tailEnd type="none" w="med" len="med"/>
                    </a:lnT>
                    <a:solidFill>
                      <a:schemeClr val="bg1">
                        <a:lumMod val="95000"/>
                      </a:schemeClr>
                    </a:solidFill>
                  </a:tcPr>
                </a:tc>
                <a:tc>
                  <a:txBody>
                    <a:bodyPr/>
                    <a:lstStyle/>
                    <a:p>
                      <a:pPr algn="ctr"/>
                      <a:r>
                        <a:rPr lang="en-US" altLang="zh-CN" sz="1400" dirty="0"/>
                        <a:t>36</a:t>
                      </a:r>
                      <a:endParaRPr lang="zh-CN" altLang="en-US" sz="1400" dirty="0"/>
                    </a:p>
                  </a:txBody>
                  <a:tcPr>
                    <a:lnT w="12700" cap="flat" cmpd="sng" algn="ctr">
                      <a:solidFill>
                        <a:srgbClr val="163896"/>
                      </a:solidFill>
                      <a:prstDash val="solid"/>
                      <a:round/>
                      <a:headEnd type="none" w="med" len="med"/>
                      <a:tailEnd type="none" w="med" len="med"/>
                    </a:lnT>
                    <a:solidFill>
                      <a:schemeClr val="bg1">
                        <a:lumMod val="95000"/>
                      </a:schemeClr>
                    </a:solidFill>
                  </a:tcPr>
                </a:tc>
                <a:tc>
                  <a:txBody>
                    <a:bodyPr/>
                    <a:lstStyle/>
                    <a:p>
                      <a:pPr algn="ctr"/>
                      <a:r>
                        <a:rPr lang="en-US" altLang="zh-CN" sz="1400" dirty="0"/>
                        <a:t>21.7</a:t>
                      </a:r>
                      <a:endParaRPr lang="zh-CN" altLang="en-US" sz="1400" dirty="0"/>
                    </a:p>
                  </a:txBody>
                  <a:tcPr>
                    <a:lnT w="12700" cap="flat" cmpd="sng" algn="ctr">
                      <a:solidFill>
                        <a:srgbClr val="163896"/>
                      </a:solidFill>
                      <a:prstDash val="solid"/>
                      <a:round/>
                      <a:headEnd type="none" w="med" len="med"/>
                      <a:tailEnd type="none" w="med" len="med"/>
                    </a:lnT>
                    <a:solidFill>
                      <a:schemeClr val="bg1">
                        <a:lumMod val="95000"/>
                      </a:schemeClr>
                    </a:solidFill>
                  </a:tcPr>
                </a:tc>
                <a:tc>
                  <a:txBody>
                    <a:bodyPr/>
                    <a:lstStyle/>
                    <a:p>
                      <a:pPr algn="ctr"/>
                      <a:r>
                        <a:rPr lang="en-US" altLang="zh-CN" sz="1400" dirty="0"/>
                        <a:t>8.9</a:t>
                      </a:r>
                      <a:endParaRPr lang="zh-CN" altLang="en-US" sz="1400" dirty="0"/>
                    </a:p>
                  </a:txBody>
                  <a:tcPr>
                    <a:lnT w="12700" cap="flat" cmpd="sng" algn="ctr">
                      <a:solidFill>
                        <a:srgbClr val="163896"/>
                      </a:solidFill>
                      <a:prstDash val="solid"/>
                      <a:round/>
                      <a:headEnd type="none" w="med" len="med"/>
                      <a:tailEnd type="none" w="med" len="med"/>
                    </a:lnT>
                    <a:solidFill>
                      <a:schemeClr val="bg1">
                        <a:lumMod val="95000"/>
                      </a:schemeClr>
                    </a:solidFill>
                  </a:tcPr>
                </a:tc>
                <a:tc>
                  <a:txBody>
                    <a:bodyPr/>
                    <a:lstStyle/>
                    <a:p>
                      <a:pPr algn="ctr"/>
                      <a:r>
                        <a:rPr lang="en-US" altLang="zh-CN" sz="1400" dirty="0"/>
                        <a:t>21.5</a:t>
                      </a:r>
                      <a:endParaRPr lang="zh-CN" altLang="en-US" sz="1400" dirty="0"/>
                    </a:p>
                  </a:txBody>
                  <a:tcPr>
                    <a:lnT w="12700" cap="flat" cmpd="sng" algn="ctr">
                      <a:solidFill>
                        <a:srgbClr val="163896"/>
                      </a:solidFill>
                      <a:prstDash val="solid"/>
                      <a:round/>
                      <a:headEnd type="none" w="med" len="med"/>
                      <a:tailEnd type="none" w="med" len="med"/>
                    </a:lnT>
                    <a:solidFill>
                      <a:schemeClr val="bg1">
                        <a:lumMod val="95000"/>
                      </a:schemeClr>
                    </a:solidFill>
                  </a:tcPr>
                </a:tc>
                <a:extLst>
                  <a:ext uri="{0D108BD9-81ED-4DB2-BD59-A6C34878D82A}">
                    <a16:rowId xmlns="" xmlns:a16="http://schemas.microsoft.com/office/drawing/2014/main" val="10004"/>
                  </a:ext>
                </a:extLst>
              </a:tr>
              <a:tr h="288000">
                <a:tc vMerge="1">
                  <a:txBody>
                    <a:bodyPr/>
                    <a:lstStyle/>
                    <a:p>
                      <a:endParaRPr lang="zh-CN"/>
                    </a:p>
                  </a:txBody>
                  <a:tcPr>
                    <a:solidFill>
                      <a:schemeClr val="bg1"/>
                    </a:solidFill>
                  </a:tcPr>
                </a:tc>
                <a:tc>
                  <a:txBody>
                    <a:bodyPr/>
                    <a:lstStyle/>
                    <a:p>
                      <a:pPr algn="ctr"/>
                      <a:r>
                        <a:rPr lang="zh-CN" altLang="en-US" sz="1400" dirty="0"/>
                        <a:t>明港</a:t>
                      </a:r>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8</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5.19</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1.6</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4.41</a:t>
                      </a:r>
                      <a:endParaRPr lang="zh-CN" altLang="en-US" sz="1400" dirty="0"/>
                    </a:p>
                  </a:txBody>
                  <a:tcPr>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bl>
          </a:graphicData>
        </a:graphic>
      </p:graphicFrame>
      <p:sp>
        <p:nvSpPr>
          <p:cNvPr id="22" name="TextBox 21"/>
          <p:cNvSpPr txBox="1"/>
          <p:nvPr/>
        </p:nvSpPr>
        <p:spPr>
          <a:xfrm>
            <a:off x="4910355" y="4728420"/>
            <a:ext cx="6419462" cy="2092881"/>
          </a:xfrm>
          <a:prstGeom prst="rect">
            <a:avLst/>
          </a:prstGeom>
          <a:noFill/>
        </p:spPr>
        <p:txBody>
          <a:bodyPr wrap="square" rtlCol="0">
            <a:spAutoFit/>
          </a:bodyPr>
          <a:lstStyle/>
          <a:p>
            <a:pPr>
              <a:lnSpc>
                <a:spcPts val="2600"/>
              </a:lnSpc>
            </a:pPr>
            <a:r>
              <a:rPr lang="zh-CN" altLang="en-US" sz="1600" b="1" dirty="0">
                <a:solidFill>
                  <a:srgbClr val="163896"/>
                </a:solidFill>
              </a:rPr>
              <a:t>主要实施方案：</a:t>
            </a:r>
            <a:endParaRPr lang="en-US" altLang="zh-CN" sz="1600" b="1" dirty="0">
              <a:solidFill>
                <a:srgbClr val="163896"/>
              </a:solidFill>
            </a:endParaRPr>
          </a:p>
          <a:p>
            <a:pPr>
              <a:lnSpc>
                <a:spcPts val="2600"/>
              </a:lnSpc>
            </a:pPr>
            <a:r>
              <a:rPr lang="zh-CN" altLang="en-US" sz="1600" b="1" dirty="0">
                <a:solidFill>
                  <a:srgbClr val="163896"/>
                </a:solidFill>
              </a:rPr>
              <a:t>西部</a:t>
            </a:r>
            <a:r>
              <a:rPr lang="zh-CN" altLang="en-US" sz="1600" b="1" dirty="0" smtClean="0">
                <a:solidFill>
                  <a:srgbClr val="163896"/>
                </a:solidFill>
              </a:rPr>
              <a:t>风电接入</a:t>
            </a:r>
            <a:r>
              <a:rPr lang="zh-CN" altLang="en-US" sz="1600" b="1" dirty="0">
                <a:solidFill>
                  <a:srgbClr val="163896"/>
                </a:solidFill>
              </a:rPr>
              <a:t>方案：</a:t>
            </a:r>
            <a:r>
              <a:rPr lang="zh-CN" altLang="en-US" sz="1600" dirty="0">
                <a:solidFill>
                  <a:srgbClr val="163896"/>
                </a:solidFill>
              </a:rPr>
              <a:t>新建</a:t>
            </a:r>
            <a:r>
              <a:rPr lang="en-US" altLang="zh-CN" sz="1600" dirty="0">
                <a:solidFill>
                  <a:srgbClr val="163896"/>
                </a:solidFill>
              </a:rPr>
              <a:t>2</a:t>
            </a:r>
            <a:r>
              <a:rPr lang="zh-CN" altLang="en-US" sz="1600" dirty="0">
                <a:solidFill>
                  <a:srgbClr val="163896"/>
                </a:solidFill>
              </a:rPr>
              <a:t>座</a:t>
            </a:r>
            <a:r>
              <a:rPr lang="en-US" altLang="zh-CN" sz="1600" dirty="0">
                <a:solidFill>
                  <a:srgbClr val="163896"/>
                </a:solidFill>
              </a:rPr>
              <a:t>110</a:t>
            </a:r>
            <a:r>
              <a:rPr lang="zh-CN" altLang="en-US" sz="1600" dirty="0">
                <a:solidFill>
                  <a:srgbClr val="163896"/>
                </a:solidFill>
              </a:rPr>
              <a:t>千伏变电站，就近接入</a:t>
            </a:r>
            <a:r>
              <a:rPr lang="en-US" altLang="zh-CN" sz="1600" dirty="0">
                <a:solidFill>
                  <a:srgbClr val="163896"/>
                </a:solidFill>
              </a:rPr>
              <a:t>220</a:t>
            </a:r>
            <a:r>
              <a:rPr lang="zh-CN" altLang="en-US" sz="1600" dirty="0">
                <a:solidFill>
                  <a:srgbClr val="163896"/>
                </a:solidFill>
              </a:rPr>
              <a:t>千伏沙港、宜居变；或改造升级</a:t>
            </a:r>
            <a:r>
              <a:rPr lang="en-US" altLang="zh-CN" sz="1600" dirty="0">
                <a:solidFill>
                  <a:srgbClr val="163896"/>
                </a:solidFill>
              </a:rPr>
              <a:t>35</a:t>
            </a:r>
            <a:r>
              <a:rPr lang="zh-CN" altLang="en-US" sz="1600" dirty="0">
                <a:solidFill>
                  <a:srgbClr val="163896"/>
                </a:solidFill>
              </a:rPr>
              <a:t>千伏串联变电站至</a:t>
            </a:r>
            <a:r>
              <a:rPr lang="en-US" altLang="zh-CN" sz="1600" dirty="0">
                <a:solidFill>
                  <a:srgbClr val="163896"/>
                </a:solidFill>
              </a:rPr>
              <a:t>110</a:t>
            </a:r>
            <a:r>
              <a:rPr lang="zh-CN" altLang="en-US" sz="1600" dirty="0">
                <a:solidFill>
                  <a:srgbClr val="163896"/>
                </a:solidFill>
              </a:rPr>
              <a:t>千伏，扩大主变容量；配置</a:t>
            </a:r>
            <a:r>
              <a:rPr lang="en-US" altLang="zh-CN" sz="1600" dirty="0">
                <a:solidFill>
                  <a:srgbClr val="163896"/>
                </a:solidFill>
              </a:rPr>
              <a:t>20</a:t>
            </a:r>
            <a:r>
              <a:rPr lang="zh-CN" altLang="en-US" sz="1600" dirty="0">
                <a:solidFill>
                  <a:srgbClr val="163896"/>
                </a:solidFill>
              </a:rPr>
              <a:t>万千瓦储能。</a:t>
            </a:r>
            <a:endParaRPr lang="en-US" altLang="zh-CN" sz="1600" dirty="0">
              <a:solidFill>
                <a:srgbClr val="163896"/>
              </a:solidFill>
            </a:endParaRPr>
          </a:p>
          <a:p>
            <a:pPr>
              <a:lnSpc>
                <a:spcPts val="2600"/>
              </a:lnSpc>
            </a:pPr>
            <a:r>
              <a:rPr lang="zh-CN" altLang="en-US" sz="1600" b="1" dirty="0">
                <a:solidFill>
                  <a:srgbClr val="163896"/>
                </a:solidFill>
              </a:rPr>
              <a:t>东北部</a:t>
            </a:r>
            <a:r>
              <a:rPr lang="zh-CN" altLang="en-US" sz="1600" b="1" dirty="0" smtClean="0">
                <a:solidFill>
                  <a:srgbClr val="163896"/>
                </a:solidFill>
              </a:rPr>
              <a:t>风电接入</a:t>
            </a:r>
            <a:r>
              <a:rPr lang="zh-CN" altLang="en-US" sz="1600" b="1" dirty="0">
                <a:solidFill>
                  <a:srgbClr val="163896"/>
                </a:solidFill>
              </a:rPr>
              <a:t>方案：</a:t>
            </a:r>
            <a:r>
              <a:rPr lang="zh-CN" altLang="en-US" sz="1600" dirty="0">
                <a:solidFill>
                  <a:srgbClr val="163896"/>
                </a:solidFill>
              </a:rPr>
              <a:t>齐岗扩容接入，配置</a:t>
            </a:r>
            <a:r>
              <a:rPr lang="en-US" altLang="zh-CN" sz="1600" dirty="0">
                <a:solidFill>
                  <a:srgbClr val="163896"/>
                </a:solidFill>
              </a:rPr>
              <a:t>10</a:t>
            </a:r>
            <a:r>
              <a:rPr lang="zh-CN" altLang="en-US" sz="1600" dirty="0">
                <a:solidFill>
                  <a:srgbClr val="163896"/>
                </a:solidFill>
              </a:rPr>
              <a:t>万千瓦储能，通过齐岗</a:t>
            </a:r>
            <a:r>
              <a:rPr lang="en-US" altLang="zh-CN" sz="1600" dirty="0">
                <a:solidFill>
                  <a:srgbClr val="163896"/>
                </a:solidFill>
              </a:rPr>
              <a:t>-</a:t>
            </a:r>
            <a:r>
              <a:rPr lang="zh-CN" altLang="en-US" sz="1600" dirty="0">
                <a:solidFill>
                  <a:srgbClr val="163896"/>
                </a:solidFill>
              </a:rPr>
              <a:t>明港为明港集聚区负荷调峰。</a:t>
            </a:r>
          </a:p>
        </p:txBody>
      </p:sp>
      <p:grpSp>
        <p:nvGrpSpPr>
          <p:cNvPr id="2" name="组合 1"/>
          <p:cNvGrpSpPr/>
          <p:nvPr/>
        </p:nvGrpSpPr>
        <p:grpSpPr>
          <a:xfrm>
            <a:off x="566207" y="2644879"/>
            <a:ext cx="4334575" cy="3858602"/>
            <a:chOff x="731571" y="2532749"/>
            <a:chExt cx="4334575" cy="3858602"/>
          </a:xfrm>
        </p:grpSpPr>
        <p:grpSp>
          <p:nvGrpSpPr>
            <p:cNvPr id="19" name="组合 18"/>
            <p:cNvGrpSpPr/>
            <p:nvPr/>
          </p:nvGrpSpPr>
          <p:grpSpPr>
            <a:xfrm>
              <a:off x="731571" y="2644311"/>
              <a:ext cx="3717089" cy="3705689"/>
              <a:chOff x="531150" y="1916256"/>
              <a:chExt cx="2386225" cy="3097200"/>
            </a:xfrm>
          </p:grpSpPr>
          <p:sp>
            <p:nvSpPr>
              <p:cNvPr id="28" name="任意多边形 27"/>
              <p:cNvSpPr/>
              <p:nvPr/>
            </p:nvSpPr>
            <p:spPr bwMode="auto">
              <a:xfrm>
                <a:off x="605529" y="2972990"/>
                <a:ext cx="1732522" cy="2040466"/>
              </a:xfrm>
              <a:custGeom>
                <a:avLst/>
                <a:gdLst>
                  <a:gd name="connsiteX0" fmla="*/ 109361 w 1732522"/>
                  <a:gd name="connsiteY0" fmla="*/ 137701 h 2040466"/>
                  <a:gd name="connsiteX1" fmla="*/ 131586 w 1732522"/>
                  <a:gd name="connsiteY1" fmla="*/ 80551 h 2040466"/>
                  <a:gd name="connsiteX2" fmla="*/ 141111 w 1732522"/>
                  <a:gd name="connsiteY2" fmla="*/ 58326 h 2040466"/>
                  <a:gd name="connsiteX3" fmla="*/ 150636 w 1732522"/>
                  <a:gd name="connsiteY3" fmla="*/ 36101 h 2040466"/>
                  <a:gd name="connsiteX4" fmla="*/ 166511 w 1732522"/>
                  <a:gd name="connsiteY4" fmla="*/ 42451 h 2040466"/>
                  <a:gd name="connsiteX5" fmla="*/ 179211 w 1732522"/>
                  <a:gd name="connsiteY5" fmla="*/ 45626 h 2040466"/>
                  <a:gd name="connsiteX6" fmla="*/ 191911 w 1732522"/>
                  <a:gd name="connsiteY6" fmla="*/ 51976 h 2040466"/>
                  <a:gd name="connsiteX7" fmla="*/ 226836 w 1732522"/>
                  <a:gd name="connsiteY7" fmla="*/ 48801 h 2040466"/>
                  <a:gd name="connsiteX8" fmla="*/ 252236 w 1732522"/>
                  <a:gd name="connsiteY8" fmla="*/ 39276 h 2040466"/>
                  <a:gd name="connsiteX9" fmla="*/ 271286 w 1732522"/>
                  <a:gd name="connsiteY9" fmla="*/ 39276 h 2040466"/>
                  <a:gd name="connsiteX10" fmla="*/ 303036 w 1732522"/>
                  <a:gd name="connsiteY10" fmla="*/ 39276 h 2040466"/>
                  <a:gd name="connsiteX11" fmla="*/ 334786 w 1732522"/>
                  <a:gd name="connsiteY11" fmla="*/ 39276 h 2040466"/>
                  <a:gd name="connsiteX12" fmla="*/ 366536 w 1732522"/>
                  <a:gd name="connsiteY12" fmla="*/ 39276 h 2040466"/>
                  <a:gd name="connsiteX13" fmla="*/ 398286 w 1732522"/>
                  <a:gd name="connsiteY13" fmla="*/ 42451 h 2040466"/>
                  <a:gd name="connsiteX14" fmla="*/ 420511 w 1732522"/>
                  <a:gd name="connsiteY14" fmla="*/ 45626 h 2040466"/>
                  <a:gd name="connsiteX15" fmla="*/ 449086 w 1732522"/>
                  <a:gd name="connsiteY15" fmla="*/ 45626 h 2040466"/>
                  <a:gd name="connsiteX16" fmla="*/ 464961 w 1732522"/>
                  <a:gd name="connsiteY16" fmla="*/ 39276 h 2040466"/>
                  <a:gd name="connsiteX17" fmla="*/ 480836 w 1732522"/>
                  <a:gd name="connsiteY17" fmla="*/ 36101 h 2040466"/>
                  <a:gd name="connsiteX18" fmla="*/ 493536 w 1732522"/>
                  <a:gd name="connsiteY18" fmla="*/ 23401 h 2040466"/>
                  <a:gd name="connsiteX19" fmla="*/ 515761 w 1732522"/>
                  <a:gd name="connsiteY19" fmla="*/ 10701 h 2040466"/>
                  <a:gd name="connsiteX20" fmla="*/ 531636 w 1732522"/>
                  <a:gd name="connsiteY20" fmla="*/ 7526 h 2040466"/>
                  <a:gd name="connsiteX21" fmla="*/ 544336 w 1732522"/>
                  <a:gd name="connsiteY21" fmla="*/ 4351 h 2040466"/>
                  <a:gd name="connsiteX22" fmla="*/ 572911 w 1732522"/>
                  <a:gd name="connsiteY22" fmla="*/ 4351 h 2040466"/>
                  <a:gd name="connsiteX23" fmla="*/ 591961 w 1732522"/>
                  <a:gd name="connsiteY23" fmla="*/ 1176 h 2040466"/>
                  <a:gd name="connsiteX24" fmla="*/ 630061 w 1732522"/>
                  <a:gd name="connsiteY24" fmla="*/ 1176 h 2040466"/>
                  <a:gd name="connsiteX25" fmla="*/ 642761 w 1732522"/>
                  <a:gd name="connsiteY25" fmla="*/ 1176 h 2040466"/>
                  <a:gd name="connsiteX26" fmla="*/ 655461 w 1732522"/>
                  <a:gd name="connsiteY26" fmla="*/ 17051 h 2040466"/>
                  <a:gd name="connsiteX27" fmla="*/ 668161 w 1732522"/>
                  <a:gd name="connsiteY27" fmla="*/ 45626 h 2040466"/>
                  <a:gd name="connsiteX28" fmla="*/ 680861 w 1732522"/>
                  <a:gd name="connsiteY28" fmla="*/ 48801 h 2040466"/>
                  <a:gd name="connsiteX29" fmla="*/ 693561 w 1732522"/>
                  <a:gd name="connsiteY29" fmla="*/ 48801 h 2040466"/>
                  <a:gd name="connsiteX30" fmla="*/ 715786 w 1732522"/>
                  <a:gd name="connsiteY30" fmla="*/ 48801 h 2040466"/>
                  <a:gd name="connsiteX31" fmla="*/ 734836 w 1732522"/>
                  <a:gd name="connsiteY31" fmla="*/ 48801 h 2040466"/>
                  <a:gd name="connsiteX32" fmla="*/ 738011 w 1732522"/>
                  <a:gd name="connsiteY32" fmla="*/ 48801 h 2040466"/>
                  <a:gd name="connsiteX33" fmla="*/ 741186 w 1732522"/>
                  <a:gd name="connsiteY33" fmla="*/ 71026 h 2040466"/>
                  <a:gd name="connsiteX34" fmla="*/ 728486 w 1732522"/>
                  <a:gd name="connsiteY34" fmla="*/ 96426 h 2040466"/>
                  <a:gd name="connsiteX35" fmla="*/ 725311 w 1732522"/>
                  <a:gd name="connsiteY35" fmla="*/ 118651 h 2040466"/>
                  <a:gd name="connsiteX36" fmla="*/ 718961 w 1732522"/>
                  <a:gd name="connsiteY36" fmla="*/ 125001 h 2040466"/>
                  <a:gd name="connsiteX37" fmla="*/ 718961 w 1732522"/>
                  <a:gd name="connsiteY37" fmla="*/ 150401 h 2040466"/>
                  <a:gd name="connsiteX38" fmla="*/ 718961 w 1732522"/>
                  <a:gd name="connsiteY38" fmla="*/ 169451 h 2040466"/>
                  <a:gd name="connsiteX39" fmla="*/ 741186 w 1732522"/>
                  <a:gd name="connsiteY39" fmla="*/ 172626 h 2040466"/>
                  <a:gd name="connsiteX40" fmla="*/ 757061 w 1732522"/>
                  <a:gd name="connsiteY40" fmla="*/ 169451 h 2040466"/>
                  <a:gd name="connsiteX41" fmla="*/ 760236 w 1732522"/>
                  <a:gd name="connsiteY41" fmla="*/ 166276 h 2040466"/>
                  <a:gd name="connsiteX42" fmla="*/ 776111 w 1732522"/>
                  <a:gd name="connsiteY42" fmla="*/ 172626 h 2040466"/>
                  <a:gd name="connsiteX43" fmla="*/ 795161 w 1732522"/>
                  <a:gd name="connsiteY43" fmla="*/ 191676 h 2040466"/>
                  <a:gd name="connsiteX44" fmla="*/ 814211 w 1732522"/>
                  <a:gd name="connsiteY44" fmla="*/ 213901 h 2040466"/>
                  <a:gd name="connsiteX45" fmla="*/ 823736 w 1732522"/>
                  <a:gd name="connsiteY45" fmla="*/ 213901 h 2040466"/>
                  <a:gd name="connsiteX46" fmla="*/ 836436 w 1732522"/>
                  <a:gd name="connsiteY46" fmla="*/ 223426 h 2040466"/>
                  <a:gd name="connsiteX47" fmla="*/ 852311 w 1732522"/>
                  <a:gd name="connsiteY47" fmla="*/ 236126 h 2040466"/>
                  <a:gd name="connsiteX48" fmla="*/ 852311 w 1732522"/>
                  <a:gd name="connsiteY48" fmla="*/ 252001 h 2040466"/>
                  <a:gd name="connsiteX49" fmla="*/ 852311 w 1732522"/>
                  <a:gd name="connsiteY49" fmla="*/ 274226 h 2040466"/>
                  <a:gd name="connsiteX50" fmla="*/ 852311 w 1732522"/>
                  <a:gd name="connsiteY50" fmla="*/ 290101 h 2040466"/>
                  <a:gd name="connsiteX51" fmla="*/ 852311 w 1732522"/>
                  <a:gd name="connsiteY51" fmla="*/ 305976 h 2040466"/>
                  <a:gd name="connsiteX52" fmla="*/ 858661 w 1732522"/>
                  <a:gd name="connsiteY52" fmla="*/ 325026 h 2040466"/>
                  <a:gd name="connsiteX53" fmla="*/ 871361 w 1732522"/>
                  <a:gd name="connsiteY53" fmla="*/ 318676 h 2040466"/>
                  <a:gd name="connsiteX54" fmla="*/ 887236 w 1732522"/>
                  <a:gd name="connsiteY54" fmla="*/ 309151 h 2040466"/>
                  <a:gd name="connsiteX55" fmla="*/ 906286 w 1732522"/>
                  <a:gd name="connsiteY55" fmla="*/ 296451 h 2040466"/>
                  <a:gd name="connsiteX56" fmla="*/ 922161 w 1732522"/>
                  <a:gd name="connsiteY56" fmla="*/ 283751 h 2040466"/>
                  <a:gd name="connsiteX57" fmla="*/ 941211 w 1732522"/>
                  <a:gd name="connsiteY57" fmla="*/ 283751 h 2040466"/>
                  <a:gd name="connsiteX58" fmla="*/ 976136 w 1732522"/>
                  <a:gd name="connsiteY58" fmla="*/ 286926 h 2040466"/>
                  <a:gd name="connsiteX59" fmla="*/ 1001536 w 1732522"/>
                  <a:gd name="connsiteY59" fmla="*/ 296451 h 2040466"/>
                  <a:gd name="connsiteX60" fmla="*/ 1017411 w 1732522"/>
                  <a:gd name="connsiteY60" fmla="*/ 312326 h 2040466"/>
                  <a:gd name="connsiteX61" fmla="*/ 1036461 w 1732522"/>
                  <a:gd name="connsiteY61" fmla="*/ 334551 h 2040466"/>
                  <a:gd name="connsiteX62" fmla="*/ 1052336 w 1732522"/>
                  <a:gd name="connsiteY62" fmla="*/ 325026 h 2040466"/>
                  <a:gd name="connsiteX63" fmla="*/ 1065036 w 1732522"/>
                  <a:gd name="connsiteY63" fmla="*/ 302801 h 2040466"/>
                  <a:gd name="connsiteX64" fmla="*/ 1087261 w 1732522"/>
                  <a:gd name="connsiteY64" fmla="*/ 271051 h 2040466"/>
                  <a:gd name="connsiteX65" fmla="*/ 1103136 w 1732522"/>
                  <a:gd name="connsiteY65" fmla="*/ 255176 h 2040466"/>
                  <a:gd name="connsiteX66" fmla="*/ 1115836 w 1732522"/>
                  <a:gd name="connsiteY66" fmla="*/ 239301 h 2040466"/>
                  <a:gd name="connsiteX67" fmla="*/ 1147586 w 1732522"/>
                  <a:gd name="connsiteY67" fmla="*/ 204376 h 2040466"/>
                  <a:gd name="connsiteX68" fmla="*/ 1176161 w 1732522"/>
                  <a:gd name="connsiteY68" fmla="*/ 182151 h 2040466"/>
                  <a:gd name="connsiteX69" fmla="*/ 1188861 w 1732522"/>
                  <a:gd name="connsiteY69" fmla="*/ 175801 h 2040466"/>
                  <a:gd name="connsiteX70" fmla="*/ 1201561 w 1732522"/>
                  <a:gd name="connsiteY70" fmla="*/ 185326 h 2040466"/>
                  <a:gd name="connsiteX71" fmla="*/ 1217436 w 1732522"/>
                  <a:gd name="connsiteY71" fmla="*/ 191676 h 2040466"/>
                  <a:gd name="connsiteX72" fmla="*/ 1233311 w 1732522"/>
                  <a:gd name="connsiteY72" fmla="*/ 191676 h 2040466"/>
                  <a:gd name="connsiteX73" fmla="*/ 1246011 w 1732522"/>
                  <a:gd name="connsiteY73" fmla="*/ 194851 h 2040466"/>
                  <a:gd name="connsiteX74" fmla="*/ 1252361 w 1732522"/>
                  <a:gd name="connsiteY74" fmla="*/ 210726 h 2040466"/>
                  <a:gd name="connsiteX75" fmla="*/ 1255536 w 1732522"/>
                  <a:gd name="connsiteY75" fmla="*/ 229776 h 2040466"/>
                  <a:gd name="connsiteX76" fmla="*/ 1265061 w 1732522"/>
                  <a:gd name="connsiteY76" fmla="*/ 255176 h 2040466"/>
                  <a:gd name="connsiteX77" fmla="*/ 1296811 w 1732522"/>
                  <a:gd name="connsiteY77" fmla="*/ 286926 h 2040466"/>
                  <a:gd name="connsiteX78" fmla="*/ 1315861 w 1732522"/>
                  <a:gd name="connsiteY78" fmla="*/ 305976 h 2040466"/>
                  <a:gd name="connsiteX79" fmla="*/ 1312686 w 1732522"/>
                  <a:gd name="connsiteY79" fmla="*/ 337726 h 2040466"/>
                  <a:gd name="connsiteX80" fmla="*/ 1312686 w 1732522"/>
                  <a:gd name="connsiteY80" fmla="*/ 366301 h 2040466"/>
                  <a:gd name="connsiteX81" fmla="*/ 1312686 w 1732522"/>
                  <a:gd name="connsiteY81" fmla="*/ 382176 h 2040466"/>
                  <a:gd name="connsiteX82" fmla="*/ 1312686 w 1732522"/>
                  <a:gd name="connsiteY82" fmla="*/ 404401 h 2040466"/>
                  <a:gd name="connsiteX83" fmla="*/ 1312686 w 1732522"/>
                  <a:gd name="connsiteY83" fmla="*/ 429801 h 2040466"/>
                  <a:gd name="connsiteX84" fmla="*/ 1312686 w 1732522"/>
                  <a:gd name="connsiteY84" fmla="*/ 452026 h 2040466"/>
                  <a:gd name="connsiteX85" fmla="*/ 1312686 w 1732522"/>
                  <a:gd name="connsiteY85" fmla="*/ 483776 h 2040466"/>
                  <a:gd name="connsiteX86" fmla="*/ 1306336 w 1732522"/>
                  <a:gd name="connsiteY86" fmla="*/ 509176 h 2040466"/>
                  <a:gd name="connsiteX87" fmla="*/ 1303161 w 1732522"/>
                  <a:gd name="connsiteY87" fmla="*/ 525051 h 2040466"/>
                  <a:gd name="connsiteX88" fmla="*/ 1287286 w 1732522"/>
                  <a:gd name="connsiteY88" fmla="*/ 534576 h 2040466"/>
                  <a:gd name="connsiteX89" fmla="*/ 1277761 w 1732522"/>
                  <a:gd name="connsiteY89" fmla="*/ 550451 h 2040466"/>
                  <a:gd name="connsiteX90" fmla="*/ 1265061 w 1732522"/>
                  <a:gd name="connsiteY90" fmla="*/ 569501 h 2040466"/>
                  <a:gd name="connsiteX91" fmla="*/ 1258711 w 1732522"/>
                  <a:gd name="connsiteY91" fmla="*/ 604426 h 2040466"/>
                  <a:gd name="connsiteX92" fmla="*/ 1268236 w 1732522"/>
                  <a:gd name="connsiteY92" fmla="*/ 629826 h 2040466"/>
                  <a:gd name="connsiteX93" fmla="*/ 1287286 w 1732522"/>
                  <a:gd name="connsiteY93" fmla="*/ 652051 h 2040466"/>
                  <a:gd name="connsiteX94" fmla="*/ 1309511 w 1732522"/>
                  <a:gd name="connsiteY94" fmla="*/ 671101 h 2040466"/>
                  <a:gd name="connsiteX95" fmla="*/ 1344436 w 1732522"/>
                  <a:gd name="connsiteY95" fmla="*/ 690151 h 2040466"/>
                  <a:gd name="connsiteX96" fmla="*/ 1373011 w 1732522"/>
                  <a:gd name="connsiteY96" fmla="*/ 709201 h 2040466"/>
                  <a:gd name="connsiteX97" fmla="*/ 1388886 w 1732522"/>
                  <a:gd name="connsiteY97" fmla="*/ 731426 h 2040466"/>
                  <a:gd name="connsiteX98" fmla="*/ 1392061 w 1732522"/>
                  <a:gd name="connsiteY98" fmla="*/ 750476 h 2040466"/>
                  <a:gd name="connsiteX99" fmla="*/ 1398411 w 1732522"/>
                  <a:gd name="connsiteY99" fmla="*/ 769526 h 2040466"/>
                  <a:gd name="connsiteX100" fmla="*/ 1398411 w 1732522"/>
                  <a:gd name="connsiteY100" fmla="*/ 798101 h 2040466"/>
                  <a:gd name="connsiteX101" fmla="*/ 1395236 w 1732522"/>
                  <a:gd name="connsiteY101" fmla="*/ 826676 h 2040466"/>
                  <a:gd name="connsiteX102" fmla="*/ 1385711 w 1732522"/>
                  <a:gd name="connsiteY102" fmla="*/ 858426 h 2040466"/>
                  <a:gd name="connsiteX103" fmla="*/ 1392061 w 1732522"/>
                  <a:gd name="connsiteY103" fmla="*/ 867951 h 2040466"/>
                  <a:gd name="connsiteX104" fmla="*/ 1382536 w 1732522"/>
                  <a:gd name="connsiteY104" fmla="*/ 880651 h 2040466"/>
                  <a:gd name="connsiteX105" fmla="*/ 1392061 w 1732522"/>
                  <a:gd name="connsiteY105" fmla="*/ 896526 h 2040466"/>
                  <a:gd name="connsiteX106" fmla="*/ 1411111 w 1732522"/>
                  <a:gd name="connsiteY106" fmla="*/ 909226 h 2040466"/>
                  <a:gd name="connsiteX107" fmla="*/ 1423811 w 1732522"/>
                  <a:gd name="connsiteY107" fmla="*/ 915576 h 2040466"/>
                  <a:gd name="connsiteX108" fmla="*/ 1452386 w 1732522"/>
                  <a:gd name="connsiteY108" fmla="*/ 931451 h 2040466"/>
                  <a:gd name="connsiteX109" fmla="*/ 1474611 w 1732522"/>
                  <a:gd name="connsiteY109" fmla="*/ 940976 h 2040466"/>
                  <a:gd name="connsiteX110" fmla="*/ 1496836 w 1732522"/>
                  <a:gd name="connsiteY110" fmla="*/ 940976 h 2040466"/>
                  <a:gd name="connsiteX111" fmla="*/ 1512711 w 1732522"/>
                  <a:gd name="connsiteY111" fmla="*/ 931451 h 2040466"/>
                  <a:gd name="connsiteX112" fmla="*/ 1531761 w 1732522"/>
                  <a:gd name="connsiteY112" fmla="*/ 925101 h 2040466"/>
                  <a:gd name="connsiteX113" fmla="*/ 1553986 w 1732522"/>
                  <a:gd name="connsiteY113" fmla="*/ 909226 h 2040466"/>
                  <a:gd name="connsiteX114" fmla="*/ 1569861 w 1732522"/>
                  <a:gd name="connsiteY114" fmla="*/ 915576 h 2040466"/>
                  <a:gd name="connsiteX115" fmla="*/ 1592086 w 1732522"/>
                  <a:gd name="connsiteY115" fmla="*/ 931451 h 2040466"/>
                  <a:gd name="connsiteX116" fmla="*/ 1607961 w 1732522"/>
                  <a:gd name="connsiteY116" fmla="*/ 947326 h 2040466"/>
                  <a:gd name="connsiteX117" fmla="*/ 1620661 w 1732522"/>
                  <a:gd name="connsiteY117" fmla="*/ 953676 h 2040466"/>
                  <a:gd name="connsiteX118" fmla="*/ 1646061 w 1732522"/>
                  <a:gd name="connsiteY118" fmla="*/ 963201 h 2040466"/>
                  <a:gd name="connsiteX119" fmla="*/ 1665111 w 1732522"/>
                  <a:gd name="connsiteY119" fmla="*/ 975901 h 2040466"/>
                  <a:gd name="connsiteX120" fmla="*/ 1690511 w 1732522"/>
                  <a:gd name="connsiteY120" fmla="*/ 994951 h 2040466"/>
                  <a:gd name="connsiteX121" fmla="*/ 1712736 w 1732522"/>
                  <a:gd name="connsiteY121" fmla="*/ 1020351 h 2040466"/>
                  <a:gd name="connsiteX122" fmla="*/ 1712736 w 1732522"/>
                  <a:gd name="connsiteY122" fmla="*/ 1036226 h 2040466"/>
                  <a:gd name="connsiteX123" fmla="*/ 1696861 w 1732522"/>
                  <a:gd name="connsiteY123" fmla="*/ 1058451 h 2040466"/>
                  <a:gd name="connsiteX124" fmla="*/ 1671461 w 1732522"/>
                  <a:gd name="connsiteY124" fmla="*/ 1061626 h 2040466"/>
                  <a:gd name="connsiteX125" fmla="*/ 1661936 w 1732522"/>
                  <a:gd name="connsiteY125" fmla="*/ 1074326 h 2040466"/>
                  <a:gd name="connsiteX126" fmla="*/ 1661936 w 1732522"/>
                  <a:gd name="connsiteY126" fmla="*/ 1099726 h 2040466"/>
                  <a:gd name="connsiteX127" fmla="*/ 1658761 w 1732522"/>
                  <a:gd name="connsiteY127" fmla="*/ 1118776 h 2040466"/>
                  <a:gd name="connsiteX128" fmla="*/ 1649236 w 1732522"/>
                  <a:gd name="connsiteY128" fmla="*/ 1134651 h 2040466"/>
                  <a:gd name="connsiteX129" fmla="*/ 1633361 w 1732522"/>
                  <a:gd name="connsiteY129" fmla="*/ 1150526 h 2040466"/>
                  <a:gd name="connsiteX130" fmla="*/ 1611136 w 1732522"/>
                  <a:gd name="connsiteY130" fmla="*/ 1169576 h 2040466"/>
                  <a:gd name="connsiteX131" fmla="*/ 1611136 w 1732522"/>
                  <a:gd name="connsiteY131" fmla="*/ 1201326 h 2040466"/>
                  <a:gd name="connsiteX132" fmla="*/ 1607961 w 1732522"/>
                  <a:gd name="connsiteY132" fmla="*/ 1226726 h 2040466"/>
                  <a:gd name="connsiteX133" fmla="*/ 1607961 w 1732522"/>
                  <a:gd name="connsiteY133" fmla="*/ 1248951 h 2040466"/>
                  <a:gd name="connsiteX134" fmla="*/ 1611136 w 1732522"/>
                  <a:gd name="connsiteY134" fmla="*/ 1274351 h 2040466"/>
                  <a:gd name="connsiteX135" fmla="*/ 1620661 w 1732522"/>
                  <a:gd name="connsiteY135" fmla="*/ 1293401 h 2040466"/>
                  <a:gd name="connsiteX136" fmla="*/ 1642886 w 1732522"/>
                  <a:gd name="connsiteY136" fmla="*/ 1321976 h 2040466"/>
                  <a:gd name="connsiteX137" fmla="*/ 1642886 w 1732522"/>
                  <a:gd name="connsiteY137" fmla="*/ 1360076 h 2040466"/>
                  <a:gd name="connsiteX138" fmla="*/ 1652411 w 1732522"/>
                  <a:gd name="connsiteY138" fmla="*/ 1375951 h 2040466"/>
                  <a:gd name="connsiteX139" fmla="*/ 1677811 w 1732522"/>
                  <a:gd name="connsiteY139" fmla="*/ 1414051 h 2040466"/>
                  <a:gd name="connsiteX140" fmla="*/ 1690511 w 1732522"/>
                  <a:gd name="connsiteY140" fmla="*/ 1439451 h 2040466"/>
                  <a:gd name="connsiteX141" fmla="*/ 1703211 w 1732522"/>
                  <a:gd name="connsiteY141" fmla="*/ 1468026 h 2040466"/>
                  <a:gd name="connsiteX142" fmla="*/ 1722261 w 1732522"/>
                  <a:gd name="connsiteY142" fmla="*/ 1474376 h 2040466"/>
                  <a:gd name="connsiteX143" fmla="*/ 1728611 w 1732522"/>
                  <a:gd name="connsiteY143" fmla="*/ 1487076 h 2040466"/>
                  <a:gd name="connsiteX144" fmla="*/ 1728611 w 1732522"/>
                  <a:gd name="connsiteY144" fmla="*/ 1522001 h 2040466"/>
                  <a:gd name="connsiteX145" fmla="*/ 1731786 w 1732522"/>
                  <a:gd name="connsiteY145" fmla="*/ 1572801 h 2040466"/>
                  <a:gd name="connsiteX146" fmla="*/ 1712736 w 1732522"/>
                  <a:gd name="connsiteY146" fmla="*/ 1610901 h 2040466"/>
                  <a:gd name="connsiteX147" fmla="*/ 1696861 w 1732522"/>
                  <a:gd name="connsiteY147" fmla="*/ 1636301 h 2040466"/>
                  <a:gd name="connsiteX148" fmla="*/ 1677811 w 1732522"/>
                  <a:gd name="connsiteY148" fmla="*/ 1661701 h 2040466"/>
                  <a:gd name="connsiteX149" fmla="*/ 1671461 w 1732522"/>
                  <a:gd name="connsiteY149" fmla="*/ 1693451 h 2040466"/>
                  <a:gd name="connsiteX150" fmla="*/ 1655586 w 1732522"/>
                  <a:gd name="connsiteY150" fmla="*/ 1712501 h 2040466"/>
                  <a:gd name="connsiteX151" fmla="*/ 1646061 w 1732522"/>
                  <a:gd name="connsiteY151" fmla="*/ 1728376 h 2040466"/>
                  <a:gd name="connsiteX152" fmla="*/ 1639711 w 1732522"/>
                  <a:gd name="connsiteY152" fmla="*/ 1734726 h 2040466"/>
                  <a:gd name="connsiteX153" fmla="*/ 1617486 w 1732522"/>
                  <a:gd name="connsiteY153" fmla="*/ 1734726 h 2040466"/>
                  <a:gd name="connsiteX154" fmla="*/ 1595261 w 1732522"/>
                  <a:gd name="connsiteY154" fmla="*/ 1744251 h 2040466"/>
                  <a:gd name="connsiteX155" fmla="*/ 1569861 w 1732522"/>
                  <a:gd name="connsiteY155" fmla="*/ 1750601 h 2040466"/>
                  <a:gd name="connsiteX156" fmla="*/ 1550811 w 1732522"/>
                  <a:gd name="connsiteY156" fmla="*/ 1753776 h 2040466"/>
                  <a:gd name="connsiteX157" fmla="*/ 1538111 w 1732522"/>
                  <a:gd name="connsiteY157" fmla="*/ 1756951 h 2040466"/>
                  <a:gd name="connsiteX158" fmla="*/ 1515886 w 1732522"/>
                  <a:gd name="connsiteY158" fmla="*/ 1763301 h 2040466"/>
                  <a:gd name="connsiteX159" fmla="*/ 1500011 w 1732522"/>
                  <a:gd name="connsiteY159" fmla="*/ 1766476 h 2040466"/>
                  <a:gd name="connsiteX160" fmla="*/ 1484136 w 1732522"/>
                  <a:gd name="connsiteY160" fmla="*/ 1772826 h 2040466"/>
                  <a:gd name="connsiteX161" fmla="*/ 1474611 w 1732522"/>
                  <a:gd name="connsiteY161" fmla="*/ 1779176 h 2040466"/>
                  <a:gd name="connsiteX162" fmla="*/ 1465086 w 1732522"/>
                  <a:gd name="connsiteY162" fmla="*/ 1791876 h 2040466"/>
                  <a:gd name="connsiteX163" fmla="*/ 1455561 w 1732522"/>
                  <a:gd name="connsiteY163" fmla="*/ 1810926 h 2040466"/>
                  <a:gd name="connsiteX164" fmla="*/ 1439686 w 1732522"/>
                  <a:gd name="connsiteY164" fmla="*/ 1826801 h 2040466"/>
                  <a:gd name="connsiteX165" fmla="*/ 1423811 w 1732522"/>
                  <a:gd name="connsiteY165" fmla="*/ 1849026 h 2040466"/>
                  <a:gd name="connsiteX166" fmla="*/ 1407936 w 1732522"/>
                  <a:gd name="connsiteY166" fmla="*/ 1868076 h 2040466"/>
                  <a:gd name="connsiteX167" fmla="*/ 1392061 w 1732522"/>
                  <a:gd name="connsiteY167" fmla="*/ 1880776 h 2040466"/>
                  <a:gd name="connsiteX168" fmla="*/ 1379361 w 1732522"/>
                  <a:gd name="connsiteY168" fmla="*/ 1896651 h 2040466"/>
                  <a:gd name="connsiteX169" fmla="*/ 1366661 w 1732522"/>
                  <a:gd name="connsiteY169" fmla="*/ 1906176 h 2040466"/>
                  <a:gd name="connsiteX170" fmla="*/ 1338086 w 1732522"/>
                  <a:gd name="connsiteY170" fmla="*/ 1928401 h 2040466"/>
                  <a:gd name="connsiteX171" fmla="*/ 1325386 w 1732522"/>
                  <a:gd name="connsiteY171" fmla="*/ 1941101 h 2040466"/>
                  <a:gd name="connsiteX172" fmla="*/ 1315861 w 1732522"/>
                  <a:gd name="connsiteY172" fmla="*/ 1950626 h 2040466"/>
                  <a:gd name="connsiteX173" fmla="*/ 1280936 w 1732522"/>
                  <a:gd name="connsiteY173" fmla="*/ 1963326 h 2040466"/>
                  <a:gd name="connsiteX174" fmla="*/ 1261886 w 1732522"/>
                  <a:gd name="connsiteY174" fmla="*/ 1972851 h 2040466"/>
                  <a:gd name="connsiteX175" fmla="*/ 1239661 w 1732522"/>
                  <a:gd name="connsiteY175" fmla="*/ 1982376 h 2040466"/>
                  <a:gd name="connsiteX176" fmla="*/ 1207911 w 1732522"/>
                  <a:gd name="connsiteY176" fmla="*/ 1995076 h 2040466"/>
                  <a:gd name="connsiteX177" fmla="*/ 1185686 w 1732522"/>
                  <a:gd name="connsiteY177" fmla="*/ 2001426 h 2040466"/>
                  <a:gd name="connsiteX178" fmla="*/ 1163461 w 1732522"/>
                  <a:gd name="connsiteY178" fmla="*/ 2010951 h 2040466"/>
                  <a:gd name="connsiteX179" fmla="*/ 1128536 w 1732522"/>
                  <a:gd name="connsiteY179" fmla="*/ 2020476 h 2040466"/>
                  <a:gd name="connsiteX180" fmla="*/ 1112661 w 1732522"/>
                  <a:gd name="connsiteY180" fmla="*/ 2026826 h 2040466"/>
                  <a:gd name="connsiteX181" fmla="*/ 1099961 w 1732522"/>
                  <a:gd name="connsiteY181" fmla="*/ 2039526 h 2040466"/>
                  <a:gd name="connsiteX182" fmla="*/ 1093611 w 1732522"/>
                  <a:gd name="connsiteY182" fmla="*/ 2039526 h 2040466"/>
                  <a:gd name="connsiteX183" fmla="*/ 1074561 w 1732522"/>
                  <a:gd name="connsiteY183" fmla="*/ 2039526 h 2040466"/>
                  <a:gd name="connsiteX184" fmla="*/ 1061861 w 1732522"/>
                  <a:gd name="connsiteY184" fmla="*/ 2039526 h 2040466"/>
                  <a:gd name="connsiteX185" fmla="*/ 1042811 w 1732522"/>
                  <a:gd name="connsiteY185" fmla="*/ 2039526 h 2040466"/>
                  <a:gd name="connsiteX186" fmla="*/ 1020586 w 1732522"/>
                  <a:gd name="connsiteY186" fmla="*/ 2033176 h 2040466"/>
                  <a:gd name="connsiteX187" fmla="*/ 998361 w 1732522"/>
                  <a:gd name="connsiteY187" fmla="*/ 2030001 h 2040466"/>
                  <a:gd name="connsiteX188" fmla="*/ 947561 w 1732522"/>
                  <a:gd name="connsiteY188" fmla="*/ 2014126 h 2040466"/>
                  <a:gd name="connsiteX189" fmla="*/ 922161 w 1732522"/>
                  <a:gd name="connsiteY189" fmla="*/ 2004601 h 2040466"/>
                  <a:gd name="connsiteX190" fmla="*/ 893586 w 1732522"/>
                  <a:gd name="connsiteY190" fmla="*/ 1988726 h 2040466"/>
                  <a:gd name="connsiteX191" fmla="*/ 868186 w 1732522"/>
                  <a:gd name="connsiteY191" fmla="*/ 1969676 h 2040466"/>
                  <a:gd name="connsiteX192" fmla="*/ 855486 w 1732522"/>
                  <a:gd name="connsiteY192" fmla="*/ 1953801 h 2040466"/>
                  <a:gd name="connsiteX193" fmla="*/ 855486 w 1732522"/>
                  <a:gd name="connsiteY193" fmla="*/ 1912526 h 2040466"/>
                  <a:gd name="connsiteX194" fmla="*/ 852311 w 1732522"/>
                  <a:gd name="connsiteY194" fmla="*/ 1874426 h 2040466"/>
                  <a:gd name="connsiteX195" fmla="*/ 849136 w 1732522"/>
                  <a:gd name="connsiteY195" fmla="*/ 1826801 h 2040466"/>
                  <a:gd name="connsiteX196" fmla="*/ 845961 w 1732522"/>
                  <a:gd name="connsiteY196" fmla="*/ 1804576 h 2040466"/>
                  <a:gd name="connsiteX197" fmla="*/ 842786 w 1732522"/>
                  <a:gd name="connsiteY197" fmla="*/ 1760126 h 2040466"/>
                  <a:gd name="connsiteX198" fmla="*/ 830086 w 1732522"/>
                  <a:gd name="connsiteY198" fmla="*/ 1728376 h 2040466"/>
                  <a:gd name="connsiteX199" fmla="*/ 814211 w 1732522"/>
                  <a:gd name="connsiteY199" fmla="*/ 1693451 h 2040466"/>
                  <a:gd name="connsiteX200" fmla="*/ 811036 w 1732522"/>
                  <a:gd name="connsiteY200" fmla="*/ 1674401 h 2040466"/>
                  <a:gd name="connsiteX201" fmla="*/ 788811 w 1732522"/>
                  <a:gd name="connsiteY201" fmla="*/ 1655351 h 2040466"/>
                  <a:gd name="connsiteX202" fmla="*/ 763411 w 1732522"/>
                  <a:gd name="connsiteY202" fmla="*/ 1642651 h 2040466"/>
                  <a:gd name="connsiteX203" fmla="*/ 744361 w 1732522"/>
                  <a:gd name="connsiteY203" fmla="*/ 1642651 h 2040466"/>
                  <a:gd name="connsiteX204" fmla="*/ 709436 w 1732522"/>
                  <a:gd name="connsiteY204" fmla="*/ 1649001 h 2040466"/>
                  <a:gd name="connsiteX205" fmla="*/ 668161 w 1732522"/>
                  <a:gd name="connsiteY205" fmla="*/ 1668051 h 2040466"/>
                  <a:gd name="connsiteX206" fmla="*/ 642761 w 1732522"/>
                  <a:gd name="connsiteY206" fmla="*/ 1674401 h 2040466"/>
                  <a:gd name="connsiteX207" fmla="*/ 623711 w 1732522"/>
                  <a:gd name="connsiteY207" fmla="*/ 1690276 h 2040466"/>
                  <a:gd name="connsiteX208" fmla="*/ 601486 w 1732522"/>
                  <a:gd name="connsiteY208" fmla="*/ 1712501 h 2040466"/>
                  <a:gd name="connsiteX209" fmla="*/ 588786 w 1732522"/>
                  <a:gd name="connsiteY209" fmla="*/ 1725201 h 2040466"/>
                  <a:gd name="connsiteX210" fmla="*/ 566561 w 1732522"/>
                  <a:gd name="connsiteY210" fmla="*/ 1722026 h 2040466"/>
                  <a:gd name="connsiteX211" fmla="*/ 531636 w 1732522"/>
                  <a:gd name="connsiteY211" fmla="*/ 1715676 h 2040466"/>
                  <a:gd name="connsiteX212" fmla="*/ 503061 w 1732522"/>
                  <a:gd name="connsiteY212" fmla="*/ 1706151 h 2040466"/>
                  <a:gd name="connsiteX213" fmla="*/ 484011 w 1732522"/>
                  <a:gd name="connsiteY213" fmla="*/ 1696626 h 2040466"/>
                  <a:gd name="connsiteX214" fmla="*/ 474486 w 1732522"/>
                  <a:gd name="connsiteY214" fmla="*/ 1693451 h 2040466"/>
                  <a:gd name="connsiteX215" fmla="*/ 439561 w 1732522"/>
                  <a:gd name="connsiteY215" fmla="*/ 1671226 h 2040466"/>
                  <a:gd name="connsiteX216" fmla="*/ 423686 w 1732522"/>
                  <a:gd name="connsiteY216" fmla="*/ 1652176 h 2040466"/>
                  <a:gd name="connsiteX217" fmla="*/ 417336 w 1732522"/>
                  <a:gd name="connsiteY217" fmla="*/ 1636301 h 2040466"/>
                  <a:gd name="connsiteX218" fmla="*/ 407811 w 1732522"/>
                  <a:gd name="connsiteY218" fmla="*/ 1626776 h 2040466"/>
                  <a:gd name="connsiteX219" fmla="*/ 401461 w 1732522"/>
                  <a:gd name="connsiteY219" fmla="*/ 1604551 h 2040466"/>
                  <a:gd name="connsiteX220" fmla="*/ 398286 w 1732522"/>
                  <a:gd name="connsiteY220" fmla="*/ 1569626 h 2040466"/>
                  <a:gd name="connsiteX221" fmla="*/ 398286 w 1732522"/>
                  <a:gd name="connsiteY221" fmla="*/ 1525176 h 2040466"/>
                  <a:gd name="connsiteX222" fmla="*/ 398286 w 1732522"/>
                  <a:gd name="connsiteY222" fmla="*/ 1490251 h 2040466"/>
                  <a:gd name="connsiteX223" fmla="*/ 398286 w 1732522"/>
                  <a:gd name="connsiteY223" fmla="*/ 1455326 h 2040466"/>
                  <a:gd name="connsiteX224" fmla="*/ 395111 w 1732522"/>
                  <a:gd name="connsiteY224" fmla="*/ 1423576 h 2040466"/>
                  <a:gd name="connsiteX225" fmla="*/ 395111 w 1732522"/>
                  <a:gd name="connsiteY225" fmla="*/ 1388651 h 2040466"/>
                  <a:gd name="connsiteX226" fmla="*/ 382411 w 1732522"/>
                  <a:gd name="connsiteY226" fmla="*/ 1363251 h 2040466"/>
                  <a:gd name="connsiteX227" fmla="*/ 376061 w 1732522"/>
                  <a:gd name="connsiteY227" fmla="*/ 1344201 h 2040466"/>
                  <a:gd name="connsiteX228" fmla="*/ 357011 w 1732522"/>
                  <a:gd name="connsiteY228" fmla="*/ 1325151 h 2040466"/>
                  <a:gd name="connsiteX229" fmla="*/ 344311 w 1732522"/>
                  <a:gd name="connsiteY229" fmla="*/ 1309276 h 2040466"/>
                  <a:gd name="connsiteX230" fmla="*/ 315736 w 1732522"/>
                  <a:gd name="connsiteY230" fmla="*/ 1290226 h 2040466"/>
                  <a:gd name="connsiteX231" fmla="*/ 296686 w 1732522"/>
                  <a:gd name="connsiteY231" fmla="*/ 1274351 h 2040466"/>
                  <a:gd name="connsiteX232" fmla="*/ 283986 w 1732522"/>
                  <a:gd name="connsiteY232" fmla="*/ 1271176 h 2040466"/>
                  <a:gd name="connsiteX233" fmla="*/ 268111 w 1732522"/>
                  <a:gd name="connsiteY233" fmla="*/ 1258476 h 2040466"/>
                  <a:gd name="connsiteX234" fmla="*/ 264936 w 1732522"/>
                  <a:gd name="connsiteY234" fmla="*/ 1239426 h 2040466"/>
                  <a:gd name="connsiteX235" fmla="*/ 258586 w 1732522"/>
                  <a:gd name="connsiteY235" fmla="*/ 1185451 h 2040466"/>
                  <a:gd name="connsiteX236" fmla="*/ 264936 w 1732522"/>
                  <a:gd name="connsiteY236" fmla="*/ 1134651 h 2040466"/>
                  <a:gd name="connsiteX237" fmla="*/ 264936 w 1732522"/>
                  <a:gd name="connsiteY237" fmla="*/ 1106076 h 2040466"/>
                  <a:gd name="connsiteX238" fmla="*/ 271286 w 1732522"/>
                  <a:gd name="connsiteY238" fmla="*/ 1061626 h 2040466"/>
                  <a:gd name="connsiteX239" fmla="*/ 271286 w 1732522"/>
                  <a:gd name="connsiteY239" fmla="*/ 1026701 h 2040466"/>
                  <a:gd name="connsiteX240" fmla="*/ 261761 w 1732522"/>
                  <a:gd name="connsiteY240" fmla="*/ 1001301 h 2040466"/>
                  <a:gd name="connsiteX241" fmla="*/ 239536 w 1732522"/>
                  <a:gd name="connsiteY241" fmla="*/ 966376 h 2040466"/>
                  <a:gd name="connsiteX242" fmla="*/ 195086 w 1732522"/>
                  <a:gd name="connsiteY242" fmla="*/ 937801 h 2040466"/>
                  <a:gd name="connsiteX243" fmla="*/ 150636 w 1732522"/>
                  <a:gd name="connsiteY243" fmla="*/ 918751 h 2040466"/>
                  <a:gd name="connsiteX244" fmla="*/ 122061 w 1732522"/>
                  <a:gd name="connsiteY244" fmla="*/ 890176 h 2040466"/>
                  <a:gd name="connsiteX245" fmla="*/ 99836 w 1732522"/>
                  <a:gd name="connsiteY245" fmla="*/ 871126 h 2040466"/>
                  <a:gd name="connsiteX246" fmla="*/ 74436 w 1732522"/>
                  <a:gd name="connsiteY246" fmla="*/ 848901 h 2040466"/>
                  <a:gd name="connsiteX247" fmla="*/ 39511 w 1732522"/>
                  <a:gd name="connsiteY247" fmla="*/ 817151 h 2040466"/>
                  <a:gd name="connsiteX248" fmla="*/ 20461 w 1732522"/>
                  <a:gd name="connsiteY248" fmla="*/ 801276 h 2040466"/>
                  <a:gd name="connsiteX249" fmla="*/ 1411 w 1732522"/>
                  <a:gd name="connsiteY249" fmla="*/ 763176 h 2040466"/>
                  <a:gd name="connsiteX250" fmla="*/ 1411 w 1732522"/>
                  <a:gd name="connsiteY250" fmla="*/ 753651 h 2040466"/>
                  <a:gd name="connsiteX251" fmla="*/ 1411 w 1732522"/>
                  <a:gd name="connsiteY251" fmla="*/ 718726 h 2040466"/>
                  <a:gd name="connsiteX252" fmla="*/ 1411 w 1732522"/>
                  <a:gd name="connsiteY252" fmla="*/ 699676 h 2040466"/>
                  <a:gd name="connsiteX253" fmla="*/ 1411 w 1732522"/>
                  <a:gd name="connsiteY253" fmla="*/ 667926 h 2040466"/>
                  <a:gd name="connsiteX254" fmla="*/ 10936 w 1732522"/>
                  <a:gd name="connsiteY254" fmla="*/ 645701 h 2040466"/>
                  <a:gd name="connsiteX255" fmla="*/ 26811 w 1732522"/>
                  <a:gd name="connsiteY255" fmla="*/ 629826 h 2040466"/>
                  <a:gd name="connsiteX256" fmla="*/ 52211 w 1732522"/>
                  <a:gd name="connsiteY256" fmla="*/ 610776 h 2040466"/>
                  <a:gd name="connsiteX257" fmla="*/ 68086 w 1732522"/>
                  <a:gd name="connsiteY257" fmla="*/ 601251 h 2040466"/>
                  <a:gd name="connsiteX258" fmla="*/ 90311 w 1732522"/>
                  <a:gd name="connsiteY258" fmla="*/ 585376 h 2040466"/>
                  <a:gd name="connsiteX259" fmla="*/ 122061 w 1732522"/>
                  <a:gd name="connsiteY259" fmla="*/ 572676 h 2040466"/>
                  <a:gd name="connsiteX260" fmla="*/ 150636 w 1732522"/>
                  <a:gd name="connsiteY260" fmla="*/ 556801 h 2040466"/>
                  <a:gd name="connsiteX261" fmla="*/ 185561 w 1732522"/>
                  <a:gd name="connsiteY261" fmla="*/ 566326 h 2040466"/>
                  <a:gd name="connsiteX262" fmla="*/ 185561 w 1732522"/>
                  <a:gd name="connsiteY262" fmla="*/ 579026 h 2040466"/>
                  <a:gd name="connsiteX263" fmla="*/ 188736 w 1732522"/>
                  <a:gd name="connsiteY263" fmla="*/ 604426 h 2040466"/>
                  <a:gd name="connsiteX264" fmla="*/ 188736 w 1732522"/>
                  <a:gd name="connsiteY264" fmla="*/ 607601 h 2040466"/>
                  <a:gd name="connsiteX265" fmla="*/ 204611 w 1732522"/>
                  <a:gd name="connsiteY265" fmla="*/ 582201 h 2040466"/>
                  <a:gd name="connsiteX266" fmla="*/ 204611 w 1732522"/>
                  <a:gd name="connsiteY266" fmla="*/ 559976 h 2040466"/>
                  <a:gd name="connsiteX267" fmla="*/ 207786 w 1732522"/>
                  <a:gd name="connsiteY267" fmla="*/ 537751 h 2040466"/>
                  <a:gd name="connsiteX268" fmla="*/ 207786 w 1732522"/>
                  <a:gd name="connsiteY268" fmla="*/ 512351 h 2040466"/>
                  <a:gd name="connsiteX269" fmla="*/ 207786 w 1732522"/>
                  <a:gd name="connsiteY269" fmla="*/ 483776 h 2040466"/>
                  <a:gd name="connsiteX270" fmla="*/ 207786 w 1732522"/>
                  <a:gd name="connsiteY270" fmla="*/ 461551 h 2040466"/>
                  <a:gd name="connsiteX271" fmla="*/ 201436 w 1732522"/>
                  <a:gd name="connsiteY271" fmla="*/ 413926 h 2040466"/>
                  <a:gd name="connsiteX272" fmla="*/ 191911 w 1732522"/>
                  <a:gd name="connsiteY272" fmla="*/ 388526 h 2040466"/>
                  <a:gd name="connsiteX273" fmla="*/ 166511 w 1732522"/>
                  <a:gd name="connsiteY273" fmla="*/ 350426 h 2040466"/>
                  <a:gd name="connsiteX274" fmla="*/ 125236 w 1732522"/>
                  <a:gd name="connsiteY274" fmla="*/ 315501 h 2040466"/>
                  <a:gd name="connsiteX275" fmla="*/ 96661 w 1732522"/>
                  <a:gd name="connsiteY275" fmla="*/ 296451 h 2040466"/>
                  <a:gd name="connsiteX276" fmla="*/ 80786 w 1732522"/>
                  <a:gd name="connsiteY276" fmla="*/ 280576 h 2040466"/>
                  <a:gd name="connsiteX277" fmla="*/ 87136 w 1732522"/>
                  <a:gd name="connsiteY277" fmla="*/ 223426 h 2040466"/>
                  <a:gd name="connsiteX278" fmla="*/ 93486 w 1732522"/>
                  <a:gd name="connsiteY278" fmla="*/ 185326 h 2040466"/>
                  <a:gd name="connsiteX279" fmla="*/ 109361 w 1732522"/>
                  <a:gd name="connsiteY279" fmla="*/ 137701 h 204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732522" h="2040466">
                    <a:moveTo>
                      <a:pt x="109361" y="137701"/>
                    </a:moveTo>
                    <a:cubicBezTo>
                      <a:pt x="115711" y="120239"/>
                      <a:pt x="126294" y="93780"/>
                      <a:pt x="131586" y="80551"/>
                    </a:cubicBezTo>
                    <a:cubicBezTo>
                      <a:pt x="136878" y="67322"/>
                      <a:pt x="141111" y="58326"/>
                      <a:pt x="141111" y="58326"/>
                    </a:cubicBezTo>
                    <a:cubicBezTo>
                      <a:pt x="144286" y="50918"/>
                      <a:pt x="146403" y="38747"/>
                      <a:pt x="150636" y="36101"/>
                    </a:cubicBezTo>
                    <a:cubicBezTo>
                      <a:pt x="154869" y="33455"/>
                      <a:pt x="161749" y="40864"/>
                      <a:pt x="166511" y="42451"/>
                    </a:cubicBezTo>
                    <a:cubicBezTo>
                      <a:pt x="171273" y="44038"/>
                      <a:pt x="174978" y="44039"/>
                      <a:pt x="179211" y="45626"/>
                    </a:cubicBezTo>
                    <a:cubicBezTo>
                      <a:pt x="183444" y="47213"/>
                      <a:pt x="183974" y="51447"/>
                      <a:pt x="191911" y="51976"/>
                    </a:cubicBezTo>
                    <a:cubicBezTo>
                      <a:pt x="199849" y="52505"/>
                      <a:pt x="216782" y="50918"/>
                      <a:pt x="226836" y="48801"/>
                    </a:cubicBezTo>
                    <a:cubicBezTo>
                      <a:pt x="236890" y="46684"/>
                      <a:pt x="244828" y="40863"/>
                      <a:pt x="252236" y="39276"/>
                    </a:cubicBezTo>
                    <a:cubicBezTo>
                      <a:pt x="259644" y="37689"/>
                      <a:pt x="271286" y="39276"/>
                      <a:pt x="271286" y="39276"/>
                    </a:cubicBezTo>
                    <a:lnTo>
                      <a:pt x="303036" y="39276"/>
                    </a:lnTo>
                    <a:lnTo>
                      <a:pt x="334786" y="39276"/>
                    </a:lnTo>
                    <a:cubicBezTo>
                      <a:pt x="345369" y="39276"/>
                      <a:pt x="355953" y="38747"/>
                      <a:pt x="366536" y="39276"/>
                    </a:cubicBezTo>
                    <a:cubicBezTo>
                      <a:pt x="377119" y="39805"/>
                      <a:pt x="389290" y="41393"/>
                      <a:pt x="398286" y="42451"/>
                    </a:cubicBezTo>
                    <a:cubicBezTo>
                      <a:pt x="407282" y="43509"/>
                      <a:pt x="412044" y="45097"/>
                      <a:pt x="420511" y="45626"/>
                    </a:cubicBezTo>
                    <a:cubicBezTo>
                      <a:pt x="428978" y="46155"/>
                      <a:pt x="441678" y="46684"/>
                      <a:pt x="449086" y="45626"/>
                    </a:cubicBezTo>
                    <a:cubicBezTo>
                      <a:pt x="456494" y="44568"/>
                      <a:pt x="459669" y="40863"/>
                      <a:pt x="464961" y="39276"/>
                    </a:cubicBezTo>
                    <a:cubicBezTo>
                      <a:pt x="470253" y="37689"/>
                      <a:pt x="476074" y="38747"/>
                      <a:pt x="480836" y="36101"/>
                    </a:cubicBezTo>
                    <a:cubicBezTo>
                      <a:pt x="485598" y="33455"/>
                      <a:pt x="487715" y="27634"/>
                      <a:pt x="493536" y="23401"/>
                    </a:cubicBezTo>
                    <a:cubicBezTo>
                      <a:pt x="499357" y="19168"/>
                      <a:pt x="509411" y="13347"/>
                      <a:pt x="515761" y="10701"/>
                    </a:cubicBezTo>
                    <a:cubicBezTo>
                      <a:pt x="522111" y="8055"/>
                      <a:pt x="526874" y="8584"/>
                      <a:pt x="531636" y="7526"/>
                    </a:cubicBezTo>
                    <a:cubicBezTo>
                      <a:pt x="536398" y="6468"/>
                      <a:pt x="537457" y="4880"/>
                      <a:pt x="544336" y="4351"/>
                    </a:cubicBezTo>
                    <a:cubicBezTo>
                      <a:pt x="551215" y="3822"/>
                      <a:pt x="564974" y="4880"/>
                      <a:pt x="572911" y="4351"/>
                    </a:cubicBezTo>
                    <a:cubicBezTo>
                      <a:pt x="580849" y="3822"/>
                      <a:pt x="582436" y="1705"/>
                      <a:pt x="591961" y="1176"/>
                    </a:cubicBezTo>
                    <a:cubicBezTo>
                      <a:pt x="601486" y="647"/>
                      <a:pt x="630061" y="1176"/>
                      <a:pt x="630061" y="1176"/>
                    </a:cubicBezTo>
                    <a:cubicBezTo>
                      <a:pt x="638528" y="1176"/>
                      <a:pt x="638528" y="-1470"/>
                      <a:pt x="642761" y="1176"/>
                    </a:cubicBezTo>
                    <a:cubicBezTo>
                      <a:pt x="646994" y="3822"/>
                      <a:pt x="651228" y="9643"/>
                      <a:pt x="655461" y="17051"/>
                    </a:cubicBezTo>
                    <a:cubicBezTo>
                      <a:pt x="659694" y="24459"/>
                      <a:pt x="663928" y="40334"/>
                      <a:pt x="668161" y="45626"/>
                    </a:cubicBezTo>
                    <a:cubicBezTo>
                      <a:pt x="672394" y="50918"/>
                      <a:pt x="676628" y="48272"/>
                      <a:pt x="680861" y="48801"/>
                    </a:cubicBezTo>
                    <a:cubicBezTo>
                      <a:pt x="685094" y="49330"/>
                      <a:pt x="693561" y="48801"/>
                      <a:pt x="693561" y="48801"/>
                    </a:cubicBezTo>
                    <a:lnTo>
                      <a:pt x="715786" y="48801"/>
                    </a:lnTo>
                    <a:lnTo>
                      <a:pt x="734836" y="48801"/>
                    </a:lnTo>
                    <a:cubicBezTo>
                      <a:pt x="738540" y="48801"/>
                      <a:pt x="736953" y="45097"/>
                      <a:pt x="738011" y="48801"/>
                    </a:cubicBezTo>
                    <a:cubicBezTo>
                      <a:pt x="739069" y="52505"/>
                      <a:pt x="742774" y="63088"/>
                      <a:pt x="741186" y="71026"/>
                    </a:cubicBezTo>
                    <a:cubicBezTo>
                      <a:pt x="739598" y="78964"/>
                      <a:pt x="731132" y="88489"/>
                      <a:pt x="728486" y="96426"/>
                    </a:cubicBezTo>
                    <a:cubicBezTo>
                      <a:pt x="725840" y="104363"/>
                      <a:pt x="726898" y="113889"/>
                      <a:pt x="725311" y="118651"/>
                    </a:cubicBezTo>
                    <a:cubicBezTo>
                      <a:pt x="723724" y="123413"/>
                      <a:pt x="720019" y="119710"/>
                      <a:pt x="718961" y="125001"/>
                    </a:cubicBezTo>
                    <a:cubicBezTo>
                      <a:pt x="717903" y="130292"/>
                      <a:pt x="718961" y="150401"/>
                      <a:pt x="718961" y="150401"/>
                    </a:cubicBezTo>
                    <a:cubicBezTo>
                      <a:pt x="718961" y="157809"/>
                      <a:pt x="715257" y="165747"/>
                      <a:pt x="718961" y="169451"/>
                    </a:cubicBezTo>
                    <a:cubicBezTo>
                      <a:pt x="722665" y="173155"/>
                      <a:pt x="734836" y="172626"/>
                      <a:pt x="741186" y="172626"/>
                    </a:cubicBezTo>
                    <a:cubicBezTo>
                      <a:pt x="747536" y="172626"/>
                      <a:pt x="753886" y="170509"/>
                      <a:pt x="757061" y="169451"/>
                    </a:cubicBezTo>
                    <a:cubicBezTo>
                      <a:pt x="760236" y="168393"/>
                      <a:pt x="757061" y="165747"/>
                      <a:pt x="760236" y="166276"/>
                    </a:cubicBezTo>
                    <a:cubicBezTo>
                      <a:pt x="763411" y="166805"/>
                      <a:pt x="770290" y="168393"/>
                      <a:pt x="776111" y="172626"/>
                    </a:cubicBezTo>
                    <a:cubicBezTo>
                      <a:pt x="781932" y="176859"/>
                      <a:pt x="788811" y="184797"/>
                      <a:pt x="795161" y="191676"/>
                    </a:cubicBezTo>
                    <a:cubicBezTo>
                      <a:pt x="801511" y="198555"/>
                      <a:pt x="809449" y="210197"/>
                      <a:pt x="814211" y="213901"/>
                    </a:cubicBezTo>
                    <a:cubicBezTo>
                      <a:pt x="818973" y="217605"/>
                      <a:pt x="820032" y="212314"/>
                      <a:pt x="823736" y="213901"/>
                    </a:cubicBezTo>
                    <a:cubicBezTo>
                      <a:pt x="827440" y="215488"/>
                      <a:pt x="831674" y="219722"/>
                      <a:pt x="836436" y="223426"/>
                    </a:cubicBezTo>
                    <a:cubicBezTo>
                      <a:pt x="841198" y="227130"/>
                      <a:pt x="849665" y="231364"/>
                      <a:pt x="852311" y="236126"/>
                    </a:cubicBezTo>
                    <a:cubicBezTo>
                      <a:pt x="854957" y="240888"/>
                      <a:pt x="852311" y="252001"/>
                      <a:pt x="852311" y="252001"/>
                    </a:cubicBezTo>
                    <a:lnTo>
                      <a:pt x="852311" y="274226"/>
                    </a:lnTo>
                    <a:lnTo>
                      <a:pt x="852311" y="290101"/>
                    </a:lnTo>
                    <a:cubicBezTo>
                      <a:pt x="852311" y="295393"/>
                      <a:pt x="851253" y="300155"/>
                      <a:pt x="852311" y="305976"/>
                    </a:cubicBezTo>
                    <a:cubicBezTo>
                      <a:pt x="853369" y="311797"/>
                      <a:pt x="855486" y="322909"/>
                      <a:pt x="858661" y="325026"/>
                    </a:cubicBezTo>
                    <a:cubicBezTo>
                      <a:pt x="861836" y="327143"/>
                      <a:pt x="866599" y="321322"/>
                      <a:pt x="871361" y="318676"/>
                    </a:cubicBezTo>
                    <a:cubicBezTo>
                      <a:pt x="876123" y="316030"/>
                      <a:pt x="881415" y="312855"/>
                      <a:pt x="887236" y="309151"/>
                    </a:cubicBezTo>
                    <a:cubicBezTo>
                      <a:pt x="893057" y="305447"/>
                      <a:pt x="900465" y="300684"/>
                      <a:pt x="906286" y="296451"/>
                    </a:cubicBezTo>
                    <a:cubicBezTo>
                      <a:pt x="912107" y="292218"/>
                      <a:pt x="916340" y="285868"/>
                      <a:pt x="922161" y="283751"/>
                    </a:cubicBezTo>
                    <a:cubicBezTo>
                      <a:pt x="927982" y="281634"/>
                      <a:pt x="932215" y="283222"/>
                      <a:pt x="941211" y="283751"/>
                    </a:cubicBezTo>
                    <a:cubicBezTo>
                      <a:pt x="950207" y="284280"/>
                      <a:pt x="966082" y="284809"/>
                      <a:pt x="976136" y="286926"/>
                    </a:cubicBezTo>
                    <a:cubicBezTo>
                      <a:pt x="986190" y="289043"/>
                      <a:pt x="994657" y="292218"/>
                      <a:pt x="1001536" y="296451"/>
                    </a:cubicBezTo>
                    <a:cubicBezTo>
                      <a:pt x="1008415" y="300684"/>
                      <a:pt x="1011590" y="305976"/>
                      <a:pt x="1017411" y="312326"/>
                    </a:cubicBezTo>
                    <a:cubicBezTo>
                      <a:pt x="1023232" y="318676"/>
                      <a:pt x="1030640" y="332434"/>
                      <a:pt x="1036461" y="334551"/>
                    </a:cubicBezTo>
                    <a:cubicBezTo>
                      <a:pt x="1042282" y="336668"/>
                      <a:pt x="1047574" y="330318"/>
                      <a:pt x="1052336" y="325026"/>
                    </a:cubicBezTo>
                    <a:cubicBezTo>
                      <a:pt x="1057099" y="319734"/>
                      <a:pt x="1059215" y="311797"/>
                      <a:pt x="1065036" y="302801"/>
                    </a:cubicBezTo>
                    <a:cubicBezTo>
                      <a:pt x="1070857" y="293805"/>
                      <a:pt x="1080911" y="278988"/>
                      <a:pt x="1087261" y="271051"/>
                    </a:cubicBezTo>
                    <a:cubicBezTo>
                      <a:pt x="1093611" y="263114"/>
                      <a:pt x="1098374" y="260468"/>
                      <a:pt x="1103136" y="255176"/>
                    </a:cubicBezTo>
                    <a:cubicBezTo>
                      <a:pt x="1107899" y="249884"/>
                      <a:pt x="1108428" y="247768"/>
                      <a:pt x="1115836" y="239301"/>
                    </a:cubicBezTo>
                    <a:cubicBezTo>
                      <a:pt x="1123244" y="230834"/>
                      <a:pt x="1137532" y="213901"/>
                      <a:pt x="1147586" y="204376"/>
                    </a:cubicBezTo>
                    <a:cubicBezTo>
                      <a:pt x="1157640" y="194851"/>
                      <a:pt x="1169282" y="186913"/>
                      <a:pt x="1176161" y="182151"/>
                    </a:cubicBezTo>
                    <a:cubicBezTo>
                      <a:pt x="1183040" y="177389"/>
                      <a:pt x="1184628" y="175272"/>
                      <a:pt x="1188861" y="175801"/>
                    </a:cubicBezTo>
                    <a:cubicBezTo>
                      <a:pt x="1193094" y="176330"/>
                      <a:pt x="1196799" y="182680"/>
                      <a:pt x="1201561" y="185326"/>
                    </a:cubicBezTo>
                    <a:cubicBezTo>
                      <a:pt x="1206323" y="187972"/>
                      <a:pt x="1212145" y="190618"/>
                      <a:pt x="1217436" y="191676"/>
                    </a:cubicBezTo>
                    <a:cubicBezTo>
                      <a:pt x="1222727" y="192734"/>
                      <a:pt x="1228549" y="191147"/>
                      <a:pt x="1233311" y="191676"/>
                    </a:cubicBezTo>
                    <a:cubicBezTo>
                      <a:pt x="1238074" y="192205"/>
                      <a:pt x="1242836" y="191676"/>
                      <a:pt x="1246011" y="194851"/>
                    </a:cubicBezTo>
                    <a:cubicBezTo>
                      <a:pt x="1249186" y="198026"/>
                      <a:pt x="1250774" y="204905"/>
                      <a:pt x="1252361" y="210726"/>
                    </a:cubicBezTo>
                    <a:cubicBezTo>
                      <a:pt x="1253949" y="216547"/>
                      <a:pt x="1253419" y="222368"/>
                      <a:pt x="1255536" y="229776"/>
                    </a:cubicBezTo>
                    <a:cubicBezTo>
                      <a:pt x="1257653" y="237184"/>
                      <a:pt x="1258182" y="245651"/>
                      <a:pt x="1265061" y="255176"/>
                    </a:cubicBezTo>
                    <a:cubicBezTo>
                      <a:pt x="1271940" y="264701"/>
                      <a:pt x="1296811" y="286926"/>
                      <a:pt x="1296811" y="286926"/>
                    </a:cubicBezTo>
                    <a:cubicBezTo>
                      <a:pt x="1305278" y="295393"/>
                      <a:pt x="1313215" y="297509"/>
                      <a:pt x="1315861" y="305976"/>
                    </a:cubicBezTo>
                    <a:cubicBezTo>
                      <a:pt x="1318507" y="314443"/>
                      <a:pt x="1313215" y="327672"/>
                      <a:pt x="1312686" y="337726"/>
                    </a:cubicBezTo>
                    <a:cubicBezTo>
                      <a:pt x="1312157" y="347780"/>
                      <a:pt x="1312686" y="366301"/>
                      <a:pt x="1312686" y="366301"/>
                    </a:cubicBezTo>
                    <a:lnTo>
                      <a:pt x="1312686" y="382176"/>
                    </a:lnTo>
                    <a:lnTo>
                      <a:pt x="1312686" y="404401"/>
                    </a:lnTo>
                    <a:lnTo>
                      <a:pt x="1312686" y="429801"/>
                    </a:lnTo>
                    <a:lnTo>
                      <a:pt x="1312686" y="452026"/>
                    </a:lnTo>
                    <a:cubicBezTo>
                      <a:pt x="1312686" y="461022"/>
                      <a:pt x="1313744" y="474251"/>
                      <a:pt x="1312686" y="483776"/>
                    </a:cubicBezTo>
                    <a:cubicBezTo>
                      <a:pt x="1311628" y="493301"/>
                      <a:pt x="1307923" y="502297"/>
                      <a:pt x="1306336" y="509176"/>
                    </a:cubicBezTo>
                    <a:cubicBezTo>
                      <a:pt x="1304749" y="516055"/>
                      <a:pt x="1306336" y="520818"/>
                      <a:pt x="1303161" y="525051"/>
                    </a:cubicBezTo>
                    <a:cubicBezTo>
                      <a:pt x="1299986" y="529284"/>
                      <a:pt x="1291519" y="530343"/>
                      <a:pt x="1287286" y="534576"/>
                    </a:cubicBezTo>
                    <a:cubicBezTo>
                      <a:pt x="1283053" y="538809"/>
                      <a:pt x="1281465" y="544630"/>
                      <a:pt x="1277761" y="550451"/>
                    </a:cubicBezTo>
                    <a:cubicBezTo>
                      <a:pt x="1274057" y="556272"/>
                      <a:pt x="1268236" y="560505"/>
                      <a:pt x="1265061" y="569501"/>
                    </a:cubicBezTo>
                    <a:cubicBezTo>
                      <a:pt x="1261886" y="578497"/>
                      <a:pt x="1258182" y="594372"/>
                      <a:pt x="1258711" y="604426"/>
                    </a:cubicBezTo>
                    <a:cubicBezTo>
                      <a:pt x="1259240" y="614480"/>
                      <a:pt x="1263474" y="621889"/>
                      <a:pt x="1268236" y="629826"/>
                    </a:cubicBezTo>
                    <a:cubicBezTo>
                      <a:pt x="1272999" y="637764"/>
                      <a:pt x="1280407" y="645172"/>
                      <a:pt x="1287286" y="652051"/>
                    </a:cubicBezTo>
                    <a:cubicBezTo>
                      <a:pt x="1294165" y="658930"/>
                      <a:pt x="1299986" y="664751"/>
                      <a:pt x="1309511" y="671101"/>
                    </a:cubicBezTo>
                    <a:cubicBezTo>
                      <a:pt x="1319036" y="677451"/>
                      <a:pt x="1333853" y="683801"/>
                      <a:pt x="1344436" y="690151"/>
                    </a:cubicBezTo>
                    <a:cubicBezTo>
                      <a:pt x="1355019" y="696501"/>
                      <a:pt x="1365603" y="702322"/>
                      <a:pt x="1373011" y="709201"/>
                    </a:cubicBezTo>
                    <a:cubicBezTo>
                      <a:pt x="1380419" y="716080"/>
                      <a:pt x="1385711" y="724547"/>
                      <a:pt x="1388886" y="731426"/>
                    </a:cubicBezTo>
                    <a:cubicBezTo>
                      <a:pt x="1392061" y="738305"/>
                      <a:pt x="1390474" y="744126"/>
                      <a:pt x="1392061" y="750476"/>
                    </a:cubicBezTo>
                    <a:cubicBezTo>
                      <a:pt x="1393649" y="756826"/>
                      <a:pt x="1397353" y="761589"/>
                      <a:pt x="1398411" y="769526"/>
                    </a:cubicBezTo>
                    <a:cubicBezTo>
                      <a:pt x="1399469" y="777463"/>
                      <a:pt x="1398940" y="788576"/>
                      <a:pt x="1398411" y="798101"/>
                    </a:cubicBezTo>
                    <a:cubicBezTo>
                      <a:pt x="1397882" y="807626"/>
                      <a:pt x="1397353" y="816622"/>
                      <a:pt x="1395236" y="826676"/>
                    </a:cubicBezTo>
                    <a:cubicBezTo>
                      <a:pt x="1393119" y="836730"/>
                      <a:pt x="1386240" y="851547"/>
                      <a:pt x="1385711" y="858426"/>
                    </a:cubicBezTo>
                    <a:cubicBezTo>
                      <a:pt x="1385182" y="865305"/>
                      <a:pt x="1392590" y="864247"/>
                      <a:pt x="1392061" y="867951"/>
                    </a:cubicBezTo>
                    <a:cubicBezTo>
                      <a:pt x="1391532" y="871655"/>
                      <a:pt x="1382536" y="875889"/>
                      <a:pt x="1382536" y="880651"/>
                    </a:cubicBezTo>
                    <a:cubicBezTo>
                      <a:pt x="1382536" y="885413"/>
                      <a:pt x="1387299" y="891764"/>
                      <a:pt x="1392061" y="896526"/>
                    </a:cubicBezTo>
                    <a:cubicBezTo>
                      <a:pt x="1396823" y="901288"/>
                      <a:pt x="1405819" y="906051"/>
                      <a:pt x="1411111" y="909226"/>
                    </a:cubicBezTo>
                    <a:cubicBezTo>
                      <a:pt x="1416403" y="912401"/>
                      <a:pt x="1416932" y="911872"/>
                      <a:pt x="1423811" y="915576"/>
                    </a:cubicBezTo>
                    <a:cubicBezTo>
                      <a:pt x="1430690" y="919280"/>
                      <a:pt x="1443919" y="927218"/>
                      <a:pt x="1452386" y="931451"/>
                    </a:cubicBezTo>
                    <a:cubicBezTo>
                      <a:pt x="1460853" y="935684"/>
                      <a:pt x="1467203" y="939389"/>
                      <a:pt x="1474611" y="940976"/>
                    </a:cubicBezTo>
                    <a:cubicBezTo>
                      <a:pt x="1482019" y="942563"/>
                      <a:pt x="1490486" y="942564"/>
                      <a:pt x="1496836" y="940976"/>
                    </a:cubicBezTo>
                    <a:cubicBezTo>
                      <a:pt x="1503186" y="939389"/>
                      <a:pt x="1506890" y="934097"/>
                      <a:pt x="1512711" y="931451"/>
                    </a:cubicBezTo>
                    <a:cubicBezTo>
                      <a:pt x="1518532" y="928805"/>
                      <a:pt x="1524882" y="928805"/>
                      <a:pt x="1531761" y="925101"/>
                    </a:cubicBezTo>
                    <a:cubicBezTo>
                      <a:pt x="1538640" y="921397"/>
                      <a:pt x="1547636" y="910814"/>
                      <a:pt x="1553986" y="909226"/>
                    </a:cubicBezTo>
                    <a:cubicBezTo>
                      <a:pt x="1560336" y="907639"/>
                      <a:pt x="1563511" y="911872"/>
                      <a:pt x="1569861" y="915576"/>
                    </a:cubicBezTo>
                    <a:cubicBezTo>
                      <a:pt x="1576211" y="919280"/>
                      <a:pt x="1585736" y="926159"/>
                      <a:pt x="1592086" y="931451"/>
                    </a:cubicBezTo>
                    <a:cubicBezTo>
                      <a:pt x="1598436" y="936743"/>
                      <a:pt x="1603199" y="943622"/>
                      <a:pt x="1607961" y="947326"/>
                    </a:cubicBezTo>
                    <a:cubicBezTo>
                      <a:pt x="1612723" y="951030"/>
                      <a:pt x="1614311" y="951030"/>
                      <a:pt x="1620661" y="953676"/>
                    </a:cubicBezTo>
                    <a:cubicBezTo>
                      <a:pt x="1627011" y="956322"/>
                      <a:pt x="1638653" y="959497"/>
                      <a:pt x="1646061" y="963201"/>
                    </a:cubicBezTo>
                    <a:cubicBezTo>
                      <a:pt x="1653469" y="966905"/>
                      <a:pt x="1657703" y="970609"/>
                      <a:pt x="1665111" y="975901"/>
                    </a:cubicBezTo>
                    <a:cubicBezTo>
                      <a:pt x="1672519" y="981193"/>
                      <a:pt x="1682574" y="987543"/>
                      <a:pt x="1690511" y="994951"/>
                    </a:cubicBezTo>
                    <a:cubicBezTo>
                      <a:pt x="1698449" y="1002359"/>
                      <a:pt x="1709032" y="1013472"/>
                      <a:pt x="1712736" y="1020351"/>
                    </a:cubicBezTo>
                    <a:cubicBezTo>
                      <a:pt x="1716440" y="1027230"/>
                      <a:pt x="1715382" y="1029876"/>
                      <a:pt x="1712736" y="1036226"/>
                    </a:cubicBezTo>
                    <a:cubicBezTo>
                      <a:pt x="1710090" y="1042576"/>
                      <a:pt x="1703740" y="1054218"/>
                      <a:pt x="1696861" y="1058451"/>
                    </a:cubicBezTo>
                    <a:cubicBezTo>
                      <a:pt x="1689982" y="1062684"/>
                      <a:pt x="1677282" y="1058980"/>
                      <a:pt x="1671461" y="1061626"/>
                    </a:cubicBezTo>
                    <a:cubicBezTo>
                      <a:pt x="1665640" y="1064272"/>
                      <a:pt x="1663524" y="1067976"/>
                      <a:pt x="1661936" y="1074326"/>
                    </a:cubicBezTo>
                    <a:cubicBezTo>
                      <a:pt x="1660349" y="1080676"/>
                      <a:pt x="1662465" y="1092318"/>
                      <a:pt x="1661936" y="1099726"/>
                    </a:cubicBezTo>
                    <a:cubicBezTo>
                      <a:pt x="1661407" y="1107134"/>
                      <a:pt x="1660878" y="1112955"/>
                      <a:pt x="1658761" y="1118776"/>
                    </a:cubicBezTo>
                    <a:cubicBezTo>
                      <a:pt x="1656644" y="1124597"/>
                      <a:pt x="1653469" y="1129359"/>
                      <a:pt x="1649236" y="1134651"/>
                    </a:cubicBezTo>
                    <a:cubicBezTo>
                      <a:pt x="1645003" y="1139943"/>
                      <a:pt x="1639711" y="1144705"/>
                      <a:pt x="1633361" y="1150526"/>
                    </a:cubicBezTo>
                    <a:cubicBezTo>
                      <a:pt x="1627011" y="1156347"/>
                      <a:pt x="1614840" y="1161109"/>
                      <a:pt x="1611136" y="1169576"/>
                    </a:cubicBezTo>
                    <a:cubicBezTo>
                      <a:pt x="1607432" y="1178043"/>
                      <a:pt x="1611665" y="1191801"/>
                      <a:pt x="1611136" y="1201326"/>
                    </a:cubicBezTo>
                    <a:cubicBezTo>
                      <a:pt x="1610607" y="1210851"/>
                      <a:pt x="1608490" y="1218789"/>
                      <a:pt x="1607961" y="1226726"/>
                    </a:cubicBezTo>
                    <a:cubicBezTo>
                      <a:pt x="1607432" y="1234664"/>
                      <a:pt x="1607432" y="1241014"/>
                      <a:pt x="1607961" y="1248951"/>
                    </a:cubicBezTo>
                    <a:cubicBezTo>
                      <a:pt x="1608490" y="1256889"/>
                      <a:pt x="1609019" y="1266943"/>
                      <a:pt x="1611136" y="1274351"/>
                    </a:cubicBezTo>
                    <a:cubicBezTo>
                      <a:pt x="1613253" y="1281759"/>
                      <a:pt x="1615369" y="1285464"/>
                      <a:pt x="1620661" y="1293401"/>
                    </a:cubicBezTo>
                    <a:cubicBezTo>
                      <a:pt x="1625953" y="1301338"/>
                      <a:pt x="1639182" y="1310864"/>
                      <a:pt x="1642886" y="1321976"/>
                    </a:cubicBezTo>
                    <a:cubicBezTo>
                      <a:pt x="1646590" y="1333088"/>
                      <a:pt x="1641299" y="1351080"/>
                      <a:pt x="1642886" y="1360076"/>
                    </a:cubicBezTo>
                    <a:cubicBezTo>
                      <a:pt x="1644473" y="1369072"/>
                      <a:pt x="1646590" y="1366955"/>
                      <a:pt x="1652411" y="1375951"/>
                    </a:cubicBezTo>
                    <a:cubicBezTo>
                      <a:pt x="1658232" y="1384947"/>
                      <a:pt x="1671461" y="1403468"/>
                      <a:pt x="1677811" y="1414051"/>
                    </a:cubicBezTo>
                    <a:cubicBezTo>
                      <a:pt x="1684161" y="1424634"/>
                      <a:pt x="1686278" y="1430455"/>
                      <a:pt x="1690511" y="1439451"/>
                    </a:cubicBezTo>
                    <a:cubicBezTo>
                      <a:pt x="1694744" y="1448447"/>
                      <a:pt x="1697919" y="1462205"/>
                      <a:pt x="1703211" y="1468026"/>
                    </a:cubicBezTo>
                    <a:cubicBezTo>
                      <a:pt x="1708503" y="1473847"/>
                      <a:pt x="1718028" y="1471201"/>
                      <a:pt x="1722261" y="1474376"/>
                    </a:cubicBezTo>
                    <a:cubicBezTo>
                      <a:pt x="1726494" y="1477551"/>
                      <a:pt x="1727553" y="1479139"/>
                      <a:pt x="1728611" y="1487076"/>
                    </a:cubicBezTo>
                    <a:cubicBezTo>
                      <a:pt x="1729669" y="1495013"/>
                      <a:pt x="1728082" y="1507714"/>
                      <a:pt x="1728611" y="1522001"/>
                    </a:cubicBezTo>
                    <a:cubicBezTo>
                      <a:pt x="1729140" y="1536289"/>
                      <a:pt x="1734432" y="1557984"/>
                      <a:pt x="1731786" y="1572801"/>
                    </a:cubicBezTo>
                    <a:cubicBezTo>
                      <a:pt x="1729140" y="1587618"/>
                      <a:pt x="1718557" y="1600318"/>
                      <a:pt x="1712736" y="1610901"/>
                    </a:cubicBezTo>
                    <a:cubicBezTo>
                      <a:pt x="1706915" y="1621484"/>
                      <a:pt x="1702682" y="1627834"/>
                      <a:pt x="1696861" y="1636301"/>
                    </a:cubicBezTo>
                    <a:cubicBezTo>
                      <a:pt x="1691040" y="1644768"/>
                      <a:pt x="1682044" y="1652176"/>
                      <a:pt x="1677811" y="1661701"/>
                    </a:cubicBezTo>
                    <a:cubicBezTo>
                      <a:pt x="1673578" y="1671226"/>
                      <a:pt x="1675165" y="1684984"/>
                      <a:pt x="1671461" y="1693451"/>
                    </a:cubicBezTo>
                    <a:cubicBezTo>
                      <a:pt x="1667757" y="1701918"/>
                      <a:pt x="1659819" y="1706680"/>
                      <a:pt x="1655586" y="1712501"/>
                    </a:cubicBezTo>
                    <a:cubicBezTo>
                      <a:pt x="1651353" y="1718322"/>
                      <a:pt x="1648707" y="1724672"/>
                      <a:pt x="1646061" y="1728376"/>
                    </a:cubicBezTo>
                    <a:cubicBezTo>
                      <a:pt x="1643415" y="1732080"/>
                      <a:pt x="1644473" y="1733668"/>
                      <a:pt x="1639711" y="1734726"/>
                    </a:cubicBezTo>
                    <a:cubicBezTo>
                      <a:pt x="1634949" y="1735784"/>
                      <a:pt x="1624894" y="1733139"/>
                      <a:pt x="1617486" y="1734726"/>
                    </a:cubicBezTo>
                    <a:cubicBezTo>
                      <a:pt x="1610078" y="1736313"/>
                      <a:pt x="1603198" y="1741605"/>
                      <a:pt x="1595261" y="1744251"/>
                    </a:cubicBezTo>
                    <a:cubicBezTo>
                      <a:pt x="1587324" y="1746897"/>
                      <a:pt x="1577269" y="1749014"/>
                      <a:pt x="1569861" y="1750601"/>
                    </a:cubicBezTo>
                    <a:cubicBezTo>
                      <a:pt x="1562453" y="1752188"/>
                      <a:pt x="1556102" y="1752718"/>
                      <a:pt x="1550811" y="1753776"/>
                    </a:cubicBezTo>
                    <a:cubicBezTo>
                      <a:pt x="1545520" y="1754834"/>
                      <a:pt x="1543932" y="1755364"/>
                      <a:pt x="1538111" y="1756951"/>
                    </a:cubicBezTo>
                    <a:cubicBezTo>
                      <a:pt x="1532290" y="1758539"/>
                      <a:pt x="1522236" y="1761714"/>
                      <a:pt x="1515886" y="1763301"/>
                    </a:cubicBezTo>
                    <a:cubicBezTo>
                      <a:pt x="1509536" y="1764889"/>
                      <a:pt x="1505303" y="1764889"/>
                      <a:pt x="1500011" y="1766476"/>
                    </a:cubicBezTo>
                    <a:cubicBezTo>
                      <a:pt x="1494719" y="1768063"/>
                      <a:pt x="1488369" y="1770709"/>
                      <a:pt x="1484136" y="1772826"/>
                    </a:cubicBezTo>
                    <a:cubicBezTo>
                      <a:pt x="1479903" y="1774943"/>
                      <a:pt x="1477786" y="1776001"/>
                      <a:pt x="1474611" y="1779176"/>
                    </a:cubicBezTo>
                    <a:cubicBezTo>
                      <a:pt x="1471436" y="1782351"/>
                      <a:pt x="1468261" y="1786584"/>
                      <a:pt x="1465086" y="1791876"/>
                    </a:cubicBezTo>
                    <a:cubicBezTo>
                      <a:pt x="1461911" y="1797168"/>
                      <a:pt x="1459794" y="1805105"/>
                      <a:pt x="1455561" y="1810926"/>
                    </a:cubicBezTo>
                    <a:cubicBezTo>
                      <a:pt x="1451328" y="1816747"/>
                      <a:pt x="1444978" y="1820451"/>
                      <a:pt x="1439686" y="1826801"/>
                    </a:cubicBezTo>
                    <a:cubicBezTo>
                      <a:pt x="1434394" y="1833151"/>
                      <a:pt x="1429103" y="1842147"/>
                      <a:pt x="1423811" y="1849026"/>
                    </a:cubicBezTo>
                    <a:cubicBezTo>
                      <a:pt x="1418519" y="1855905"/>
                      <a:pt x="1413228" y="1862784"/>
                      <a:pt x="1407936" y="1868076"/>
                    </a:cubicBezTo>
                    <a:cubicBezTo>
                      <a:pt x="1402644" y="1873368"/>
                      <a:pt x="1396823" y="1876014"/>
                      <a:pt x="1392061" y="1880776"/>
                    </a:cubicBezTo>
                    <a:cubicBezTo>
                      <a:pt x="1387299" y="1885538"/>
                      <a:pt x="1383594" y="1892418"/>
                      <a:pt x="1379361" y="1896651"/>
                    </a:cubicBezTo>
                    <a:cubicBezTo>
                      <a:pt x="1375128" y="1900884"/>
                      <a:pt x="1366661" y="1906176"/>
                      <a:pt x="1366661" y="1906176"/>
                    </a:cubicBezTo>
                    <a:cubicBezTo>
                      <a:pt x="1359782" y="1911468"/>
                      <a:pt x="1344965" y="1922580"/>
                      <a:pt x="1338086" y="1928401"/>
                    </a:cubicBezTo>
                    <a:cubicBezTo>
                      <a:pt x="1331207" y="1934222"/>
                      <a:pt x="1325386" y="1941101"/>
                      <a:pt x="1325386" y="1941101"/>
                    </a:cubicBezTo>
                    <a:cubicBezTo>
                      <a:pt x="1321682" y="1944805"/>
                      <a:pt x="1323269" y="1946922"/>
                      <a:pt x="1315861" y="1950626"/>
                    </a:cubicBezTo>
                    <a:cubicBezTo>
                      <a:pt x="1308453" y="1954330"/>
                      <a:pt x="1289932" y="1959622"/>
                      <a:pt x="1280936" y="1963326"/>
                    </a:cubicBezTo>
                    <a:cubicBezTo>
                      <a:pt x="1271940" y="1967030"/>
                      <a:pt x="1268765" y="1969676"/>
                      <a:pt x="1261886" y="1972851"/>
                    </a:cubicBezTo>
                    <a:cubicBezTo>
                      <a:pt x="1255007" y="1976026"/>
                      <a:pt x="1248657" y="1978672"/>
                      <a:pt x="1239661" y="1982376"/>
                    </a:cubicBezTo>
                    <a:cubicBezTo>
                      <a:pt x="1230665" y="1986080"/>
                      <a:pt x="1216907" y="1991901"/>
                      <a:pt x="1207911" y="1995076"/>
                    </a:cubicBezTo>
                    <a:cubicBezTo>
                      <a:pt x="1198915" y="1998251"/>
                      <a:pt x="1193094" y="1998780"/>
                      <a:pt x="1185686" y="2001426"/>
                    </a:cubicBezTo>
                    <a:cubicBezTo>
                      <a:pt x="1178278" y="2004072"/>
                      <a:pt x="1172986" y="2007776"/>
                      <a:pt x="1163461" y="2010951"/>
                    </a:cubicBezTo>
                    <a:cubicBezTo>
                      <a:pt x="1153936" y="2014126"/>
                      <a:pt x="1137003" y="2017830"/>
                      <a:pt x="1128536" y="2020476"/>
                    </a:cubicBezTo>
                    <a:cubicBezTo>
                      <a:pt x="1120069" y="2023122"/>
                      <a:pt x="1117423" y="2023651"/>
                      <a:pt x="1112661" y="2026826"/>
                    </a:cubicBezTo>
                    <a:cubicBezTo>
                      <a:pt x="1107899" y="2030001"/>
                      <a:pt x="1103136" y="2037409"/>
                      <a:pt x="1099961" y="2039526"/>
                    </a:cubicBezTo>
                    <a:cubicBezTo>
                      <a:pt x="1096786" y="2041643"/>
                      <a:pt x="1093611" y="2039526"/>
                      <a:pt x="1093611" y="2039526"/>
                    </a:cubicBezTo>
                    <a:lnTo>
                      <a:pt x="1074561" y="2039526"/>
                    </a:lnTo>
                    <a:lnTo>
                      <a:pt x="1061861" y="2039526"/>
                    </a:lnTo>
                    <a:cubicBezTo>
                      <a:pt x="1056569" y="2039526"/>
                      <a:pt x="1049690" y="2040584"/>
                      <a:pt x="1042811" y="2039526"/>
                    </a:cubicBezTo>
                    <a:cubicBezTo>
                      <a:pt x="1035932" y="2038468"/>
                      <a:pt x="1027994" y="2034763"/>
                      <a:pt x="1020586" y="2033176"/>
                    </a:cubicBezTo>
                    <a:cubicBezTo>
                      <a:pt x="1013178" y="2031589"/>
                      <a:pt x="1010532" y="2033176"/>
                      <a:pt x="998361" y="2030001"/>
                    </a:cubicBezTo>
                    <a:cubicBezTo>
                      <a:pt x="986190" y="2026826"/>
                      <a:pt x="960261" y="2018359"/>
                      <a:pt x="947561" y="2014126"/>
                    </a:cubicBezTo>
                    <a:cubicBezTo>
                      <a:pt x="934861" y="2009893"/>
                      <a:pt x="931157" y="2008834"/>
                      <a:pt x="922161" y="2004601"/>
                    </a:cubicBezTo>
                    <a:cubicBezTo>
                      <a:pt x="913165" y="2000368"/>
                      <a:pt x="902582" y="1994547"/>
                      <a:pt x="893586" y="1988726"/>
                    </a:cubicBezTo>
                    <a:cubicBezTo>
                      <a:pt x="884590" y="1982905"/>
                      <a:pt x="874536" y="1975497"/>
                      <a:pt x="868186" y="1969676"/>
                    </a:cubicBezTo>
                    <a:cubicBezTo>
                      <a:pt x="861836" y="1963855"/>
                      <a:pt x="857603" y="1963326"/>
                      <a:pt x="855486" y="1953801"/>
                    </a:cubicBezTo>
                    <a:cubicBezTo>
                      <a:pt x="853369" y="1944276"/>
                      <a:pt x="856015" y="1925755"/>
                      <a:pt x="855486" y="1912526"/>
                    </a:cubicBezTo>
                    <a:cubicBezTo>
                      <a:pt x="854957" y="1899297"/>
                      <a:pt x="853369" y="1888713"/>
                      <a:pt x="852311" y="1874426"/>
                    </a:cubicBezTo>
                    <a:cubicBezTo>
                      <a:pt x="851253" y="1860139"/>
                      <a:pt x="850194" y="1838443"/>
                      <a:pt x="849136" y="1826801"/>
                    </a:cubicBezTo>
                    <a:cubicBezTo>
                      <a:pt x="848078" y="1815159"/>
                      <a:pt x="847019" y="1815688"/>
                      <a:pt x="845961" y="1804576"/>
                    </a:cubicBezTo>
                    <a:cubicBezTo>
                      <a:pt x="844903" y="1793464"/>
                      <a:pt x="845432" y="1772826"/>
                      <a:pt x="842786" y="1760126"/>
                    </a:cubicBezTo>
                    <a:cubicBezTo>
                      <a:pt x="840140" y="1747426"/>
                      <a:pt x="834848" y="1739488"/>
                      <a:pt x="830086" y="1728376"/>
                    </a:cubicBezTo>
                    <a:cubicBezTo>
                      <a:pt x="825324" y="1717264"/>
                      <a:pt x="817386" y="1702447"/>
                      <a:pt x="814211" y="1693451"/>
                    </a:cubicBezTo>
                    <a:cubicBezTo>
                      <a:pt x="811036" y="1684455"/>
                      <a:pt x="815269" y="1680751"/>
                      <a:pt x="811036" y="1674401"/>
                    </a:cubicBezTo>
                    <a:cubicBezTo>
                      <a:pt x="806803" y="1668051"/>
                      <a:pt x="796748" y="1660643"/>
                      <a:pt x="788811" y="1655351"/>
                    </a:cubicBezTo>
                    <a:cubicBezTo>
                      <a:pt x="780874" y="1650059"/>
                      <a:pt x="770819" y="1644768"/>
                      <a:pt x="763411" y="1642651"/>
                    </a:cubicBezTo>
                    <a:cubicBezTo>
                      <a:pt x="756003" y="1640534"/>
                      <a:pt x="753357" y="1641593"/>
                      <a:pt x="744361" y="1642651"/>
                    </a:cubicBezTo>
                    <a:cubicBezTo>
                      <a:pt x="735365" y="1643709"/>
                      <a:pt x="722136" y="1644768"/>
                      <a:pt x="709436" y="1649001"/>
                    </a:cubicBezTo>
                    <a:cubicBezTo>
                      <a:pt x="696736" y="1653234"/>
                      <a:pt x="679274" y="1663818"/>
                      <a:pt x="668161" y="1668051"/>
                    </a:cubicBezTo>
                    <a:cubicBezTo>
                      <a:pt x="657049" y="1672284"/>
                      <a:pt x="650169" y="1670697"/>
                      <a:pt x="642761" y="1674401"/>
                    </a:cubicBezTo>
                    <a:cubicBezTo>
                      <a:pt x="635353" y="1678105"/>
                      <a:pt x="630590" y="1683926"/>
                      <a:pt x="623711" y="1690276"/>
                    </a:cubicBezTo>
                    <a:cubicBezTo>
                      <a:pt x="616832" y="1696626"/>
                      <a:pt x="601486" y="1712501"/>
                      <a:pt x="601486" y="1712501"/>
                    </a:cubicBezTo>
                    <a:cubicBezTo>
                      <a:pt x="595665" y="1718322"/>
                      <a:pt x="594607" y="1723614"/>
                      <a:pt x="588786" y="1725201"/>
                    </a:cubicBezTo>
                    <a:cubicBezTo>
                      <a:pt x="582965" y="1726789"/>
                      <a:pt x="576086" y="1723614"/>
                      <a:pt x="566561" y="1722026"/>
                    </a:cubicBezTo>
                    <a:cubicBezTo>
                      <a:pt x="557036" y="1720439"/>
                      <a:pt x="542219" y="1718322"/>
                      <a:pt x="531636" y="1715676"/>
                    </a:cubicBezTo>
                    <a:cubicBezTo>
                      <a:pt x="521053" y="1713030"/>
                      <a:pt x="510999" y="1709326"/>
                      <a:pt x="503061" y="1706151"/>
                    </a:cubicBezTo>
                    <a:cubicBezTo>
                      <a:pt x="495123" y="1702976"/>
                      <a:pt x="488773" y="1698743"/>
                      <a:pt x="484011" y="1696626"/>
                    </a:cubicBezTo>
                    <a:cubicBezTo>
                      <a:pt x="479249" y="1694509"/>
                      <a:pt x="481894" y="1697684"/>
                      <a:pt x="474486" y="1693451"/>
                    </a:cubicBezTo>
                    <a:cubicBezTo>
                      <a:pt x="467078" y="1689218"/>
                      <a:pt x="448028" y="1678105"/>
                      <a:pt x="439561" y="1671226"/>
                    </a:cubicBezTo>
                    <a:cubicBezTo>
                      <a:pt x="431094" y="1664347"/>
                      <a:pt x="427390" y="1657997"/>
                      <a:pt x="423686" y="1652176"/>
                    </a:cubicBezTo>
                    <a:cubicBezTo>
                      <a:pt x="419982" y="1646355"/>
                      <a:pt x="419982" y="1640534"/>
                      <a:pt x="417336" y="1636301"/>
                    </a:cubicBezTo>
                    <a:cubicBezTo>
                      <a:pt x="414690" y="1632068"/>
                      <a:pt x="410457" y="1632068"/>
                      <a:pt x="407811" y="1626776"/>
                    </a:cubicBezTo>
                    <a:cubicBezTo>
                      <a:pt x="405165" y="1621484"/>
                      <a:pt x="403049" y="1614076"/>
                      <a:pt x="401461" y="1604551"/>
                    </a:cubicBezTo>
                    <a:cubicBezTo>
                      <a:pt x="399874" y="1595026"/>
                      <a:pt x="398815" y="1582855"/>
                      <a:pt x="398286" y="1569626"/>
                    </a:cubicBezTo>
                    <a:cubicBezTo>
                      <a:pt x="397757" y="1556397"/>
                      <a:pt x="398286" y="1525176"/>
                      <a:pt x="398286" y="1525176"/>
                    </a:cubicBezTo>
                    <a:lnTo>
                      <a:pt x="398286" y="1490251"/>
                    </a:lnTo>
                    <a:cubicBezTo>
                      <a:pt x="398286" y="1478609"/>
                      <a:pt x="398815" y="1466438"/>
                      <a:pt x="398286" y="1455326"/>
                    </a:cubicBezTo>
                    <a:cubicBezTo>
                      <a:pt x="397757" y="1444214"/>
                      <a:pt x="395640" y="1434688"/>
                      <a:pt x="395111" y="1423576"/>
                    </a:cubicBezTo>
                    <a:cubicBezTo>
                      <a:pt x="394582" y="1412464"/>
                      <a:pt x="397228" y="1398705"/>
                      <a:pt x="395111" y="1388651"/>
                    </a:cubicBezTo>
                    <a:cubicBezTo>
                      <a:pt x="392994" y="1378597"/>
                      <a:pt x="385586" y="1370659"/>
                      <a:pt x="382411" y="1363251"/>
                    </a:cubicBezTo>
                    <a:cubicBezTo>
                      <a:pt x="379236" y="1355843"/>
                      <a:pt x="380294" y="1350551"/>
                      <a:pt x="376061" y="1344201"/>
                    </a:cubicBezTo>
                    <a:cubicBezTo>
                      <a:pt x="371828" y="1337851"/>
                      <a:pt x="362303" y="1330972"/>
                      <a:pt x="357011" y="1325151"/>
                    </a:cubicBezTo>
                    <a:cubicBezTo>
                      <a:pt x="351719" y="1319330"/>
                      <a:pt x="351190" y="1315097"/>
                      <a:pt x="344311" y="1309276"/>
                    </a:cubicBezTo>
                    <a:cubicBezTo>
                      <a:pt x="337432" y="1303455"/>
                      <a:pt x="323673" y="1296047"/>
                      <a:pt x="315736" y="1290226"/>
                    </a:cubicBezTo>
                    <a:cubicBezTo>
                      <a:pt x="307799" y="1284405"/>
                      <a:pt x="301978" y="1277526"/>
                      <a:pt x="296686" y="1274351"/>
                    </a:cubicBezTo>
                    <a:cubicBezTo>
                      <a:pt x="291394" y="1271176"/>
                      <a:pt x="288748" y="1273822"/>
                      <a:pt x="283986" y="1271176"/>
                    </a:cubicBezTo>
                    <a:cubicBezTo>
                      <a:pt x="279224" y="1268530"/>
                      <a:pt x="271286" y="1263768"/>
                      <a:pt x="268111" y="1258476"/>
                    </a:cubicBezTo>
                    <a:cubicBezTo>
                      <a:pt x="264936" y="1253184"/>
                      <a:pt x="266523" y="1251597"/>
                      <a:pt x="264936" y="1239426"/>
                    </a:cubicBezTo>
                    <a:cubicBezTo>
                      <a:pt x="263349" y="1227255"/>
                      <a:pt x="258586" y="1202913"/>
                      <a:pt x="258586" y="1185451"/>
                    </a:cubicBezTo>
                    <a:cubicBezTo>
                      <a:pt x="258586" y="1167989"/>
                      <a:pt x="263878" y="1147880"/>
                      <a:pt x="264936" y="1134651"/>
                    </a:cubicBezTo>
                    <a:cubicBezTo>
                      <a:pt x="265994" y="1121422"/>
                      <a:pt x="263878" y="1118247"/>
                      <a:pt x="264936" y="1106076"/>
                    </a:cubicBezTo>
                    <a:cubicBezTo>
                      <a:pt x="265994" y="1093905"/>
                      <a:pt x="270228" y="1074855"/>
                      <a:pt x="271286" y="1061626"/>
                    </a:cubicBezTo>
                    <a:cubicBezTo>
                      <a:pt x="272344" y="1048397"/>
                      <a:pt x="272873" y="1036755"/>
                      <a:pt x="271286" y="1026701"/>
                    </a:cubicBezTo>
                    <a:cubicBezTo>
                      <a:pt x="269699" y="1016647"/>
                      <a:pt x="267053" y="1011355"/>
                      <a:pt x="261761" y="1001301"/>
                    </a:cubicBezTo>
                    <a:cubicBezTo>
                      <a:pt x="256469" y="991247"/>
                      <a:pt x="250648" y="976959"/>
                      <a:pt x="239536" y="966376"/>
                    </a:cubicBezTo>
                    <a:cubicBezTo>
                      <a:pt x="228424" y="955793"/>
                      <a:pt x="209903" y="945739"/>
                      <a:pt x="195086" y="937801"/>
                    </a:cubicBezTo>
                    <a:cubicBezTo>
                      <a:pt x="180269" y="929864"/>
                      <a:pt x="162807" y="926688"/>
                      <a:pt x="150636" y="918751"/>
                    </a:cubicBezTo>
                    <a:cubicBezTo>
                      <a:pt x="138465" y="910814"/>
                      <a:pt x="130528" y="898114"/>
                      <a:pt x="122061" y="890176"/>
                    </a:cubicBezTo>
                    <a:cubicBezTo>
                      <a:pt x="113594" y="882239"/>
                      <a:pt x="99836" y="871126"/>
                      <a:pt x="99836" y="871126"/>
                    </a:cubicBezTo>
                    <a:cubicBezTo>
                      <a:pt x="91898" y="864247"/>
                      <a:pt x="84490" y="857897"/>
                      <a:pt x="74436" y="848901"/>
                    </a:cubicBezTo>
                    <a:cubicBezTo>
                      <a:pt x="64382" y="839905"/>
                      <a:pt x="48507" y="825089"/>
                      <a:pt x="39511" y="817151"/>
                    </a:cubicBezTo>
                    <a:cubicBezTo>
                      <a:pt x="30515" y="809214"/>
                      <a:pt x="26811" y="810272"/>
                      <a:pt x="20461" y="801276"/>
                    </a:cubicBezTo>
                    <a:cubicBezTo>
                      <a:pt x="14111" y="792280"/>
                      <a:pt x="4586" y="771114"/>
                      <a:pt x="1411" y="763176"/>
                    </a:cubicBezTo>
                    <a:cubicBezTo>
                      <a:pt x="-1764" y="755238"/>
                      <a:pt x="1411" y="753651"/>
                      <a:pt x="1411" y="753651"/>
                    </a:cubicBezTo>
                    <a:lnTo>
                      <a:pt x="1411" y="718726"/>
                    </a:lnTo>
                    <a:lnTo>
                      <a:pt x="1411" y="699676"/>
                    </a:lnTo>
                    <a:cubicBezTo>
                      <a:pt x="1411" y="691209"/>
                      <a:pt x="-176" y="676922"/>
                      <a:pt x="1411" y="667926"/>
                    </a:cubicBezTo>
                    <a:cubicBezTo>
                      <a:pt x="2998" y="658930"/>
                      <a:pt x="6703" y="652051"/>
                      <a:pt x="10936" y="645701"/>
                    </a:cubicBezTo>
                    <a:cubicBezTo>
                      <a:pt x="15169" y="639351"/>
                      <a:pt x="19932" y="635647"/>
                      <a:pt x="26811" y="629826"/>
                    </a:cubicBezTo>
                    <a:cubicBezTo>
                      <a:pt x="33690" y="624005"/>
                      <a:pt x="45332" y="615538"/>
                      <a:pt x="52211" y="610776"/>
                    </a:cubicBezTo>
                    <a:cubicBezTo>
                      <a:pt x="59090" y="606014"/>
                      <a:pt x="61736" y="605484"/>
                      <a:pt x="68086" y="601251"/>
                    </a:cubicBezTo>
                    <a:cubicBezTo>
                      <a:pt x="74436" y="597018"/>
                      <a:pt x="81315" y="590138"/>
                      <a:pt x="90311" y="585376"/>
                    </a:cubicBezTo>
                    <a:cubicBezTo>
                      <a:pt x="99307" y="580614"/>
                      <a:pt x="112007" y="577439"/>
                      <a:pt x="122061" y="572676"/>
                    </a:cubicBezTo>
                    <a:cubicBezTo>
                      <a:pt x="132115" y="567914"/>
                      <a:pt x="140053" y="557859"/>
                      <a:pt x="150636" y="556801"/>
                    </a:cubicBezTo>
                    <a:cubicBezTo>
                      <a:pt x="161219" y="555743"/>
                      <a:pt x="179740" y="562622"/>
                      <a:pt x="185561" y="566326"/>
                    </a:cubicBezTo>
                    <a:cubicBezTo>
                      <a:pt x="191382" y="570030"/>
                      <a:pt x="185032" y="572676"/>
                      <a:pt x="185561" y="579026"/>
                    </a:cubicBezTo>
                    <a:cubicBezTo>
                      <a:pt x="186090" y="585376"/>
                      <a:pt x="188207" y="599664"/>
                      <a:pt x="188736" y="604426"/>
                    </a:cubicBezTo>
                    <a:cubicBezTo>
                      <a:pt x="189265" y="609189"/>
                      <a:pt x="186090" y="611305"/>
                      <a:pt x="188736" y="607601"/>
                    </a:cubicBezTo>
                    <a:cubicBezTo>
                      <a:pt x="191382" y="603897"/>
                      <a:pt x="201965" y="590138"/>
                      <a:pt x="204611" y="582201"/>
                    </a:cubicBezTo>
                    <a:cubicBezTo>
                      <a:pt x="207257" y="574264"/>
                      <a:pt x="204082" y="567384"/>
                      <a:pt x="204611" y="559976"/>
                    </a:cubicBezTo>
                    <a:cubicBezTo>
                      <a:pt x="205140" y="552568"/>
                      <a:pt x="207257" y="545689"/>
                      <a:pt x="207786" y="537751"/>
                    </a:cubicBezTo>
                    <a:cubicBezTo>
                      <a:pt x="208315" y="529814"/>
                      <a:pt x="207786" y="512351"/>
                      <a:pt x="207786" y="512351"/>
                    </a:cubicBezTo>
                    <a:lnTo>
                      <a:pt x="207786" y="483776"/>
                    </a:lnTo>
                    <a:cubicBezTo>
                      <a:pt x="207786" y="475309"/>
                      <a:pt x="208844" y="473193"/>
                      <a:pt x="207786" y="461551"/>
                    </a:cubicBezTo>
                    <a:cubicBezTo>
                      <a:pt x="206728" y="449909"/>
                      <a:pt x="204082" y="426097"/>
                      <a:pt x="201436" y="413926"/>
                    </a:cubicBezTo>
                    <a:cubicBezTo>
                      <a:pt x="198790" y="401755"/>
                      <a:pt x="197732" y="399109"/>
                      <a:pt x="191911" y="388526"/>
                    </a:cubicBezTo>
                    <a:cubicBezTo>
                      <a:pt x="186090" y="377943"/>
                      <a:pt x="177624" y="362597"/>
                      <a:pt x="166511" y="350426"/>
                    </a:cubicBezTo>
                    <a:cubicBezTo>
                      <a:pt x="155398" y="338255"/>
                      <a:pt x="136878" y="324497"/>
                      <a:pt x="125236" y="315501"/>
                    </a:cubicBezTo>
                    <a:cubicBezTo>
                      <a:pt x="113594" y="306505"/>
                      <a:pt x="104069" y="302272"/>
                      <a:pt x="96661" y="296451"/>
                    </a:cubicBezTo>
                    <a:cubicBezTo>
                      <a:pt x="89253" y="290630"/>
                      <a:pt x="82373" y="292747"/>
                      <a:pt x="80786" y="280576"/>
                    </a:cubicBezTo>
                    <a:cubicBezTo>
                      <a:pt x="79199" y="268405"/>
                      <a:pt x="85019" y="239301"/>
                      <a:pt x="87136" y="223426"/>
                    </a:cubicBezTo>
                    <a:cubicBezTo>
                      <a:pt x="89253" y="207551"/>
                      <a:pt x="90311" y="195909"/>
                      <a:pt x="93486" y="185326"/>
                    </a:cubicBezTo>
                    <a:cubicBezTo>
                      <a:pt x="96661" y="174743"/>
                      <a:pt x="103011" y="155163"/>
                      <a:pt x="109361" y="137701"/>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29" name="任意多边形 28"/>
              <p:cNvSpPr/>
              <p:nvPr/>
            </p:nvSpPr>
            <p:spPr bwMode="auto">
              <a:xfrm>
                <a:off x="531150" y="1916256"/>
                <a:ext cx="2386225" cy="2103120"/>
              </a:xfrm>
              <a:custGeom>
                <a:avLst/>
                <a:gdLst>
                  <a:gd name="connsiteX0" fmla="*/ 208505 w 2386225"/>
                  <a:gd name="connsiteY0" fmla="*/ 939800 h 2103120"/>
                  <a:gd name="connsiteX1" fmla="*/ 223745 w 2386225"/>
                  <a:gd name="connsiteY1" fmla="*/ 1021080 h 2103120"/>
                  <a:gd name="connsiteX2" fmla="*/ 228825 w 2386225"/>
                  <a:gd name="connsiteY2" fmla="*/ 1056640 h 2103120"/>
                  <a:gd name="connsiteX3" fmla="*/ 231365 w 2386225"/>
                  <a:gd name="connsiteY3" fmla="*/ 1082040 h 2103120"/>
                  <a:gd name="connsiteX4" fmla="*/ 228825 w 2386225"/>
                  <a:gd name="connsiteY4" fmla="*/ 1094740 h 2103120"/>
                  <a:gd name="connsiteX5" fmla="*/ 254225 w 2386225"/>
                  <a:gd name="connsiteY5" fmla="*/ 1102360 h 2103120"/>
                  <a:gd name="connsiteX6" fmla="*/ 274545 w 2386225"/>
                  <a:gd name="connsiteY6" fmla="*/ 1109980 h 2103120"/>
                  <a:gd name="connsiteX7" fmla="*/ 299945 w 2386225"/>
                  <a:gd name="connsiteY7" fmla="*/ 1107440 h 2103120"/>
                  <a:gd name="connsiteX8" fmla="*/ 317725 w 2386225"/>
                  <a:gd name="connsiteY8" fmla="*/ 1102360 h 2103120"/>
                  <a:gd name="connsiteX9" fmla="*/ 330425 w 2386225"/>
                  <a:gd name="connsiteY9" fmla="*/ 1097280 h 2103120"/>
                  <a:gd name="connsiteX10" fmla="*/ 368525 w 2386225"/>
                  <a:gd name="connsiteY10" fmla="*/ 1092200 h 2103120"/>
                  <a:gd name="connsiteX11" fmla="*/ 404085 w 2386225"/>
                  <a:gd name="connsiteY11" fmla="*/ 1092200 h 2103120"/>
                  <a:gd name="connsiteX12" fmla="*/ 439645 w 2386225"/>
                  <a:gd name="connsiteY12" fmla="*/ 1092200 h 2103120"/>
                  <a:gd name="connsiteX13" fmla="*/ 467585 w 2386225"/>
                  <a:gd name="connsiteY13" fmla="*/ 1092200 h 2103120"/>
                  <a:gd name="connsiteX14" fmla="*/ 492985 w 2386225"/>
                  <a:gd name="connsiteY14" fmla="*/ 1099820 h 2103120"/>
                  <a:gd name="connsiteX15" fmla="*/ 520925 w 2386225"/>
                  <a:gd name="connsiteY15" fmla="*/ 1102360 h 2103120"/>
                  <a:gd name="connsiteX16" fmla="*/ 546325 w 2386225"/>
                  <a:gd name="connsiteY16" fmla="*/ 1099820 h 2103120"/>
                  <a:gd name="connsiteX17" fmla="*/ 553945 w 2386225"/>
                  <a:gd name="connsiteY17" fmla="*/ 1094740 h 2103120"/>
                  <a:gd name="connsiteX18" fmla="*/ 566645 w 2386225"/>
                  <a:gd name="connsiteY18" fmla="*/ 1082040 h 2103120"/>
                  <a:gd name="connsiteX19" fmla="*/ 589505 w 2386225"/>
                  <a:gd name="connsiteY19" fmla="*/ 1071880 h 2103120"/>
                  <a:gd name="connsiteX20" fmla="*/ 607285 w 2386225"/>
                  <a:gd name="connsiteY20" fmla="*/ 1064260 h 2103120"/>
                  <a:gd name="connsiteX21" fmla="*/ 637765 w 2386225"/>
                  <a:gd name="connsiteY21" fmla="*/ 1059180 h 2103120"/>
                  <a:gd name="connsiteX22" fmla="*/ 683485 w 2386225"/>
                  <a:gd name="connsiteY22" fmla="*/ 1056640 h 2103120"/>
                  <a:gd name="connsiteX23" fmla="*/ 708885 w 2386225"/>
                  <a:gd name="connsiteY23" fmla="*/ 1056640 h 2103120"/>
                  <a:gd name="connsiteX24" fmla="*/ 726665 w 2386225"/>
                  <a:gd name="connsiteY24" fmla="*/ 1076960 h 2103120"/>
                  <a:gd name="connsiteX25" fmla="*/ 744445 w 2386225"/>
                  <a:gd name="connsiteY25" fmla="*/ 1109980 h 2103120"/>
                  <a:gd name="connsiteX26" fmla="*/ 780005 w 2386225"/>
                  <a:gd name="connsiteY26" fmla="*/ 1102360 h 2103120"/>
                  <a:gd name="connsiteX27" fmla="*/ 802865 w 2386225"/>
                  <a:gd name="connsiteY27" fmla="*/ 1104900 h 2103120"/>
                  <a:gd name="connsiteX28" fmla="*/ 815565 w 2386225"/>
                  <a:gd name="connsiteY28" fmla="*/ 1107440 h 2103120"/>
                  <a:gd name="connsiteX29" fmla="*/ 815565 w 2386225"/>
                  <a:gd name="connsiteY29" fmla="*/ 1120140 h 2103120"/>
                  <a:gd name="connsiteX30" fmla="*/ 810485 w 2386225"/>
                  <a:gd name="connsiteY30" fmla="*/ 1145540 h 2103120"/>
                  <a:gd name="connsiteX31" fmla="*/ 802865 w 2386225"/>
                  <a:gd name="connsiteY31" fmla="*/ 1168400 h 2103120"/>
                  <a:gd name="connsiteX32" fmla="*/ 792705 w 2386225"/>
                  <a:gd name="connsiteY32" fmla="*/ 1186180 h 2103120"/>
                  <a:gd name="connsiteX33" fmla="*/ 792705 w 2386225"/>
                  <a:gd name="connsiteY33" fmla="*/ 1206500 h 2103120"/>
                  <a:gd name="connsiteX34" fmla="*/ 792705 w 2386225"/>
                  <a:gd name="connsiteY34" fmla="*/ 1231900 h 2103120"/>
                  <a:gd name="connsiteX35" fmla="*/ 818105 w 2386225"/>
                  <a:gd name="connsiteY35" fmla="*/ 1229360 h 2103120"/>
                  <a:gd name="connsiteX36" fmla="*/ 840965 w 2386225"/>
                  <a:gd name="connsiteY36" fmla="*/ 1221740 h 2103120"/>
                  <a:gd name="connsiteX37" fmla="*/ 853665 w 2386225"/>
                  <a:gd name="connsiteY37" fmla="*/ 1231900 h 2103120"/>
                  <a:gd name="connsiteX38" fmla="*/ 871445 w 2386225"/>
                  <a:gd name="connsiteY38" fmla="*/ 1257300 h 2103120"/>
                  <a:gd name="connsiteX39" fmla="*/ 889225 w 2386225"/>
                  <a:gd name="connsiteY39" fmla="*/ 1270000 h 2103120"/>
                  <a:gd name="connsiteX40" fmla="*/ 914625 w 2386225"/>
                  <a:gd name="connsiteY40" fmla="*/ 1285240 h 2103120"/>
                  <a:gd name="connsiteX41" fmla="*/ 929865 w 2386225"/>
                  <a:gd name="connsiteY41" fmla="*/ 1308100 h 2103120"/>
                  <a:gd name="connsiteX42" fmla="*/ 927325 w 2386225"/>
                  <a:gd name="connsiteY42" fmla="*/ 1338580 h 2103120"/>
                  <a:gd name="connsiteX43" fmla="*/ 932405 w 2386225"/>
                  <a:gd name="connsiteY43" fmla="*/ 1363980 h 2103120"/>
                  <a:gd name="connsiteX44" fmla="*/ 934945 w 2386225"/>
                  <a:gd name="connsiteY44" fmla="*/ 1379220 h 2103120"/>
                  <a:gd name="connsiteX45" fmla="*/ 962885 w 2386225"/>
                  <a:gd name="connsiteY45" fmla="*/ 1366520 h 2103120"/>
                  <a:gd name="connsiteX46" fmla="*/ 978125 w 2386225"/>
                  <a:gd name="connsiteY46" fmla="*/ 1358900 h 2103120"/>
                  <a:gd name="connsiteX47" fmla="*/ 998445 w 2386225"/>
                  <a:gd name="connsiteY47" fmla="*/ 1341120 h 2103120"/>
                  <a:gd name="connsiteX48" fmla="*/ 1023845 w 2386225"/>
                  <a:gd name="connsiteY48" fmla="*/ 1333500 h 2103120"/>
                  <a:gd name="connsiteX49" fmla="*/ 1051785 w 2386225"/>
                  <a:gd name="connsiteY49" fmla="*/ 1341120 h 2103120"/>
                  <a:gd name="connsiteX50" fmla="*/ 1077185 w 2386225"/>
                  <a:gd name="connsiteY50" fmla="*/ 1353820 h 2103120"/>
                  <a:gd name="connsiteX51" fmla="*/ 1092425 w 2386225"/>
                  <a:gd name="connsiteY51" fmla="*/ 1374140 h 2103120"/>
                  <a:gd name="connsiteX52" fmla="*/ 1105125 w 2386225"/>
                  <a:gd name="connsiteY52" fmla="*/ 1389380 h 2103120"/>
                  <a:gd name="connsiteX53" fmla="*/ 1120365 w 2386225"/>
                  <a:gd name="connsiteY53" fmla="*/ 1391920 h 2103120"/>
                  <a:gd name="connsiteX54" fmla="*/ 1138145 w 2386225"/>
                  <a:gd name="connsiteY54" fmla="*/ 1376680 h 2103120"/>
                  <a:gd name="connsiteX55" fmla="*/ 1138145 w 2386225"/>
                  <a:gd name="connsiteY55" fmla="*/ 1351280 h 2103120"/>
                  <a:gd name="connsiteX56" fmla="*/ 1163545 w 2386225"/>
                  <a:gd name="connsiteY56" fmla="*/ 1325880 h 2103120"/>
                  <a:gd name="connsiteX57" fmla="*/ 1176245 w 2386225"/>
                  <a:gd name="connsiteY57" fmla="*/ 1310640 h 2103120"/>
                  <a:gd name="connsiteX58" fmla="*/ 1199105 w 2386225"/>
                  <a:gd name="connsiteY58" fmla="*/ 1282700 h 2103120"/>
                  <a:gd name="connsiteX59" fmla="*/ 1209265 w 2386225"/>
                  <a:gd name="connsiteY59" fmla="*/ 1267460 h 2103120"/>
                  <a:gd name="connsiteX60" fmla="*/ 1219425 w 2386225"/>
                  <a:gd name="connsiteY60" fmla="*/ 1254760 h 2103120"/>
                  <a:gd name="connsiteX61" fmla="*/ 1247365 w 2386225"/>
                  <a:gd name="connsiteY61" fmla="*/ 1236980 h 2103120"/>
                  <a:gd name="connsiteX62" fmla="*/ 1254985 w 2386225"/>
                  <a:gd name="connsiteY62" fmla="*/ 1234440 h 2103120"/>
                  <a:gd name="connsiteX63" fmla="*/ 1277845 w 2386225"/>
                  <a:gd name="connsiteY63" fmla="*/ 1242060 h 2103120"/>
                  <a:gd name="connsiteX64" fmla="*/ 1288005 w 2386225"/>
                  <a:gd name="connsiteY64" fmla="*/ 1249680 h 2103120"/>
                  <a:gd name="connsiteX65" fmla="*/ 1305785 w 2386225"/>
                  <a:gd name="connsiteY65" fmla="*/ 1249680 h 2103120"/>
                  <a:gd name="connsiteX66" fmla="*/ 1315945 w 2386225"/>
                  <a:gd name="connsiteY66" fmla="*/ 1249680 h 2103120"/>
                  <a:gd name="connsiteX67" fmla="*/ 1323565 w 2386225"/>
                  <a:gd name="connsiteY67" fmla="*/ 1262380 h 2103120"/>
                  <a:gd name="connsiteX68" fmla="*/ 1328645 w 2386225"/>
                  <a:gd name="connsiteY68" fmla="*/ 1275080 h 2103120"/>
                  <a:gd name="connsiteX69" fmla="*/ 1336265 w 2386225"/>
                  <a:gd name="connsiteY69" fmla="*/ 1295400 h 2103120"/>
                  <a:gd name="connsiteX70" fmla="*/ 1343885 w 2386225"/>
                  <a:gd name="connsiteY70" fmla="*/ 1318260 h 2103120"/>
                  <a:gd name="connsiteX71" fmla="*/ 1361665 w 2386225"/>
                  <a:gd name="connsiteY71" fmla="*/ 1336040 h 2103120"/>
                  <a:gd name="connsiteX72" fmla="*/ 1376905 w 2386225"/>
                  <a:gd name="connsiteY72" fmla="*/ 1351280 h 2103120"/>
                  <a:gd name="connsiteX73" fmla="*/ 1387065 w 2386225"/>
                  <a:gd name="connsiteY73" fmla="*/ 1366520 h 2103120"/>
                  <a:gd name="connsiteX74" fmla="*/ 1387065 w 2386225"/>
                  <a:gd name="connsiteY74" fmla="*/ 1381760 h 2103120"/>
                  <a:gd name="connsiteX75" fmla="*/ 1384525 w 2386225"/>
                  <a:gd name="connsiteY75" fmla="*/ 1407160 h 2103120"/>
                  <a:gd name="connsiteX76" fmla="*/ 1384525 w 2386225"/>
                  <a:gd name="connsiteY76" fmla="*/ 1427480 h 2103120"/>
                  <a:gd name="connsiteX77" fmla="*/ 1384525 w 2386225"/>
                  <a:gd name="connsiteY77" fmla="*/ 1455420 h 2103120"/>
                  <a:gd name="connsiteX78" fmla="*/ 1384525 w 2386225"/>
                  <a:gd name="connsiteY78" fmla="*/ 1483360 h 2103120"/>
                  <a:gd name="connsiteX79" fmla="*/ 1384525 w 2386225"/>
                  <a:gd name="connsiteY79" fmla="*/ 1513840 h 2103120"/>
                  <a:gd name="connsiteX80" fmla="*/ 1384525 w 2386225"/>
                  <a:gd name="connsiteY80" fmla="*/ 1546860 h 2103120"/>
                  <a:gd name="connsiteX81" fmla="*/ 1384525 w 2386225"/>
                  <a:gd name="connsiteY81" fmla="*/ 1564640 h 2103120"/>
                  <a:gd name="connsiteX82" fmla="*/ 1371825 w 2386225"/>
                  <a:gd name="connsiteY82" fmla="*/ 1582420 h 2103120"/>
                  <a:gd name="connsiteX83" fmla="*/ 1359125 w 2386225"/>
                  <a:gd name="connsiteY83" fmla="*/ 1597660 h 2103120"/>
                  <a:gd name="connsiteX84" fmla="*/ 1343885 w 2386225"/>
                  <a:gd name="connsiteY84" fmla="*/ 1615440 h 2103120"/>
                  <a:gd name="connsiteX85" fmla="*/ 1336265 w 2386225"/>
                  <a:gd name="connsiteY85" fmla="*/ 1635760 h 2103120"/>
                  <a:gd name="connsiteX86" fmla="*/ 1333725 w 2386225"/>
                  <a:gd name="connsiteY86" fmla="*/ 1673860 h 2103120"/>
                  <a:gd name="connsiteX87" fmla="*/ 1343885 w 2386225"/>
                  <a:gd name="connsiteY87" fmla="*/ 1691640 h 2103120"/>
                  <a:gd name="connsiteX88" fmla="*/ 1359125 w 2386225"/>
                  <a:gd name="connsiteY88" fmla="*/ 1701800 h 2103120"/>
                  <a:gd name="connsiteX89" fmla="*/ 1369285 w 2386225"/>
                  <a:gd name="connsiteY89" fmla="*/ 1717040 h 2103120"/>
                  <a:gd name="connsiteX90" fmla="*/ 1387065 w 2386225"/>
                  <a:gd name="connsiteY90" fmla="*/ 1727200 h 2103120"/>
                  <a:gd name="connsiteX91" fmla="*/ 1402305 w 2386225"/>
                  <a:gd name="connsiteY91" fmla="*/ 1734820 h 2103120"/>
                  <a:gd name="connsiteX92" fmla="*/ 1420085 w 2386225"/>
                  <a:gd name="connsiteY92" fmla="*/ 1747520 h 2103120"/>
                  <a:gd name="connsiteX93" fmla="*/ 1455645 w 2386225"/>
                  <a:gd name="connsiteY93" fmla="*/ 1767840 h 2103120"/>
                  <a:gd name="connsiteX94" fmla="*/ 1463265 w 2386225"/>
                  <a:gd name="connsiteY94" fmla="*/ 1788160 h 2103120"/>
                  <a:gd name="connsiteX95" fmla="*/ 1473425 w 2386225"/>
                  <a:gd name="connsiteY95" fmla="*/ 1816100 h 2103120"/>
                  <a:gd name="connsiteX96" fmla="*/ 1475965 w 2386225"/>
                  <a:gd name="connsiteY96" fmla="*/ 1846580 h 2103120"/>
                  <a:gd name="connsiteX97" fmla="*/ 1475965 w 2386225"/>
                  <a:gd name="connsiteY97" fmla="*/ 1879600 h 2103120"/>
                  <a:gd name="connsiteX98" fmla="*/ 1463265 w 2386225"/>
                  <a:gd name="connsiteY98" fmla="*/ 1899920 h 2103120"/>
                  <a:gd name="connsiteX99" fmla="*/ 1460725 w 2386225"/>
                  <a:gd name="connsiteY99" fmla="*/ 1922780 h 2103120"/>
                  <a:gd name="connsiteX100" fmla="*/ 1458185 w 2386225"/>
                  <a:gd name="connsiteY100" fmla="*/ 1945640 h 2103120"/>
                  <a:gd name="connsiteX101" fmla="*/ 1478505 w 2386225"/>
                  <a:gd name="connsiteY101" fmla="*/ 1965960 h 2103120"/>
                  <a:gd name="connsiteX102" fmla="*/ 1501365 w 2386225"/>
                  <a:gd name="connsiteY102" fmla="*/ 1976120 h 2103120"/>
                  <a:gd name="connsiteX103" fmla="*/ 1524225 w 2386225"/>
                  <a:gd name="connsiteY103" fmla="*/ 1986280 h 2103120"/>
                  <a:gd name="connsiteX104" fmla="*/ 1544545 w 2386225"/>
                  <a:gd name="connsiteY104" fmla="*/ 1998980 h 2103120"/>
                  <a:gd name="connsiteX105" fmla="*/ 1564865 w 2386225"/>
                  <a:gd name="connsiteY105" fmla="*/ 1998980 h 2103120"/>
                  <a:gd name="connsiteX106" fmla="*/ 1582645 w 2386225"/>
                  <a:gd name="connsiteY106" fmla="*/ 1991360 h 2103120"/>
                  <a:gd name="connsiteX107" fmla="*/ 1602965 w 2386225"/>
                  <a:gd name="connsiteY107" fmla="*/ 1976120 h 2103120"/>
                  <a:gd name="connsiteX108" fmla="*/ 1623285 w 2386225"/>
                  <a:gd name="connsiteY108" fmla="*/ 1965960 h 2103120"/>
                  <a:gd name="connsiteX109" fmla="*/ 1635985 w 2386225"/>
                  <a:gd name="connsiteY109" fmla="*/ 1968500 h 2103120"/>
                  <a:gd name="connsiteX110" fmla="*/ 1658845 w 2386225"/>
                  <a:gd name="connsiteY110" fmla="*/ 1986280 h 2103120"/>
                  <a:gd name="connsiteX111" fmla="*/ 1671545 w 2386225"/>
                  <a:gd name="connsiteY111" fmla="*/ 1996440 h 2103120"/>
                  <a:gd name="connsiteX112" fmla="*/ 1691865 w 2386225"/>
                  <a:gd name="connsiteY112" fmla="*/ 2011680 h 2103120"/>
                  <a:gd name="connsiteX113" fmla="*/ 1709645 w 2386225"/>
                  <a:gd name="connsiteY113" fmla="*/ 2019300 h 2103120"/>
                  <a:gd name="connsiteX114" fmla="*/ 1740125 w 2386225"/>
                  <a:gd name="connsiteY114" fmla="*/ 2032000 h 2103120"/>
                  <a:gd name="connsiteX115" fmla="*/ 1768065 w 2386225"/>
                  <a:gd name="connsiteY115" fmla="*/ 2044700 h 2103120"/>
                  <a:gd name="connsiteX116" fmla="*/ 1783305 w 2386225"/>
                  <a:gd name="connsiteY116" fmla="*/ 2065020 h 2103120"/>
                  <a:gd name="connsiteX117" fmla="*/ 1790925 w 2386225"/>
                  <a:gd name="connsiteY117" fmla="*/ 2082800 h 2103120"/>
                  <a:gd name="connsiteX118" fmla="*/ 1790925 w 2386225"/>
                  <a:gd name="connsiteY118" fmla="*/ 2095500 h 2103120"/>
                  <a:gd name="connsiteX119" fmla="*/ 1785845 w 2386225"/>
                  <a:gd name="connsiteY119" fmla="*/ 2103120 h 2103120"/>
                  <a:gd name="connsiteX120" fmla="*/ 1801085 w 2386225"/>
                  <a:gd name="connsiteY120" fmla="*/ 2095500 h 2103120"/>
                  <a:gd name="connsiteX121" fmla="*/ 1816325 w 2386225"/>
                  <a:gd name="connsiteY121" fmla="*/ 2092960 h 2103120"/>
                  <a:gd name="connsiteX122" fmla="*/ 1829025 w 2386225"/>
                  <a:gd name="connsiteY122" fmla="*/ 2085340 h 2103120"/>
                  <a:gd name="connsiteX123" fmla="*/ 1844265 w 2386225"/>
                  <a:gd name="connsiteY123" fmla="*/ 2077720 h 2103120"/>
                  <a:gd name="connsiteX124" fmla="*/ 1854425 w 2386225"/>
                  <a:gd name="connsiteY124" fmla="*/ 2072640 h 2103120"/>
                  <a:gd name="connsiteX125" fmla="*/ 1867125 w 2386225"/>
                  <a:gd name="connsiteY125" fmla="*/ 2057400 h 2103120"/>
                  <a:gd name="connsiteX126" fmla="*/ 1877285 w 2386225"/>
                  <a:gd name="connsiteY126" fmla="*/ 2042160 h 2103120"/>
                  <a:gd name="connsiteX127" fmla="*/ 1887445 w 2386225"/>
                  <a:gd name="connsiteY127" fmla="*/ 2019300 h 2103120"/>
                  <a:gd name="connsiteX128" fmla="*/ 1892525 w 2386225"/>
                  <a:gd name="connsiteY128" fmla="*/ 2004060 h 2103120"/>
                  <a:gd name="connsiteX129" fmla="*/ 1900145 w 2386225"/>
                  <a:gd name="connsiteY129" fmla="*/ 1998980 h 2103120"/>
                  <a:gd name="connsiteX130" fmla="*/ 1912845 w 2386225"/>
                  <a:gd name="connsiteY130" fmla="*/ 1986280 h 2103120"/>
                  <a:gd name="connsiteX131" fmla="*/ 1920465 w 2386225"/>
                  <a:gd name="connsiteY131" fmla="*/ 1973580 h 2103120"/>
                  <a:gd name="connsiteX132" fmla="*/ 1933165 w 2386225"/>
                  <a:gd name="connsiteY132" fmla="*/ 1960880 h 2103120"/>
                  <a:gd name="connsiteX133" fmla="*/ 1950945 w 2386225"/>
                  <a:gd name="connsiteY133" fmla="*/ 1948180 h 2103120"/>
                  <a:gd name="connsiteX134" fmla="*/ 1976345 w 2386225"/>
                  <a:gd name="connsiteY134" fmla="*/ 1935480 h 2103120"/>
                  <a:gd name="connsiteX135" fmla="*/ 1978885 w 2386225"/>
                  <a:gd name="connsiteY135" fmla="*/ 1927860 h 2103120"/>
                  <a:gd name="connsiteX136" fmla="*/ 1994125 w 2386225"/>
                  <a:gd name="connsiteY136" fmla="*/ 1925320 h 2103120"/>
                  <a:gd name="connsiteX137" fmla="*/ 2006825 w 2386225"/>
                  <a:gd name="connsiteY137" fmla="*/ 1917700 h 2103120"/>
                  <a:gd name="connsiteX138" fmla="*/ 2022065 w 2386225"/>
                  <a:gd name="connsiteY138" fmla="*/ 1917700 h 2103120"/>
                  <a:gd name="connsiteX139" fmla="*/ 2034765 w 2386225"/>
                  <a:gd name="connsiteY139" fmla="*/ 1899920 h 2103120"/>
                  <a:gd name="connsiteX140" fmla="*/ 2047465 w 2386225"/>
                  <a:gd name="connsiteY140" fmla="*/ 1902460 h 2103120"/>
                  <a:gd name="connsiteX141" fmla="*/ 2070325 w 2386225"/>
                  <a:gd name="connsiteY141" fmla="*/ 1899920 h 2103120"/>
                  <a:gd name="connsiteX142" fmla="*/ 2083025 w 2386225"/>
                  <a:gd name="connsiteY142" fmla="*/ 1894840 h 2103120"/>
                  <a:gd name="connsiteX143" fmla="*/ 2088105 w 2386225"/>
                  <a:gd name="connsiteY143" fmla="*/ 1879600 h 2103120"/>
                  <a:gd name="connsiteX144" fmla="*/ 2088105 w 2386225"/>
                  <a:gd name="connsiteY144" fmla="*/ 1861820 h 2103120"/>
                  <a:gd name="connsiteX145" fmla="*/ 2090645 w 2386225"/>
                  <a:gd name="connsiteY145" fmla="*/ 1849120 h 2103120"/>
                  <a:gd name="connsiteX146" fmla="*/ 2098265 w 2386225"/>
                  <a:gd name="connsiteY146" fmla="*/ 1836420 h 2103120"/>
                  <a:gd name="connsiteX147" fmla="*/ 2110965 w 2386225"/>
                  <a:gd name="connsiteY147" fmla="*/ 1818640 h 2103120"/>
                  <a:gd name="connsiteX148" fmla="*/ 2123665 w 2386225"/>
                  <a:gd name="connsiteY148" fmla="*/ 1800860 h 2103120"/>
                  <a:gd name="connsiteX149" fmla="*/ 2126205 w 2386225"/>
                  <a:gd name="connsiteY149" fmla="*/ 1780540 h 2103120"/>
                  <a:gd name="connsiteX150" fmla="*/ 2151605 w 2386225"/>
                  <a:gd name="connsiteY150" fmla="*/ 1739900 h 2103120"/>
                  <a:gd name="connsiteX151" fmla="*/ 2161765 w 2386225"/>
                  <a:gd name="connsiteY151" fmla="*/ 1714500 h 2103120"/>
                  <a:gd name="connsiteX152" fmla="*/ 2171925 w 2386225"/>
                  <a:gd name="connsiteY152" fmla="*/ 1696720 h 2103120"/>
                  <a:gd name="connsiteX153" fmla="*/ 2159225 w 2386225"/>
                  <a:gd name="connsiteY153" fmla="*/ 1681480 h 2103120"/>
                  <a:gd name="connsiteX154" fmla="*/ 2128745 w 2386225"/>
                  <a:gd name="connsiteY154" fmla="*/ 1673860 h 2103120"/>
                  <a:gd name="connsiteX155" fmla="*/ 2090645 w 2386225"/>
                  <a:gd name="connsiteY155" fmla="*/ 1658620 h 2103120"/>
                  <a:gd name="connsiteX156" fmla="*/ 2065245 w 2386225"/>
                  <a:gd name="connsiteY156" fmla="*/ 1648460 h 2103120"/>
                  <a:gd name="connsiteX157" fmla="*/ 2042385 w 2386225"/>
                  <a:gd name="connsiteY157" fmla="*/ 1633220 h 2103120"/>
                  <a:gd name="connsiteX158" fmla="*/ 2032225 w 2386225"/>
                  <a:gd name="connsiteY158" fmla="*/ 1605280 h 2103120"/>
                  <a:gd name="connsiteX159" fmla="*/ 2034765 w 2386225"/>
                  <a:gd name="connsiteY159" fmla="*/ 1572260 h 2103120"/>
                  <a:gd name="connsiteX160" fmla="*/ 2044925 w 2386225"/>
                  <a:gd name="connsiteY160" fmla="*/ 1546860 h 2103120"/>
                  <a:gd name="connsiteX161" fmla="*/ 2050005 w 2386225"/>
                  <a:gd name="connsiteY161" fmla="*/ 1506220 h 2103120"/>
                  <a:gd name="connsiteX162" fmla="*/ 2055085 w 2386225"/>
                  <a:gd name="connsiteY162" fmla="*/ 1457960 h 2103120"/>
                  <a:gd name="connsiteX163" fmla="*/ 2060165 w 2386225"/>
                  <a:gd name="connsiteY163" fmla="*/ 1417320 h 2103120"/>
                  <a:gd name="connsiteX164" fmla="*/ 2072865 w 2386225"/>
                  <a:gd name="connsiteY164" fmla="*/ 1407160 h 2103120"/>
                  <a:gd name="connsiteX165" fmla="*/ 2090645 w 2386225"/>
                  <a:gd name="connsiteY165" fmla="*/ 1417320 h 2103120"/>
                  <a:gd name="connsiteX166" fmla="*/ 2100805 w 2386225"/>
                  <a:gd name="connsiteY166" fmla="*/ 1422400 h 2103120"/>
                  <a:gd name="connsiteX167" fmla="*/ 2131285 w 2386225"/>
                  <a:gd name="connsiteY167" fmla="*/ 1430020 h 2103120"/>
                  <a:gd name="connsiteX168" fmla="*/ 2159225 w 2386225"/>
                  <a:gd name="connsiteY168" fmla="*/ 1430020 h 2103120"/>
                  <a:gd name="connsiteX169" fmla="*/ 2199865 w 2386225"/>
                  <a:gd name="connsiteY169" fmla="*/ 1432560 h 2103120"/>
                  <a:gd name="connsiteX170" fmla="*/ 2217645 w 2386225"/>
                  <a:gd name="connsiteY170" fmla="*/ 1427480 h 2103120"/>
                  <a:gd name="connsiteX171" fmla="*/ 2230345 w 2386225"/>
                  <a:gd name="connsiteY171" fmla="*/ 1419860 h 2103120"/>
                  <a:gd name="connsiteX172" fmla="*/ 2240505 w 2386225"/>
                  <a:gd name="connsiteY172" fmla="*/ 1414780 h 2103120"/>
                  <a:gd name="connsiteX173" fmla="*/ 2255745 w 2386225"/>
                  <a:gd name="connsiteY173" fmla="*/ 1404620 h 2103120"/>
                  <a:gd name="connsiteX174" fmla="*/ 2273525 w 2386225"/>
                  <a:gd name="connsiteY174" fmla="*/ 1389380 h 2103120"/>
                  <a:gd name="connsiteX175" fmla="*/ 2291305 w 2386225"/>
                  <a:gd name="connsiteY175" fmla="*/ 1384300 h 2103120"/>
                  <a:gd name="connsiteX176" fmla="*/ 2298925 w 2386225"/>
                  <a:gd name="connsiteY176" fmla="*/ 1363980 h 2103120"/>
                  <a:gd name="connsiteX177" fmla="*/ 2301465 w 2386225"/>
                  <a:gd name="connsiteY177" fmla="*/ 1348740 h 2103120"/>
                  <a:gd name="connsiteX178" fmla="*/ 2316705 w 2386225"/>
                  <a:gd name="connsiteY178" fmla="*/ 1333500 h 2103120"/>
                  <a:gd name="connsiteX179" fmla="*/ 2316705 w 2386225"/>
                  <a:gd name="connsiteY179" fmla="*/ 1318260 h 2103120"/>
                  <a:gd name="connsiteX180" fmla="*/ 2331945 w 2386225"/>
                  <a:gd name="connsiteY180" fmla="*/ 1310640 h 2103120"/>
                  <a:gd name="connsiteX181" fmla="*/ 2347185 w 2386225"/>
                  <a:gd name="connsiteY181" fmla="*/ 1297940 h 2103120"/>
                  <a:gd name="connsiteX182" fmla="*/ 2359885 w 2386225"/>
                  <a:gd name="connsiteY182" fmla="*/ 1297940 h 2103120"/>
                  <a:gd name="connsiteX183" fmla="*/ 2372585 w 2386225"/>
                  <a:gd name="connsiteY183" fmla="*/ 1292860 h 2103120"/>
                  <a:gd name="connsiteX184" fmla="*/ 2385285 w 2386225"/>
                  <a:gd name="connsiteY184" fmla="*/ 1280160 h 2103120"/>
                  <a:gd name="connsiteX185" fmla="*/ 2385285 w 2386225"/>
                  <a:gd name="connsiteY185" fmla="*/ 1259840 h 2103120"/>
                  <a:gd name="connsiteX186" fmla="*/ 2385285 w 2386225"/>
                  <a:gd name="connsiteY186" fmla="*/ 1239520 h 2103120"/>
                  <a:gd name="connsiteX187" fmla="*/ 2385285 w 2386225"/>
                  <a:gd name="connsiteY187" fmla="*/ 1209040 h 2103120"/>
                  <a:gd name="connsiteX188" fmla="*/ 2385285 w 2386225"/>
                  <a:gd name="connsiteY188" fmla="*/ 1186180 h 2103120"/>
                  <a:gd name="connsiteX189" fmla="*/ 2385285 w 2386225"/>
                  <a:gd name="connsiteY189" fmla="*/ 1176020 h 2103120"/>
                  <a:gd name="connsiteX190" fmla="*/ 2385285 w 2386225"/>
                  <a:gd name="connsiteY190" fmla="*/ 1165860 h 2103120"/>
                  <a:gd name="connsiteX191" fmla="*/ 2375125 w 2386225"/>
                  <a:gd name="connsiteY191" fmla="*/ 1155700 h 2103120"/>
                  <a:gd name="connsiteX192" fmla="*/ 2364965 w 2386225"/>
                  <a:gd name="connsiteY192" fmla="*/ 1122680 h 2103120"/>
                  <a:gd name="connsiteX193" fmla="*/ 2362425 w 2386225"/>
                  <a:gd name="connsiteY193" fmla="*/ 1102360 h 2103120"/>
                  <a:gd name="connsiteX194" fmla="*/ 2352265 w 2386225"/>
                  <a:gd name="connsiteY194" fmla="*/ 1079500 h 2103120"/>
                  <a:gd name="connsiteX195" fmla="*/ 2352265 w 2386225"/>
                  <a:gd name="connsiteY195" fmla="*/ 1051560 h 2103120"/>
                  <a:gd name="connsiteX196" fmla="*/ 2334485 w 2386225"/>
                  <a:gd name="connsiteY196" fmla="*/ 1021080 h 2103120"/>
                  <a:gd name="connsiteX197" fmla="*/ 2334485 w 2386225"/>
                  <a:gd name="connsiteY197" fmla="*/ 1003300 h 2103120"/>
                  <a:gd name="connsiteX198" fmla="*/ 2329405 w 2386225"/>
                  <a:gd name="connsiteY198" fmla="*/ 990600 h 2103120"/>
                  <a:gd name="connsiteX199" fmla="*/ 2324325 w 2386225"/>
                  <a:gd name="connsiteY199" fmla="*/ 977900 h 2103120"/>
                  <a:gd name="connsiteX200" fmla="*/ 2321785 w 2386225"/>
                  <a:gd name="connsiteY200" fmla="*/ 965200 h 2103120"/>
                  <a:gd name="connsiteX201" fmla="*/ 2314165 w 2386225"/>
                  <a:gd name="connsiteY201" fmla="*/ 947420 h 2103120"/>
                  <a:gd name="connsiteX202" fmla="*/ 2304005 w 2386225"/>
                  <a:gd name="connsiteY202" fmla="*/ 927100 h 2103120"/>
                  <a:gd name="connsiteX203" fmla="*/ 2293845 w 2386225"/>
                  <a:gd name="connsiteY203" fmla="*/ 904240 h 2103120"/>
                  <a:gd name="connsiteX204" fmla="*/ 2273525 w 2386225"/>
                  <a:gd name="connsiteY204" fmla="*/ 889000 h 2103120"/>
                  <a:gd name="connsiteX205" fmla="*/ 2258285 w 2386225"/>
                  <a:gd name="connsiteY205" fmla="*/ 871220 h 2103120"/>
                  <a:gd name="connsiteX206" fmla="*/ 2250665 w 2386225"/>
                  <a:gd name="connsiteY206" fmla="*/ 863600 h 2103120"/>
                  <a:gd name="connsiteX207" fmla="*/ 2237965 w 2386225"/>
                  <a:gd name="connsiteY207" fmla="*/ 853440 h 2103120"/>
                  <a:gd name="connsiteX208" fmla="*/ 2222725 w 2386225"/>
                  <a:gd name="connsiteY208" fmla="*/ 833120 h 2103120"/>
                  <a:gd name="connsiteX209" fmla="*/ 2207485 w 2386225"/>
                  <a:gd name="connsiteY209" fmla="*/ 822960 h 2103120"/>
                  <a:gd name="connsiteX210" fmla="*/ 2202405 w 2386225"/>
                  <a:gd name="connsiteY210" fmla="*/ 807720 h 2103120"/>
                  <a:gd name="connsiteX211" fmla="*/ 2194785 w 2386225"/>
                  <a:gd name="connsiteY211" fmla="*/ 795020 h 2103120"/>
                  <a:gd name="connsiteX212" fmla="*/ 2141445 w 2386225"/>
                  <a:gd name="connsiteY212" fmla="*/ 782320 h 2103120"/>
                  <a:gd name="connsiteX213" fmla="*/ 2118585 w 2386225"/>
                  <a:gd name="connsiteY213" fmla="*/ 774700 h 2103120"/>
                  <a:gd name="connsiteX214" fmla="*/ 2090645 w 2386225"/>
                  <a:gd name="connsiteY214" fmla="*/ 767080 h 2103120"/>
                  <a:gd name="connsiteX215" fmla="*/ 2070325 w 2386225"/>
                  <a:gd name="connsiteY215" fmla="*/ 759460 h 2103120"/>
                  <a:gd name="connsiteX216" fmla="*/ 2057625 w 2386225"/>
                  <a:gd name="connsiteY216" fmla="*/ 751840 h 2103120"/>
                  <a:gd name="connsiteX217" fmla="*/ 2050005 w 2386225"/>
                  <a:gd name="connsiteY217" fmla="*/ 734060 h 2103120"/>
                  <a:gd name="connsiteX218" fmla="*/ 2042385 w 2386225"/>
                  <a:gd name="connsiteY218" fmla="*/ 708660 h 2103120"/>
                  <a:gd name="connsiteX219" fmla="*/ 2032225 w 2386225"/>
                  <a:gd name="connsiteY219" fmla="*/ 683260 h 2103120"/>
                  <a:gd name="connsiteX220" fmla="*/ 2016985 w 2386225"/>
                  <a:gd name="connsiteY220" fmla="*/ 652780 h 2103120"/>
                  <a:gd name="connsiteX221" fmla="*/ 2004285 w 2386225"/>
                  <a:gd name="connsiteY221" fmla="*/ 635000 h 2103120"/>
                  <a:gd name="connsiteX222" fmla="*/ 1989045 w 2386225"/>
                  <a:gd name="connsiteY222" fmla="*/ 617220 h 2103120"/>
                  <a:gd name="connsiteX223" fmla="*/ 1983965 w 2386225"/>
                  <a:gd name="connsiteY223" fmla="*/ 604520 h 2103120"/>
                  <a:gd name="connsiteX224" fmla="*/ 1966185 w 2386225"/>
                  <a:gd name="connsiteY224" fmla="*/ 601980 h 2103120"/>
                  <a:gd name="connsiteX225" fmla="*/ 1953485 w 2386225"/>
                  <a:gd name="connsiteY225" fmla="*/ 601980 h 2103120"/>
                  <a:gd name="connsiteX226" fmla="*/ 1928085 w 2386225"/>
                  <a:gd name="connsiteY226" fmla="*/ 596900 h 2103120"/>
                  <a:gd name="connsiteX227" fmla="*/ 1907765 w 2386225"/>
                  <a:gd name="connsiteY227" fmla="*/ 589280 h 2103120"/>
                  <a:gd name="connsiteX228" fmla="*/ 1895065 w 2386225"/>
                  <a:gd name="connsiteY228" fmla="*/ 584200 h 2103120"/>
                  <a:gd name="connsiteX229" fmla="*/ 1879825 w 2386225"/>
                  <a:gd name="connsiteY229" fmla="*/ 574040 h 2103120"/>
                  <a:gd name="connsiteX230" fmla="*/ 1864585 w 2386225"/>
                  <a:gd name="connsiteY230" fmla="*/ 563880 h 2103120"/>
                  <a:gd name="connsiteX231" fmla="*/ 1856965 w 2386225"/>
                  <a:gd name="connsiteY231" fmla="*/ 551180 h 2103120"/>
                  <a:gd name="connsiteX232" fmla="*/ 1844265 w 2386225"/>
                  <a:gd name="connsiteY232" fmla="*/ 525780 h 2103120"/>
                  <a:gd name="connsiteX233" fmla="*/ 1839185 w 2386225"/>
                  <a:gd name="connsiteY233" fmla="*/ 508000 h 2103120"/>
                  <a:gd name="connsiteX234" fmla="*/ 1823945 w 2386225"/>
                  <a:gd name="connsiteY234" fmla="*/ 487680 h 2103120"/>
                  <a:gd name="connsiteX235" fmla="*/ 1806165 w 2386225"/>
                  <a:gd name="connsiteY235" fmla="*/ 452120 h 2103120"/>
                  <a:gd name="connsiteX236" fmla="*/ 1806165 w 2386225"/>
                  <a:gd name="connsiteY236" fmla="*/ 431800 h 2103120"/>
                  <a:gd name="connsiteX237" fmla="*/ 1793465 w 2386225"/>
                  <a:gd name="connsiteY237" fmla="*/ 424180 h 2103120"/>
                  <a:gd name="connsiteX238" fmla="*/ 1768065 w 2386225"/>
                  <a:gd name="connsiteY238" fmla="*/ 421640 h 2103120"/>
                  <a:gd name="connsiteX239" fmla="*/ 1745205 w 2386225"/>
                  <a:gd name="connsiteY239" fmla="*/ 416560 h 2103120"/>
                  <a:gd name="connsiteX240" fmla="*/ 1722345 w 2386225"/>
                  <a:gd name="connsiteY240" fmla="*/ 414020 h 2103120"/>
                  <a:gd name="connsiteX241" fmla="*/ 1689325 w 2386225"/>
                  <a:gd name="connsiteY241" fmla="*/ 408940 h 2103120"/>
                  <a:gd name="connsiteX242" fmla="*/ 1661385 w 2386225"/>
                  <a:gd name="connsiteY242" fmla="*/ 403860 h 2103120"/>
                  <a:gd name="connsiteX243" fmla="*/ 1643605 w 2386225"/>
                  <a:gd name="connsiteY243" fmla="*/ 398780 h 2103120"/>
                  <a:gd name="connsiteX244" fmla="*/ 1618205 w 2386225"/>
                  <a:gd name="connsiteY244" fmla="*/ 398780 h 2103120"/>
                  <a:gd name="connsiteX245" fmla="*/ 1602965 w 2386225"/>
                  <a:gd name="connsiteY245" fmla="*/ 406400 h 2103120"/>
                  <a:gd name="connsiteX246" fmla="*/ 1595345 w 2386225"/>
                  <a:gd name="connsiteY246" fmla="*/ 414020 h 2103120"/>
                  <a:gd name="connsiteX247" fmla="*/ 1585185 w 2386225"/>
                  <a:gd name="connsiteY247" fmla="*/ 429260 h 2103120"/>
                  <a:gd name="connsiteX248" fmla="*/ 1580105 w 2386225"/>
                  <a:gd name="connsiteY248" fmla="*/ 449580 h 2103120"/>
                  <a:gd name="connsiteX249" fmla="*/ 1569945 w 2386225"/>
                  <a:gd name="connsiteY249" fmla="*/ 472440 h 2103120"/>
                  <a:gd name="connsiteX250" fmla="*/ 1569945 w 2386225"/>
                  <a:gd name="connsiteY250" fmla="*/ 492760 h 2103120"/>
                  <a:gd name="connsiteX251" fmla="*/ 1567405 w 2386225"/>
                  <a:gd name="connsiteY251" fmla="*/ 500380 h 2103120"/>
                  <a:gd name="connsiteX252" fmla="*/ 1554705 w 2386225"/>
                  <a:gd name="connsiteY252" fmla="*/ 508000 h 2103120"/>
                  <a:gd name="connsiteX253" fmla="*/ 1542005 w 2386225"/>
                  <a:gd name="connsiteY253" fmla="*/ 495300 h 2103120"/>
                  <a:gd name="connsiteX254" fmla="*/ 1516605 w 2386225"/>
                  <a:gd name="connsiteY254" fmla="*/ 482600 h 2103120"/>
                  <a:gd name="connsiteX255" fmla="*/ 1501365 w 2386225"/>
                  <a:gd name="connsiteY255" fmla="*/ 472440 h 2103120"/>
                  <a:gd name="connsiteX256" fmla="*/ 1483585 w 2386225"/>
                  <a:gd name="connsiteY256" fmla="*/ 459740 h 2103120"/>
                  <a:gd name="connsiteX257" fmla="*/ 1455645 w 2386225"/>
                  <a:gd name="connsiteY257" fmla="*/ 444500 h 2103120"/>
                  <a:gd name="connsiteX258" fmla="*/ 1435325 w 2386225"/>
                  <a:gd name="connsiteY258" fmla="*/ 426720 h 2103120"/>
                  <a:gd name="connsiteX259" fmla="*/ 1417545 w 2386225"/>
                  <a:gd name="connsiteY259" fmla="*/ 406400 h 2103120"/>
                  <a:gd name="connsiteX260" fmla="*/ 1407385 w 2386225"/>
                  <a:gd name="connsiteY260" fmla="*/ 383540 h 2103120"/>
                  <a:gd name="connsiteX261" fmla="*/ 1392145 w 2386225"/>
                  <a:gd name="connsiteY261" fmla="*/ 353060 h 2103120"/>
                  <a:gd name="connsiteX262" fmla="*/ 1361665 w 2386225"/>
                  <a:gd name="connsiteY262" fmla="*/ 335280 h 2103120"/>
                  <a:gd name="connsiteX263" fmla="*/ 1331185 w 2386225"/>
                  <a:gd name="connsiteY263" fmla="*/ 320040 h 2103120"/>
                  <a:gd name="connsiteX264" fmla="*/ 1295625 w 2386225"/>
                  <a:gd name="connsiteY264" fmla="*/ 335280 h 2103120"/>
                  <a:gd name="connsiteX265" fmla="*/ 1247365 w 2386225"/>
                  <a:gd name="connsiteY265" fmla="*/ 342900 h 2103120"/>
                  <a:gd name="connsiteX266" fmla="*/ 1206725 w 2386225"/>
                  <a:gd name="connsiteY266" fmla="*/ 355600 h 2103120"/>
                  <a:gd name="connsiteX267" fmla="*/ 1161005 w 2386225"/>
                  <a:gd name="connsiteY267" fmla="*/ 360680 h 2103120"/>
                  <a:gd name="connsiteX268" fmla="*/ 1115285 w 2386225"/>
                  <a:gd name="connsiteY268" fmla="*/ 365760 h 2103120"/>
                  <a:gd name="connsiteX269" fmla="*/ 1084805 w 2386225"/>
                  <a:gd name="connsiteY269" fmla="*/ 360680 h 2103120"/>
                  <a:gd name="connsiteX270" fmla="*/ 1056865 w 2386225"/>
                  <a:gd name="connsiteY270" fmla="*/ 355600 h 2103120"/>
                  <a:gd name="connsiteX271" fmla="*/ 1016225 w 2386225"/>
                  <a:gd name="connsiteY271" fmla="*/ 342900 h 2103120"/>
                  <a:gd name="connsiteX272" fmla="*/ 985745 w 2386225"/>
                  <a:gd name="connsiteY272" fmla="*/ 314960 h 2103120"/>
                  <a:gd name="connsiteX273" fmla="*/ 973045 w 2386225"/>
                  <a:gd name="connsiteY273" fmla="*/ 284480 h 2103120"/>
                  <a:gd name="connsiteX274" fmla="*/ 952725 w 2386225"/>
                  <a:gd name="connsiteY274" fmla="*/ 279400 h 2103120"/>
                  <a:gd name="connsiteX275" fmla="*/ 940025 w 2386225"/>
                  <a:gd name="connsiteY275" fmla="*/ 276860 h 2103120"/>
                  <a:gd name="connsiteX276" fmla="*/ 922245 w 2386225"/>
                  <a:gd name="connsiteY276" fmla="*/ 276860 h 2103120"/>
                  <a:gd name="connsiteX277" fmla="*/ 917165 w 2386225"/>
                  <a:gd name="connsiteY277" fmla="*/ 266700 h 2103120"/>
                  <a:gd name="connsiteX278" fmla="*/ 924785 w 2386225"/>
                  <a:gd name="connsiteY278" fmla="*/ 251460 h 2103120"/>
                  <a:gd name="connsiteX279" fmla="*/ 927325 w 2386225"/>
                  <a:gd name="connsiteY279" fmla="*/ 233680 h 2103120"/>
                  <a:gd name="connsiteX280" fmla="*/ 924785 w 2386225"/>
                  <a:gd name="connsiteY280" fmla="*/ 213360 h 2103120"/>
                  <a:gd name="connsiteX281" fmla="*/ 914625 w 2386225"/>
                  <a:gd name="connsiteY281" fmla="*/ 195580 h 2103120"/>
                  <a:gd name="connsiteX282" fmla="*/ 907005 w 2386225"/>
                  <a:gd name="connsiteY282" fmla="*/ 170180 h 2103120"/>
                  <a:gd name="connsiteX283" fmla="*/ 891765 w 2386225"/>
                  <a:gd name="connsiteY283" fmla="*/ 147320 h 2103120"/>
                  <a:gd name="connsiteX284" fmla="*/ 871445 w 2386225"/>
                  <a:gd name="connsiteY284" fmla="*/ 142240 h 2103120"/>
                  <a:gd name="connsiteX285" fmla="*/ 853665 w 2386225"/>
                  <a:gd name="connsiteY285" fmla="*/ 139700 h 2103120"/>
                  <a:gd name="connsiteX286" fmla="*/ 840965 w 2386225"/>
                  <a:gd name="connsiteY286" fmla="*/ 129540 h 2103120"/>
                  <a:gd name="connsiteX287" fmla="*/ 823185 w 2386225"/>
                  <a:gd name="connsiteY287" fmla="*/ 114300 h 2103120"/>
                  <a:gd name="connsiteX288" fmla="*/ 820645 w 2386225"/>
                  <a:gd name="connsiteY288" fmla="*/ 78740 h 2103120"/>
                  <a:gd name="connsiteX289" fmla="*/ 820645 w 2386225"/>
                  <a:gd name="connsiteY289" fmla="*/ 71120 h 2103120"/>
                  <a:gd name="connsiteX290" fmla="*/ 815565 w 2386225"/>
                  <a:gd name="connsiteY290" fmla="*/ 66040 h 2103120"/>
                  <a:gd name="connsiteX291" fmla="*/ 795245 w 2386225"/>
                  <a:gd name="connsiteY291" fmla="*/ 58420 h 2103120"/>
                  <a:gd name="connsiteX292" fmla="*/ 782545 w 2386225"/>
                  <a:gd name="connsiteY292" fmla="*/ 55880 h 2103120"/>
                  <a:gd name="connsiteX293" fmla="*/ 739365 w 2386225"/>
                  <a:gd name="connsiteY293" fmla="*/ 40640 h 2103120"/>
                  <a:gd name="connsiteX294" fmla="*/ 706345 w 2386225"/>
                  <a:gd name="connsiteY294" fmla="*/ 27940 h 2103120"/>
                  <a:gd name="connsiteX295" fmla="*/ 678405 w 2386225"/>
                  <a:gd name="connsiteY295" fmla="*/ 22860 h 2103120"/>
                  <a:gd name="connsiteX296" fmla="*/ 645385 w 2386225"/>
                  <a:gd name="connsiteY296" fmla="*/ 15240 h 2103120"/>
                  <a:gd name="connsiteX297" fmla="*/ 602205 w 2386225"/>
                  <a:gd name="connsiteY297" fmla="*/ 10160 h 2103120"/>
                  <a:gd name="connsiteX298" fmla="*/ 559025 w 2386225"/>
                  <a:gd name="connsiteY298" fmla="*/ 5080 h 2103120"/>
                  <a:gd name="connsiteX299" fmla="*/ 503145 w 2386225"/>
                  <a:gd name="connsiteY299" fmla="*/ 5080 h 2103120"/>
                  <a:gd name="connsiteX300" fmla="*/ 477745 w 2386225"/>
                  <a:gd name="connsiteY300" fmla="*/ 0 h 2103120"/>
                  <a:gd name="connsiteX301" fmla="*/ 439645 w 2386225"/>
                  <a:gd name="connsiteY301" fmla="*/ 0 h 2103120"/>
                  <a:gd name="connsiteX302" fmla="*/ 426945 w 2386225"/>
                  <a:gd name="connsiteY302" fmla="*/ 5080 h 2103120"/>
                  <a:gd name="connsiteX303" fmla="*/ 404085 w 2386225"/>
                  <a:gd name="connsiteY303" fmla="*/ 12700 h 2103120"/>
                  <a:gd name="connsiteX304" fmla="*/ 388845 w 2386225"/>
                  <a:gd name="connsiteY304" fmla="*/ 20320 h 2103120"/>
                  <a:gd name="connsiteX305" fmla="*/ 371065 w 2386225"/>
                  <a:gd name="connsiteY305" fmla="*/ 30480 h 2103120"/>
                  <a:gd name="connsiteX306" fmla="*/ 338045 w 2386225"/>
                  <a:gd name="connsiteY306" fmla="*/ 38100 h 2103120"/>
                  <a:gd name="connsiteX307" fmla="*/ 322805 w 2386225"/>
                  <a:gd name="connsiteY307" fmla="*/ 45720 h 2103120"/>
                  <a:gd name="connsiteX308" fmla="*/ 299945 w 2386225"/>
                  <a:gd name="connsiteY308" fmla="*/ 58420 h 2103120"/>
                  <a:gd name="connsiteX309" fmla="*/ 274545 w 2386225"/>
                  <a:gd name="connsiteY309" fmla="*/ 71120 h 2103120"/>
                  <a:gd name="connsiteX310" fmla="*/ 259305 w 2386225"/>
                  <a:gd name="connsiteY310" fmla="*/ 96520 h 2103120"/>
                  <a:gd name="connsiteX311" fmla="*/ 259305 w 2386225"/>
                  <a:gd name="connsiteY311" fmla="*/ 99060 h 2103120"/>
                  <a:gd name="connsiteX312" fmla="*/ 251685 w 2386225"/>
                  <a:gd name="connsiteY312" fmla="*/ 114300 h 2103120"/>
                  <a:gd name="connsiteX313" fmla="*/ 246605 w 2386225"/>
                  <a:gd name="connsiteY313" fmla="*/ 127000 h 2103120"/>
                  <a:gd name="connsiteX314" fmla="*/ 238985 w 2386225"/>
                  <a:gd name="connsiteY314" fmla="*/ 149860 h 2103120"/>
                  <a:gd name="connsiteX315" fmla="*/ 238985 w 2386225"/>
                  <a:gd name="connsiteY315" fmla="*/ 177800 h 2103120"/>
                  <a:gd name="connsiteX316" fmla="*/ 236445 w 2386225"/>
                  <a:gd name="connsiteY316" fmla="*/ 193040 h 2103120"/>
                  <a:gd name="connsiteX317" fmla="*/ 233905 w 2386225"/>
                  <a:gd name="connsiteY317" fmla="*/ 213360 h 2103120"/>
                  <a:gd name="connsiteX318" fmla="*/ 221205 w 2386225"/>
                  <a:gd name="connsiteY318" fmla="*/ 228600 h 2103120"/>
                  <a:gd name="connsiteX319" fmla="*/ 198345 w 2386225"/>
                  <a:gd name="connsiteY319" fmla="*/ 241300 h 2103120"/>
                  <a:gd name="connsiteX320" fmla="*/ 180565 w 2386225"/>
                  <a:gd name="connsiteY320" fmla="*/ 248920 h 2103120"/>
                  <a:gd name="connsiteX321" fmla="*/ 167865 w 2386225"/>
                  <a:gd name="connsiteY321" fmla="*/ 251460 h 2103120"/>
                  <a:gd name="connsiteX322" fmla="*/ 185645 w 2386225"/>
                  <a:gd name="connsiteY322" fmla="*/ 276860 h 2103120"/>
                  <a:gd name="connsiteX323" fmla="*/ 195805 w 2386225"/>
                  <a:gd name="connsiteY323" fmla="*/ 302260 h 2103120"/>
                  <a:gd name="connsiteX324" fmla="*/ 208505 w 2386225"/>
                  <a:gd name="connsiteY324" fmla="*/ 353060 h 2103120"/>
                  <a:gd name="connsiteX325" fmla="*/ 208505 w 2386225"/>
                  <a:gd name="connsiteY325" fmla="*/ 358140 h 2103120"/>
                  <a:gd name="connsiteX326" fmla="*/ 200885 w 2386225"/>
                  <a:gd name="connsiteY326" fmla="*/ 373380 h 2103120"/>
                  <a:gd name="connsiteX327" fmla="*/ 193265 w 2386225"/>
                  <a:gd name="connsiteY327" fmla="*/ 386080 h 2103120"/>
                  <a:gd name="connsiteX328" fmla="*/ 175485 w 2386225"/>
                  <a:gd name="connsiteY328" fmla="*/ 401320 h 2103120"/>
                  <a:gd name="connsiteX329" fmla="*/ 167865 w 2386225"/>
                  <a:gd name="connsiteY329" fmla="*/ 411480 h 2103120"/>
                  <a:gd name="connsiteX330" fmla="*/ 165325 w 2386225"/>
                  <a:gd name="connsiteY330" fmla="*/ 426720 h 2103120"/>
                  <a:gd name="connsiteX331" fmla="*/ 162785 w 2386225"/>
                  <a:gd name="connsiteY331" fmla="*/ 441960 h 2103120"/>
                  <a:gd name="connsiteX332" fmla="*/ 162785 w 2386225"/>
                  <a:gd name="connsiteY332" fmla="*/ 467360 h 2103120"/>
                  <a:gd name="connsiteX333" fmla="*/ 155165 w 2386225"/>
                  <a:gd name="connsiteY333" fmla="*/ 497840 h 2103120"/>
                  <a:gd name="connsiteX334" fmla="*/ 155165 w 2386225"/>
                  <a:gd name="connsiteY334" fmla="*/ 528320 h 2103120"/>
                  <a:gd name="connsiteX335" fmla="*/ 160245 w 2386225"/>
                  <a:gd name="connsiteY335" fmla="*/ 556260 h 2103120"/>
                  <a:gd name="connsiteX336" fmla="*/ 142465 w 2386225"/>
                  <a:gd name="connsiteY336" fmla="*/ 558800 h 2103120"/>
                  <a:gd name="connsiteX337" fmla="*/ 124685 w 2386225"/>
                  <a:gd name="connsiteY337" fmla="*/ 568960 h 2103120"/>
                  <a:gd name="connsiteX338" fmla="*/ 109445 w 2386225"/>
                  <a:gd name="connsiteY338" fmla="*/ 568960 h 2103120"/>
                  <a:gd name="connsiteX339" fmla="*/ 86585 w 2386225"/>
                  <a:gd name="connsiteY339" fmla="*/ 568960 h 2103120"/>
                  <a:gd name="connsiteX340" fmla="*/ 73885 w 2386225"/>
                  <a:gd name="connsiteY340" fmla="*/ 574040 h 2103120"/>
                  <a:gd name="connsiteX341" fmla="*/ 58645 w 2386225"/>
                  <a:gd name="connsiteY341" fmla="*/ 576580 h 2103120"/>
                  <a:gd name="connsiteX342" fmla="*/ 43405 w 2386225"/>
                  <a:gd name="connsiteY342" fmla="*/ 586740 h 2103120"/>
                  <a:gd name="connsiteX343" fmla="*/ 25625 w 2386225"/>
                  <a:gd name="connsiteY343" fmla="*/ 601980 h 2103120"/>
                  <a:gd name="connsiteX344" fmla="*/ 12925 w 2386225"/>
                  <a:gd name="connsiteY344" fmla="*/ 624840 h 2103120"/>
                  <a:gd name="connsiteX345" fmla="*/ 7845 w 2386225"/>
                  <a:gd name="connsiteY345" fmla="*/ 640080 h 2103120"/>
                  <a:gd name="connsiteX346" fmla="*/ 225 w 2386225"/>
                  <a:gd name="connsiteY346" fmla="*/ 678180 h 2103120"/>
                  <a:gd name="connsiteX347" fmla="*/ 2765 w 2386225"/>
                  <a:gd name="connsiteY347" fmla="*/ 711200 h 2103120"/>
                  <a:gd name="connsiteX348" fmla="*/ 10385 w 2386225"/>
                  <a:gd name="connsiteY348" fmla="*/ 749300 h 2103120"/>
                  <a:gd name="connsiteX349" fmla="*/ 23085 w 2386225"/>
                  <a:gd name="connsiteY349" fmla="*/ 784860 h 2103120"/>
                  <a:gd name="connsiteX350" fmla="*/ 35785 w 2386225"/>
                  <a:gd name="connsiteY350" fmla="*/ 822960 h 2103120"/>
                  <a:gd name="connsiteX351" fmla="*/ 73885 w 2386225"/>
                  <a:gd name="connsiteY351" fmla="*/ 835660 h 2103120"/>
                  <a:gd name="connsiteX352" fmla="*/ 104365 w 2386225"/>
                  <a:gd name="connsiteY352" fmla="*/ 845820 h 2103120"/>
                  <a:gd name="connsiteX353" fmla="*/ 132305 w 2386225"/>
                  <a:gd name="connsiteY353" fmla="*/ 863600 h 2103120"/>
                  <a:gd name="connsiteX354" fmla="*/ 165325 w 2386225"/>
                  <a:gd name="connsiteY354" fmla="*/ 873760 h 2103120"/>
                  <a:gd name="connsiteX355" fmla="*/ 208505 w 2386225"/>
                  <a:gd name="connsiteY355" fmla="*/ 939800 h 210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386225" h="2103120">
                    <a:moveTo>
                      <a:pt x="208505" y="939800"/>
                    </a:moveTo>
                    <a:cubicBezTo>
                      <a:pt x="218242" y="964353"/>
                      <a:pt x="220358" y="1001607"/>
                      <a:pt x="223745" y="1021080"/>
                    </a:cubicBezTo>
                    <a:cubicBezTo>
                      <a:pt x="227132" y="1040553"/>
                      <a:pt x="227555" y="1046480"/>
                      <a:pt x="228825" y="1056640"/>
                    </a:cubicBezTo>
                    <a:cubicBezTo>
                      <a:pt x="230095" y="1066800"/>
                      <a:pt x="231365" y="1075690"/>
                      <a:pt x="231365" y="1082040"/>
                    </a:cubicBezTo>
                    <a:cubicBezTo>
                      <a:pt x="231365" y="1088390"/>
                      <a:pt x="225015" y="1091353"/>
                      <a:pt x="228825" y="1094740"/>
                    </a:cubicBezTo>
                    <a:cubicBezTo>
                      <a:pt x="232635" y="1098127"/>
                      <a:pt x="246605" y="1099820"/>
                      <a:pt x="254225" y="1102360"/>
                    </a:cubicBezTo>
                    <a:cubicBezTo>
                      <a:pt x="261845" y="1104900"/>
                      <a:pt x="266925" y="1109133"/>
                      <a:pt x="274545" y="1109980"/>
                    </a:cubicBezTo>
                    <a:cubicBezTo>
                      <a:pt x="282165" y="1110827"/>
                      <a:pt x="292748" y="1108710"/>
                      <a:pt x="299945" y="1107440"/>
                    </a:cubicBezTo>
                    <a:cubicBezTo>
                      <a:pt x="307142" y="1106170"/>
                      <a:pt x="312645" y="1104053"/>
                      <a:pt x="317725" y="1102360"/>
                    </a:cubicBezTo>
                    <a:cubicBezTo>
                      <a:pt x="322805" y="1100667"/>
                      <a:pt x="321958" y="1098973"/>
                      <a:pt x="330425" y="1097280"/>
                    </a:cubicBezTo>
                    <a:cubicBezTo>
                      <a:pt x="338892" y="1095587"/>
                      <a:pt x="356248" y="1093047"/>
                      <a:pt x="368525" y="1092200"/>
                    </a:cubicBezTo>
                    <a:cubicBezTo>
                      <a:pt x="380802" y="1091353"/>
                      <a:pt x="404085" y="1092200"/>
                      <a:pt x="404085" y="1092200"/>
                    </a:cubicBezTo>
                    <a:lnTo>
                      <a:pt x="439645" y="1092200"/>
                    </a:lnTo>
                    <a:cubicBezTo>
                      <a:pt x="450228" y="1092200"/>
                      <a:pt x="458695" y="1090930"/>
                      <a:pt x="467585" y="1092200"/>
                    </a:cubicBezTo>
                    <a:cubicBezTo>
                      <a:pt x="476475" y="1093470"/>
                      <a:pt x="484095" y="1098127"/>
                      <a:pt x="492985" y="1099820"/>
                    </a:cubicBezTo>
                    <a:cubicBezTo>
                      <a:pt x="501875" y="1101513"/>
                      <a:pt x="512035" y="1102360"/>
                      <a:pt x="520925" y="1102360"/>
                    </a:cubicBezTo>
                    <a:cubicBezTo>
                      <a:pt x="529815" y="1102360"/>
                      <a:pt x="540822" y="1101090"/>
                      <a:pt x="546325" y="1099820"/>
                    </a:cubicBezTo>
                    <a:cubicBezTo>
                      <a:pt x="551828" y="1098550"/>
                      <a:pt x="550558" y="1097703"/>
                      <a:pt x="553945" y="1094740"/>
                    </a:cubicBezTo>
                    <a:cubicBezTo>
                      <a:pt x="557332" y="1091777"/>
                      <a:pt x="560718" y="1085850"/>
                      <a:pt x="566645" y="1082040"/>
                    </a:cubicBezTo>
                    <a:cubicBezTo>
                      <a:pt x="572572" y="1078230"/>
                      <a:pt x="589505" y="1071880"/>
                      <a:pt x="589505" y="1071880"/>
                    </a:cubicBezTo>
                    <a:cubicBezTo>
                      <a:pt x="596278" y="1068917"/>
                      <a:pt x="599242" y="1066377"/>
                      <a:pt x="607285" y="1064260"/>
                    </a:cubicBezTo>
                    <a:cubicBezTo>
                      <a:pt x="615328" y="1062143"/>
                      <a:pt x="625065" y="1060450"/>
                      <a:pt x="637765" y="1059180"/>
                    </a:cubicBezTo>
                    <a:cubicBezTo>
                      <a:pt x="650465" y="1057910"/>
                      <a:pt x="671632" y="1057063"/>
                      <a:pt x="683485" y="1056640"/>
                    </a:cubicBezTo>
                    <a:cubicBezTo>
                      <a:pt x="695338" y="1056217"/>
                      <a:pt x="701688" y="1053253"/>
                      <a:pt x="708885" y="1056640"/>
                    </a:cubicBezTo>
                    <a:cubicBezTo>
                      <a:pt x="716082" y="1060027"/>
                      <a:pt x="720738" y="1068070"/>
                      <a:pt x="726665" y="1076960"/>
                    </a:cubicBezTo>
                    <a:cubicBezTo>
                      <a:pt x="732592" y="1085850"/>
                      <a:pt x="735555" y="1105747"/>
                      <a:pt x="744445" y="1109980"/>
                    </a:cubicBezTo>
                    <a:cubicBezTo>
                      <a:pt x="753335" y="1114213"/>
                      <a:pt x="770268" y="1103207"/>
                      <a:pt x="780005" y="1102360"/>
                    </a:cubicBezTo>
                    <a:cubicBezTo>
                      <a:pt x="789742" y="1101513"/>
                      <a:pt x="796938" y="1104053"/>
                      <a:pt x="802865" y="1104900"/>
                    </a:cubicBezTo>
                    <a:cubicBezTo>
                      <a:pt x="808792" y="1105747"/>
                      <a:pt x="813448" y="1104900"/>
                      <a:pt x="815565" y="1107440"/>
                    </a:cubicBezTo>
                    <a:cubicBezTo>
                      <a:pt x="817682" y="1109980"/>
                      <a:pt x="816412" y="1113790"/>
                      <a:pt x="815565" y="1120140"/>
                    </a:cubicBezTo>
                    <a:cubicBezTo>
                      <a:pt x="814718" y="1126490"/>
                      <a:pt x="812602" y="1137497"/>
                      <a:pt x="810485" y="1145540"/>
                    </a:cubicBezTo>
                    <a:cubicBezTo>
                      <a:pt x="808368" y="1153583"/>
                      <a:pt x="805828" y="1161627"/>
                      <a:pt x="802865" y="1168400"/>
                    </a:cubicBezTo>
                    <a:cubicBezTo>
                      <a:pt x="799902" y="1175173"/>
                      <a:pt x="794398" y="1179830"/>
                      <a:pt x="792705" y="1186180"/>
                    </a:cubicBezTo>
                    <a:cubicBezTo>
                      <a:pt x="791012" y="1192530"/>
                      <a:pt x="792705" y="1206500"/>
                      <a:pt x="792705" y="1206500"/>
                    </a:cubicBezTo>
                    <a:cubicBezTo>
                      <a:pt x="792705" y="1214120"/>
                      <a:pt x="788472" y="1228090"/>
                      <a:pt x="792705" y="1231900"/>
                    </a:cubicBezTo>
                    <a:cubicBezTo>
                      <a:pt x="796938" y="1235710"/>
                      <a:pt x="810062" y="1231053"/>
                      <a:pt x="818105" y="1229360"/>
                    </a:cubicBezTo>
                    <a:cubicBezTo>
                      <a:pt x="826148" y="1227667"/>
                      <a:pt x="835038" y="1221317"/>
                      <a:pt x="840965" y="1221740"/>
                    </a:cubicBezTo>
                    <a:cubicBezTo>
                      <a:pt x="846892" y="1222163"/>
                      <a:pt x="848585" y="1225973"/>
                      <a:pt x="853665" y="1231900"/>
                    </a:cubicBezTo>
                    <a:cubicBezTo>
                      <a:pt x="858745" y="1237827"/>
                      <a:pt x="865518" y="1250950"/>
                      <a:pt x="871445" y="1257300"/>
                    </a:cubicBezTo>
                    <a:cubicBezTo>
                      <a:pt x="877372" y="1263650"/>
                      <a:pt x="882028" y="1265343"/>
                      <a:pt x="889225" y="1270000"/>
                    </a:cubicBezTo>
                    <a:cubicBezTo>
                      <a:pt x="896422" y="1274657"/>
                      <a:pt x="907852" y="1278890"/>
                      <a:pt x="914625" y="1285240"/>
                    </a:cubicBezTo>
                    <a:cubicBezTo>
                      <a:pt x="921398" y="1291590"/>
                      <a:pt x="927748" y="1299210"/>
                      <a:pt x="929865" y="1308100"/>
                    </a:cubicBezTo>
                    <a:cubicBezTo>
                      <a:pt x="931982" y="1316990"/>
                      <a:pt x="926902" y="1329267"/>
                      <a:pt x="927325" y="1338580"/>
                    </a:cubicBezTo>
                    <a:cubicBezTo>
                      <a:pt x="927748" y="1347893"/>
                      <a:pt x="931135" y="1357207"/>
                      <a:pt x="932405" y="1363980"/>
                    </a:cubicBezTo>
                    <a:cubicBezTo>
                      <a:pt x="933675" y="1370753"/>
                      <a:pt x="929865" y="1378797"/>
                      <a:pt x="934945" y="1379220"/>
                    </a:cubicBezTo>
                    <a:cubicBezTo>
                      <a:pt x="940025" y="1379643"/>
                      <a:pt x="955688" y="1369907"/>
                      <a:pt x="962885" y="1366520"/>
                    </a:cubicBezTo>
                    <a:cubicBezTo>
                      <a:pt x="970082" y="1363133"/>
                      <a:pt x="972198" y="1363133"/>
                      <a:pt x="978125" y="1358900"/>
                    </a:cubicBezTo>
                    <a:cubicBezTo>
                      <a:pt x="984052" y="1354667"/>
                      <a:pt x="990825" y="1345353"/>
                      <a:pt x="998445" y="1341120"/>
                    </a:cubicBezTo>
                    <a:cubicBezTo>
                      <a:pt x="1006065" y="1336887"/>
                      <a:pt x="1014955" y="1333500"/>
                      <a:pt x="1023845" y="1333500"/>
                    </a:cubicBezTo>
                    <a:cubicBezTo>
                      <a:pt x="1032735" y="1333500"/>
                      <a:pt x="1042895" y="1337733"/>
                      <a:pt x="1051785" y="1341120"/>
                    </a:cubicBezTo>
                    <a:cubicBezTo>
                      <a:pt x="1060675" y="1344507"/>
                      <a:pt x="1070412" y="1348317"/>
                      <a:pt x="1077185" y="1353820"/>
                    </a:cubicBezTo>
                    <a:cubicBezTo>
                      <a:pt x="1083958" y="1359323"/>
                      <a:pt x="1087768" y="1368213"/>
                      <a:pt x="1092425" y="1374140"/>
                    </a:cubicBezTo>
                    <a:cubicBezTo>
                      <a:pt x="1097082" y="1380067"/>
                      <a:pt x="1100468" y="1386417"/>
                      <a:pt x="1105125" y="1389380"/>
                    </a:cubicBezTo>
                    <a:cubicBezTo>
                      <a:pt x="1109782" y="1392343"/>
                      <a:pt x="1114862" y="1394037"/>
                      <a:pt x="1120365" y="1391920"/>
                    </a:cubicBezTo>
                    <a:cubicBezTo>
                      <a:pt x="1125868" y="1389803"/>
                      <a:pt x="1135182" y="1383453"/>
                      <a:pt x="1138145" y="1376680"/>
                    </a:cubicBezTo>
                    <a:cubicBezTo>
                      <a:pt x="1141108" y="1369907"/>
                      <a:pt x="1133912" y="1359747"/>
                      <a:pt x="1138145" y="1351280"/>
                    </a:cubicBezTo>
                    <a:cubicBezTo>
                      <a:pt x="1142378" y="1342813"/>
                      <a:pt x="1157195" y="1332653"/>
                      <a:pt x="1163545" y="1325880"/>
                    </a:cubicBezTo>
                    <a:cubicBezTo>
                      <a:pt x="1169895" y="1319107"/>
                      <a:pt x="1176245" y="1310640"/>
                      <a:pt x="1176245" y="1310640"/>
                    </a:cubicBezTo>
                    <a:cubicBezTo>
                      <a:pt x="1182172" y="1303443"/>
                      <a:pt x="1193602" y="1289897"/>
                      <a:pt x="1199105" y="1282700"/>
                    </a:cubicBezTo>
                    <a:cubicBezTo>
                      <a:pt x="1204608" y="1275503"/>
                      <a:pt x="1205878" y="1272117"/>
                      <a:pt x="1209265" y="1267460"/>
                    </a:cubicBezTo>
                    <a:cubicBezTo>
                      <a:pt x="1212652" y="1262803"/>
                      <a:pt x="1213075" y="1259840"/>
                      <a:pt x="1219425" y="1254760"/>
                    </a:cubicBezTo>
                    <a:cubicBezTo>
                      <a:pt x="1225775" y="1249680"/>
                      <a:pt x="1241438" y="1240367"/>
                      <a:pt x="1247365" y="1236980"/>
                    </a:cubicBezTo>
                    <a:cubicBezTo>
                      <a:pt x="1253292" y="1233593"/>
                      <a:pt x="1249905" y="1233593"/>
                      <a:pt x="1254985" y="1234440"/>
                    </a:cubicBezTo>
                    <a:cubicBezTo>
                      <a:pt x="1260065" y="1235287"/>
                      <a:pt x="1272342" y="1239520"/>
                      <a:pt x="1277845" y="1242060"/>
                    </a:cubicBezTo>
                    <a:cubicBezTo>
                      <a:pt x="1283348" y="1244600"/>
                      <a:pt x="1283348" y="1248410"/>
                      <a:pt x="1288005" y="1249680"/>
                    </a:cubicBezTo>
                    <a:cubicBezTo>
                      <a:pt x="1292662" y="1250950"/>
                      <a:pt x="1305785" y="1249680"/>
                      <a:pt x="1305785" y="1249680"/>
                    </a:cubicBezTo>
                    <a:cubicBezTo>
                      <a:pt x="1310442" y="1249680"/>
                      <a:pt x="1312982" y="1247563"/>
                      <a:pt x="1315945" y="1249680"/>
                    </a:cubicBezTo>
                    <a:cubicBezTo>
                      <a:pt x="1318908" y="1251797"/>
                      <a:pt x="1321448" y="1258147"/>
                      <a:pt x="1323565" y="1262380"/>
                    </a:cubicBezTo>
                    <a:cubicBezTo>
                      <a:pt x="1325682" y="1266613"/>
                      <a:pt x="1326528" y="1269577"/>
                      <a:pt x="1328645" y="1275080"/>
                    </a:cubicBezTo>
                    <a:cubicBezTo>
                      <a:pt x="1330762" y="1280583"/>
                      <a:pt x="1333725" y="1288203"/>
                      <a:pt x="1336265" y="1295400"/>
                    </a:cubicBezTo>
                    <a:cubicBezTo>
                      <a:pt x="1338805" y="1302597"/>
                      <a:pt x="1339652" y="1311487"/>
                      <a:pt x="1343885" y="1318260"/>
                    </a:cubicBezTo>
                    <a:cubicBezTo>
                      <a:pt x="1348118" y="1325033"/>
                      <a:pt x="1361665" y="1336040"/>
                      <a:pt x="1361665" y="1336040"/>
                    </a:cubicBezTo>
                    <a:cubicBezTo>
                      <a:pt x="1367168" y="1341543"/>
                      <a:pt x="1372672" y="1346200"/>
                      <a:pt x="1376905" y="1351280"/>
                    </a:cubicBezTo>
                    <a:cubicBezTo>
                      <a:pt x="1381138" y="1356360"/>
                      <a:pt x="1385372" y="1361440"/>
                      <a:pt x="1387065" y="1366520"/>
                    </a:cubicBezTo>
                    <a:cubicBezTo>
                      <a:pt x="1388758" y="1371600"/>
                      <a:pt x="1387488" y="1374987"/>
                      <a:pt x="1387065" y="1381760"/>
                    </a:cubicBezTo>
                    <a:cubicBezTo>
                      <a:pt x="1386642" y="1388533"/>
                      <a:pt x="1384948" y="1399540"/>
                      <a:pt x="1384525" y="1407160"/>
                    </a:cubicBezTo>
                    <a:cubicBezTo>
                      <a:pt x="1384102" y="1414780"/>
                      <a:pt x="1384525" y="1427480"/>
                      <a:pt x="1384525" y="1427480"/>
                    </a:cubicBezTo>
                    <a:lnTo>
                      <a:pt x="1384525" y="1455420"/>
                    </a:lnTo>
                    <a:lnTo>
                      <a:pt x="1384525" y="1483360"/>
                    </a:lnTo>
                    <a:lnTo>
                      <a:pt x="1384525" y="1513840"/>
                    </a:lnTo>
                    <a:lnTo>
                      <a:pt x="1384525" y="1546860"/>
                    </a:lnTo>
                    <a:cubicBezTo>
                      <a:pt x="1384525" y="1555327"/>
                      <a:pt x="1386642" y="1558713"/>
                      <a:pt x="1384525" y="1564640"/>
                    </a:cubicBezTo>
                    <a:cubicBezTo>
                      <a:pt x="1382408" y="1570567"/>
                      <a:pt x="1376058" y="1576917"/>
                      <a:pt x="1371825" y="1582420"/>
                    </a:cubicBezTo>
                    <a:cubicBezTo>
                      <a:pt x="1367592" y="1587923"/>
                      <a:pt x="1363782" y="1592157"/>
                      <a:pt x="1359125" y="1597660"/>
                    </a:cubicBezTo>
                    <a:cubicBezTo>
                      <a:pt x="1354468" y="1603163"/>
                      <a:pt x="1347695" y="1609090"/>
                      <a:pt x="1343885" y="1615440"/>
                    </a:cubicBezTo>
                    <a:cubicBezTo>
                      <a:pt x="1340075" y="1621790"/>
                      <a:pt x="1337958" y="1626023"/>
                      <a:pt x="1336265" y="1635760"/>
                    </a:cubicBezTo>
                    <a:cubicBezTo>
                      <a:pt x="1334572" y="1645497"/>
                      <a:pt x="1332455" y="1664547"/>
                      <a:pt x="1333725" y="1673860"/>
                    </a:cubicBezTo>
                    <a:cubicBezTo>
                      <a:pt x="1334995" y="1683173"/>
                      <a:pt x="1339652" y="1686983"/>
                      <a:pt x="1343885" y="1691640"/>
                    </a:cubicBezTo>
                    <a:cubicBezTo>
                      <a:pt x="1348118" y="1696297"/>
                      <a:pt x="1354892" y="1697567"/>
                      <a:pt x="1359125" y="1701800"/>
                    </a:cubicBezTo>
                    <a:cubicBezTo>
                      <a:pt x="1363358" y="1706033"/>
                      <a:pt x="1364628" y="1712807"/>
                      <a:pt x="1369285" y="1717040"/>
                    </a:cubicBezTo>
                    <a:cubicBezTo>
                      <a:pt x="1373942" y="1721273"/>
                      <a:pt x="1381562" y="1724237"/>
                      <a:pt x="1387065" y="1727200"/>
                    </a:cubicBezTo>
                    <a:cubicBezTo>
                      <a:pt x="1392568" y="1730163"/>
                      <a:pt x="1396802" y="1731433"/>
                      <a:pt x="1402305" y="1734820"/>
                    </a:cubicBezTo>
                    <a:cubicBezTo>
                      <a:pt x="1407808" y="1738207"/>
                      <a:pt x="1411195" y="1742017"/>
                      <a:pt x="1420085" y="1747520"/>
                    </a:cubicBezTo>
                    <a:cubicBezTo>
                      <a:pt x="1428975" y="1753023"/>
                      <a:pt x="1448448" y="1761067"/>
                      <a:pt x="1455645" y="1767840"/>
                    </a:cubicBezTo>
                    <a:cubicBezTo>
                      <a:pt x="1462842" y="1774613"/>
                      <a:pt x="1460302" y="1780117"/>
                      <a:pt x="1463265" y="1788160"/>
                    </a:cubicBezTo>
                    <a:cubicBezTo>
                      <a:pt x="1466228" y="1796203"/>
                      <a:pt x="1471308" y="1806363"/>
                      <a:pt x="1473425" y="1816100"/>
                    </a:cubicBezTo>
                    <a:cubicBezTo>
                      <a:pt x="1475542" y="1825837"/>
                      <a:pt x="1475542" y="1835997"/>
                      <a:pt x="1475965" y="1846580"/>
                    </a:cubicBezTo>
                    <a:cubicBezTo>
                      <a:pt x="1476388" y="1857163"/>
                      <a:pt x="1478082" y="1870710"/>
                      <a:pt x="1475965" y="1879600"/>
                    </a:cubicBezTo>
                    <a:cubicBezTo>
                      <a:pt x="1473848" y="1888490"/>
                      <a:pt x="1465805" y="1892723"/>
                      <a:pt x="1463265" y="1899920"/>
                    </a:cubicBezTo>
                    <a:cubicBezTo>
                      <a:pt x="1460725" y="1907117"/>
                      <a:pt x="1460725" y="1922780"/>
                      <a:pt x="1460725" y="1922780"/>
                    </a:cubicBezTo>
                    <a:cubicBezTo>
                      <a:pt x="1459878" y="1930400"/>
                      <a:pt x="1455222" y="1938443"/>
                      <a:pt x="1458185" y="1945640"/>
                    </a:cubicBezTo>
                    <a:cubicBezTo>
                      <a:pt x="1461148" y="1952837"/>
                      <a:pt x="1471308" y="1960880"/>
                      <a:pt x="1478505" y="1965960"/>
                    </a:cubicBezTo>
                    <a:cubicBezTo>
                      <a:pt x="1485702" y="1971040"/>
                      <a:pt x="1501365" y="1976120"/>
                      <a:pt x="1501365" y="1976120"/>
                    </a:cubicBezTo>
                    <a:cubicBezTo>
                      <a:pt x="1508985" y="1979507"/>
                      <a:pt x="1517028" y="1982470"/>
                      <a:pt x="1524225" y="1986280"/>
                    </a:cubicBezTo>
                    <a:cubicBezTo>
                      <a:pt x="1531422" y="1990090"/>
                      <a:pt x="1537772" y="1996863"/>
                      <a:pt x="1544545" y="1998980"/>
                    </a:cubicBezTo>
                    <a:cubicBezTo>
                      <a:pt x="1551318" y="2001097"/>
                      <a:pt x="1558515" y="2000250"/>
                      <a:pt x="1564865" y="1998980"/>
                    </a:cubicBezTo>
                    <a:cubicBezTo>
                      <a:pt x="1571215" y="1997710"/>
                      <a:pt x="1576295" y="1995170"/>
                      <a:pt x="1582645" y="1991360"/>
                    </a:cubicBezTo>
                    <a:cubicBezTo>
                      <a:pt x="1588995" y="1987550"/>
                      <a:pt x="1596192" y="1980353"/>
                      <a:pt x="1602965" y="1976120"/>
                    </a:cubicBezTo>
                    <a:cubicBezTo>
                      <a:pt x="1609738" y="1971887"/>
                      <a:pt x="1617782" y="1967230"/>
                      <a:pt x="1623285" y="1965960"/>
                    </a:cubicBezTo>
                    <a:cubicBezTo>
                      <a:pt x="1628788" y="1964690"/>
                      <a:pt x="1630058" y="1965113"/>
                      <a:pt x="1635985" y="1968500"/>
                    </a:cubicBezTo>
                    <a:cubicBezTo>
                      <a:pt x="1641912" y="1971887"/>
                      <a:pt x="1652918" y="1981623"/>
                      <a:pt x="1658845" y="1986280"/>
                    </a:cubicBezTo>
                    <a:cubicBezTo>
                      <a:pt x="1664772" y="1990937"/>
                      <a:pt x="1666042" y="1992207"/>
                      <a:pt x="1671545" y="1996440"/>
                    </a:cubicBezTo>
                    <a:cubicBezTo>
                      <a:pt x="1677048" y="2000673"/>
                      <a:pt x="1685515" y="2007870"/>
                      <a:pt x="1691865" y="2011680"/>
                    </a:cubicBezTo>
                    <a:cubicBezTo>
                      <a:pt x="1698215" y="2015490"/>
                      <a:pt x="1709645" y="2019300"/>
                      <a:pt x="1709645" y="2019300"/>
                    </a:cubicBezTo>
                    <a:lnTo>
                      <a:pt x="1740125" y="2032000"/>
                    </a:lnTo>
                    <a:cubicBezTo>
                      <a:pt x="1749862" y="2036233"/>
                      <a:pt x="1760868" y="2039197"/>
                      <a:pt x="1768065" y="2044700"/>
                    </a:cubicBezTo>
                    <a:cubicBezTo>
                      <a:pt x="1775262" y="2050203"/>
                      <a:pt x="1779495" y="2058670"/>
                      <a:pt x="1783305" y="2065020"/>
                    </a:cubicBezTo>
                    <a:cubicBezTo>
                      <a:pt x="1787115" y="2071370"/>
                      <a:pt x="1789655" y="2077720"/>
                      <a:pt x="1790925" y="2082800"/>
                    </a:cubicBezTo>
                    <a:cubicBezTo>
                      <a:pt x="1792195" y="2087880"/>
                      <a:pt x="1791772" y="2092113"/>
                      <a:pt x="1790925" y="2095500"/>
                    </a:cubicBezTo>
                    <a:cubicBezTo>
                      <a:pt x="1790078" y="2098887"/>
                      <a:pt x="1784152" y="2103120"/>
                      <a:pt x="1785845" y="2103120"/>
                    </a:cubicBezTo>
                    <a:cubicBezTo>
                      <a:pt x="1787538" y="2103120"/>
                      <a:pt x="1796005" y="2097193"/>
                      <a:pt x="1801085" y="2095500"/>
                    </a:cubicBezTo>
                    <a:cubicBezTo>
                      <a:pt x="1806165" y="2093807"/>
                      <a:pt x="1811668" y="2094653"/>
                      <a:pt x="1816325" y="2092960"/>
                    </a:cubicBezTo>
                    <a:cubicBezTo>
                      <a:pt x="1820982" y="2091267"/>
                      <a:pt x="1824368" y="2087880"/>
                      <a:pt x="1829025" y="2085340"/>
                    </a:cubicBezTo>
                    <a:cubicBezTo>
                      <a:pt x="1833682" y="2082800"/>
                      <a:pt x="1844265" y="2077720"/>
                      <a:pt x="1844265" y="2077720"/>
                    </a:cubicBezTo>
                    <a:cubicBezTo>
                      <a:pt x="1848498" y="2075603"/>
                      <a:pt x="1850615" y="2076027"/>
                      <a:pt x="1854425" y="2072640"/>
                    </a:cubicBezTo>
                    <a:cubicBezTo>
                      <a:pt x="1858235" y="2069253"/>
                      <a:pt x="1863315" y="2062480"/>
                      <a:pt x="1867125" y="2057400"/>
                    </a:cubicBezTo>
                    <a:cubicBezTo>
                      <a:pt x="1870935" y="2052320"/>
                      <a:pt x="1873898" y="2048510"/>
                      <a:pt x="1877285" y="2042160"/>
                    </a:cubicBezTo>
                    <a:cubicBezTo>
                      <a:pt x="1880672" y="2035810"/>
                      <a:pt x="1884905" y="2025650"/>
                      <a:pt x="1887445" y="2019300"/>
                    </a:cubicBezTo>
                    <a:cubicBezTo>
                      <a:pt x="1889985" y="2012950"/>
                      <a:pt x="1890408" y="2007447"/>
                      <a:pt x="1892525" y="2004060"/>
                    </a:cubicBezTo>
                    <a:cubicBezTo>
                      <a:pt x="1894642" y="2000673"/>
                      <a:pt x="1896758" y="2001943"/>
                      <a:pt x="1900145" y="1998980"/>
                    </a:cubicBezTo>
                    <a:cubicBezTo>
                      <a:pt x="1903532" y="1996017"/>
                      <a:pt x="1909458" y="1990513"/>
                      <a:pt x="1912845" y="1986280"/>
                    </a:cubicBezTo>
                    <a:cubicBezTo>
                      <a:pt x="1916232" y="1982047"/>
                      <a:pt x="1917078" y="1977813"/>
                      <a:pt x="1920465" y="1973580"/>
                    </a:cubicBezTo>
                    <a:cubicBezTo>
                      <a:pt x="1923852" y="1969347"/>
                      <a:pt x="1928085" y="1965113"/>
                      <a:pt x="1933165" y="1960880"/>
                    </a:cubicBezTo>
                    <a:cubicBezTo>
                      <a:pt x="1938245" y="1956647"/>
                      <a:pt x="1943748" y="1952413"/>
                      <a:pt x="1950945" y="1948180"/>
                    </a:cubicBezTo>
                    <a:cubicBezTo>
                      <a:pt x="1958142" y="1943947"/>
                      <a:pt x="1971688" y="1938867"/>
                      <a:pt x="1976345" y="1935480"/>
                    </a:cubicBezTo>
                    <a:cubicBezTo>
                      <a:pt x="1981002" y="1932093"/>
                      <a:pt x="1975922" y="1929553"/>
                      <a:pt x="1978885" y="1927860"/>
                    </a:cubicBezTo>
                    <a:cubicBezTo>
                      <a:pt x="1981848" y="1926167"/>
                      <a:pt x="1989468" y="1927013"/>
                      <a:pt x="1994125" y="1925320"/>
                    </a:cubicBezTo>
                    <a:cubicBezTo>
                      <a:pt x="1998782" y="1923627"/>
                      <a:pt x="2002168" y="1918970"/>
                      <a:pt x="2006825" y="1917700"/>
                    </a:cubicBezTo>
                    <a:cubicBezTo>
                      <a:pt x="2011482" y="1916430"/>
                      <a:pt x="2017408" y="1920663"/>
                      <a:pt x="2022065" y="1917700"/>
                    </a:cubicBezTo>
                    <a:cubicBezTo>
                      <a:pt x="2026722" y="1914737"/>
                      <a:pt x="2030532" y="1902460"/>
                      <a:pt x="2034765" y="1899920"/>
                    </a:cubicBezTo>
                    <a:cubicBezTo>
                      <a:pt x="2038998" y="1897380"/>
                      <a:pt x="2041538" y="1902460"/>
                      <a:pt x="2047465" y="1902460"/>
                    </a:cubicBezTo>
                    <a:cubicBezTo>
                      <a:pt x="2053392" y="1902460"/>
                      <a:pt x="2064398" y="1901190"/>
                      <a:pt x="2070325" y="1899920"/>
                    </a:cubicBezTo>
                    <a:cubicBezTo>
                      <a:pt x="2076252" y="1898650"/>
                      <a:pt x="2080062" y="1898227"/>
                      <a:pt x="2083025" y="1894840"/>
                    </a:cubicBezTo>
                    <a:cubicBezTo>
                      <a:pt x="2085988" y="1891453"/>
                      <a:pt x="2087258" y="1885103"/>
                      <a:pt x="2088105" y="1879600"/>
                    </a:cubicBezTo>
                    <a:cubicBezTo>
                      <a:pt x="2088952" y="1874097"/>
                      <a:pt x="2087682" y="1866900"/>
                      <a:pt x="2088105" y="1861820"/>
                    </a:cubicBezTo>
                    <a:cubicBezTo>
                      <a:pt x="2088528" y="1856740"/>
                      <a:pt x="2088952" y="1853353"/>
                      <a:pt x="2090645" y="1849120"/>
                    </a:cubicBezTo>
                    <a:cubicBezTo>
                      <a:pt x="2092338" y="1844887"/>
                      <a:pt x="2094878" y="1841500"/>
                      <a:pt x="2098265" y="1836420"/>
                    </a:cubicBezTo>
                    <a:cubicBezTo>
                      <a:pt x="2101652" y="1831340"/>
                      <a:pt x="2110965" y="1818640"/>
                      <a:pt x="2110965" y="1818640"/>
                    </a:cubicBezTo>
                    <a:cubicBezTo>
                      <a:pt x="2115198" y="1812713"/>
                      <a:pt x="2121125" y="1807210"/>
                      <a:pt x="2123665" y="1800860"/>
                    </a:cubicBezTo>
                    <a:cubicBezTo>
                      <a:pt x="2126205" y="1794510"/>
                      <a:pt x="2121548" y="1790700"/>
                      <a:pt x="2126205" y="1780540"/>
                    </a:cubicBezTo>
                    <a:cubicBezTo>
                      <a:pt x="2130862" y="1770380"/>
                      <a:pt x="2145678" y="1750907"/>
                      <a:pt x="2151605" y="1739900"/>
                    </a:cubicBezTo>
                    <a:cubicBezTo>
                      <a:pt x="2157532" y="1728893"/>
                      <a:pt x="2158378" y="1721697"/>
                      <a:pt x="2161765" y="1714500"/>
                    </a:cubicBezTo>
                    <a:cubicBezTo>
                      <a:pt x="2165152" y="1707303"/>
                      <a:pt x="2172348" y="1702223"/>
                      <a:pt x="2171925" y="1696720"/>
                    </a:cubicBezTo>
                    <a:cubicBezTo>
                      <a:pt x="2171502" y="1691217"/>
                      <a:pt x="2166422" y="1685290"/>
                      <a:pt x="2159225" y="1681480"/>
                    </a:cubicBezTo>
                    <a:cubicBezTo>
                      <a:pt x="2152028" y="1677670"/>
                      <a:pt x="2140175" y="1677670"/>
                      <a:pt x="2128745" y="1673860"/>
                    </a:cubicBezTo>
                    <a:cubicBezTo>
                      <a:pt x="2117315" y="1670050"/>
                      <a:pt x="2090645" y="1658620"/>
                      <a:pt x="2090645" y="1658620"/>
                    </a:cubicBezTo>
                    <a:cubicBezTo>
                      <a:pt x="2080062" y="1654387"/>
                      <a:pt x="2073288" y="1652693"/>
                      <a:pt x="2065245" y="1648460"/>
                    </a:cubicBezTo>
                    <a:cubicBezTo>
                      <a:pt x="2057202" y="1644227"/>
                      <a:pt x="2047888" y="1640417"/>
                      <a:pt x="2042385" y="1633220"/>
                    </a:cubicBezTo>
                    <a:cubicBezTo>
                      <a:pt x="2036882" y="1626023"/>
                      <a:pt x="2033495" y="1615440"/>
                      <a:pt x="2032225" y="1605280"/>
                    </a:cubicBezTo>
                    <a:cubicBezTo>
                      <a:pt x="2030955" y="1595120"/>
                      <a:pt x="2032648" y="1581997"/>
                      <a:pt x="2034765" y="1572260"/>
                    </a:cubicBezTo>
                    <a:cubicBezTo>
                      <a:pt x="2036882" y="1562523"/>
                      <a:pt x="2042385" y="1557867"/>
                      <a:pt x="2044925" y="1546860"/>
                    </a:cubicBezTo>
                    <a:cubicBezTo>
                      <a:pt x="2047465" y="1535853"/>
                      <a:pt x="2048312" y="1521037"/>
                      <a:pt x="2050005" y="1506220"/>
                    </a:cubicBezTo>
                    <a:cubicBezTo>
                      <a:pt x="2051698" y="1491403"/>
                      <a:pt x="2053392" y="1472777"/>
                      <a:pt x="2055085" y="1457960"/>
                    </a:cubicBezTo>
                    <a:cubicBezTo>
                      <a:pt x="2056778" y="1443143"/>
                      <a:pt x="2057202" y="1425787"/>
                      <a:pt x="2060165" y="1417320"/>
                    </a:cubicBezTo>
                    <a:cubicBezTo>
                      <a:pt x="2063128" y="1408853"/>
                      <a:pt x="2067785" y="1407160"/>
                      <a:pt x="2072865" y="1407160"/>
                    </a:cubicBezTo>
                    <a:cubicBezTo>
                      <a:pt x="2077945" y="1407160"/>
                      <a:pt x="2085988" y="1414780"/>
                      <a:pt x="2090645" y="1417320"/>
                    </a:cubicBezTo>
                    <a:cubicBezTo>
                      <a:pt x="2095302" y="1419860"/>
                      <a:pt x="2094032" y="1420283"/>
                      <a:pt x="2100805" y="1422400"/>
                    </a:cubicBezTo>
                    <a:cubicBezTo>
                      <a:pt x="2107578" y="1424517"/>
                      <a:pt x="2121548" y="1428750"/>
                      <a:pt x="2131285" y="1430020"/>
                    </a:cubicBezTo>
                    <a:cubicBezTo>
                      <a:pt x="2141022" y="1431290"/>
                      <a:pt x="2147795" y="1429597"/>
                      <a:pt x="2159225" y="1430020"/>
                    </a:cubicBezTo>
                    <a:cubicBezTo>
                      <a:pt x="2170655" y="1430443"/>
                      <a:pt x="2190128" y="1432983"/>
                      <a:pt x="2199865" y="1432560"/>
                    </a:cubicBezTo>
                    <a:cubicBezTo>
                      <a:pt x="2209602" y="1432137"/>
                      <a:pt x="2212565" y="1429597"/>
                      <a:pt x="2217645" y="1427480"/>
                    </a:cubicBezTo>
                    <a:cubicBezTo>
                      <a:pt x="2222725" y="1425363"/>
                      <a:pt x="2226535" y="1421977"/>
                      <a:pt x="2230345" y="1419860"/>
                    </a:cubicBezTo>
                    <a:cubicBezTo>
                      <a:pt x="2234155" y="1417743"/>
                      <a:pt x="2236272" y="1417320"/>
                      <a:pt x="2240505" y="1414780"/>
                    </a:cubicBezTo>
                    <a:cubicBezTo>
                      <a:pt x="2244738" y="1412240"/>
                      <a:pt x="2250242" y="1408853"/>
                      <a:pt x="2255745" y="1404620"/>
                    </a:cubicBezTo>
                    <a:cubicBezTo>
                      <a:pt x="2261248" y="1400387"/>
                      <a:pt x="2267598" y="1392767"/>
                      <a:pt x="2273525" y="1389380"/>
                    </a:cubicBezTo>
                    <a:cubicBezTo>
                      <a:pt x="2279452" y="1385993"/>
                      <a:pt x="2287072" y="1388533"/>
                      <a:pt x="2291305" y="1384300"/>
                    </a:cubicBezTo>
                    <a:cubicBezTo>
                      <a:pt x="2295538" y="1380067"/>
                      <a:pt x="2297232" y="1369907"/>
                      <a:pt x="2298925" y="1363980"/>
                    </a:cubicBezTo>
                    <a:cubicBezTo>
                      <a:pt x="2300618" y="1358053"/>
                      <a:pt x="2298502" y="1353820"/>
                      <a:pt x="2301465" y="1348740"/>
                    </a:cubicBezTo>
                    <a:cubicBezTo>
                      <a:pt x="2304428" y="1343660"/>
                      <a:pt x="2314165" y="1338580"/>
                      <a:pt x="2316705" y="1333500"/>
                    </a:cubicBezTo>
                    <a:cubicBezTo>
                      <a:pt x="2319245" y="1328420"/>
                      <a:pt x="2314165" y="1322070"/>
                      <a:pt x="2316705" y="1318260"/>
                    </a:cubicBezTo>
                    <a:cubicBezTo>
                      <a:pt x="2319245" y="1314450"/>
                      <a:pt x="2326865" y="1314027"/>
                      <a:pt x="2331945" y="1310640"/>
                    </a:cubicBezTo>
                    <a:cubicBezTo>
                      <a:pt x="2337025" y="1307253"/>
                      <a:pt x="2342528" y="1300057"/>
                      <a:pt x="2347185" y="1297940"/>
                    </a:cubicBezTo>
                    <a:cubicBezTo>
                      <a:pt x="2351842" y="1295823"/>
                      <a:pt x="2355652" y="1298787"/>
                      <a:pt x="2359885" y="1297940"/>
                    </a:cubicBezTo>
                    <a:cubicBezTo>
                      <a:pt x="2364118" y="1297093"/>
                      <a:pt x="2368352" y="1295823"/>
                      <a:pt x="2372585" y="1292860"/>
                    </a:cubicBezTo>
                    <a:cubicBezTo>
                      <a:pt x="2376818" y="1289897"/>
                      <a:pt x="2383168" y="1285663"/>
                      <a:pt x="2385285" y="1280160"/>
                    </a:cubicBezTo>
                    <a:cubicBezTo>
                      <a:pt x="2387402" y="1274657"/>
                      <a:pt x="2385285" y="1259840"/>
                      <a:pt x="2385285" y="1259840"/>
                    </a:cubicBezTo>
                    <a:lnTo>
                      <a:pt x="2385285" y="1239520"/>
                    </a:lnTo>
                    <a:lnTo>
                      <a:pt x="2385285" y="1209040"/>
                    </a:lnTo>
                    <a:lnTo>
                      <a:pt x="2385285" y="1186180"/>
                    </a:lnTo>
                    <a:lnTo>
                      <a:pt x="2385285" y="1176020"/>
                    </a:lnTo>
                    <a:cubicBezTo>
                      <a:pt x="2385285" y="1172633"/>
                      <a:pt x="2386978" y="1169247"/>
                      <a:pt x="2385285" y="1165860"/>
                    </a:cubicBezTo>
                    <a:cubicBezTo>
                      <a:pt x="2383592" y="1162473"/>
                      <a:pt x="2378512" y="1162897"/>
                      <a:pt x="2375125" y="1155700"/>
                    </a:cubicBezTo>
                    <a:cubicBezTo>
                      <a:pt x="2371738" y="1148503"/>
                      <a:pt x="2367082" y="1131570"/>
                      <a:pt x="2364965" y="1122680"/>
                    </a:cubicBezTo>
                    <a:cubicBezTo>
                      <a:pt x="2362848" y="1113790"/>
                      <a:pt x="2364542" y="1109557"/>
                      <a:pt x="2362425" y="1102360"/>
                    </a:cubicBezTo>
                    <a:cubicBezTo>
                      <a:pt x="2360308" y="1095163"/>
                      <a:pt x="2353958" y="1087967"/>
                      <a:pt x="2352265" y="1079500"/>
                    </a:cubicBezTo>
                    <a:cubicBezTo>
                      <a:pt x="2350572" y="1071033"/>
                      <a:pt x="2355228" y="1061297"/>
                      <a:pt x="2352265" y="1051560"/>
                    </a:cubicBezTo>
                    <a:cubicBezTo>
                      <a:pt x="2349302" y="1041823"/>
                      <a:pt x="2337448" y="1029123"/>
                      <a:pt x="2334485" y="1021080"/>
                    </a:cubicBezTo>
                    <a:cubicBezTo>
                      <a:pt x="2331522" y="1013037"/>
                      <a:pt x="2335332" y="1008380"/>
                      <a:pt x="2334485" y="1003300"/>
                    </a:cubicBezTo>
                    <a:cubicBezTo>
                      <a:pt x="2333638" y="998220"/>
                      <a:pt x="2329405" y="990600"/>
                      <a:pt x="2329405" y="990600"/>
                    </a:cubicBezTo>
                    <a:cubicBezTo>
                      <a:pt x="2327712" y="986367"/>
                      <a:pt x="2325595" y="982133"/>
                      <a:pt x="2324325" y="977900"/>
                    </a:cubicBezTo>
                    <a:cubicBezTo>
                      <a:pt x="2323055" y="973667"/>
                      <a:pt x="2323478" y="970280"/>
                      <a:pt x="2321785" y="965200"/>
                    </a:cubicBezTo>
                    <a:cubicBezTo>
                      <a:pt x="2320092" y="960120"/>
                      <a:pt x="2317128" y="953770"/>
                      <a:pt x="2314165" y="947420"/>
                    </a:cubicBezTo>
                    <a:cubicBezTo>
                      <a:pt x="2311202" y="941070"/>
                      <a:pt x="2307392" y="934297"/>
                      <a:pt x="2304005" y="927100"/>
                    </a:cubicBezTo>
                    <a:cubicBezTo>
                      <a:pt x="2300618" y="919903"/>
                      <a:pt x="2298925" y="910590"/>
                      <a:pt x="2293845" y="904240"/>
                    </a:cubicBezTo>
                    <a:cubicBezTo>
                      <a:pt x="2288765" y="897890"/>
                      <a:pt x="2279452" y="894503"/>
                      <a:pt x="2273525" y="889000"/>
                    </a:cubicBezTo>
                    <a:cubicBezTo>
                      <a:pt x="2267598" y="883497"/>
                      <a:pt x="2262095" y="875453"/>
                      <a:pt x="2258285" y="871220"/>
                    </a:cubicBezTo>
                    <a:cubicBezTo>
                      <a:pt x="2254475" y="866987"/>
                      <a:pt x="2254052" y="866563"/>
                      <a:pt x="2250665" y="863600"/>
                    </a:cubicBezTo>
                    <a:cubicBezTo>
                      <a:pt x="2247278" y="860637"/>
                      <a:pt x="2242622" y="858520"/>
                      <a:pt x="2237965" y="853440"/>
                    </a:cubicBezTo>
                    <a:cubicBezTo>
                      <a:pt x="2233308" y="848360"/>
                      <a:pt x="2227805" y="838200"/>
                      <a:pt x="2222725" y="833120"/>
                    </a:cubicBezTo>
                    <a:cubicBezTo>
                      <a:pt x="2217645" y="828040"/>
                      <a:pt x="2210872" y="827193"/>
                      <a:pt x="2207485" y="822960"/>
                    </a:cubicBezTo>
                    <a:cubicBezTo>
                      <a:pt x="2204098" y="818727"/>
                      <a:pt x="2204522" y="812377"/>
                      <a:pt x="2202405" y="807720"/>
                    </a:cubicBezTo>
                    <a:cubicBezTo>
                      <a:pt x="2200288" y="803063"/>
                      <a:pt x="2204945" y="799253"/>
                      <a:pt x="2194785" y="795020"/>
                    </a:cubicBezTo>
                    <a:cubicBezTo>
                      <a:pt x="2184625" y="790787"/>
                      <a:pt x="2154145" y="785707"/>
                      <a:pt x="2141445" y="782320"/>
                    </a:cubicBezTo>
                    <a:cubicBezTo>
                      <a:pt x="2128745" y="778933"/>
                      <a:pt x="2127052" y="777240"/>
                      <a:pt x="2118585" y="774700"/>
                    </a:cubicBezTo>
                    <a:cubicBezTo>
                      <a:pt x="2110118" y="772160"/>
                      <a:pt x="2098688" y="769620"/>
                      <a:pt x="2090645" y="767080"/>
                    </a:cubicBezTo>
                    <a:cubicBezTo>
                      <a:pt x="2082602" y="764540"/>
                      <a:pt x="2075828" y="762000"/>
                      <a:pt x="2070325" y="759460"/>
                    </a:cubicBezTo>
                    <a:cubicBezTo>
                      <a:pt x="2064822" y="756920"/>
                      <a:pt x="2061012" y="756073"/>
                      <a:pt x="2057625" y="751840"/>
                    </a:cubicBezTo>
                    <a:cubicBezTo>
                      <a:pt x="2054238" y="747607"/>
                      <a:pt x="2052545" y="741257"/>
                      <a:pt x="2050005" y="734060"/>
                    </a:cubicBezTo>
                    <a:cubicBezTo>
                      <a:pt x="2047465" y="726863"/>
                      <a:pt x="2045348" y="717127"/>
                      <a:pt x="2042385" y="708660"/>
                    </a:cubicBezTo>
                    <a:cubicBezTo>
                      <a:pt x="2039422" y="700193"/>
                      <a:pt x="2036458" y="692573"/>
                      <a:pt x="2032225" y="683260"/>
                    </a:cubicBezTo>
                    <a:cubicBezTo>
                      <a:pt x="2027992" y="673947"/>
                      <a:pt x="2021642" y="660823"/>
                      <a:pt x="2016985" y="652780"/>
                    </a:cubicBezTo>
                    <a:cubicBezTo>
                      <a:pt x="2012328" y="644737"/>
                      <a:pt x="2008942" y="640927"/>
                      <a:pt x="2004285" y="635000"/>
                    </a:cubicBezTo>
                    <a:cubicBezTo>
                      <a:pt x="1999628" y="629073"/>
                      <a:pt x="1992432" y="622300"/>
                      <a:pt x="1989045" y="617220"/>
                    </a:cubicBezTo>
                    <a:cubicBezTo>
                      <a:pt x="1985658" y="612140"/>
                      <a:pt x="1987775" y="607060"/>
                      <a:pt x="1983965" y="604520"/>
                    </a:cubicBezTo>
                    <a:cubicBezTo>
                      <a:pt x="1980155" y="601980"/>
                      <a:pt x="1971265" y="602403"/>
                      <a:pt x="1966185" y="601980"/>
                    </a:cubicBezTo>
                    <a:cubicBezTo>
                      <a:pt x="1961105" y="601557"/>
                      <a:pt x="1959835" y="602827"/>
                      <a:pt x="1953485" y="601980"/>
                    </a:cubicBezTo>
                    <a:cubicBezTo>
                      <a:pt x="1947135" y="601133"/>
                      <a:pt x="1935705" y="599017"/>
                      <a:pt x="1928085" y="596900"/>
                    </a:cubicBezTo>
                    <a:cubicBezTo>
                      <a:pt x="1920465" y="594783"/>
                      <a:pt x="1913268" y="591397"/>
                      <a:pt x="1907765" y="589280"/>
                    </a:cubicBezTo>
                    <a:cubicBezTo>
                      <a:pt x="1902262" y="587163"/>
                      <a:pt x="1899722" y="586740"/>
                      <a:pt x="1895065" y="584200"/>
                    </a:cubicBezTo>
                    <a:cubicBezTo>
                      <a:pt x="1890408" y="581660"/>
                      <a:pt x="1879825" y="574040"/>
                      <a:pt x="1879825" y="574040"/>
                    </a:cubicBezTo>
                    <a:cubicBezTo>
                      <a:pt x="1874745" y="570653"/>
                      <a:pt x="1868395" y="567690"/>
                      <a:pt x="1864585" y="563880"/>
                    </a:cubicBezTo>
                    <a:cubicBezTo>
                      <a:pt x="1860775" y="560070"/>
                      <a:pt x="1860352" y="557530"/>
                      <a:pt x="1856965" y="551180"/>
                    </a:cubicBezTo>
                    <a:cubicBezTo>
                      <a:pt x="1853578" y="544830"/>
                      <a:pt x="1847228" y="532977"/>
                      <a:pt x="1844265" y="525780"/>
                    </a:cubicBezTo>
                    <a:cubicBezTo>
                      <a:pt x="1841302" y="518583"/>
                      <a:pt x="1842572" y="514350"/>
                      <a:pt x="1839185" y="508000"/>
                    </a:cubicBezTo>
                    <a:cubicBezTo>
                      <a:pt x="1835798" y="501650"/>
                      <a:pt x="1829448" y="496993"/>
                      <a:pt x="1823945" y="487680"/>
                    </a:cubicBezTo>
                    <a:cubicBezTo>
                      <a:pt x="1818442" y="478367"/>
                      <a:pt x="1809128" y="461433"/>
                      <a:pt x="1806165" y="452120"/>
                    </a:cubicBezTo>
                    <a:cubicBezTo>
                      <a:pt x="1803202" y="442807"/>
                      <a:pt x="1808282" y="436457"/>
                      <a:pt x="1806165" y="431800"/>
                    </a:cubicBezTo>
                    <a:cubicBezTo>
                      <a:pt x="1804048" y="427143"/>
                      <a:pt x="1799815" y="425873"/>
                      <a:pt x="1793465" y="424180"/>
                    </a:cubicBezTo>
                    <a:cubicBezTo>
                      <a:pt x="1787115" y="422487"/>
                      <a:pt x="1776108" y="422910"/>
                      <a:pt x="1768065" y="421640"/>
                    </a:cubicBezTo>
                    <a:cubicBezTo>
                      <a:pt x="1760022" y="420370"/>
                      <a:pt x="1752825" y="417830"/>
                      <a:pt x="1745205" y="416560"/>
                    </a:cubicBezTo>
                    <a:cubicBezTo>
                      <a:pt x="1737585" y="415290"/>
                      <a:pt x="1731658" y="415290"/>
                      <a:pt x="1722345" y="414020"/>
                    </a:cubicBezTo>
                    <a:cubicBezTo>
                      <a:pt x="1713032" y="412750"/>
                      <a:pt x="1699485" y="410633"/>
                      <a:pt x="1689325" y="408940"/>
                    </a:cubicBezTo>
                    <a:cubicBezTo>
                      <a:pt x="1679165" y="407247"/>
                      <a:pt x="1669005" y="405553"/>
                      <a:pt x="1661385" y="403860"/>
                    </a:cubicBezTo>
                    <a:cubicBezTo>
                      <a:pt x="1653765" y="402167"/>
                      <a:pt x="1650802" y="399627"/>
                      <a:pt x="1643605" y="398780"/>
                    </a:cubicBezTo>
                    <a:cubicBezTo>
                      <a:pt x="1636408" y="397933"/>
                      <a:pt x="1624978" y="397510"/>
                      <a:pt x="1618205" y="398780"/>
                    </a:cubicBezTo>
                    <a:cubicBezTo>
                      <a:pt x="1611432" y="400050"/>
                      <a:pt x="1606775" y="403860"/>
                      <a:pt x="1602965" y="406400"/>
                    </a:cubicBezTo>
                    <a:cubicBezTo>
                      <a:pt x="1599155" y="408940"/>
                      <a:pt x="1598308" y="410210"/>
                      <a:pt x="1595345" y="414020"/>
                    </a:cubicBezTo>
                    <a:cubicBezTo>
                      <a:pt x="1592382" y="417830"/>
                      <a:pt x="1587725" y="423333"/>
                      <a:pt x="1585185" y="429260"/>
                    </a:cubicBezTo>
                    <a:cubicBezTo>
                      <a:pt x="1582645" y="435187"/>
                      <a:pt x="1582645" y="442383"/>
                      <a:pt x="1580105" y="449580"/>
                    </a:cubicBezTo>
                    <a:cubicBezTo>
                      <a:pt x="1577565" y="456777"/>
                      <a:pt x="1571638" y="465243"/>
                      <a:pt x="1569945" y="472440"/>
                    </a:cubicBezTo>
                    <a:cubicBezTo>
                      <a:pt x="1568252" y="479637"/>
                      <a:pt x="1570368" y="488103"/>
                      <a:pt x="1569945" y="492760"/>
                    </a:cubicBezTo>
                    <a:cubicBezTo>
                      <a:pt x="1569522" y="497417"/>
                      <a:pt x="1569945" y="497840"/>
                      <a:pt x="1567405" y="500380"/>
                    </a:cubicBezTo>
                    <a:cubicBezTo>
                      <a:pt x="1564865" y="502920"/>
                      <a:pt x="1558938" y="508847"/>
                      <a:pt x="1554705" y="508000"/>
                    </a:cubicBezTo>
                    <a:cubicBezTo>
                      <a:pt x="1550472" y="507153"/>
                      <a:pt x="1548355" y="499533"/>
                      <a:pt x="1542005" y="495300"/>
                    </a:cubicBezTo>
                    <a:cubicBezTo>
                      <a:pt x="1535655" y="491067"/>
                      <a:pt x="1523378" y="486410"/>
                      <a:pt x="1516605" y="482600"/>
                    </a:cubicBezTo>
                    <a:cubicBezTo>
                      <a:pt x="1509832" y="478790"/>
                      <a:pt x="1506868" y="476250"/>
                      <a:pt x="1501365" y="472440"/>
                    </a:cubicBezTo>
                    <a:cubicBezTo>
                      <a:pt x="1495862" y="468630"/>
                      <a:pt x="1491205" y="464397"/>
                      <a:pt x="1483585" y="459740"/>
                    </a:cubicBezTo>
                    <a:cubicBezTo>
                      <a:pt x="1475965" y="455083"/>
                      <a:pt x="1463688" y="450003"/>
                      <a:pt x="1455645" y="444500"/>
                    </a:cubicBezTo>
                    <a:cubicBezTo>
                      <a:pt x="1447602" y="438997"/>
                      <a:pt x="1441675" y="433070"/>
                      <a:pt x="1435325" y="426720"/>
                    </a:cubicBezTo>
                    <a:cubicBezTo>
                      <a:pt x="1428975" y="420370"/>
                      <a:pt x="1422202" y="413597"/>
                      <a:pt x="1417545" y="406400"/>
                    </a:cubicBezTo>
                    <a:cubicBezTo>
                      <a:pt x="1412888" y="399203"/>
                      <a:pt x="1411618" y="392430"/>
                      <a:pt x="1407385" y="383540"/>
                    </a:cubicBezTo>
                    <a:cubicBezTo>
                      <a:pt x="1403152" y="374650"/>
                      <a:pt x="1399765" y="361103"/>
                      <a:pt x="1392145" y="353060"/>
                    </a:cubicBezTo>
                    <a:cubicBezTo>
                      <a:pt x="1384525" y="345017"/>
                      <a:pt x="1371825" y="340783"/>
                      <a:pt x="1361665" y="335280"/>
                    </a:cubicBezTo>
                    <a:cubicBezTo>
                      <a:pt x="1351505" y="329777"/>
                      <a:pt x="1342192" y="320040"/>
                      <a:pt x="1331185" y="320040"/>
                    </a:cubicBezTo>
                    <a:cubicBezTo>
                      <a:pt x="1320178" y="320040"/>
                      <a:pt x="1309595" y="331470"/>
                      <a:pt x="1295625" y="335280"/>
                    </a:cubicBezTo>
                    <a:cubicBezTo>
                      <a:pt x="1281655" y="339090"/>
                      <a:pt x="1262182" y="339513"/>
                      <a:pt x="1247365" y="342900"/>
                    </a:cubicBezTo>
                    <a:cubicBezTo>
                      <a:pt x="1232548" y="346287"/>
                      <a:pt x="1221118" y="352637"/>
                      <a:pt x="1206725" y="355600"/>
                    </a:cubicBezTo>
                    <a:cubicBezTo>
                      <a:pt x="1192332" y="358563"/>
                      <a:pt x="1161005" y="360680"/>
                      <a:pt x="1161005" y="360680"/>
                    </a:cubicBezTo>
                    <a:cubicBezTo>
                      <a:pt x="1145765" y="362373"/>
                      <a:pt x="1127985" y="365760"/>
                      <a:pt x="1115285" y="365760"/>
                    </a:cubicBezTo>
                    <a:cubicBezTo>
                      <a:pt x="1102585" y="365760"/>
                      <a:pt x="1084805" y="360680"/>
                      <a:pt x="1084805" y="360680"/>
                    </a:cubicBezTo>
                    <a:cubicBezTo>
                      <a:pt x="1075068" y="358987"/>
                      <a:pt x="1068295" y="358563"/>
                      <a:pt x="1056865" y="355600"/>
                    </a:cubicBezTo>
                    <a:cubicBezTo>
                      <a:pt x="1045435" y="352637"/>
                      <a:pt x="1028078" y="349673"/>
                      <a:pt x="1016225" y="342900"/>
                    </a:cubicBezTo>
                    <a:cubicBezTo>
                      <a:pt x="1004372" y="336127"/>
                      <a:pt x="992942" y="324697"/>
                      <a:pt x="985745" y="314960"/>
                    </a:cubicBezTo>
                    <a:cubicBezTo>
                      <a:pt x="978548" y="305223"/>
                      <a:pt x="978548" y="290407"/>
                      <a:pt x="973045" y="284480"/>
                    </a:cubicBezTo>
                    <a:cubicBezTo>
                      <a:pt x="967542" y="278553"/>
                      <a:pt x="958228" y="280670"/>
                      <a:pt x="952725" y="279400"/>
                    </a:cubicBezTo>
                    <a:cubicBezTo>
                      <a:pt x="947222" y="278130"/>
                      <a:pt x="945105" y="277283"/>
                      <a:pt x="940025" y="276860"/>
                    </a:cubicBezTo>
                    <a:cubicBezTo>
                      <a:pt x="934945" y="276437"/>
                      <a:pt x="926055" y="278553"/>
                      <a:pt x="922245" y="276860"/>
                    </a:cubicBezTo>
                    <a:cubicBezTo>
                      <a:pt x="918435" y="275167"/>
                      <a:pt x="916742" y="270933"/>
                      <a:pt x="917165" y="266700"/>
                    </a:cubicBezTo>
                    <a:cubicBezTo>
                      <a:pt x="917588" y="262467"/>
                      <a:pt x="923092" y="256963"/>
                      <a:pt x="924785" y="251460"/>
                    </a:cubicBezTo>
                    <a:cubicBezTo>
                      <a:pt x="926478" y="245957"/>
                      <a:pt x="927325" y="240030"/>
                      <a:pt x="927325" y="233680"/>
                    </a:cubicBezTo>
                    <a:cubicBezTo>
                      <a:pt x="927325" y="227330"/>
                      <a:pt x="926902" y="219710"/>
                      <a:pt x="924785" y="213360"/>
                    </a:cubicBezTo>
                    <a:cubicBezTo>
                      <a:pt x="922668" y="207010"/>
                      <a:pt x="917588" y="202777"/>
                      <a:pt x="914625" y="195580"/>
                    </a:cubicBezTo>
                    <a:cubicBezTo>
                      <a:pt x="911662" y="188383"/>
                      <a:pt x="910815" y="178223"/>
                      <a:pt x="907005" y="170180"/>
                    </a:cubicBezTo>
                    <a:cubicBezTo>
                      <a:pt x="903195" y="162137"/>
                      <a:pt x="897692" y="151977"/>
                      <a:pt x="891765" y="147320"/>
                    </a:cubicBezTo>
                    <a:cubicBezTo>
                      <a:pt x="885838" y="142663"/>
                      <a:pt x="877795" y="143510"/>
                      <a:pt x="871445" y="142240"/>
                    </a:cubicBezTo>
                    <a:cubicBezTo>
                      <a:pt x="865095" y="140970"/>
                      <a:pt x="858745" y="141817"/>
                      <a:pt x="853665" y="139700"/>
                    </a:cubicBezTo>
                    <a:cubicBezTo>
                      <a:pt x="848585" y="137583"/>
                      <a:pt x="846045" y="133773"/>
                      <a:pt x="840965" y="129540"/>
                    </a:cubicBezTo>
                    <a:cubicBezTo>
                      <a:pt x="835885" y="125307"/>
                      <a:pt x="826572" y="122767"/>
                      <a:pt x="823185" y="114300"/>
                    </a:cubicBezTo>
                    <a:cubicBezTo>
                      <a:pt x="819798" y="105833"/>
                      <a:pt x="821068" y="85937"/>
                      <a:pt x="820645" y="78740"/>
                    </a:cubicBezTo>
                    <a:cubicBezTo>
                      <a:pt x="820222" y="71543"/>
                      <a:pt x="821492" y="73237"/>
                      <a:pt x="820645" y="71120"/>
                    </a:cubicBezTo>
                    <a:cubicBezTo>
                      <a:pt x="819798" y="69003"/>
                      <a:pt x="819798" y="68157"/>
                      <a:pt x="815565" y="66040"/>
                    </a:cubicBezTo>
                    <a:cubicBezTo>
                      <a:pt x="811332" y="63923"/>
                      <a:pt x="800748" y="60113"/>
                      <a:pt x="795245" y="58420"/>
                    </a:cubicBezTo>
                    <a:cubicBezTo>
                      <a:pt x="789742" y="56727"/>
                      <a:pt x="791858" y="58843"/>
                      <a:pt x="782545" y="55880"/>
                    </a:cubicBezTo>
                    <a:cubicBezTo>
                      <a:pt x="773232" y="52917"/>
                      <a:pt x="752065" y="45297"/>
                      <a:pt x="739365" y="40640"/>
                    </a:cubicBezTo>
                    <a:cubicBezTo>
                      <a:pt x="726665" y="35983"/>
                      <a:pt x="716505" y="30903"/>
                      <a:pt x="706345" y="27940"/>
                    </a:cubicBezTo>
                    <a:cubicBezTo>
                      <a:pt x="696185" y="24977"/>
                      <a:pt x="688565" y="24977"/>
                      <a:pt x="678405" y="22860"/>
                    </a:cubicBezTo>
                    <a:cubicBezTo>
                      <a:pt x="668245" y="20743"/>
                      <a:pt x="658085" y="17357"/>
                      <a:pt x="645385" y="15240"/>
                    </a:cubicBezTo>
                    <a:cubicBezTo>
                      <a:pt x="632685" y="13123"/>
                      <a:pt x="602205" y="10160"/>
                      <a:pt x="602205" y="10160"/>
                    </a:cubicBezTo>
                    <a:cubicBezTo>
                      <a:pt x="587812" y="8467"/>
                      <a:pt x="575535" y="5927"/>
                      <a:pt x="559025" y="5080"/>
                    </a:cubicBezTo>
                    <a:cubicBezTo>
                      <a:pt x="542515" y="4233"/>
                      <a:pt x="516691" y="5927"/>
                      <a:pt x="503145" y="5080"/>
                    </a:cubicBezTo>
                    <a:cubicBezTo>
                      <a:pt x="489599" y="4233"/>
                      <a:pt x="488328" y="847"/>
                      <a:pt x="477745" y="0"/>
                    </a:cubicBezTo>
                    <a:cubicBezTo>
                      <a:pt x="467162" y="-847"/>
                      <a:pt x="448112" y="-847"/>
                      <a:pt x="439645" y="0"/>
                    </a:cubicBezTo>
                    <a:cubicBezTo>
                      <a:pt x="431178" y="847"/>
                      <a:pt x="432872" y="2963"/>
                      <a:pt x="426945" y="5080"/>
                    </a:cubicBezTo>
                    <a:cubicBezTo>
                      <a:pt x="421018" y="7197"/>
                      <a:pt x="410435" y="10160"/>
                      <a:pt x="404085" y="12700"/>
                    </a:cubicBezTo>
                    <a:cubicBezTo>
                      <a:pt x="397735" y="15240"/>
                      <a:pt x="394348" y="17357"/>
                      <a:pt x="388845" y="20320"/>
                    </a:cubicBezTo>
                    <a:cubicBezTo>
                      <a:pt x="383342" y="23283"/>
                      <a:pt x="379532" y="27517"/>
                      <a:pt x="371065" y="30480"/>
                    </a:cubicBezTo>
                    <a:cubicBezTo>
                      <a:pt x="362598" y="33443"/>
                      <a:pt x="346088" y="35560"/>
                      <a:pt x="338045" y="38100"/>
                    </a:cubicBezTo>
                    <a:cubicBezTo>
                      <a:pt x="330002" y="40640"/>
                      <a:pt x="329155" y="42333"/>
                      <a:pt x="322805" y="45720"/>
                    </a:cubicBezTo>
                    <a:cubicBezTo>
                      <a:pt x="316455" y="49107"/>
                      <a:pt x="307988" y="54187"/>
                      <a:pt x="299945" y="58420"/>
                    </a:cubicBezTo>
                    <a:cubicBezTo>
                      <a:pt x="291902" y="62653"/>
                      <a:pt x="281318" y="64770"/>
                      <a:pt x="274545" y="71120"/>
                    </a:cubicBezTo>
                    <a:cubicBezTo>
                      <a:pt x="267772" y="77470"/>
                      <a:pt x="261845" y="91863"/>
                      <a:pt x="259305" y="96520"/>
                    </a:cubicBezTo>
                    <a:cubicBezTo>
                      <a:pt x="256765" y="101177"/>
                      <a:pt x="260575" y="96097"/>
                      <a:pt x="259305" y="99060"/>
                    </a:cubicBezTo>
                    <a:cubicBezTo>
                      <a:pt x="258035" y="102023"/>
                      <a:pt x="253802" y="109643"/>
                      <a:pt x="251685" y="114300"/>
                    </a:cubicBezTo>
                    <a:cubicBezTo>
                      <a:pt x="249568" y="118957"/>
                      <a:pt x="248722" y="121073"/>
                      <a:pt x="246605" y="127000"/>
                    </a:cubicBezTo>
                    <a:cubicBezTo>
                      <a:pt x="244488" y="132927"/>
                      <a:pt x="240255" y="141393"/>
                      <a:pt x="238985" y="149860"/>
                    </a:cubicBezTo>
                    <a:cubicBezTo>
                      <a:pt x="237715" y="158327"/>
                      <a:pt x="239408" y="170603"/>
                      <a:pt x="238985" y="177800"/>
                    </a:cubicBezTo>
                    <a:cubicBezTo>
                      <a:pt x="238562" y="184997"/>
                      <a:pt x="237292" y="187113"/>
                      <a:pt x="236445" y="193040"/>
                    </a:cubicBezTo>
                    <a:cubicBezTo>
                      <a:pt x="235598" y="198967"/>
                      <a:pt x="236445" y="207433"/>
                      <a:pt x="233905" y="213360"/>
                    </a:cubicBezTo>
                    <a:cubicBezTo>
                      <a:pt x="231365" y="219287"/>
                      <a:pt x="227132" y="223943"/>
                      <a:pt x="221205" y="228600"/>
                    </a:cubicBezTo>
                    <a:cubicBezTo>
                      <a:pt x="215278" y="233257"/>
                      <a:pt x="205118" y="237913"/>
                      <a:pt x="198345" y="241300"/>
                    </a:cubicBezTo>
                    <a:cubicBezTo>
                      <a:pt x="191572" y="244687"/>
                      <a:pt x="185645" y="247227"/>
                      <a:pt x="180565" y="248920"/>
                    </a:cubicBezTo>
                    <a:cubicBezTo>
                      <a:pt x="175485" y="250613"/>
                      <a:pt x="167018" y="246803"/>
                      <a:pt x="167865" y="251460"/>
                    </a:cubicBezTo>
                    <a:cubicBezTo>
                      <a:pt x="168712" y="256117"/>
                      <a:pt x="180988" y="268393"/>
                      <a:pt x="185645" y="276860"/>
                    </a:cubicBezTo>
                    <a:cubicBezTo>
                      <a:pt x="190302" y="285327"/>
                      <a:pt x="191995" y="289560"/>
                      <a:pt x="195805" y="302260"/>
                    </a:cubicBezTo>
                    <a:cubicBezTo>
                      <a:pt x="199615" y="314960"/>
                      <a:pt x="206388" y="343747"/>
                      <a:pt x="208505" y="353060"/>
                    </a:cubicBezTo>
                    <a:cubicBezTo>
                      <a:pt x="210622" y="362373"/>
                      <a:pt x="209775" y="354753"/>
                      <a:pt x="208505" y="358140"/>
                    </a:cubicBezTo>
                    <a:cubicBezTo>
                      <a:pt x="207235" y="361527"/>
                      <a:pt x="203425" y="368723"/>
                      <a:pt x="200885" y="373380"/>
                    </a:cubicBezTo>
                    <a:cubicBezTo>
                      <a:pt x="198345" y="378037"/>
                      <a:pt x="197498" y="381423"/>
                      <a:pt x="193265" y="386080"/>
                    </a:cubicBezTo>
                    <a:cubicBezTo>
                      <a:pt x="189032" y="390737"/>
                      <a:pt x="179718" y="397087"/>
                      <a:pt x="175485" y="401320"/>
                    </a:cubicBezTo>
                    <a:cubicBezTo>
                      <a:pt x="171252" y="405553"/>
                      <a:pt x="169558" y="407247"/>
                      <a:pt x="167865" y="411480"/>
                    </a:cubicBezTo>
                    <a:cubicBezTo>
                      <a:pt x="166172" y="415713"/>
                      <a:pt x="165325" y="426720"/>
                      <a:pt x="165325" y="426720"/>
                    </a:cubicBezTo>
                    <a:cubicBezTo>
                      <a:pt x="164478" y="431800"/>
                      <a:pt x="163208" y="435187"/>
                      <a:pt x="162785" y="441960"/>
                    </a:cubicBezTo>
                    <a:cubicBezTo>
                      <a:pt x="162362" y="448733"/>
                      <a:pt x="164055" y="458047"/>
                      <a:pt x="162785" y="467360"/>
                    </a:cubicBezTo>
                    <a:cubicBezTo>
                      <a:pt x="161515" y="476673"/>
                      <a:pt x="156435" y="487680"/>
                      <a:pt x="155165" y="497840"/>
                    </a:cubicBezTo>
                    <a:cubicBezTo>
                      <a:pt x="153895" y="508000"/>
                      <a:pt x="154318" y="518583"/>
                      <a:pt x="155165" y="528320"/>
                    </a:cubicBezTo>
                    <a:cubicBezTo>
                      <a:pt x="156012" y="538057"/>
                      <a:pt x="162362" y="551180"/>
                      <a:pt x="160245" y="556260"/>
                    </a:cubicBezTo>
                    <a:cubicBezTo>
                      <a:pt x="158128" y="561340"/>
                      <a:pt x="148392" y="556683"/>
                      <a:pt x="142465" y="558800"/>
                    </a:cubicBezTo>
                    <a:cubicBezTo>
                      <a:pt x="136538" y="560917"/>
                      <a:pt x="130188" y="567267"/>
                      <a:pt x="124685" y="568960"/>
                    </a:cubicBezTo>
                    <a:cubicBezTo>
                      <a:pt x="119182" y="570653"/>
                      <a:pt x="109445" y="568960"/>
                      <a:pt x="109445" y="568960"/>
                    </a:cubicBezTo>
                    <a:cubicBezTo>
                      <a:pt x="103095" y="568960"/>
                      <a:pt x="92512" y="568113"/>
                      <a:pt x="86585" y="568960"/>
                    </a:cubicBezTo>
                    <a:cubicBezTo>
                      <a:pt x="80658" y="569807"/>
                      <a:pt x="78542" y="572770"/>
                      <a:pt x="73885" y="574040"/>
                    </a:cubicBezTo>
                    <a:cubicBezTo>
                      <a:pt x="69228" y="575310"/>
                      <a:pt x="63725" y="574463"/>
                      <a:pt x="58645" y="576580"/>
                    </a:cubicBezTo>
                    <a:cubicBezTo>
                      <a:pt x="53565" y="578697"/>
                      <a:pt x="48908" y="582507"/>
                      <a:pt x="43405" y="586740"/>
                    </a:cubicBezTo>
                    <a:cubicBezTo>
                      <a:pt x="37902" y="590973"/>
                      <a:pt x="30705" y="595630"/>
                      <a:pt x="25625" y="601980"/>
                    </a:cubicBezTo>
                    <a:cubicBezTo>
                      <a:pt x="20545" y="608330"/>
                      <a:pt x="15888" y="618490"/>
                      <a:pt x="12925" y="624840"/>
                    </a:cubicBezTo>
                    <a:cubicBezTo>
                      <a:pt x="9962" y="631190"/>
                      <a:pt x="9962" y="631190"/>
                      <a:pt x="7845" y="640080"/>
                    </a:cubicBezTo>
                    <a:cubicBezTo>
                      <a:pt x="5728" y="648970"/>
                      <a:pt x="1072" y="666327"/>
                      <a:pt x="225" y="678180"/>
                    </a:cubicBezTo>
                    <a:cubicBezTo>
                      <a:pt x="-622" y="690033"/>
                      <a:pt x="1072" y="699347"/>
                      <a:pt x="2765" y="711200"/>
                    </a:cubicBezTo>
                    <a:cubicBezTo>
                      <a:pt x="4458" y="723053"/>
                      <a:pt x="6998" y="737023"/>
                      <a:pt x="10385" y="749300"/>
                    </a:cubicBezTo>
                    <a:cubicBezTo>
                      <a:pt x="13772" y="761577"/>
                      <a:pt x="18852" y="772583"/>
                      <a:pt x="23085" y="784860"/>
                    </a:cubicBezTo>
                    <a:cubicBezTo>
                      <a:pt x="27318" y="797137"/>
                      <a:pt x="27318" y="814493"/>
                      <a:pt x="35785" y="822960"/>
                    </a:cubicBezTo>
                    <a:cubicBezTo>
                      <a:pt x="44252" y="831427"/>
                      <a:pt x="73885" y="835660"/>
                      <a:pt x="73885" y="835660"/>
                    </a:cubicBezTo>
                    <a:cubicBezTo>
                      <a:pt x="85315" y="839470"/>
                      <a:pt x="94628" y="841163"/>
                      <a:pt x="104365" y="845820"/>
                    </a:cubicBezTo>
                    <a:cubicBezTo>
                      <a:pt x="114102" y="850477"/>
                      <a:pt x="122145" y="858943"/>
                      <a:pt x="132305" y="863600"/>
                    </a:cubicBezTo>
                    <a:cubicBezTo>
                      <a:pt x="142465" y="868257"/>
                      <a:pt x="154318" y="868680"/>
                      <a:pt x="165325" y="873760"/>
                    </a:cubicBezTo>
                    <a:cubicBezTo>
                      <a:pt x="176332" y="878840"/>
                      <a:pt x="198768" y="915247"/>
                      <a:pt x="208505" y="939800"/>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grpSp>
        <p:sp>
          <p:nvSpPr>
            <p:cNvPr id="127" name="Text Box 74"/>
            <p:cNvSpPr txBox="1">
              <a:spLocks noChangeArrowheads="1"/>
            </p:cNvSpPr>
            <p:nvPr/>
          </p:nvSpPr>
          <p:spPr bwMode="auto">
            <a:xfrm>
              <a:off x="3872238" y="5050769"/>
              <a:ext cx="447663" cy="32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defRPr/>
              </a:pPr>
              <a:r>
                <a:rPr lang="zh-CN" altLang="en-US" sz="800" dirty="0">
                  <a:solidFill>
                    <a:srgbClr val="003366"/>
                  </a:solidFill>
                  <a:latin typeface="Times New Roman" panose="02020603050405020304" pitchFamily="18" charset="0"/>
                  <a:ea typeface="宋体" panose="02010600030101010101" pitchFamily="2" charset="-122"/>
                </a:rPr>
                <a:t>浉河</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defRPr/>
              </a:pPr>
              <a:r>
                <a:rPr lang="en-US" altLang="zh-CN" sz="600" dirty="0">
                  <a:solidFill>
                    <a:srgbClr val="003366"/>
                  </a:solidFill>
                  <a:latin typeface="Times New Roman" panose="02020603050405020304" pitchFamily="18" charset="0"/>
                  <a:ea typeface="宋体" panose="02010600030101010101" pitchFamily="2" charset="-122"/>
                </a:rPr>
                <a:t>250</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128" name="Rectangle 215"/>
            <p:cNvSpPr>
              <a:spLocks noChangeArrowheads="1"/>
            </p:cNvSpPr>
            <p:nvPr/>
          </p:nvSpPr>
          <p:spPr bwMode="auto">
            <a:xfrm>
              <a:off x="2857963" y="5032536"/>
              <a:ext cx="244411" cy="175620"/>
            </a:xfrm>
            <a:prstGeom prst="rect">
              <a:avLst/>
            </a:prstGeom>
            <a:solidFill>
              <a:srgbClr val="163896"/>
            </a:solidFill>
            <a:ln w="9525">
              <a:noFill/>
              <a:miter lim="800000"/>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129" name="Line 216"/>
            <p:cNvSpPr>
              <a:spLocks noChangeShapeType="1"/>
            </p:cNvSpPr>
            <p:nvPr/>
          </p:nvSpPr>
          <p:spPr bwMode="auto">
            <a:xfrm flipH="1">
              <a:off x="3076587" y="4917139"/>
              <a:ext cx="1165556" cy="164261"/>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sp>
          <p:nvSpPr>
            <p:cNvPr id="130" name="Text Box 217"/>
            <p:cNvSpPr txBox="1">
              <a:spLocks noChangeArrowheads="1"/>
            </p:cNvSpPr>
            <p:nvPr/>
          </p:nvSpPr>
          <p:spPr bwMode="auto">
            <a:xfrm>
              <a:off x="2659163" y="5219374"/>
              <a:ext cx="575232" cy="32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defRPr/>
              </a:pPr>
              <a:r>
                <a:rPr lang="zh-CN" altLang="en-US" sz="800" dirty="0">
                  <a:solidFill>
                    <a:srgbClr val="003366"/>
                  </a:solidFill>
                  <a:latin typeface="Times New Roman" panose="02020603050405020304" pitchFamily="18" charset="0"/>
                  <a:ea typeface="宋体" panose="02010600030101010101" pitchFamily="2" charset="-122"/>
                </a:rPr>
                <a:t>华豫</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defRPr/>
              </a:pPr>
              <a:r>
                <a:rPr lang="en-US" altLang="zh-CN" sz="600" dirty="0">
                  <a:solidFill>
                    <a:srgbClr val="003366"/>
                  </a:solidFill>
                  <a:latin typeface="Times New Roman" panose="02020603050405020304" pitchFamily="18" charset="0"/>
                  <a:ea typeface="宋体" panose="02010600030101010101" pitchFamily="2" charset="-122"/>
                </a:rPr>
                <a:t>196</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131" name="Line 216"/>
            <p:cNvSpPr>
              <a:spLocks noChangeShapeType="1"/>
            </p:cNvSpPr>
            <p:nvPr/>
          </p:nvSpPr>
          <p:spPr bwMode="auto">
            <a:xfrm flipH="1">
              <a:off x="3076587" y="4974540"/>
              <a:ext cx="1165556" cy="164261"/>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grpSp>
          <p:nvGrpSpPr>
            <p:cNvPr id="132" name="组合 131"/>
            <p:cNvGrpSpPr/>
            <p:nvPr/>
          </p:nvGrpSpPr>
          <p:grpSpPr>
            <a:xfrm>
              <a:off x="4182893" y="4802210"/>
              <a:ext cx="313538" cy="300716"/>
              <a:chOff x="10020532" y="3370500"/>
              <a:chExt cx="151353" cy="149002"/>
            </a:xfrm>
          </p:grpSpPr>
          <p:sp>
            <p:nvSpPr>
              <p:cNvPr id="133"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34"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135"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grpSp>
        <p:sp>
          <p:nvSpPr>
            <p:cNvPr id="136" name="Line 216"/>
            <p:cNvSpPr>
              <a:spLocks noChangeShapeType="1"/>
            </p:cNvSpPr>
            <p:nvPr/>
          </p:nvSpPr>
          <p:spPr bwMode="auto">
            <a:xfrm flipH="1" flipV="1">
              <a:off x="4032539" y="2532749"/>
              <a:ext cx="255652" cy="2306007"/>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sp>
          <p:nvSpPr>
            <p:cNvPr id="137" name="Line 216"/>
            <p:cNvSpPr>
              <a:spLocks noChangeShapeType="1"/>
            </p:cNvSpPr>
            <p:nvPr/>
          </p:nvSpPr>
          <p:spPr bwMode="auto">
            <a:xfrm flipH="1" flipV="1">
              <a:off x="4103114" y="2532749"/>
              <a:ext cx="254399" cy="2294703"/>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sp>
          <p:nvSpPr>
            <p:cNvPr id="140" name="Text Box 74"/>
            <p:cNvSpPr txBox="1">
              <a:spLocks noChangeArrowheads="1"/>
            </p:cNvSpPr>
            <p:nvPr/>
          </p:nvSpPr>
          <p:spPr bwMode="auto">
            <a:xfrm>
              <a:off x="4220976" y="2618639"/>
              <a:ext cx="845170" cy="25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nSpc>
                  <a:spcPct val="100000"/>
                </a:lnSpc>
                <a:spcBef>
                  <a:spcPct val="0"/>
                </a:spcBef>
                <a:buClrTx/>
                <a:buSzTx/>
                <a:buFontTx/>
                <a:buNone/>
                <a:defRPr/>
              </a:pPr>
              <a:r>
                <a:rPr lang="zh-CN" altLang="en-US" sz="800" dirty="0">
                  <a:solidFill>
                    <a:srgbClr val="003366"/>
                  </a:solidFill>
                  <a:latin typeface="Times New Roman" panose="02020603050405020304" pitchFamily="18" charset="0"/>
                  <a:ea typeface="宋体" panose="02010600030101010101" pitchFamily="2" charset="-122"/>
                </a:rPr>
                <a:t>至嵖岈变</a:t>
              </a:r>
            </a:p>
          </p:txBody>
        </p:sp>
        <p:pic>
          <p:nvPicPr>
            <p:cNvPr id="141" name="Picture 4" descr="D:\ppt\修改19\能源图标-25.png"/>
            <p:cNvPicPr>
              <a:picLocks noChangeArrowheads="1"/>
            </p:cNvPicPr>
            <p:nvPr/>
          </p:nvPicPr>
          <p:blipFill>
            <a:blip r:embed="rId3" cstate="print"/>
            <a:srcRect/>
            <a:stretch>
              <a:fillRect/>
            </a:stretch>
          </p:blipFill>
          <p:spPr bwMode="auto">
            <a:xfrm>
              <a:off x="2508010" y="4951740"/>
              <a:ext cx="305444" cy="343099"/>
            </a:xfrm>
            <a:prstGeom prst="rect">
              <a:avLst/>
            </a:prstGeom>
            <a:noFill/>
            <a:ln w="9525">
              <a:noFill/>
              <a:miter lim="800000"/>
              <a:headEnd/>
              <a:tailEnd/>
            </a:ln>
          </p:spPr>
        </p:pic>
        <p:pic>
          <p:nvPicPr>
            <p:cNvPr id="157" name="Picture 4" descr="D:\ppt\修改19\能源图标-25.png"/>
            <p:cNvPicPr>
              <a:picLocks noChangeArrowheads="1"/>
            </p:cNvPicPr>
            <p:nvPr/>
          </p:nvPicPr>
          <p:blipFill>
            <a:blip r:embed="rId3" cstate="print"/>
            <a:srcRect/>
            <a:stretch>
              <a:fillRect/>
            </a:stretch>
          </p:blipFill>
          <p:spPr bwMode="auto">
            <a:xfrm>
              <a:off x="2308700" y="2999611"/>
              <a:ext cx="305444" cy="343099"/>
            </a:xfrm>
            <a:prstGeom prst="rect">
              <a:avLst/>
            </a:prstGeom>
            <a:noFill/>
            <a:ln w="9525">
              <a:noFill/>
              <a:miter lim="800000"/>
              <a:headEnd/>
              <a:tailEnd/>
            </a:ln>
          </p:spPr>
        </p:pic>
        <p:sp>
          <p:nvSpPr>
            <p:cNvPr id="158" name="Text Box 217"/>
            <p:cNvSpPr txBox="1">
              <a:spLocks noChangeArrowheads="1"/>
            </p:cNvSpPr>
            <p:nvPr/>
          </p:nvSpPr>
          <p:spPr bwMode="auto">
            <a:xfrm>
              <a:off x="2252371" y="3034270"/>
              <a:ext cx="463678" cy="115416"/>
            </a:xfrm>
            <a:prstGeom prst="rect">
              <a:avLst/>
            </a:prstGeom>
            <a:solidFill>
              <a:schemeClr val="bg1"/>
            </a:solidFill>
            <a:ln>
              <a:noFill/>
            </a:ln>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ts val="900"/>
                </a:lnSpc>
                <a:spcBef>
                  <a:spcPct val="0"/>
                </a:spcBef>
                <a:buClrTx/>
                <a:buSzTx/>
                <a:buFontTx/>
                <a:buNone/>
                <a:defRPr/>
              </a:pPr>
              <a:r>
                <a:rPr lang="zh-CN" altLang="en-US" sz="600" dirty="0">
                  <a:solidFill>
                    <a:srgbClr val="003366"/>
                  </a:solidFill>
                  <a:latin typeface="Times New Roman" panose="02020603050405020304" pitchFamily="18" charset="0"/>
                  <a:ea typeface="宋体" panose="02010600030101010101" pitchFamily="2" charset="-122"/>
                </a:rPr>
                <a:t>钢厂自备电厂</a:t>
              </a:r>
            </a:p>
          </p:txBody>
        </p:sp>
        <p:sp>
          <p:nvSpPr>
            <p:cNvPr id="159" name="矩形 158"/>
            <p:cNvSpPr/>
            <p:nvPr/>
          </p:nvSpPr>
          <p:spPr>
            <a:xfrm>
              <a:off x="3069352" y="4537643"/>
              <a:ext cx="127053" cy="96230"/>
            </a:xfrm>
            <a:prstGeom prst="rect">
              <a:avLst/>
            </a:prstGeom>
            <a:solidFill>
              <a:schemeClr val="bg1">
                <a:lumMod val="95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cxnSp>
          <p:nvCxnSpPr>
            <p:cNvPr id="160" name="直接连接符 159"/>
            <p:cNvCxnSpPr>
              <a:stCxn id="159" idx="0"/>
              <a:endCxn id="159" idx="3"/>
            </p:cNvCxnSpPr>
            <p:nvPr/>
          </p:nvCxnSpPr>
          <p:spPr>
            <a:xfrm>
              <a:off x="3132878" y="4537643"/>
              <a:ext cx="63526" cy="4811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59" idx="3"/>
              <a:endCxn id="159" idx="2"/>
            </p:cNvCxnSpPr>
            <p:nvPr/>
          </p:nvCxnSpPr>
          <p:spPr>
            <a:xfrm flipH="1">
              <a:off x="3132878" y="4585758"/>
              <a:ext cx="63526" cy="4811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flipV="1">
              <a:off x="3480926" y="4641829"/>
              <a:ext cx="730632" cy="22200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63" name="Rectangle 215"/>
            <p:cNvSpPr>
              <a:spLocks noChangeArrowheads="1"/>
            </p:cNvSpPr>
            <p:nvPr/>
          </p:nvSpPr>
          <p:spPr bwMode="auto">
            <a:xfrm>
              <a:off x="2867656" y="4917139"/>
              <a:ext cx="222777" cy="102015"/>
            </a:xfrm>
            <a:prstGeom prst="rect">
              <a:avLst/>
            </a:prstGeom>
            <a:solidFill>
              <a:schemeClr val="bg1"/>
            </a:solidFill>
            <a:ln w="9525">
              <a:solidFill>
                <a:srgbClr val="FF0000"/>
              </a:solidFill>
              <a:miter lim="800000"/>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cxnSp>
          <p:nvCxnSpPr>
            <p:cNvPr id="164" name="直接连接符 163"/>
            <p:cNvCxnSpPr/>
            <p:nvPr/>
          </p:nvCxnSpPr>
          <p:spPr>
            <a:xfrm flipH="1">
              <a:off x="3005896" y="4675701"/>
              <a:ext cx="334860" cy="24109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228" idx="2"/>
              <a:endCxn id="159" idx="3"/>
            </p:cNvCxnSpPr>
            <p:nvPr/>
          </p:nvCxnSpPr>
          <p:spPr>
            <a:xfrm flipH="1" flipV="1">
              <a:off x="3196405" y="4585758"/>
              <a:ext cx="111691" cy="1094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2912215" y="4707123"/>
              <a:ext cx="32034" cy="2135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2874193" y="4707123"/>
              <a:ext cx="32034" cy="2135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231" idx="5"/>
            </p:cNvCxnSpPr>
            <p:nvPr/>
          </p:nvCxnSpPr>
          <p:spPr>
            <a:xfrm>
              <a:off x="2157068" y="4376080"/>
              <a:ext cx="720241" cy="54901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endCxn id="186" idx="1"/>
            </p:cNvCxnSpPr>
            <p:nvPr/>
          </p:nvCxnSpPr>
          <p:spPr>
            <a:xfrm>
              <a:off x="2514339" y="4330065"/>
              <a:ext cx="294775" cy="25745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59" idx="1"/>
            </p:cNvCxnSpPr>
            <p:nvPr/>
          </p:nvCxnSpPr>
          <p:spPr>
            <a:xfrm flipH="1">
              <a:off x="2939589" y="4585758"/>
              <a:ext cx="129763" cy="3142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33" idx="1"/>
            </p:cNvCxnSpPr>
            <p:nvPr/>
          </p:nvCxnSpPr>
          <p:spPr>
            <a:xfrm flipH="1" flipV="1">
              <a:off x="3822418" y="4232486"/>
              <a:ext cx="406393" cy="61376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2886742" y="4232485"/>
              <a:ext cx="935675" cy="34364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flipV="1">
              <a:off x="3822416" y="4113323"/>
              <a:ext cx="441935" cy="71324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83" idx="7"/>
            </p:cNvCxnSpPr>
            <p:nvPr/>
          </p:nvCxnSpPr>
          <p:spPr>
            <a:xfrm flipH="1">
              <a:off x="2511337" y="4122345"/>
              <a:ext cx="1320392" cy="12379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89" idx="4"/>
            </p:cNvCxnSpPr>
            <p:nvPr/>
          </p:nvCxnSpPr>
          <p:spPr>
            <a:xfrm>
              <a:off x="2055735" y="3641887"/>
              <a:ext cx="13686" cy="60977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2123636" y="3607407"/>
              <a:ext cx="720241" cy="95460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2988469" y="3269680"/>
              <a:ext cx="127053" cy="96230"/>
            </a:xfrm>
            <a:prstGeom prst="rect">
              <a:avLst/>
            </a:prstGeom>
            <a:solidFill>
              <a:schemeClr val="bg1">
                <a:lumMod val="95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cxnSp>
          <p:nvCxnSpPr>
            <p:cNvPr id="178" name="直接连接符 177"/>
            <p:cNvCxnSpPr>
              <a:stCxn id="177" idx="0"/>
              <a:endCxn id="177" idx="3"/>
            </p:cNvCxnSpPr>
            <p:nvPr/>
          </p:nvCxnSpPr>
          <p:spPr>
            <a:xfrm>
              <a:off x="3051995" y="3269680"/>
              <a:ext cx="63526" cy="4811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77" idx="3"/>
              <a:endCxn id="177" idx="2"/>
            </p:cNvCxnSpPr>
            <p:nvPr/>
          </p:nvCxnSpPr>
          <p:spPr>
            <a:xfrm flipH="1">
              <a:off x="3051995" y="3317795"/>
              <a:ext cx="63526" cy="4811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874459" y="3370903"/>
              <a:ext cx="202130" cy="119986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980169" y="3363383"/>
              <a:ext cx="49127" cy="31671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endCxn id="189" idx="6"/>
            </p:cNvCxnSpPr>
            <p:nvPr/>
          </p:nvCxnSpPr>
          <p:spPr>
            <a:xfrm flipH="1" flipV="1">
              <a:off x="2142150" y="3559005"/>
              <a:ext cx="842876" cy="12039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Oval 120"/>
            <p:cNvSpPr>
              <a:spLocks noChangeArrowheads="1"/>
            </p:cNvSpPr>
            <p:nvPr/>
          </p:nvSpPr>
          <p:spPr bwMode="auto">
            <a:xfrm>
              <a:off x="2363817" y="4221861"/>
              <a:ext cx="172830" cy="16576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84" name="Oval 121"/>
            <p:cNvSpPr>
              <a:spLocks noChangeArrowheads="1"/>
            </p:cNvSpPr>
            <p:nvPr/>
          </p:nvSpPr>
          <p:spPr bwMode="auto">
            <a:xfrm>
              <a:off x="2396478" y="4253687"/>
              <a:ext cx="108871" cy="99458"/>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185" name="Oval 122"/>
            <p:cNvSpPr>
              <a:spLocks noChangeArrowheads="1"/>
            </p:cNvSpPr>
            <p:nvPr/>
          </p:nvSpPr>
          <p:spPr bwMode="auto">
            <a:xfrm>
              <a:off x="2419612" y="4274905"/>
              <a:ext cx="61240" cy="57022"/>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86" name="Oval 120"/>
            <p:cNvSpPr>
              <a:spLocks noChangeArrowheads="1"/>
            </p:cNvSpPr>
            <p:nvPr/>
          </p:nvSpPr>
          <p:spPr bwMode="auto">
            <a:xfrm>
              <a:off x="2783804" y="4563246"/>
              <a:ext cx="172830" cy="16576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87" name="Oval 121"/>
            <p:cNvSpPr>
              <a:spLocks noChangeArrowheads="1"/>
            </p:cNvSpPr>
            <p:nvPr/>
          </p:nvSpPr>
          <p:spPr bwMode="auto">
            <a:xfrm>
              <a:off x="2816465" y="4595073"/>
              <a:ext cx="108871" cy="99458"/>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188" name="Oval 122"/>
            <p:cNvSpPr>
              <a:spLocks noChangeArrowheads="1"/>
            </p:cNvSpPr>
            <p:nvPr/>
          </p:nvSpPr>
          <p:spPr bwMode="auto">
            <a:xfrm>
              <a:off x="2839599" y="4616290"/>
              <a:ext cx="61240" cy="57022"/>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89" name="Oval 120"/>
            <p:cNvSpPr>
              <a:spLocks noChangeArrowheads="1"/>
            </p:cNvSpPr>
            <p:nvPr/>
          </p:nvSpPr>
          <p:spPr bwMode="auto">
            <a:xfrm>
              <a:off x="1969320" y="3476123"/>
              <a:ext cx="172830" cy="16576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90" name="Oval 121"/>
            <p:cNvSpPr>
              <a:spLocks noChangeArrowheads="1"/>
            </p:cNvSpPr>
            <p:nvPr/>
          </p:nvSpPr>
          <p:spPr bwMode="auto">
            <a:xfrm>
              <a:off x="2001981" y="3507950"/>
              <a:ext cx="108871" cy="99458"/>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191" name="Oval 122"/>
            <p:cNvSpPr>
              <a:spLocks noChangeArrowheads="1"/>
            </p:cNvSpPr>
            <p:nvPr/>
          </p:nvSpPr>
          <p:spPr bwMode="auto">
            <a:xfrm>
              <a:off x="2025115" y="3529167"/>
              <a:ext cx="61240" cy="57022"/>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cxnSp>
          <p:nvCxnSpPr>
            <p:cNvPr id="192" name="直接连接符 191"/>
            <p:cNvCxnSpPr/>
            <p:nvPr/>
          </p:nvCxnSpPr>
          <p:spPr>
            <a:xfrm>
              <a:off x="2055404" y="4378091"/>
              <a:ext cx="14017" cy="31212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2109030" y="4383305"/>
              <a:ext cx="14017" cy="31212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2069421" y="4672884"/>
              <a:ext cx="182950" cy="61933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2126584" y="4685588"/>
              <a:ext cx="182117" cy="57917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flipV="1">
              <a:off x="3493404" y="4622648"/>
              <a:ext cx="730632" cy="22200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28" name="Oval 120"/>
            <p:cNvSpPr>
              <a:spLocks noChangeArrowheads="1"/>
            </p:cNvSpPr>
            <p:nvPr/>
          </p:nvSpPr>
          <p:spPr bwMode="auto">
            <a:xfrm>
              <a:off x="3308095" y="4513817"/>
              <a:ext cx="172830" cy="16576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229" name="Oval 121"/>
            <p:cNvSpPr>
              <a:spLocks noChangeArrowheads="1"/>
            </p:cNvSpPr>
            <p:nvPr/>
          </p:nvSpPr>
          <p:spPr bwMode="auto">
            <a:xfrm>
              <a:off x="3340757" y="4545643"/>
              <a:ext cx="108871" cy="99458"/>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230" name="Oval 122"/>
            <p:cNvSpPr>
              <a:spLocks noChangeArrowheads="1"/>
            </p:cNvSpPr>
            <p:nvPr/>
          </p:nvSpPr>
          <p:spPr bwMode="auto">
            <a:xfrm>
              <a:off x="3363891" y="4566861"/>
              <a:ext cx="61240" cy="57022"/>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231" name="Oval 120"/>
            <p:cNvSpPr>
              <a:spLocks noChangeArrowheads="1"/>
            </p:cNvSpPr>
            <p:nvPr/>
          </p:nvSpPr>
          <p:spPr bwMode="auto">
            <a:xfrm>
              <a:off x="2009549" y="4234592"/>
              <a:ext cx="172830" cy="16576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232" name="Oval 121"/>
            <p:cNvSpPr>
              <a:spLocks noChangeArrowheads="1"/>
            </p:cNvSpPr>
            <p:nvPr/>
          </p:nvSpPr>
          <p:spPr bwMode="auto">
            <a:xfrm>
              <a:off x="2042210" y="4266418"/>
              <a:ext cx="108871" cy="99458"/>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233" name="Oval 122"/>
            <p:cNvSpPr>
              <a:spLocks noChangeArrowheads="1"/>
            </p:cNvSpPr>
            <p:nvPr/>
          </p:nvSpPr>
          <p:spPr bwMode="auto">
            <a:xfrm>
              <a:off x="2065344" y="4287636"/>
              <a:ext cx="61240" cy="57022"/>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234" name="Oval 120"/>
            <p:cNvSpPr>
              <a:spLocks noChangeArrowheads="1"/>
            </p:cNvSpPr>
            <p:nvPr/>
          </p:nvSpPr>
          <p:spPr bwMode="auto">
            <a:xfrm>
              <a:off x="2225470" y="5264763"/>
              <a:ext cx="172830" cy="16576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235" name="Oval 121"/>
            <p:cNvSpPr>
              <a:spLocks noChangeArrowheads="1"/>
            </p:cNvSpPr>
            <p:nvPr/>
          </p:nvSpPr>
          <p:spPr bwMode="auto">
            <a:xfrm>
              <a:off x="2258131" y="5296590"/>
              <a:ext cx="108871" cy="99458"/>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236" name="Oval 122"/>
            <p:cNvSpPr>
              <a:spLocks noChangeArrowheads="1"/>
            </p:cNvSpPr>
            <p:nvPr/>
          </p:nvSpPr>
          <p:spPr bwMode="auto">
            <a:xfrm>
              <a:off x="2281265" y="5317807"/>
              <a:ext cx="61240" cy="57022"/>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8" name="椭圆 7"/>
            <p:cNvSpPr/>
            <p:nvPr/>
          </p:nvSpPr>
          <p:spPr>
            <a:xfrm>
              <a:off x="864434" y="3476123"/>
              <a:ext cx="1186906" cy="561261"/>
            </a:xfrm>
            <a:prstGeom prst="ellipse">
              <a:avLst/>
            </a:prstGeom>
            <a:solidFill>
              <a:srgbClr val="163896">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prstClr val="white"/>
                  </a:solidFill>
                  <a:latin typeface="微软雅黑" panose="020B0503020204020204" pitchFamily="34" charset="-122"/>
                </a:rPr>
                <a:t>薄弱环节</a:t>
              </a:r>
              <a:endParaRPr lang="en-US" altLang="zh-CN" sz="1200" dirty="0">
                <a:solidFill>
                  <a:prstClr val="white"/>
                </a:solidFill>
                <a:latin typeface="微软雅黑" panose="020B0503020204020204" pitchFamily="34" charset="-122"/>
              </a:endParaRPr>
            </a:p>
            <a:p>
              <a:pPr algn="ctr">
                <a:defRPr/>
              </a:pPr>
              <a:r>
                <a:rPr lang="zh-CN" altLang="en-US" sz="1200" dirty="0">
                  <a:solidFill>
                    <a:prstClr val="white"/>
                  </a:solidFill>
                  <a:latin typeface="微软雅黑" panose="020B0503020204020204" pitchFamily="34" charset="-122"/>
                </a:rPr>
                <a:t>补强电网</a:t>
              </a:r>
            </a:p>
          </p:txBody>
        </p:sp>
        <p:grpSp>
          <p:nvGrpSpPr>
            <p:cNvPr id="90" name="组合 89"/>
            <p:cNvGrpSpPr/>
            <p:nvPr/>
          </p:nvGrpSpPr>
          <p:grpSpPr>
            <a:xfrm>
              <a:off x="2057429" y="5669491"/>
              <a:ext cx="102984" cy="98773"/>
              <a:chOff x="958577" y="3152050"/>
              <a:chExt cx="158786" cy="152293"/>
            </a:xfrm>
          </p:grpSpPr>
          <p:sp>
            <p:nvSpPr>
              <p:cNvPr id="9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92"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93"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94" name="Text Box 217"/>
            <p:cNvSpPr txBox="1">
              <a:spLocks noChangeArrowheads="1"/>
            </p:cNvSpPr>
            <p:nvPr/>
          </p:nvSpPr>
          <p:spPr bwMode="auto">
            <a:xfrm>
              <a:off x="2170792" y="5701098"/>
              <a:ext cx="2998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红擅</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4</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95" name="直接连接符 94"/>
            <p:cNvCxnSpPr>
              <a:endCxn id="92" idx="7"/>
            </p:cNvCxnSpPr>
            <p:nvPr/>
          </p:nvCxnSpPr>
          <p:spPr>
            <a:xfrm flipH="1">
              <a:off x="2132264" y="5430527"/>
              <a:ext cx="161089" cy="26660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Text Box 74"/>
            <p:cNvSpPr txBox="1">
              <a:spLocks noChangeArrowheads="1"/>
            </p:cNvSpPr>
            <p:nvPr/>
          </p:nvSpPr>
          <p:spPr bwMode="auto">
            <a:xfrm>
              <a:off x="2244589" y="5424576"/>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宜居</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18+18</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98" name="Text Box 74"/>
            <p:cNvSpPr txBox="1">
              <a:spLocks noChangeArrowheads="1"/>
            </p:cNvSpPr>
            <p:nvPr/>
          </p:nvSpPr>
          <p:spPr bwMode="auto">
            <a:xfrm>
              <a:off x="1704753" y="4408439"/>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沙港</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15+15</a:t>
              </a:r>
              <a:endParaRPr lang="zh-CN" altLang="en-US" sz="600" dirty="0">
                <a:solidFill>
                  <a:srgbClr val="003366"/>
                </a:solidFill>
                <a:latin typeface="Times New Roman" panose="02020603050405020304" pitchFamily="18" charset="0"/>
                <a:ea typeface="宋体" panose="02010600030101010101" pitchFamily="2" charset="-122"/>
              </a:endParaRPr>
            </a:p>
          </p:txBody>
        </p:sp>
        <p:grpSp>
          <p:nvGrpSpPr>
            <p:cNvPr id="99" name="组合 98"/>
            <p:cNvGrpSpPr/>
            <p:nvPr/>
          </p:nvGrpSpPr>
          <p:grpSpPr>
            <a:xfrm>
              <a:off x="1569216" y="4243044"/>
              <a:ext cx="102984" cy="98773"/>
              <a:chOff x="958577" y="3152050"/>
              <a:chExt cx="158786" cy="152293"/>
            </a:xfrm>
          </p:grpSpPr>
          <p:sp>
            <p:nvSpPr>
              <p:cNvPr id="100"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01"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02"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03" name="直接连接符 102"/>
            <p:cNvCxnSpPr>
              <a:endCxn id="100" idx="6"/>
            </p:cNvCxnSpPr>
            <p:nvPr/>
          </p:nvCxnSpPr>
          <p:spPr>
            <a:xfrm flipH="1">
              <a:off x="1672200" y="4292431"/>
              <a:ext cx="329781" cy="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05" name="Text Box 217"/>
            <p:cNvSpPr txBox="1">
              <a:spLocks noChangeArrowheads="1"/>
            </p:cNvSpPr>
            <p:nvPr/>
          </p:nvSpPr>
          <p:spPr bwMode="auto">
            <a:xfrm>
              <a:off x="1288804" y="4106265"/>
              <a:ext cx="2998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库区</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7" name="任意多边形 16"/>
            <p:cNvSpPr/>
            <p:nvPr/>
          </p:nvSpPr>
          <p:spPr>
            <a:xfrm>
              <a:off x="1479987" y="4348480"/>
              <a:ext cx="528358" cy="1356360"/>
            </a:xfrm>
            <a:custGeom>
              <a:avLst/>
              <a:gdLst>
                <a:gd name="connsiteX0" fmla="*/ 528358 w 528358"/>
                <a:gd name="connsiteY0" fmla="*/ 1356360 h 1356360"/>
                <a:gd name="connsiteX1" fmla="*/ 375958 w 528358"/>
                <a:gd name="connsiteY1" fmla="*/ 1305560 h 1356360"/>
                <a:gd name="connsiteX2" fmla="*/ 274358 w 528358"/>
                <a:gd name="connsiteY2" fmla="*/ 1219200 h 1356360"/>
                <a:gd name="connsiteX3" fmla="*/ 228638 w 528358"/>
                <a:gd name="connsiteY3" fmla="*/ 1056640 h 1356360"/>
                <a:gd name="connsiteX4" fmla="*/ 187998 w 528358"/>
                <a:gd name="connsiteY4" fmla="*/ 939800 h 1356360"/>
                <a:gd name="connsiteX5" fmla="*/ 5118 w 528358"/>
                <a:gd name="connsiteY5" fmla="*/ 401320 h 1356360"/>
                <a:gd name="connsiteX6" fmla="*/ 55918 w 528358"/>
                <a:gd name="connsiteY6" fmla="*/ 76200 h 1356360"/>
                <a:gd name="connsiteX7" fmla="*/ 111798 w 528358"/>
                <a:gd name="connsiteY7" fmla="*/ 0 h 1356360"/>
                <a:gd name="connsiteX8" fmla="*/ 111798 w 528358"/>
                <a:gd name="connsiteY8" fmla="*/ 0 h 13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358" h="1356360">
                  <a:moveTo>
                    <a:pt x="528358" y="1356360"/>
                  </a:moveTo>
                  <a:cubicBezTo>
                    <a:pt x="473324" y="1342390"/>
                    <a:pt x="418291" y="1328420"/>
                    <a:pt x="375958" y="1305560"/>
                  </a:cubicBezTo>
                  <a:cubicBezTo>
                    <a:pt x="333625" y="1282700"/>
                    <a:pt x="298911" y="1260687"/>
                    <a:pt x="274358" y="1219200"/>
                  </a:cubicBezTo>
                  <a:cubicBezTo>
                    <a:pt x="249805" y="1177713"/>
                    <a:pt x="243031" y="1103207"/>
                    <a:pt x="228638" y="1056640"/>
                  </a:cubicBezTo>
                  <a:cubicBezTo>
                    <a:pt x="214245" y="1010073"/>
                    <a:pt x="225251" y="1049020"/>
                    <a:pt x="187998" y="939800"/>
                  </a:cubicBezTo>
                  <a:cubicBezTo>
                    <a:pt x="150745" y="830580"/>
                    <a:pt x="27131" y="545253"/>
                    <a:pt x="5118" y="401320"/>
                  </a:cubicBezTo>
                  <a:cubicBezTo>
                    <a:pt x="-16895" y="257387"/>
                    <a:pt x="38138" y="143087"/>
                    <a:pt x="55918" y="76200"/>
                  </a:cubicBezTo>
                  <a:cubicBezTo>
                    <a:pt x="73698" y="9313"/>
                    <a:pt x="111798" y="0"/>
                    <a:pt x="111798" y="0"/>
                  </a:cubicBezTo>
                  <a:lnTo>
                    <a:pt x="111798" y="0"/>
                  </a:lnTo>
                </a:path>
              </a:pathLst>
            </a:custGeom>
            <a:noFill/>
            <a:ln w="3175">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42475" y="4634568"/>
              <a:ext cx="640024" cy="543733"/>
              <a:chOff x="1545088" y="4659774"/>
              <a:chExt cx="734143" cy="623692"/>
            </a:xfrm>
          </p:grpSpPr>
          <p:sp>
            <p:nvSpPr>
              <p:cNvPr id="5" name="椭圆 4"/>
              <p:cNvSpPr/>
              <p:nvPr/>
            </p:nvSpPr>
            <p:spPr>
              <a:xfrm rot="2460458">
                <a:off x="1545088" y="4739042"/>
                <a:ext cx="734143" cy="448060"/>
              </a:xfrm>
              <a:prstGeom prst="ellipse">
                <a:avLst/>
              </a:pr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rot="2992040">
                <a:off x="1595897" y="4795101"/>
                <a:ext cx="623692" cy="353037"/>
              </a:xfrm>
              <a:prstGeom prst="rect">
                <a:avLst/>
              </a:prstGeom>
              <a:noFill/>
            </p:spPr>
            <p:txBody>
              <a:bodyPr wrap="square" rtlCol="0">
                <a:spAutoFit/>
              </a:bodyPr>
              <a:lstStyle/>
              <a:p>
                <a:pPr algn="ctr"/>
                <a:r>
                  <a:rPr lang="zh-CN" altLang="en-US" sz="700" b="1" dirty="0">
                    <a:solidFill>
                      <a:schemeClr val="bg1"/>
                    </a:solidFill>
                  </a:rPr>
                  <a:t>浉河西部风</a:t>
                </a:r>
                <a:r>
                  <a:rPr lang="zh-CN" altLang="en-US" sz="700" b="1" dirty="0" smtClean="0">
                    <a:solidFill>
                      <a:schemeClr val="bg1"/>
                    </a:solidFill>
                  </a:rPr>
                  <a:t>电</a:t>
                </a:r>
                <a:r>
                  <a:rPr lang="en-US" altLang="zh-CN" sz="700" b="1" dirty="0" smtClean="0">
                    <a:solidFill>
                      <a:schemeClr val="bg1"/>
                    </a:solidFill>
                  </a:rPr>
                  <a:t>15</a:t>
                </a:r>
                <a:endParaRPr lang="zh-CN" altLang="en-US" sz="700" b="1" dirty="0">
                  <a:solidFill>
                    <a:schemeClr val="bg1"/>
                  </a:solidFill>
                </a:endParaRPr>
              </a:p>
            </p:txBody>
          </p:sp>
        </p:grpSp>
        <p:sp>
          <p:nvSpPr>
            <p:cNvPr id="20" name="椭圆 19"/>
            <p:cNvSpPr/>
            <p:nvPr/>
          </p:nvSpPr>
          <p:spPr>
            <a:xfrm>
              <a:off x="1686130" y="5382125"/>
              <a:ext cx="52918" cy="484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Text Box 217"/>
            <p:cNvSpPr txBox="1">
              <a:spLocks noChangeArrowheads="1"/>
            </p:cNvSpPr>
            <p:nvPr/>
          </p:nvSpPr>
          <p:spPr bwMode="auto">
            <a:xfrm>
              <a:off x="1744166" y="5317807"/>
              <a:ext cx="2998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谭家河</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1+0.315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13" name="椭圆 112"/>
            <p:cNvSpPr/>
            <p:nvPr/>
          </p:nvSpPr>
          <p:spPr>
            <a:xfrm>
              <a:off x="1562671" y="5039175"/>
              <a:ext cx="52918" cy="484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Text Box 217"/>
            <p:cNvSpPr txBox="1">
              <a:spLocks noChangeArrowheads="1"/>
            </p:cNvSpPr>
            <p:nvPr/>
          </p:nvSpPr>
          <p:spPr bwMode="auto">
            <a:xfrm>
              <a:off x="1620707" y="4974857"/>
              <a:ext cx="2998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中湾</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0.5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15" name="椭圆 114"/>
            <p:cNvSpPr/>
            <p:nvPr/>
          </p:nvSpPr>
          <p:spPr>
            <a:xfrm>
              <a:off x="1464227" y="4768659"/>
              <a:ext cx="52918" cy="484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Text Box 217"/>
            <p:cNvSpPr txBox="1">
              <a:spLocks noChangeArrowheads="1"/>
            </p:cNvSpPr>
            <p:nvPr/>
          </p:nvSpPr>
          <p:spPr bwMode="auto">
            <a:xfrm>
              <a:off x="1522263" y="4704341"/>
              <a:ext cx="2998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黑龙潭</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0.4</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17" name="椭圆 116"/>
            <p:cNvSpPr/>
            <p:nvPr/>
          </p:nvSpPr>
          <p:spPr>
            <a:xfrm>
              <a:off x="1464796" y="4511974"/>
              <a:ext cx="52918" cy="484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 Box 217"/>
            <p:cNvSpPr txBox="1">
              <a:spLocks noChangeArrowheads="1"/>
            </p:cNvSpPr>
            <p:nvPr/>
          </p:nvSpPr>
          <p:spPr bwMode="auto">
            <a:xfrm>
              <a:off x="1522832" y="4447656"/>
              <a:ext cx="2998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董家河</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1+0.63</a:t>
              </a:r>
              <a:endParaRPr lang="zh-CN" altLang="en-US" sz="400" dirty="0">
                <a:solidFill>
                  <a:srgbClr val="163896"/>
                </a:solidFill>
                <a:latin typeface="Times New Roman" panose="02020603050405020304" pitchFamily="18" charset="0"/>
                <a:ea typeface="宋体" panose="02010600030101010101" pitchFamily="2" charset="-122"/>
              </a:endParaRPr>
            </a:p>
          </p:txBody>
        </p:sp>
        <p:grpSp>
          <p:nvGrpSpPr>
            <p:cNvPr id="119" name="组合 118"/>
            <p:cNvGrpSpPr/>
            <p:nvPr/>
          </p:nvGrpSpPr>
          <p:grpSpPr>
            <a:xfrm>
              <a:off x="1202820" y="5317808"/>
              <a:ext cx="640024" cy="543733"/>
              <a:chOff x="1545088" y="4659774"/>
              <a:chExt cx="734143" cy="623692"/>
            </a:xfrm>
          </p:grpSpPr>
          <p:sp>
            <p:nvSpPr>
              <p:cNvPr id="120" name="椭圆 119"/>
              <p:cNvSpPr/>
              <p:nvPr/>
            </p:nvSpPr>
            <p:spPr>
              <a:xfrm rot="2460458">
                <a:off x="1545088" y="4739042"/>
                <a:ext cx="734143" cy="448060"/>
              </a:xfrm>
              <a:prstGeom prst="ellipse">
                <a:avLst/>
              </a:pr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TextBox 120"/>
              <p:cNvSpPr txBox="1"/>
              <p:nvPr/>
            </p:nvSpPr>
            <p:spPr>
              <a:xfrm rot="2992040">
                <a:off x="1595897" y="4795101"/>
                <a:ext cx="623692" cy="353037"/>
              </a:xfrm>
              <a:prstGeom prst="rect">
                <a:avLst/>
              </a:prstGeom>
              <a:noFill/>
            </p:spPr>
            <p:txBody>
              <a:bodyPr wrap="square" rtlCol="0">
                <a:spAutoFit/>
              </a:bodyPr>
              <a:lstStyle/>
              <a:p>
                <a:pPr algn="ctr"/>
                <a:r>
                  <a:rPr lang="zh-CN" altLang="en-US" sz="700" b="1" dirty="0">
                    <a:solidFill>
                      <a:schemeClr val="bg1"/>
                    </a:solidFill>
                  </a:rPr>
                  <a:t>浉河西部风</a:t>
                </a:r>
                <a:r>
                  <a:rPr lang="zh-CN" altLang="en-US" sz="700" b="1" dirty="0" smtClean="0">
                    <a:solidFill>
                      <a:schemeClr val="bg1"/>
                    </a:solidFill>
                  </a:rPr>
                  <a:t>电</a:t>
                </a:r>
                <a:r>
                  <a:rPr lang="en-US" altLang="zh-CN" sz="700" b="1" dirty="0" smtClean="0">
                    <a:solidFill>
                      <a:schemeClr val="bg1"/>
                    </a:solidFill>
                  </a:rPr>
                  <a:t>15</a:t>
                </a:r>
                <a:endParaRPr lang="zh-CN" altLang="en-US" sz="700" b="1" dirty="0">
                  <a:solidFill>
                    <a:schemeClr val="bg1"/>
                  </a:solidFill>
                </a:endParaRPr>
              </a:p>
            </p:txBody>
          </p:sp>
        </p:grpSp>
        <p:sp>
          <p:nvSpPr>
            <p:cNvPr id="124" name="Text Box 74"/>
            <p:cNvSpPr txBox="1">
              <a:spLocks noChangeArrowheads="1"/>
            </p:cNvSpPr>
            <p:nvPr/>
          </p:nvSpPr>
          <p:spPr bwMode="auto">
            <a:xfrm>
              <a:off x="3287761" y="4719730"/>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创业</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18+18</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125" name="Text Box 74"/>
            <p:cNvSpPr txBox="1">
              <a:spLocks noChangeArrowheads="1"/>
            </p:cNvSpPr>
            <p:nvPr/>
          </p:nvSpPr>
          <p:spPr bwMode="auto">
            <a:xfrm>
              <a:off x="2446678" y="4539067"/>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信阳</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12+12</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126" name="Text Box 74"/>
            <p:cNvSpPr txBox="1">
              <a:spLocks noChangeArrowheads="1"/>
            </p:cNvSpPr>
            <p:nvPr/>
          </p:nvSpPr>
          <p:spPr bwMode="auto">
            <a:xfrm>
              <a:off x="2112196" y="4018436"/>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茗阳</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18+18</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142" name="Text Box 74"/>
            <p:cNvSpPr txBox="1">
              <a:spLocks noChangeArrowheads="1"/>
            </p:cNvSpPr>
            <p:nvPr/>
          </p:nvSpPr>
          <p:spPr bwMode="auto">
            <a:xfrm>
              <a:off x="1569216" y="3427109"/>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彭庄</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18+18</a:t>
              </a:r>
              <a:endParaRPr lang="zh-CN" altLang="en-US" sz="600" dirty="0">
                <a:solidFill>
                  <a:srgbClr val="003366"/>
                </a:solidFill>
                <a:latin typeface="Times New Roman" panose="02020603050405020304" pitchFamily="18" charset="0"/>
                <a:ea typeface="宋体" panose="02010600030101010101" pitchFamily="2" charset="-122"/>
              </a:endParaRPr>
            </a:p>
          </p:txBody>
        </p:sp>
        <p:grpSp>
          <p:nvGrpSpPr>
            <p:cNvPr id="144" name="组合 143"/>
            <p:cNvGrpSpPr/>
            <p:nvPr/>
          </p:nvGrpSpPr>
          <p:grpSpPr>
            <a:xfrm>
              <a:off x="2635923" y="4060871"/>
              <a:ext cx="313538" cy="300716"/>
              <a:chOff x="10020532" y="3370500"/>
              <a:chExt cx="151353" cy="149002"/>
            </a:xfrm>
          </p:grpSpPr>
          <p:sp>
            <p:nvSpPr>
              <p:cNvPr id="145"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prstDash val="lgDash"/>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sp>
            <p:nvSpPr>
              <p:cNvPr id="146"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prstDash val="lgDash"/>
                <a:round/>
              </a:ln>
            </p:spPr>
            <p:txBody>
              <a:bodyPr wrap="none" anchor="ctr"/>
              <a:lstStyle/>
              <a:p>
                <a:pPr>
                  <a:lnSpc>
                    <a:spcPct val="110000"/>
                  </a:lnSpc>
                  <a:spcBef>
                    <a:spcPct val="20000"/>
                  </a:spcBef>
                  <a:buClr>
                    <a:srgbClr val="800080"/>
                  </a:buClr>
                  <a:buSzPct val="60000"/>
                  <a:buFont typeface="Wingdings" panose="05000000000000000000" pitchFamily="2" charset="2"/>
                  <a:buNone/>
                  <a:defRPr/>
                </a:pPr>
                <a:endParaRPr lang="zh-CN" altLang="en-US" sz="800">
                  <a:solidFill>
                    <a:prstClr val="black"/>
                  </a:solidFill>
                  <a:latin typeface="Calibri" panose="020F0502020204030204"/>
                  <a:ea typeface="宋体" panose="02010600030101010101" pitchFamily="2" charset="-122"/>
                </a:endParaRPr>
              </a:p>
            </p:txBody>
          </p:sp>
          <p:sp>
            <p:nvSpPr>
              <p:cNvPr id="147"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prstDash val="lgDash"/>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defRPr/>
                </a:pPr>
                <a:endParaRPr lang="zh-CN" altLang="en-US" sz="800">
                  <a:solidFill>
                    <a:srgbClr val="FFFF00"/>
                  </a:solidFill>
                  <a:latin typeface="仿宋_GB2312" pitchFamily="49" charset="-122"/>
                  <a:ea typeface="仿宋_GB2312" pitchFamily="49" charset="-122"/>
                </a:endParaRPr>
              </a:p>
            </p:txBody>
          </p:sp>
        </p:grpSp>
        <p:sp>
          <p:nvSpPr>
            <p:cNvPr id="148" name="Line 216"/>
            <p:cNvSpPr>
              <a:spLocks noChangeShapeType="1"/>
            </p:cNvSpPr>
            <p:nvPr/>
          </p:nvSpPr>
          <p:spPr bwMode="auto">
            <a:xfrm flipH="1">
              <a:off x="2949460" y="3958021"/>
              <a:ext cx="1231941" cy="263840"/>
            </a:xfrm>
            <a:prstGeom prst="line">
              <a:avLst/>
            </a:prstGeom>
            <a:noFill/>
            <a:ln w="19050">
              <a:solidFill>
                <a:srgbClr val="163896"/>
              </a:solidFill>
              <a:prstDash val="dash"/>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sp>
          <p:nvSpPr>
            <p:cNvPr id="149" name="Line 216"/>
            <p:cNvSpPr>
              <a:spLocks noChangeShapeType="1"/>
            </p:cNvSpPr>
            <p:nvPr/>
          </p:nvSpPr>
          <p:spPr bwMode="auto">
            <a:xfrm flipH="1">
              <a:off x="2857962" y="3805551"/>
              <a:ext cx="1384179" cy="284390"/>
            </a:xfrm>
            <a:prstGeom prst="line">
              <a:avLst/>
            </a:prstGeom>
            <a:noFill/>
            <a:ln w="19050">
              <a:solidFill>
                <a:srgbClr val="163896"/>
              </a:solidFill>
              <a:prstDash val="dash"/>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sp>
          <p:nvSpPr>
            <p:cNvPr id="150" name="Line 216"/>
            <p:cNvSpPr>
              <a:spLocks noChangeShapeType="1"/>
            </p:cNvSpPr>
            <p:nvPr/>
          </p:nvSpPr>
          <p:spPr bwMode="auto">
            <a:xfrm flipH="1">
              <a:off x="2939589" y="3992914"/>
              <a:ext cx="1344524" cy="281737"/>
            </a:xfrm>
            <a:prstGeom prst="line">
              <a:avLst/>
            </a:prstGeom>
            <a:noFill/>
            <a:ln w="19050">
              <a:solidFill>
                <a:srgbClr val="163896"/>
              </a:solidFill>
              <a:prstDash val="dash"/>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sp>
          <p:nvSpPr>
            <p:cNvPr id="151" name="Line 216"/>
            <p:cNvSpPr>
              <a:spLocks noChangeShapeType="1"/>
            </p:cNvSpPr>
            <p:nvPr/>
          </p:nvSpPr>
          <p:spPr bwMode="auto">
            <a:xfrm flipH="1">
              <a:off x="2874192" y="3840443"/>
              <a:ext cx="1286171" cy="272879"/>
            </a:xfrm>
            <a:prstGeom prst="line">
              <a:avLst/>
            </a:prstGeom>
            <a:noFill/>
            <a:ln w="19050">
              <a:solidFill>
                <a:srgbClr val="163896"/>
              </a:solidFill>
              <a:prstDash val="dash"/>
              <a:round/>
            </a:ln>
            <a:extLst>
              <a:ext uri="{909E8E84-426E-40DD-AFC4-6F175D3DCCD1}">
                <a14:hiddenFill xmlns:a14="http://schemas.microsoft.com/office/drawing/2010/main">
                  <a:noFill/>
                </a14:hiddenFill>
              </a:ext>
            </a:extLst>
          </p:spPr>
          <p:txBody>
            <a:bodyPr wrap="none" anchor="ctr"/>
            <a:lstStyle/>
            <a:p>
              <a:pPr>
                <a:defRPr/>
              </a:pPr>
              <a:endParaRPr lang="zh-CN" altLang="en-US">
                <a:solidFill>
                  <a:prstClr val="black"/>
                </a:solidFill>
                <a:latin typeface="Calibri" panose="020F0502020204030204"/>
                <a:ea typeface="宋体" panose="02010600030101010101" pitchFamily="2" charset="-122"/>
              </a:endParaRPr>
            </a:p>
          </p:txBody>
        </p:sp>
        <p:grpSp>
          <p:nvGrpSpPr>
            <p:cNvPr id="152" name="组合 151"/>
            <p:cNvGrpSpPr/>
            <p:nvPr/>
          </p:nvGrpSpPr>
          <p:grpSpPr>
            <a:xfrm>
              <a:off x="4168542" y="3846712"/>
              <a:ext cx="86031" cy="65175"/>
              <a:chOff x="4018280" y="2722880"/>
              <a:chExt cx="167640" cy="127000"/>
            </a:xfrm>
          </p:grpSpPr>
          <p:cxnSp>
            <p:nvCxnSpPr>
              <p:cNvPr id="153" name="直接连接符 152"/>
              <p:cNvCxnSpPr/>
              <p:nvPr/>
            </p:nvCxnSpPr>
            <p:spPr>
              <a:xfrm flipH="1">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5" name="Text Box 74"/>
            <p:cNvSpPr txBox="1">
              <a:spLocks noChangeArrowheads="1"/>
            </p:cNvSpPr>
            <p:nvPr/>
          </p:nvSpPr>
          <p:spPr bwMode="auto">
            <a:xfrm>
              <a:off x="2807680" y="4279903"/>
              <a:ext cx="4476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defRPr/>
              </a:pPr>
              <a:r>
                <a:rPr lang="zh-CN" altLang="en-US" sz="800" dirty="0">
                  <a:solidFill>
                    <a:srgbClr val="003366"/>
                  </a:solidFill>
                  <a:latin typeface="Times New Roman" panose="02020603050405020304" pitchFamily="18" charset="0"/>
                  <a:ea typeface="宋体" panose="02010600030101010101" pitchFamily="2" charset="-122"/>
                </a:rPr>
                <a:t>金牛</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defRPr/>
              </a:pPr>
              <a:r>
                <a:rPr lang="en-US" altLang="zh-CN" sz="600" dirty="0">
                  <a:solidFill>
                    <a:srgbClr val="003366"/>
                  </a:solidFill>
                  <a:latin typeface="Times New Roman" panose="02020603050405020304" pitchFamily="18" charset="0"/>
                  <a:ea typeface="宋体" panose="02010600030101010101" pitchFamily="2" charset="-122"/>
                </a:rPr>
                <a:t>100</a:t>
              </a:r>
              <a:endParaRPr lang="zh-CN" altLang="en-US" sz="600" dirty="0">
                <a:solidFill>
                  <a:srgbClr val="003366"/>
                </a:solidFill>
                <a:latin typeface="Times New Roman" panose="02020603050405020304" pitchFamily="18" charset="0"/>
                <a:ea typeface="宋体" panose="02010600030101010101" pitchFamily="2" charset="-122"/>
              </a:endParaRPr>
            </a:p>
          </p:txBody>
        </p:sp>
        <p:grpSp>
          <p:nvGrpSpPr>
            <p:cNvPr id="156" name="组合 155"/>
            <p:cNvGrpSpPr/>
            <p:nvPr/>
          </p:nvGrpSpPr>
          <p:grpSpPr>
            <a:xfrm>
              <a:off x="2670440" y="3743414"/>
              <a:ext cx="151769" cy="151769"/>
              <a:chOff x="3394645" y="3342217"/>
              <a:chExt cx="141702" cy="141702"/>
            </a:xfrm>
            <a:noFill/>
          </p:grpSpPr>
          <p:sp>
            <p:nvSpPr>
              <p:cNvPr id="199" name="椭圆 198"/>
              <p:cNvSpPr/>
              <p:nvPr/>
            </p:nvSpPr>
            <p:spPr>
              <a:xfrm>
                <a:off x="3394645" y="3342217"/>
                <a:ext cx="141702" cy="141702"/>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0" name="椭圆 199"/>
              <p:cNvSpPr/>
              <p:nvPr/>
            </p:nvSpPr>
            <p:spPr>
              <a:xfrm>
                <a:off x="3412476" y="3359644"/>
                <a:ext cx="106039" cy="106039"/>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3" name="椭圆 202"/>
              <p:cNvSpPr/>
              <p:nvPr/>
            </p:nvSpPr>
            <p:spPr>
              <a:xfrm>
                <a:off x="3429389" y="3374440"/>
                <a:ext cx="73722" cy="73722"/>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204" name="直接连接符 203"/>
            <p:cNvCxnSpPr/>
            <p:nvPr/>
          </p:nvCxnSpPr>
          <p:spPr>
            <a:xfrm>
              <a:off x="2822209" y="3846712"/>
              <a:ext cx="177440" cy="65175"/>
            </a:xfrm>
            <a:prstGeom prst="line">
              <a:avLst/>
            </a:prstGeom>
            <a:ln w="95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V="1">
              <a:off x="2823097" y="3777926"/>
              <a:ext cx="206199" cy="33867"/>
            </a:xfrm>
            <a:prstGeom prst="line">
              <a:avLst/>
            </a:prstGeom>
            <a:ln w="95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26" idx="3"/>
            </p:cNvCxnSpPr>
            <p:nvPr/>
          </p:nvCxnSpPr>
          <p:spPr>
            <a:xfrm>
              <a:off x="2523481" y="4126158"/>
              <a:ext cx="150789" cy="7411"/>
            </a:xfrm>
            <a:prstGeom prst="line">
              <a:avLst/>
            </a:prstGeom>
            <a:ln w="95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endCxn id="29" idx="62"/>
            </p:cNvCxnSpPr>
            <p:nvPr/>
          </p:nvCxnSpPr>
          <p:spPr>
            <a:xfrm>
              <a:off x="2452688" y="4049647"/>
              <a:ext cx="233808" cy="71627"/>
            </a:xfrm>
            <a:prstGeom prst="line">
              <a:avLst/>
            </a:prstGeom>
            <a:ln w="9525">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nvGrpSpPr>
            <p:cNvPr id="208" name="组合 207"/>
            <p:cNvGrpSpPr/>
            <p:nvPr/>
          </p:nvGrpSpPr>
          <p:grpSpPr>
            <a:xfrm>
              <a:off x="2956634" y="3808175"/>
              <a:ext cx="86031" cy="65175"/>
              <a:chOff x="4018280" y="2722880"/>
              <a:chExt cx="167640" cy="127000"/>
            </a:xfrm>
          </p:grpSpPr>
          <p:cxnSp>
            <p:nvCxnSpPr>
              <p:cNvPr id="209" name="直接连接符 208"/>
              <p:cNvCxnSpPr/>
              <p:nvPr/>
            </p:nvCxnSpPr>
            <p:spPr>
              <a:xfrm flipH="1">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1" name="组合 210"/>
            <p:cNvGrpSpPr/>
            <p:nvPr/>
          </p:nvGrpSpPr>
          <p:grpSpPr>
            <a:xfrm>
              <a:off x="2437450" y="4080734"/>
              <a:ext cx="86031" cy="65175"/>
              <a:chOff x="4018280" y="2722880"/>
              <a:chExt cx="167640" cy="127000"/>
            </a:xfrm>
          </p:grpSpPr>
          <p:cxnSp>
            <p:nvCxnSpPr>
              <p:cNvPr id="212" name="直接连接符 211"/>
              <p:cNvCxnSpPr/>
              <p:nvPr/>
            </p:nvCxnSpPr>
            <p:spPr>
              <a:xfrm flipH="1">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25" name="直接箭头连接符 224"/>
            <p:cNvCxnSpPr>
              <a:stCxn id="8" idx="6"/>
            </p:cNvCxnSpPr>
            <p:nvPr/>
          </p:nvCxnSpPr>
          <p:spPr>
            <a:xfrm>
              <a:off x="2051340" y="3756754"/>
              <a:ext cx="732464" cy="201267"/>
            </a:xfrm>
            <a:prstGeom prst="straightConnector1">
              <a:avLst/>
            </a:prstGeom>
            <a:ln>
              <a:solidFill>
                <a:srgbClr val="163896"/>
              </a:solidFill>
              <a:tailEnd type="arrow"/>
            </a:ln>
          </p:spPr>
          <p:style>
            <a:lnRef idx="1">
              <a:schemeClr val="accent1"/>
            </a:lnRef>
            <a:fillRef idx="0">
              <a:schemeClr val="accent1"/>
            </a:fillRef>
            <a:effectRef idx="0">
              <a:schemeClr val="accent1"/>
            </a:effectRef>
            <a:fontRef idx="minor">
              <a:schemeClr val="tx1"/>
            </a:fontRef>
          </p:style>
        </p:cxnSp>
        <p:grpSp>
          <p:nvGrpSpPr>
            <p:cNvPr id="214" name="组合 213"/>
            <p:cNvGrpSpPr/>
            <p:nvPr/>
          </p:nvGrpSpPr>
          <p:grpSpPr>
            <a:xfrm>
              <a:off x="2239521" y="3351489"/>
              <a:ext cx="102984" cy="98773"/>
              <a:chOff x="958577" y="3152050"/>
              <a:chExt cx="158786" cy="152293"/>
            </a:xfrm>
          </p:grpSpPr>
          <p:sp>
            <p:nvSpPr>
              <p:cNvPr id="215"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16"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2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22" name="Text Box 217"/>
            <p:cNvSpPr txBox="1">
              <a:spLocks noChangeArrowheads="1"/>
            </p:cNvSpPr>
            <p:nvPr/>
          </p:nvSpPr>
          <p:spPr bwMode="auto">
            <a:xfrm>
              <a:off x="2270170" y="3388858"/>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明港</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4+4</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223" name="直接连接符 222"/>
            <p:cNvCxnSpPr>
              <a:stCxn id="189" idx="7"/>
            </p:cNvCxnSpPr>
            <p:nvPr/>
          </p:nvCxnSpPr>
          <p:spPr>
            <a:xfrm flipV="1">
              <a:off x="2116840" y="3432893"/>
              <a:ext cx="129326" cy="6750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2327423" y="3349472"/>
              <a:ext cx="480257" cy="2124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2803110" y="3347884"/>
              <a:ext cx="443563" cy="12120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3239261" y="3470370"/>
              <a:ext cx="40125" cy="21538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a:off x="2904506" y="4275542"/>
              <a:ext cx="459385" cy="30497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3287761" y="3756753"/>
              <a:ext cx="74162" cy="52619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9" name="组合 248"/>
            <p:cNvGrpSpPr/>
            <p:nvPr/>
          </p:nvGrpSpPr>
          <p:grpSpPr>
            <a:xfrm>
              <a:off x="3234907" y="3668078"/>
              <a:ext cx="102984" cy="98773"/>
              <a:chOff x="958577" y="3152050"/>
              <a:chExt cx="158786" cy="152293"/>
            </a:xfrm>
          </p:grpSpPr>
          <p:sp>
            <p:nvSpPr>
              <p:cNvPr id="250"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51"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52"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53" name="Text Box 217"/>
            <p:cNvSpPr txBox="1">
              <a:spLocks noChangeArrowheads="1"/>
            </p:cNvSpPr>
            <p:nvPr/>
          </p:nvSpPr>
          <p:spPr bwMode="auto">
            <a:xfrm>
              <a:off x="3265556" y="3702271"/>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齐岗</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4</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66" name="任意多边形 65"/>
            <p:cNvSpPr/>
            <p:nvPr/>
          </p:nvSpPr>
          <p:spPr>
            <a:xfrm>
              <a:off x="3369520" y="3235477"/>
              <a:ext cx="719064" cy="594865"/>
            </a:xfrm>
            <a:custGeom>
              <a:avLst/>
              <a:gdLst>
                <a:gd name="connsiteX0" fmla="*/ 132345 w 719064"/>
                <a:gd name="connsiteY0" fmla="*/ 427203 h 594865"/>
                <a:gd name="connsiteX1" fmla="*/ 45985 w 719064"/>
                <a:gd name="connsiteY1" fmla="*/ 356083 h 594865"/>
                <a:gd name="connsiteX2" fmla="*/ 265 w 719064"/>
                <a:gd name="connsiteY2" fmla="*/ 229083 h 594865"/>
                <a:gd name="connsiteX3" fmla="*/ 30745 w 719064"/>
                <a:gd name="connsiteY3" fmla="*/ 127483 h 594865"/>
                <a:gd name="connsiteX4" fmla="*/ 101865 w 719064"/>
                <a:gd name="connsiteY4" fmla="*/ 51283 h 594865"/>
                <a:gd name="connsiteX5" fmla="*/ 152665 w 719064"/>
                <a:gd name="connsiteY5" fmla="*/ 20803 h 594865"/>
                <a:gd name="connsiteX6" fmla="*/ 183145 w 719064"/>
                <a:gd name="connsiteY6" fmla="*/ 483 h 594865"/>
                <a:gd name="connsiteX7" fmla="*/ 223785 w 719064"/>
                <a:gd name="connsiteY7" fmla="*/ 41123 h 594865"/>
                <a:gd name="connsiteX8" fmla="*/ 254265 w 719064"/>
                <a:gd name="connsiteY8" fmla="*/ 86843 h 594865"/>
                <a:gd name="connsiteX9" fmla="*/ 315225 w 719064"/>
                <a:gd name="connsiteY9" fmla="*/ 107163 h 594865"/>
                <a:gd name="connsiteX10" fmla="*/ 411745 w 719064"/>
                <a:gd name="connsiteY10" fmla="*/ 122403 h 594865"/>
                <a:gd name="connsiteX11" fmla="*/ 442225 w 719064"/>
                <a:gd name="connsiteY11" fmla="*/ 147803 h 594865"/>
                <a:gd name="connsiteX12" fmla="*/ 487945 w 719064"/>
                <a:gd name="connsiteY12" fmla="*/ 183363 h 594865"/>
                <a:gd name="connsiteX13" fmla="*/ 538745 w 719064"/>
                <a:gd name="connsiteY13" fmla="*/ 239243 h 594865"/>
                <a:gd name="connsiteX14" fmla="*/ 564145 w 719064"/>
                <a:gd name="connsiteY14" fmla="*/ 305283 h 594865"/>
                <a:gd name="connsiteX15" fmla="*/ 686065 w 719064"/>
                <a:gd name="connsiteY15" fmla="*/ 345923 h 594865"/>
                <a:gd name="connsiteX16" fmla="*/ 716545 w 719064"/>
                <a:gd name="connsiteY16" fmla="*/ 356083 h 594865"/>
                <a:gd name="connsiteX17" fmla="*/ 635265 w 719064"/>
                <a:gd name="connsiteY17" fmla="*/ 422123 h 594865"/>
                <a:gd name="connsiteX18" fmla="*/ 569225 w 719064"/>
                <a:gd name="connsiteY18" fmla="*/ 488163 h 594865"/>
                <a:gd name="connsiteX19" fmla="*/ 447305 w 719064"/>
                <a:gd name="connsiteY19" fmla="*/ 554203 h 594865"/>
                <a:gd name="connsiteX20" fmla="*/ 366025 w 719064"/>
                <a:gd name="connsiteY20" fmla="*/ 594843 h 594865"/>
                <a:gd name="connsiteX21" fmla="*/ 294905 w 719064"/>
                <a:gd name="connsiteY21" fmla="*/ 549123 h 594865"/>
                <a:gd name="connsiteX22" fmla="*/ 203465 w 719064"/>
                <a:gd name="connsiteY22" fmla="*/ 498323 h 594865"/>
                <a:gd name="connsiteX23" fmla="*/ 132345 w 719064"/>
                <a:gd name="connsiteY23" fmla="*/ 427203 h 59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9064" h="594865">
                  <a:moveTo>
                    <a:pt x="132345" y="427203"/>
                  </a:moveTo>
                  <a:cubicBezTo>
                    <a:pt x="106098" y="403496"/>
                    <a:pt x="67998" y="389103"/>
                    <a:pt x="45985" y="356083"/>
                  </a:cubicBezTo>
                  <a:cubicBezTo>
                    <a:pt x="23972" y="323063"/>
                    <a:pt x="2805" y="267183"/>
                    <a:pt x="265" y="229083"/>
                  </a:cubicBezTo>
                  <a:cubicBezTo>
                    <a:pt x="-2275" y="190983"/>
                    <a:pt x="13812" y="157116"/>
                    <a:pt x="30745" y="127483"/>
                  </a:cubicBezTo>
                  <a:cubicBezTo>
                    <a:pt x="47678" y="97850"/>
                    <a:pt x="81545" y="69063"/>
                    <a:pt x="101865" y="51283"/>
                  </a:cubicBezTo>
                  <a:cubicBezTo>
                    <a:pt x="122185" y="33503"/>
                    <a:pt x="139118" y="29270"/>
                    <a:pt x="152665" y="20803"/>
                  </a:cubicBezTo>
                  <a:cubicBezTo>
                    <a:pt x="166212" y="12336"/>
                    <a:pt x="171292" y="-2904"/>
                    <a:pt x="183145" y="483"/>
                  </a:cubicBezTo>
                  <a:cubicBezTo>
                    <a:pt x="194998" y="3870"/>
                    <a:pt x="211932" y="26730"/>
                    <a:pt x="223785" y="41123"/>
                  </a:cubicBezTo>
                  <a:cubicBezTo>
                    <a:pt x="235638" y="55516"/>
                    <a:pt x="239025" y="75836"/>
                    <a:pt x="254265" y="86843"/>
                  </a:cubicBezTo>
                  <a:cubicBezTo>
                    <a:pt x="269505" y="97850"/>
                    <a:pt x="288978" y="101236"/>
                    <a:pt x="315225" y="107163"/>
                  </a:cubicBezTo>
                  <a:cubicBezTo>
                    <a:pt x="341472" y="113090"/>
                    <a:pt x="390578" y="115630"/>
                    <a:pt x="411745" y="122403"/>
                  </a:cubicBezTo>
                  <a:cubicBezTo>
                    <a:pt x="432912" y="129176"/>
                    <a:pt x="429525" y="137643"/>
                    <a:pt x="442225" y="147803"/>
                  </a:cubicBezTo>
                  <a:cubicBezTo>
                    <a:pt x="454925" y="157963"/>
                    <a:pt x="471858" y="168123"/>
                    <a:pt x="487945" y="183363"/>
                  </a:cubicBezTo>
                  <a:cubicBezTo>
                    <a:pt x="504032" y="198603"/>
                    <a:pt x="526045" y="218923"/>
                    <a:pt x="538745" y="239243"/>
                  </a:cubicBezTo>
                  <a:cubicBezTo>
                    <a:pt x="551445" y="259563"/>
                    <a:pt x="539592" y="287503"/>
                    <a:pt x="564145" y="305283"/>
                  </a:cubicBezTo>
                  <a:cubicBezTo>
                    <a:pt x="588698" y="323063"/>
                    <a:pt x="686065" y="345923"/>
                    <a:pt x="686065" y="345923"/>
                  </a:cubicBezTo>
                  <a:cubicBezTo>
                    <a:pt x="711465" y="354390"/>
                    <a:pt x="725012" y="343383"/>
                    <a:pt x="716545" y="356083"/>
                  </a:cubicBezTo>
                  <a:cubicBezTo>
                    <a:pt x="708078" y="368783"/>
                    <a:pt x="659818" y="400110"/>
                    <a:pt x="635265" y="422123"/>
                  </a:cubicBezTo>
                  <a:cubicBezTo>
                    <a:pt x="610712" y="444136"/>
                    <a:pt x="600552" y="466150"/>
                    <a:pt x="569225" y="488163"/>
                  </a:cubicBezTo>
                  <a:cubicBezTo>
                    <a:pt x="537898" y="510176"/>
                    <a:pt x="481172" y="536423"/>
                    <a:pt x="447305" y="554203"/>
                  </a:cubicBezTo>
                  <a:cubicBezTo>
                    <a:pt x="413438" y="571983"/>
                    <a:pt x="391425" y="595690"/>
                    <a:pt x="366025" y="594843"/>
                  </a:cubicBezTo>
                  <a:cubicBezTo>
                    <a:pt x="340625" y="593996"/>
                    <a:pt x="321998" y="565210"/>
                    <a:pt x="294905" y="549123"/>
                  </a:cubicBezTo>
                  <a:cubicBezTo>
                    <a:pt x="267812" y="533036"/>
                    <a:pt x="225478" y="514410"/>
                    <a:pt x="203465" y="498323"/>
                  </a:cubicBezTo>
                  <a:cubicBezTo>
                    <a:pt x="181452" y="482236"/>
                    <a:pt x="158592" y="450910"/>
                    <a:pt x="132345" y="427203"/>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900" b="1" dirty="0"/>
                <a:t>东北部</a:t>
              </a:r>
              <a:endParaRPr lang="en-US" altLang="zh-CN" sz="900" b="1" dirty="0"/>
            </a:p>
            <a:p>
              <a:r>
                <a:rPr lang="zh-CN" altLang="en-US" sz="900" b="1" dirty="0"/>
                <a:t>风</a:t>
              </a:r>
              <a:r>
                <a:rPr lang="zh-CN" altLang="en-US" sz="900" b="1" dirty="0" smtClean="0"/>
                <a:t>电</a:t>
              </a:r>
              <a:r>
                <a:rPr lang="en-US" altLang="zh-CN" sz="1050" b="1" dirty="0" smtClean="0"/>
                <a:t>20</a:t>
              </a:r>
              <a:endParaRPr lang="zh-CN" altLang="en-US" sz="1050" b="1" dirty="0"/>
            </a:p>
          </p:txBody>
        </p:sp>
        <p:sp>
          <p:nvSpPr>
            <p:cNvPr id="143" name="Text Box 74"/>
            <p:cNvSpPr txBox="1">
              <a:spLocks noChangeArrowheads="1"/>
            </p:cNvSpPr>
            <p:nvPr/>
          </p:nvSpPr>
          <p:spPr bwMode="auto">
            <a:xfrm>
              <a:off x="2922085" y="3034270"/>
              <a:ext cx="4112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月亮牵引</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2</a:t>
              </a:r>
              <a:r>
                <a:rPr lang="zh-CN" altLang="en-US" sz="600" dirty="0">
                  <a:solidFill>
                    <a:srgbClr val="003366"/>
                  </a:solidFill>
                  <a:latin typeface="Times New Roman" panose="02020603050405020304" pitchFamily="18" charset="0"/>
                  <a:ea typeface="宋体" panose="02010600030101010101" pitchFamily="2" charset="-122"/>
                </a:rPr>
                <a:t>*（</a:t>
              </a:r>
              <a:r>
                <a:rPr lang="en-US" altLang="zh-CN" sz="600" dirty="0">
                  <a:solidFill>
                    <a:srgbClr val="003366"/>
                  </a:solidFill>
                  <a:latin typeface="Times New Roman" panose="02020603050405020304" pitchFamily="18" charset="0"/>
                  <a:ea typeface="宋体" panose="02010600030101010101" pitchFamily="2" charset="-122"/>
                </a:rPr>
                <a:t>4+4</a:t>
              </a:r>
              <a:r>
                <a:rPr lang="zh-CN" altLang="en-US" sz="600" dirty="0">
                  <a:solidFill>
                    <a:srgbClr val="003366"/>
                  </a:solidFill>
                  <a:latin typeface="Times New Roman" panose="02020603050405020304" pitchFamily="18" charset="0"/>
                  <a:ea typeface="宋体" panose="02010600030101010101" pitchFamily="2" charset="-122"/>
                </a:rPr>
                <a:t>）</a:t>
              </a:r>
            </a:p>
          </p:txBody>
        </p:sp>
        <p:pic>
          <p:nvPicPr>
            <p:cNvPr id="218" name="Picture 5" descr="D:\ppt\修改19\能源图标-26.png"/>
            <p:cNvPicPr>
              <a:picLocks noChangeArrowheads="1"/>
            </p:cNvPicPr>
            <p:nvPr/>
          </p:nvPicPr>
          <p:blipFill>
            <a:blip r:embed="rId4" cstate="print"/>
            <a:srcRect/>
            <a:stretch>
              <a:fillRect/>
            </a:stretch>
          </p:blipFill>
          <p:spPr bwMode="auto">
            <a:xfrm>
              <a:off x="1374020" y="2654669"/>
              <a:ext cx="228442" cy="217773"/>
            </a:xfrm>
            <a:prstGeom prst="rect">
              <a:avLst/>
            </a:prstGeom>
            <a:noFill/>
            <a:ln w="9525">
              <a:noFill/>
              <a:miter lim="800000"/>
              <a:headEnd/>
              <a:tailEnd/>
            </a:ln>
          </p:spPr>
        </p:pic>
        <p:sp>
          <p:nvSpPr>
            <p:cNvPr id="219" name="矩形 218"/>
            <p:cNvSpPr/>
            <p:nvPr/>
          </p:nvSpPr>
          <p:spPr>
            <a:xfrm>
              <a:off x="1247487" y="2867546"/>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rPr>
                <a:t>天目山风电</a:t>
              </a:r>
            </a:p>
          </p:txBody>
        </p:sp>
        <p:grpSp>
          <p:nvGrpSpPr>
            <p:cNvPr id="220" name="组合 219"/>
            <p:cNvGrpSpPr/>
            <p:nvPr/>
          </p:nvGrpSpPr>
          <p:grpSpPr>
            <a:xfrm>
              <a:off x="1714626" y="3144512"/>
              <a:ext cx="102984" cy="98773"/>
              <a:chOff x="958577" y="3152050"/>
              <a:chExt cx="158786" cy="152293"/>
            </a:xfrm>
          </p:grpSpPr>
          <p:sp>
            <p:nvSpPr>
              <p:cNvPr id="224"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26"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37"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39" name="Text Box 217"/>
            <p:cNvSpPr txBox="1">
              <a:spLocks noChangeArrowheads="1"/>
            </p:cNvSpPr>
            <p:nvPr/>
          </p:nvSpPr>
          <p:spPr bwMode="auto">
            <a:xfrm>
              <a:off x="1429834" y="3138101"/>
              <a:ext cx="2998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高庙</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3.15+5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241" name="直接连接符 240"/>
            <p:cNvCxnSpPr>
              <a:endCxn id="224" idx="5"/>
            </p:cNvCxnSpPr>
            <p:nvPr/>
          </p:nvCxnSpPr>
          <p:spPr>
            <a:xfrm flipH="1" flipV="1">
              <a:off x="1802528" y="3228820"/>
              <a:ext cx="191599" cy="27913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a:stCxn id="224" idx="1"/>
              <a:endCxn id="219" idx="2"/>
            </p:cNvCxnSpPr>
            <p:nvPr/>
          </p:nvCxnSpPr>
          <p:spPr>
            <a:xfrm flipH="1" flipV="1">
              <a:off x="1522557" y="3024712"/>
              <a:ext cx="207151" cy="13426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pic>
          <p:nvPicPr>
            <p:cNvPr id="245" name="Picture 5" descr="D:\ppt\修改19\能源图标-26.png"/>
            <p:cNvPicPr>
              <a:picLocks noChangeArrowheads="1"/>
            </p:cNvPicPr>
            <p:nvPr/>
          </p:nvPicPr>
          <p:blipFill>
            <a:blip r:embed="rId4" cstate="print"/>
            <a:srcRect/>
            <a:stretch>
              <a:fillRect/>
            </a:stretch>
          </p:blipFill>
          <p:spPr bwMode="auto">
            <a:xfrm>
              <a:off x="2543388" y="6003110"/>
              <a:ext cx="228442" cy="217773"/>
            </a:xfrm>
            <a:prstGeom prst="rect">
              <a:avLst/>
            </a:prstGeom>
            <a:noFill/>
            <a:ln w="9525">
              <a:noFill/>
              <a:miter lim="800000"/>
              <a:headEnd/>
              <a:tailEnd/>
            </a:ln>
          </p:spPr>
        </p:pic>
        <p:pic>
          <p:nvPicPr>
            <p:cNvPr id="246" name="Picture 5" descr="D:\ppt\修改19\能源图标-26.png"/>
            <p:cNvPicPr>
              <a:picLocks noChangeArrowheads="1"/>
            </p:cNvPicPr>
            <p:nvPr/>
          </p:nvPicPr>
          <p:blipFill>
            <a:blip r:embed="rId4" cstate="print"/>
            <a:srcRect/>
            <a:stretch>
              <a:fillRect/>
            </a:stretch>
          </p:blipFill>
          <p:spPr bwMode="auto">
            <a:xfrm>
              <a:off x="2892679" y="5820301"/>
              <a:ext cx="228442" cy="217773"/>
            </a:xfrm>
            <a:prstGeom prst="rect">
              <a:avLst/>
            </a:prstGeom>
            <a:noFill/>
            <a:ln w="9525">
              <a:noFill/>
              <a:miter lim="800000"/>
              <a:headEnd/>
              <a:tailEnd/>
            </a:ln>
          </p:spPr>
        </p:pic>
        <p:sp>
          <p:nvSpPr>
            <p:cNvPr id="247" name="矩形 246"/>
            <p:cNvSpPr/>
            <p:nvPr/>
          </p:nvSpPr>
          <p:spPr>
            <a:xfrm>
              <a:off x="2432661" y="6234185"/>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rPr>
                <a:t>鸡公山风电</a:t>
              </a:r>
            </a:p>
          </p:txBody>
        </p:sp>
        <p:sp>
          <p:nvSpPr>
            <p:cNvPr id="248" name="矩形 247"/>
            <p:cNvSpPr/>
            <p:nvPr/>
          </p:nvSpPr>
          <p:spPr>
            <a:xfrm>
              <a:off x="2826005" y="6032073"/>
              <a:ext cx="550140" cy="157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rPr>
                <a:t>董家河风电</a:t>
              </a:r>
            </a:p>
          </p:txBody>
        </p:sp>
        <p:grpSp>
          <p:nvGrpSpPr>
            <p:cNvPr id="254" name="组合 253"/>
            <p:cNvGrpSpPr/>
            <p:nvPr/>
          </p:nvGrpSpPr>
          <p:grpSpPr>
            <a:xfrm>
              <a:off x="2623442" y="5879981"/>
              <a:ext cx="102984" cy="98773"/>
              <a:chOff x="958577" y="3152050"/>
              <a:chExt cx="158786" cy="152293"/>
            </a:xfrm>
          </p:grpSpPr>
          <p:sp>
            <p:nvSpPr>
              <p:cNvPr id="255"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56"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57"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58" name="Text Box 217"/>
            <p:cNvSpPr txBox="1">
              <a:spLocks noChangeArrowheads="1"/>
            </p:cNvSpPr>
            <p:nvPr/>
          </p:nvSpPr>
          <p:spPr bwMode="auto">
            <a:xfrm>
              <a:off x="2666913" y="5683625"/>
              <a:ext cx="2998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凤凰</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3.</a:t>
              </a:r>
              <a:r>
                <a:rPr lang="zh-CN" altLang="en-US" sz="400" dirty="0">
                  <a:solidFill>
                    <a:srgbClr val="163896"/>
                  </a:solidFill>
                  <a:latin typeface="Times New Roman" panose="02020603050405020304" pitchFamily="18" charset="0"/>
                  <a:ea typeface="宋体" panose="02010600030101010101" pitchFamily="2" charset="-122"/>
                </a:rPr>
                <a:t> </a:t>
              </a:r>
              <a:r>
                <a:rPr lang="en-US" altLang="zh-CN" sz="400" dirty="0">
                  <a:solidFill>
                    <a:srgbClr val="163896"/>
                  </a:solidFill>
                  <a:latin typeface="Times New Roman" panose="02020603050405020304" pitchFamily="18" charset="0"/>
                  <a:ea typeface="宋体" panose="02010600030101010101" pitchFamily="2" charset="-122"/>
                </a:rPr>
                <a:t>15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259" name="直接连接符 258"/>
            <p:cNvCxnSpPr/>
            <p:nvPr/>
          </p:nvCxnSpPr>
          <p:spPr>
            <a:xfrm>
              <a:off x="2379457" y="5401191"/>
              <a:ext cx="346969" cy="18848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a:endCxn id="256" idx="0"/>
            </p:cNvCxnSpPr>
            <p:nvPr/>
          </p:nvCxnSpPr>
          <p:spPr>
            <a:xfrm flipH="1">
              <a:off x="2675341" y="5589383"/>
              <a:ext cx="43853" cy="30956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endCxn id="247" idx="0"/>
            </p:cNvCxnSpPr>
            <p:nvPr/>
          </p:nvCxnSpPr>
          <p:spPr>
            <a:xfrm>
              <a:off x="2667296" y="5964297"/>
              <a:ext cx="40435" cy="26988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a:endCxn id="248" idx="1"/>
            </p:cNvCxnSpPr>
            <p:nvPr/>
          </p:nvCxnSpPr>
          <p:spPr>
            <a:xfrm>
              <a:off x="2705889" y="5946138"/>
              <a:ext cx="120116" cy="16451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97" name="矩形 196"/>
          <p:cNvSpPr/>
          <p:nvPr/>
        </p:nvSpPr>
        <p:spPr>
          <a:xfrm>
            <a:off x="300109" y="784002"/>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sp>
        <p:nvSpPr>
          <p:cNvPr id="201"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202" name="TextBox 8"/>
          <p:cNvSpPr txBox="1"/>
          <p:nvPr/>
        </p:nvSpPr>
        <p:spPr>
          <a:xfrm>
            <a:off x="892845" y="6401129"/>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信阳市区风场接入变电站分布图</a:t>
            </a:r>
          </a:p>
        </p:txBody>
      </p:sp>
      <p:cxnSp>
        <p:nvCxnSpPr>
          <p:cNvPr id="217" name="直接连接符 216"/>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51939" y="1354360"/>
            <a:ext cx="11064334" cy="1052596"/>
          </a:xfrm>
          <a:prstGeom prst="rect">
            <a:avLst/>
          </a:prstGeom>
        </p:spPr>
        <p:txBody>
          <a:bodyPr wrap="square">
            <a:spAutoFit/>
          </a:bodyPr>
          <a:lstStyle/>
          <a:p>
            <a:pPr>
              <a:lnSpc>
                <a:spcPct val="130000"/>
              </a:lnSpc>
              <a:defRPr/>
            </a:pPr>
            <a:r>
              <a:rPr lang="zh-CN" altLang="en-US" sz="1600" b="1" dirty="0" smtClean="0">
                <a:solidFill>
                  <a:srgbClr val="163896"/>
                </a:solidFill>
                <a:latin typeface="微软雅黑" panose="020B0503020204020204" pitchFamily="34" charset="-122"/>
                <a:cs typeface="+mn-ea"/>
                <a:sym typeface="+mn-lt"/>
              </a:rPr>
              <a:t>通道整体情况</a:t>
            </a:r>
            <a:r>
              <a:rPr lang="zh-CN" altLang="en-US" sz="1600" b="1"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南部通道漕湾</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潘新</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徐楼通道极限外送</a:t>
            </a:r>
            <a:r>
              <a:rPr lang="en-US" altLang="zh-CN" sz="1600" dirty="0">
                <a:solidFill>
                  <a:srgbClr val="163896"/>
                </a:solidFill>
                <a:latin typeface="微软雅黑" panose="020B0503020204020204" pitchFamily="34" charset="-122"/>
                <a:cs typeface="+mn-ea"/>
                <a:sym typeface="+mn-lt"/>
              </a:rPr>
              <a:t>2.18</a:t>
            </a:r>
            <a:r>
              <a:rPr lang="zh-CN" altLang="en-US" sz="1600" dirty="0">
                <a:solidFill>
                  <a:srgbClr val="163896"/>
                </a:solidFill>
                <a:latin typeface="微软雅黑" panose="020B0503020204020204" pitchFamily="34" charset="-122"/>
                <a:cs typeface="+mn-ea"/>
                <a:sym typeface="+mn-lt"/>
              </a:rPr>
              <a:t>万千瓦，不就地消纳无法满足七龙山负荷送出。北部通道无</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千伏变电站，接入罗山距离较远，可考虑就近接入息县负荷中心。西部通道漕湾</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尤楼</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罗山通道极限外送</a:t>
            </a:r>
            <a:r>
              <a:rPr lang="en-US" altLang="zh-CN" sz="1600" dirty="0">
                <a:solidFill>
                  <a:srgbClr val="163896"/>
                </a:solidFill>
                <a:latin typeface="微软雅黑" panose="020B0503020204020204" pitchFamily="34" charset="-122"/>
                <a:cs typeface="+mn-ea"/>
                <a:sym typeface="+mn-lt"/>
              </a:rPr>
              <a:t>2.57</a:t>
            </a:r>
            <a:r>
              <a:rPr lang="zh-CN" altLang="en-US" sz="1600" dirty="0">
                <a:solidFill>
                  <a:srgbClr val="163896"/>
                </a:solidFill>
                <a:latin typeface="微软雅黑" panose="020B0503020204020204" pitchFamily="34" charset="-122"/>
                <a:cs typeface="+mn-ea"/>
                <a:sym typeface="+mn-lt"/>
              </a:rPr>
              <a:t>万千瓦，受限于龙山；东部通道无</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a:t>
            </a:r>
            <a:endParaRPr lang="en-US" altLang="zh-CN" sz="1600" dirty="0">
              <a:solidFill>
                <a:srgbClr val="163896"/>
              </a:solidFill>
              <a:latin typeface="微软雅黑" panose="020B0503020204020204" pitchFamily="34" charset="-122"/>
              <a:cs typeface="+mn-ea"/>
              <a:sym typeface="+mn-lt"/>
            </a:endParaRPr>
          </a:p>
        </p:txBody>
      </p:sp>
      <p:sp>
        <p:nvSpPr>
          <p:cNvPr id="315" name="矩形 314"/>
          <p:cNvSpPr/>
          <p:nvPr/>
        </p:nvSpPr>
        <p:spPr>
          <a:xfrm>
            <a:off x="4589940" y="5453647"/>
            <a:ext cx="5850297" cy="1372683"/>
          </a:xfrm>
          <a:prstGeom prst="rect">
            <a:avLst/>
          </a:prstGeom>
        </p:spPr>
        <p:txBody>
          <a:bodyPr wrap="square">
            <a:spAutoFit/>
          </a:bodyPr>
          <a:lstStyle/>
          <a:p>
            <a:pPr>
              <a:lnSpc>
                <a:spcPct val="130000"/>
              </a:lnSpc>
              <a:defRPr/>
            </a:pPr>
            <a:r>
              <a:rPr lang="zh-CN" altLang="en-US" sz="1600" b="1" dirty="0">
                <a:solidFill>
                  <a:srgbClr val="163896"/>
                </a:solidFill>
                <a:latin typeface="微软雅黑" panose="020B0503020204020204" pitchFamily="34" charset="-122"/>
                <a:cs typeface="+mn-ea"/>
                <a:sym typeface="+mn-lt"/>
              </a:rPr>
              <a:t>主要实施方案</a:t>
            </a:r>
            <a:endParaRPr lang="en-US" altLang="zh-CN" sz="1600" b="1" dirty="0">
              <a:solidFill>
                <a:srgbClr val="163896"/>
              </a:solidFill>
              <a:latin typeface="微软雅黑" panose="020B0503020204020204" pitchFamily="34" charset="-122"/>
              <a:cs typeface="+mn-ea"/>
              <a:sym typeface="+mn-lt"/>
            </a:endParaRPr>
          </a:p>
          <a:p>
            <a:pPr marL="431800" indent="-342900">
              <a:lnSpc>
                <a:spcPct val="130000"/>
              </a:lnSpc>
              <a:buFont typeface="Wingdings" panose="05000000000000000000" pitchFamily="2" charset="2"/>
              <a:buChar char="u"/>
              <a:defRPr/>
            </a:pPr>
            <a:r>
              <a:rPr lang="zh-CN" altLang="en-US" sz="1600" dirty="0">
                <a:solidFill>
                  <a:srgbClr val="163896"/>
                </a:solidFill>
                <a:latin typeface="微软雅黑" panose="020B0503020204020204" pitchFamily="34" charset="-122"/>
                <a:cs typeface="+mn-ea"/>
                <a:sym typeface="+mn-lt"/>
              </a:rPr>
              <a:t>罗山南新增</a:t>
            </a:r>
            <a:r>
              <a:rPr lang="en-US" altLang="zh-CN" sz="1600" dirty="0">
                <a:solidFill>
                  <a:srgbClr val="163896"/>
                </a:solidFill>
                <a:latin typeface="微软雅黑" panose="020B0503020204020204" pitchFamily="34" charset="-122"/>
                <a:cs typeface="+mn-ea"/>
                <a:sym typeface="+mn-lt"/>
              </a:rPr>
              <a:t>220</a:t>
            </a:r>
            <a:r>
              <a:rPr lang="zh-CN" altLang="en-US" sz="1600" dirty="0">
                <a:solidFill>
                  <a:srgbClr val="163896"/>
                </a:solidFill>
                <a:latin typeface="微软雅黑" panose="020B0503020204020204" pitchFamily="34" charset="-122"/>
                <a:cs typeface="+mn-ea"/>
                <a:sym typeface="+mn-lt"/>
              </a:rPr>
              <a:t>千伏变电站，提升电网供电能力。</a:t>
            </a:r>
            <a:endParaRPr lang="en-US" altLang="zh-CN" sz="1600" dirty="0">
              <a:solidFill>
                <a:srgbClr val="163896"/>
              </a:solidFill>
              <a:latin typeface="微软雅黑" panose="020B0503020204020204" pitchFamily="34" charset="-122"/>
              <a:cs typeface="+mn-ea"/>
              <a:sym typeface="+mn-lt"/>
            </a:endParaRPr>
          </a:p>
          <a:p>
            <a:pPr marL="431800" indent="-342900">
              <a:lnSpc>
                <a:spcPct val="130000"/>
              </a:lnSpc>
              <a:buFont typeface="Wingdings" panose="05000000000000000000" pitchFamily="2" charset="2"/>
              <a:buChar char="u"/>
              <a:defRPr/>
            </a:pPr>
            <a:r>
              <a:rPr lang="zh-CN" altLang="en-US" sz="1600" dirty="0">
                <a:solidFill>
                  <a:srgbClr val="163896"/>
                </a:solidFill>
                <a:latin typeface="微软雅黑" panose="020B0503020204020204" pitchFamily="34" charset="-122"/>
                <a:cs typeface="+mn-ea"/>
                <a:sym typeface="+mn-lt"/>
              </a:rPr>
              <a:t>东部风电新建</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千伏接入站，就近接入。</a:t>
            </a:r>
            <a:endParaRPr lang="en-US" altLang="zh-CN" sz="1600" dirty="0">
              <a:solidFill>
                <a:srgbClr val="163896"/>
              </a:solidFill>
              <a:latin typeface="微软雅黑" panose="020B0503020204020204" pitchFamily="34" charset="-122"/>
              <a:cs typeface="+mn-ea"/>
              <a:sym typeface="+mn-lt"/>
            </a:endParaRPr>
          </a:p>
          <a:p>
            <a:pPr marL="431800" indent="-342900">
              <a:lnSpc>
                <a:spcPct val="130000"/>
              </a:lnSpc>
              <a:buFont typeface="Wingdings" panose="05000000000000000000" pitchFamily="2" charset="2"/>
              <a:buChar char="u"/>
              <a:defRPr/>
            </a:pPr>
            <a:r>
              <a:rPr lang="zh-CN" altLang="en-US" sz="1600" dirty="0">
                <a:solidFill>
                  <a:srgbClr val="163896"/>
                </a:solidFill>
                <a:latin typeface="微软雅黑" panose="020B0503020204020204" pitchFamily="34" charset="-122"/>
                <a:cs typeface="+mn-ea"/>
                <a:sym typeface="+mn-lt"/>
              </a:rPr>
              <a:t>北部风电就近接入</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千伏息县。</a:t>
            </a:r>
            <a:endParaRPr lang="en-US" altLang="zh-CN" sz="1600" dirty="0">
              <a:solidFill>
                <a:srgbClr val="163896"/>
              </a:solidFill>
              <a:latin typeface="微软雅黑" panose="020B0503020204020204" pitchFamily="34" charset="-122"/>
              <a:cs typeface="+mn-ea"/>
              <a:sym typeface="+mn-lt"/>
            </a:endParaRPr>
          </a:p>
        </p:txBody>
      </p:sp>
      <p:grpSp>
        <p:nvGrpSpPr>
          <p:cNvPr id="2" name="组合 1"/>
          <p:cNvGrpSpPr/>
          <p:nvPr/>
        </p:nvGrpSpPr>
        <p:grpSpPr>
          <a:xfrm>
            <a:off x="691474" y="2383741"/>
            <a:ext cx="3083497" cy="3924916"/>
            <a:chOff x="691474" y="2192824"/>
            <a:chExt cx="3083497" cy="3924916"/>
          </a:xfrm>
        </p:grpSpPr>
        <p:sp>
          <p:nvSpPr>
            <p:cNvPr id="86" name="任意多边形 85"/>
            <p:cNvSpPr/>
            <p:nvPr/>
          </p:nvSpPr>
          <p:spPr bwMode="auto">
            <a:xfrm>
              <a:off x="691474" y="2556103"/>
              <a:ext cx="3068813" cy="3483393"/>
            </a:xfrm>
            <a:custGeom>
              <a:avLst/>
              <a:gdLst>
                <a:gd name="connsiteX0" fmla="*/ 1185451 w 1833151"/>
                <a:gd name="connsiteY0" fmla="*/ 89370 h 2080800"/>
                <a:gd name="connsiteX1" fmla="*/ 1239426 w 1833151"/>
                <a:gd name="connsiteY1" fmla="*/ 79845 h 2080800"/>
                <a:gd name="connsiteX2" fmla="*/ 1258476 w 1833151"/>
                <a:gd name="connsiteY2" fmla="*/ 70320 h 2080800"/>
                <a:gd name="connsiteX3" fmla="*/ 1274351 w 1833151"/>
                <a:gd name="connsiteY3" fmla="*/ 67145 h 2080800"/>
                <a:gd name="connsiteX4" fmla="*/ 1277526 w 1833151"/>
                <a:gd name="connsiteY4" fmla="*/ 60795 h 2080800"/>
                <a:gd name="connsiteX5" fmla="*/ 1290226 w 1833151"/>
                <a:gd name="connsiteY5" fmla="*/ 48095 h 2080800"/>
                <a:gd name="connsiteX6" fmla="*/ 1296576 w 1833151"/>
                <a:gd name="connsiteY6" fmla="*/ 41745 h 2080800"/>
                <a:gd name="connsiteX7" fmla="*/ 1306101 w 1833151"/>
                <a:gd name="connsiteY7" fmla="*/ 29045 h 2080800"/>
                <a:gd name="connsiteX8" fmla="*/ 1306101 w 1833151"/>
                <a:gd name="connsiteY8" fmla="*/ 22695 h 2080800"/>
                <a:gd name="connsiteX9" fmla="*/ 1312451 w 1833151"/>
                <a:gd name="connsiteY9" fmla="*/ 16345 h 2080800"/>
                <a:gd name="connsiteX10" fmla="*/ 1312451 w 1833151"/>
                <a:gd name="connsiteY10" fmla="*/ 6820 h 2080800"/>
                <a:gd name="connsiteX11" fmla="*/ 1318801 w 1833151"/>
                <a:gd name="connsiteY11" fmla="*/ 6820 h 2080800"/>
                <a:gd name="connsiteX12" fmla="*/ 1325151 w 1833151"/>
                <a:gd name="connsiteY12" fmla="*/ 6820 h 2080800"/>
                <a:gd name="connsiteX13" fmla="*/ 1344201 w 1833151"/>
                <a:gd name="connsiteY13" fmla="*/ 6820 h 2080800"/>
                <a:gd name="connsiteX14" fmla="*/ 1356901 w 1833151"/>
                <a:gd name="connsiteY14" fmla="*/ 6820 h 2080800"/>
                <a:gd name="connsiteX15" fmla="*/ 1366426 w 1833151"/>
                <a:gd name="connsiteY15" fmla="*/ 3645 h 2080800"/>
                <a:gd name="connsiteX16" fmla="*/ 1382301 w 1833151"/>
                <a:gd name="connsiteY16" fmla="*/ 3645 h 2080800"/>
                <a:gd name="connsiteX17" fmla="*/ 1398176 w 1833151"/>
                <a:gd name="connsiteY17" fmla="*/ 470 h 2080800"/>
                <a:gd name="connsiteX18" fmla="*/ 1420401 w 1833151"/>
                <a:gd name="connsiteY18" fmla="*/ 470 h 2080800"/>
                <a:gd name="connsiteX19" fmla="*/ 1436276 w 1833151"/>
                <a:gd name="connsiteY19" fmla="*/ 470 h 2080800"/>
                <a:gd name="connsiteX20" fmla="*/ 1448976 w 1833151"/>
                <a:gd name="connsiteY20" fmla="*/ 470 h 2080800"/>
                <a:gd name="connsiteX21" fmla="*/ 1474376 w 1833151"/>
                <a:gd name="connsiteY21" fmla="*/ 6820 h 2080800"/>
                <a:gd name="connsiteX22" fmla="*/ 1490251 w 1833151"/>
                <a:gd name="connsiteY22" fmla="*/ 13170 h 2080800"/>
                <a:gd name="connsiteX23" fmla="*/ 1512476 w 1833151"/>
                <a:gd name="connsiteY23" fmla="*/ 13170 h 2080800"/>
                <a:gd name="connsiteX24" fmla="*/ 1531526 w 1833151"/>
                <a:gd name="connsiteY24" fmla="*/ 13170 h 2080800"/>
                <a:gd name="connsiteX25" fmla="*/ 1572801 w 1833151"/>
                <a:gd name="connsiteY25" fmla="*/ 13170 h 2080800"/>
                <a:gd name="connsiteX26" fmla="*/ 1598201 w 1833151"/>
                <a:gd name="connsiteY26" fmla="*/ 6820 h 2080800"/>
                <a:gd name="connsiteX27" fmla="*/ 1620426 w 1833151"/>
                <a:gd name="connsiteY27" fmla="*/ 6820 h 2080800"/>
                <a:gd name="connsiteX28" fmla="*/ 1626776 w 1833151"/>
                <a:gd name="connsiteY28" fmla="*/ 6820 h 2080800"/>
                <a:gd name="connsiteX29" fmla="*/ 1645826 w 1833151"/>
                <a:gd name="connsiteY29" fmla="*/ 13170 h 2080800"/>
                <a:gd name="connsiteX30" fmla="*/ 1664876 w 1833151"/>
                <a:gd name="connsiteY30" fmla="*/ 16345 h 2080800"/>
                <a:gd name="connsiteX31" fmla="*/ 1683926 w 1833151"/>
                <a:gd name="connsiteY31" fmla="*/ 29045 h 2080800"/>
                <a:gd name="connsiteX32" fmla="*/ 1706151 w 1833151"/>
                <a:gd name="connsiteY32" fmla="*/ 38570 h 2080800"/>
                <a:gd name="connsiteX33" fmla="*/ 1718851 w 1833151"/>
                <a:gd name="connsiteY33" fmla="*/ 57620 h 2080800"/>
                <a:gd name="connsiteX34" fmla="*/ 1741076 w 1833151"/>
                <a:gd name="connsiteY34" fmla="*/ 76670 h 2080800"/>
                <a:gd name="connsiteX35" fmla="*/ 1753776 w 1833151"/>
                <a:gd name="connsiteY35" fmla="*/ 86195 h 2080800"/>
                <a:gd name="connsiteX36" fmla="*/ 1769651 w 1833151"/>
                <a:gd name="connsiteY36" fmla="*/ 108420 h 2080800"/>
                <a:gd name="connsiteX37" fmla="*/ 1776001 w 1833151"/>
                <a:gd name="connsiteY37" fmla="*/ 121120 h 2080800"/>
                <a:gd name="connsiteX38" fmla="*/ 1776001 w 1833151"/>
                <a:gd name="connsiteY38" fmla="*/ 130645 h 2080800"/>
                <a:gd name="connsiteX39" fmla="*/ 1776001 w 1833151"/>
                <a:gd name="connsiteY39" fmla="*/ 140170 h 2080800"/>
                <a:gd name="connsiteX40" fmla="*/ 1776001 w 1833151"/>
                <a:gd name="connsiteY40" fmla="*/ 162395 h 2080800"/>
                <a:gd name="connsiteX41" fmla="*/ 1782351 w 1833151"/>
                <a:gd name="connsiteY41" fmla="*/ 178270 h 2080800"/>
                <a:gd name="connsiteX42" fmla="*/ 1801401 w 1833151"/>
                <a:gd name="connsiteY42" fmla="*/ 200495 h 2080800"/>
                <a:gd name="connsiteX43" fmla="*/ 1814101 w 1833151"/>
                <a:gd name="connsiteY43" fmla="*/ 210020 h 2080800"/>
                <a:gd name="connsiteX44" fmla="*/ 1826801 w 1833151"/>
                <a:gd name="connsiteY44" fmla="*/ 222720 h 2080800"/>
                <a:gd name="connsiteX45" fmla="*/ 1833151 w 1833151"/>
                <a:gd name="connsiteY45" fmla="*/ 251295 h 2080800"/>
                <a:gd name="connsiteX46" fmla="*/ 1826801 w 1833151"/>
                <a:gd name="connsiteY46" fmla="*/ 257645 h 2080800"/>
                <a:gd name="connsiteX47" fmla="*/ 1817276 w 1833151"/>
                <a:gd name="connsiteY47" fmla="*/ 263995 h 2080800"/>
                <a:gd name="connsiteX48" fmla="*/ 1810926 w 1833151"/>
                <a:gd name="connsiteY48" fmla="*/ 273520 h 2080800"/>
                <a:gd name="connsiteX49" fmla="*/ 1804576 w 1833151"/>
                <a:gd name="connsiteY49" fmla="*/ 283045 h 2080800"/>
                <a:gd name="connsiteX50" fmla="*/ 1795051 w 1833151"/>
                <a:gd name="connsiteY50" fmla="*/ 289395 h 2080800"/>
                <a:gd name="connsiteX51" fmla="*/ 1779176 w 1833151"/>
                <a:gd name="connsiteY51" fmla="*/ 295745 h 2080800"/>
                <a:gd name="connsiteX52" fmla="*/ 1766476 w 1833151"/>
                <a:gd name="connsiteY52" fmla="*/ 298920 h 2080800"/>
                <a:gd name="connsiteX53" fmla="*/ 1756951 w 1833151"/>
                <a:gd name="connsiteY53" fmla="*/ 305270 h 2080800"/>
                <a:gd name="connsiteX54" fmla="*/ 1744251 w 1833151"/>
                <a:gd name="connsiteY54" fmla="*/ 317970 h 2080800"/>
                <a:gd name="connsiteX55" fmla="*/ 1741076 w 1833151"/>
                <a:gd name="connsiteY55" fmla="*/ 330670 h 2080800"/>
                <a:gd name="connsiteX56" fmla="*/ 1731551 w 1833151"/>
                <a:gd name="connsiteY56" fmla="*/ 340195 h 2080800"/>
                <a:gd name="connsiteX57" fmla="*/ 1731551 w 1833151"/>
                <a:gd name="connsiteY57" fmla="*/ 349720 h 2080800"/>
                <a:gd name="connsiteX58" fmla="*/ 1737901 w 1833151"/>
                <a:gd name="connsiteY58" fmla="*/ 368770 h 2080800"/>
                <a:gd name="connsiteX59" fmla="*/ 1747426 w 1833151"/>
                <a:gd name="connsiteY59" fmla="*/ 387820 h 2080800"/>
                <a:gd name="connsiteX60" fmla="*/ 1753776 w 1833151"/>
                <a:gd name="connsiteY60" fmla="*/ 400520 h 2080800"/>
                <a:gd name="connsiteX61" fmla="*/ 1753776 w 1833151"/>
                <a:gd name="connsiteY61" fmla="*/ 422745 h 2080800"/>
                <a:gd name="connsiteX62" fmla="*/ 1734726 w 1833151"/>
                <a:gd name="connsiteY62" fmla="*/ 422745 h 2080800"/>
                <a:gd name="connsiteX63" fmla="*/ 1709326 w 1833151"/>
                <a:gd name="connsiteY63" fmla="*/ 438620 h 2080800"/>
                <a:gd name="connsiteX64" fmla="*/ 1683926 w 1833151"/>
                <a:gd name="connsiteY64" fmla="*/ 444970 h 2080800"/>
                <a:gd name="connsiteX65" fmla="*/ 1664876 w 1833151"/>
                <a:gd name="connsiteY65" fmla="*/ 454495 h 2080800"/>
                <a:gd name="connsiteX66" fmla="*/ 1655351 w 1833151"/>
                <a:gd name="connsiteY66" fmla="*/ 464020 h 2080800"/>
                <a:gd name="connsiteX67" fmla="*/ 1633126 w 1833151"/>
                <a:gd name="connsiteY67" fmla="*/ 470370 h 2080800"/>
                <a:gd name="connsiteX68" fmla="*/ 1623601 w 1833151"/>
                <a:gd name="connsiteY68" fmla="*/ 479895 h 2080800"/>
                <a:gd name="connsiteX69" fmla="*/ 1620426 w 1833151"/>
                <a:gd name="connsiteY69" fmla="*/ 498945 h 2080800"/>
                <a:gd name="connsiteX70" fmla="*/ 1620426 w 1833151"/>
                <a:gd name="connsiteY70" fmla="*/ 524345 h 2080800"/>
                <a:gd name="connsiteX71" fmla="*/ 1623601 w 1833151"/>
                <a:gd name="connsiteY71" fmla="*/ 556095 h 2080800"/>
                <a:gd name="connsiteX72" fmla="*/ 1633126 w 1833151"/>
                <a:gd name="connsiteY72" fmla="*/ 594195 h 2080800"/>
                <a:gd name="connsiteX73" fmla="*/ 1633126 w 1833151"/>
                <a:gd name="connsiteY73" fmla="*/ 613245 h 2080800"/>
                <a:gd name="connsiteX74" fmla="*/ 1633126 w 1833151"/>
                <a:gd name="connsiteY74" fmla="*/ 638645 h 2080800"/>
                <a:gd name="connsiteX75" fmla="*/ 1617251 w 1833151"/>
                <a:gd name="connsiteY75" fmla="*/ 667220 h 2080800"/>
                <a:gd name="connsiteX76" fmla="*/ 1604551 w 1833151"/>
                <a:gd name="connsiteY76" fmla="*/ 683095 h 2080800"/>
                <a:gd name="connsiteX77" fmla="*/ 1588676 w 1833151"/>
                <a:gd name="connsiteY77" fmla="*/ 708495 h 2080800"/>
                <a:gd name="connsiteX78" fmla="*/ 1569626 w 1833151"/>
                <a:gd name="connsiteY78" fmla="*/ 740245 h 2080800"/>
                <a:gd name="connsiteX79" fmla="*/ 1550576 w 1833151"/>
                <a:gd name="connsiteY79" fmla="*/ 765645 h 2080800"/>
                <a:gd name="connsiteX80" fmla="*/ 1528351 w 1833151"/>
                <a:gd name="connsiteY80" fmla="*/ 794220 h 2080800"/>
                <a:gd name="connsiteX81" fmla="*/ 1518826 w 1833151"/>
                <a:gd name="connsiteY81" fmla="*/ 803745 h 2080800"/>
                <a:gd name="connsiteX82" fmla="*/ 1502951 w 1833151"/>
                <a:gd name="connsiteY82" fmla="*/ 813270 h 2080800"/>
                <a:gd name="connsiteX83" fmla="*/ 1480726 w 1833151"/>
                <a:gd name="connsiteY83" fmla="*/ 832320 h 2080800"/>
                <a:gd name="connsiteX84" fmla="*/ 1468026 w 1833151"/>
                <a:gd name="connsiteY84" fmla="*/ 845020 h 2080800"/>
                <a:gd name="connsiteX85" fmla="*/ 1455326 w 1833151"/>
                <a:gd name="connsiteY85" fmla="*/ 851370 h 2080800"/>
                <a:gd name="connsiteX86" fmla="*/ 1442626 w 1833151"/>
                <a:gd name="connsiteY86" fmla="*/ 860895 h 2080800"/>
                <a:gd name="connsiteX87" fmla="*/ 1442626 w 1833151"/>
                <a:gd name="connsiteY87" fmla="*/ 886295 h 2080800"/>
                <a:gd name="connsiteX88" fmla="*/ 1448976 w 1833151"/>
                <a:gd name="connsiteY88" fmla="*/ 908520 h 2080800"/>
                <a:gd name="connsiteX89" fmla="*/ 1448976 w 1833151"/>
                <a:gd name="connsiteY89" fmla="*/ 933920 h 2080800"/>
                <a:gd name="connsiteX90" fmla="*/ 1445801 w 1833151"/>
                <a:gd name="connsiteY90" fmla="*/ 943445 h 2080800"/>
                <a:gd name="connsiteX91" fmla="*/ 1429926 w 1833151"/>
                <a:gd name="connsiteY91" fmla="*/ 959320 h 2080800"/>
                <a:gd name="connsiteX92" fmla="*/ 1410876 w 1833151"/>
                <a:gd name="connsiteY92" fmla="*/ 968845 h 2080800"/>
                <a:gd name="connsiteX93" fmla="*/ 1391826 w 1833151"/>
                <a:gd name="connsiteY93" fmla="*/ 972020 h 2080800"/>
                <a:gd name="connsiteX94" fmla="*/ 1375951 w 1833151"/>
                <a:gd name="connsiteY94" fmla="*/ 978370 h 2080800"/>
                <a:gd name="connsiteX95" fmla="*/ 1356901 w 1833151"/>
                <a:gd name="connsiteY95" fmla="*/ 984720 h 2080800"/>
                <a:gd name="connsiteX96" fmla="*/ 1337851 w 1833151"/>
                <a:gd name="connsiteY96" fmla="*/ 994245 h 2080800"/>
                <a:gd name="connsiteX97" fmla="*/ 1331501 w 1833151"/>
                <a:gd name="connsiteY97" fmla="*/ 1000595 h 2080800"/>
                <a:gd name="connsiteX98" fmla="*/ 1318801 w 1833151"/>
                <a:gd name="connsiteY98" fmla="*/ 1016470 h 2080800"/>
                <a:gd name="connsiteX99" fmla="*/ 1306101 w 1833151"/>
                <a:gd name="connsiteY99" fmla="*/ 1035520 h 2080800"/>
                <a:gd name="connsiteX100" fmla="*/ 1299751 w 1833151"/>
                <a:gd name="connsiteY100" fmla="*/ 1048220 h 2080800"/>
                <a:gd name="connsiteX101" fmla="*/ 1287051 w 1833151"/>
                <a:gd name="connsiteY101" fmla="*/ 1057745 h 2080800"/>
                <a:gd name="connsiteX102" fmla="*/ 1283876 w 1833151"/>
                <a:gd name="connsiteY102" fmla="*/ 1073620 h 2080800"/>
                <a:gd name="connsiteX103" fmla="*/ 1277526 w 1833151"/>
                <a:gd name="connsiteY103" fmla="*/ 1076795 h 2080800"/>
                <a:gd name="connsiteX104" fmla="*/ 1268001 w 1833151"/>
                <a:gd name="connsiteY104" fmla="*/ 1095845 h 2080800"/>
                <a:gd name="connsiteX105" fmla="*/ 1261651 w 1833151"/>
                <a:gd name="connsiteY105" fmla="*/ 1105370 h 2080800"/>
                <a:gd name="connsiteX106" fmla="*/ 1261651 w 1833151"/>
                <a:gd name="connsiteY106" fmla="*/ 1124420 h 2080800"/>
                <a:gd name="connsiteX107" fmla="*/ 1261651 w 1833151"/>
                <a:gd name="connsiteY107" fmla="*/ 1140295 h 2080800"/>
                <a:gd name="connsiteX108" fmla="*/ 1268001 w 1833151"/>
                <a:gd name="connsiteY108" fmla="*/ 1168870 h 2080800"/>
                <a:gd name="connsiteX109" fmla="*/ 1274351 w 1833151"/>
                <a:gd name="connsiteY109" fmla="*/ 1184745 h 2080800"/>
                <a:gd name="connsiteX110" fmla="*/ 1283876 w 1833151"/>
                <a:gd name="connsiteY110" fmla="*/ 1206970 h 2080800"/>
                <a:gd name="connsiteX111" fmla="*/ 1296576 w 1833151"/>
                <a:gd name="connsiteY111" fmla="*/ 1206970 h 2080800"/>
                <a:gd name="connsiteX112" fmla="*/ 1321976 w 1833151"/>
                <a:gd name="connsiteY112" fmla="*/ 1210145 h 2080800"/>
                <a:gd name="connsiteX113" fmla="*/ 1341026 w 1833151"/>
                <a:gd name="connsiteY113" fmla="*/ 1222845 h 2080800"/>
                <a:gd name="connsiteX114" fmla="*/ 1353726 w 1833151"/>
                <a:gd name="connsiteY114" fmla="*/ 1229195 h 2080800"/>
                <a:gd name="connsiteX115" fmla="*/ 1363251 w 1833151"/>
                <a:gd name="connsiteY115" fmla="*/ 1248245 h 2080800"/>
                <a:gd name="connsiteX116" fmla="*/ 1382301 w 1833151"/>
                <a:gd name="connsiteY116" fmla="*/ 1260945 h 2080800"/>
                <a:gd name="connsiteX117" fmla="*/ 1391826 w 1833151"/>
                <a:gd name="connsiteY117" fmla="*/ 1276820 h 2080800"/>
                <a:gd name="connsiteX118" fmla="*/ 1398176 w 1833151"/>
                <a:gd name="connsiteY118" fmla="*/ 1292695 h 2080800"/>
                <a:gd name="connsiteX119" fmla="*/ 1414051 w 1833151"/>
                <a:gd name="connsiteY119" fmla="*/ 1305395 h 2080800"/>
                <a:gd name="connsiteX120" fmla="*/ 1429926 w 1833151"/>
                <a:gd name="connsiteY120" fmla="*/ 1318095 h 2080800"/>
                <a:gd name="connsiteX121" fmla="*/ 1433101 w 1833151"/>
                <a:gd name="connsiteY121" fmla="*/ 1333970 h 2080800"/>
                <a:gd name="connsiteX122" fmla="*/ 1439451 w 1833151"/>
                <a:gd name="connsiteY122" fmla="*/ 1353020 h 2080800"/>
                <a:gd name="connsiteX123" fmla="*/ 1436276 w 1833151"/>
                <a:gd name="connsiteY123" fmla="*/ 1372070 h 2080800"/>
                <a:gd name="connsiteX124" fmla="*/ 1429926 w 1833151"/>
                <a:gd name="connsiteY124" fmla="*/ 1391120 h 2080800"/>
                <a:gd name="connsiteX125" fmla="*/ 1420401 w 1833151"/>
                <a:gd name="connsiteY125" fmla="*/ 1406995 h 2080800"/>
                <a:gd name="connsiteX126" fmla="*/ 1401351 w 1833151"/>
                <a:gd name="connsiteY126" fmla="*/ 1422870 h 2080800"/>
                <a:gd name="connsiteX127" fmla="*/ 1388651 w 1833151"/>
                <a:gd name="connsiteY127" fmla="*/ 1445095 h 2080800"/>
                <a:gd name="connsiteX128" fmla="*/ 1375951 w 1833151"/>
                <a:gd name="connsiteY128" fmla="*/ 1464145 h 2080800"/>
                <a:gd name="connsiteX129" fmla="*/ 1363251 w 1833151"/>
                <a:gd name="connsiteY129" fmla="*/ 1480020 h 2080800"/>
                <a:gd name="connsiteX130" fmla="*/ 1353726 w 1833151"/>
                <a:gd name="connsiteY130" fmla="*/ 1499070 h 2080800"/>
                <a:gd name="connsiteX131" fmla="*/ 1347376 w 1833151"/>
                <a:gd name="connsiteY131" fmla="*/ 1499070 h 2080800"/>
                <a:gd name="connsiteX132" fmla="*/ 1356901 w 1833151"/>
                <a:gd name="connsiteY132" fmla="*/ 1521295 h 2080800"/>
                <a:gd name="connsiteX133" fmla="*/ 1356901 w 1833151"/>
                <a:gd name="connsiteY133" fmla="*/ 1537170 h 2080800"/>
                <a:gd name="connsiteX134" fmla="*/ 1360076 w 1833151"/>
                <a:gd name="connsiteY134" fmla="*/ 1553045 h 2080800"/>
                <a:gd name="connsiteX135" fmla="*/ 1369601 w 1833151"/>
                <a:gd name="connsiteY135" fmla="*/ 1562570 h 2080800"/>
                <a:gd name="connsiteX136" fmla="*/ 1382301 w 1833151"/>
                <a:gd name="connsiteY136" fmla="*/ 1575270 h 2080800"/>
                <a:gd name="connsiteX137" fmla="*/ 1388651 w 1833151"/>
                <a:gd name="connsiteY137" fmla="*/ 1594320 h 2080800"/>
                <a:gd name="connsiteX138" fmla="*/ 1388651 w 1833151"/>
                <a:gd name="connsiteY138" fmla="*/ 1603845 h 2080800"/>
                <a:gd name="connsiteX139" fmla="*/ 1382301 w 1833151"/>
                <a:gd name="connsiteY139" fmla="*/ 1626070 h 2080800"/>
                <a:gd name="connsiteX140" fmla="*/ 1375951 w 1833151"/>
                <a:gd name="connsiteY140" fmla="*/ 1632420 h 2080800"/>
                <a:gd name="connsiteX141" fmla="*/ 1369601 w 1833151"/>
                <a:gd name="connsiteY141" fmla="*/ 1670520 h 2080800"/>
                <a:gd name="connsiteX142" fmla="*/ 1369601 w 1833151"/>
                <a:gd name="connsiteY142" fmla="*/ 1705445 h 2080800"/>
                <a:gd name="connsiteX143" fmla="*/ 1363251 w 1833151"/>
                <a:gd name="connsiteY143" fmla="*/ 1737195 h 2080800"/>
                <a:gd name="connsiteX144" fmla="*/ 1366426 w 1833151"/>
                <a:gd name="connsiteY144" fmla="*/ 1762595 h 2080800"/>
                <a:gd name="connsiteX145" fmla="*/ 1366426 w 1833151"/>
                <a:gd name="connsiteY145" fmla="*/ 1787995 h 2080800"/>
                <a:gd name="connsiteX146" fmla="*/ 1366426 w 1833151"/>
                <a:gd name="connsiteY146" fmla="*/ 1819745 h 2080800"/>
                <a:gd name="connsiteX147" fmla="*/ 1366426 w 1833151"/>
                <a:gd name="connsiteY147" fmla="*/ 1867370 h 2080800"/>
                <a:gd name="connsiteX148" fmla="*/ 1366426 w 1833151"/>
                <a:gd name="connsiteY148" fmla="*/ 1911820 h 2080800"/>
                <a:gd name="connsiteX149" fmla="*/ 1369601 w 1833151"/>
                <a:gd name="connsiteY149" fmla="*/ 1940395 h 2080800"/>
                <a:gd name="connsiteX150" fmla="*/ 1369601 w 1833151"/>
                <a:gd name="connsiteY150" fmla="*/ 1959445 h 2080800"/>
                <a:gd name="connsiteX151" fmla="*/ 1363251 w 1833151"/>
                <a:gd name="connsiteY151" fmla="*/ 1968970 h 2080800"/>
                <a:gd name="connsiteX152" fmla="*/ 1350551 w 1833151"/>
                <a:gd name="connsiteY152" fmla="*/ 1968970 h 2080800"/>
                <a:gd name="connsiteX153" fmla="*/ 1334676 w 1833151"/>
                <a:gd name="connsiteY153" fmla="*/ 1968970 h 2080800"/>
                <a:gd name="connsiteX154" fmla="*/ 1315626 w 1833151"/>
                <a:gd name="connsiteY154" fmla="*/ 1972145 h 2080800"/>
                <a:gd name="connsiteX155" fmla="*/ 1293401 w 1833151"/>
                <a:gd name="connsiteY155" fmla="*/ 1972145 h 2080800"/>
                <a:gd name="connsiteX156" fmla="*/ 1268001 w 1833151"/>
                <a:gd name="connsiteY156" fmla="*/ 1984845 h 2080800"/>
                <a:gd name="connsiteX157" fmla="*/ 1248951 w 1833151"/>
                <a:gd name="connsiteY157" fmla="*/ 1988020 h 2080800"/>
                <a:gd name="connsiteX158" fmla="*/ 1229901 w 1833151"/>
                <a:gd name="connsiteY158" fmla="*/ 1991195 h 2080800"/>
                <a:gd name="connsiteX159" fmla="*/ 1207676 w 1833151"/>
                <a:gd name="connsiteY159" fmla="*/ 2007070 h 2080800"/>
                <a:gd name="connsiteX160" fmla="*/ 1179101 w 1833151"/>
                <a:gd name="connsiteY160" fmla="*/ 2019770 h 2080800"/>
                <a:gd name="connsiteX161" fmla="*/ 1153701 w 1833151"/>
                <a:gd name="connsiteY161" fmla="*/ 2026120 h 2080800"/>
                <a:gd name="connsiteX162" fmla="*/ 1112426 w 1833151"/>
                <a:gd name="connsiteY162" fmla="*/ 2035645 h 2080800"/>
                <a:gd name="connsiteX163" fmla="*/ 1077501 w 1833151"/>
                <a:gd name="connsiteY163" fmla="*/ 2041995 h 2080800"/>
                <a:gd name="connsiteX164" fmla="*/ 1058451 w 1833151"/>
                <a:gd name="connsiteY164" fmla="*/ 2041995 h 2080800"/>
                <a:gd name="connsiteX165" fmla="*/ 1020351 w 1833151"/>
                <a:gd name="connsiteY165" fmla="*/ 2045170 h 2080800"/>
                <a:gd name="connsiteX166" fmla="*/ 988601 w 1833151"/>
                <a:gd name="connsiteY166" fmla="*/ 2051520 h 2080800"/>
                <a:gd name="connsiteX167" fmla="*/ 972726 w 1833151"/>
                <a:gd name="connsiteY167" fmla="*/ 2057870 h 2080800"/>
                <a:gd name="connsiteX168" fmla="*/ 947326 w 1833151"/>
                <a:gd name="connsiteY168" fmla="*/ 2064220 h 2080800"/>
                <a:gd name="connsiteX169" fmla="*/ 918751 w 1833151"/>
                <a:gd name="connsiteY169" fmla="*/ 2070570 h 2080800"/>
                <a:gd name="connsiteX170" fmla="*/ 887001 w 1833151"/>
                <a:gd name="connsiteY170" fmla="*/ 2080095 h 2080800"/>
                <a:gd name="connsiteX171" fmla="*/ 867951 w 1833151"/>
                <a:gd name="connsiteY171" fmla="*/ 2080095 h 2080800"/>
                <a:gd name="connsiteX172" fmla="*/ 848901 w 1833151"/>
                <a:gd name="connsiteY172" fmla="*/ 2080095 h 2080800"/>
                <a:gd name="connsiteX173" fmla="*/ 813976 w 1833151"/>
                <a:gd name="connsiteY173" fmla="*/ 2080095 h 2080800"/>
                <a:gd name="connsiteX174" fmla="*/ 810801 w 1833151"/>
                <a:gd name="connsiteY174" fmla="*/ 2076920 h 2080800"/>
                <a:gd name="connsiteX175" fmla="*/ 794926 w 1833151"/>
                <a:gd name="connsiteY175" fmla="*/ 2076920 h 2080800"/>
                <a:gd name="connsiteX176" fmla="*/ 766351 w 1833151"/>
                <a:gd name="connsiteY176" fmla="*/ 2070570 h 2080800"/>
                <a:gd name="connsiteX177" fmla="*/ 744126 w 1833151"/>
                <a:gd name="connsiteY177" fmla="*/ 2070570 h 2080800"/>
                <a:gd name="connsiteX178" fmla="*/ 709201 w 1833151"/>
                <a:gd name="connsiteY178" fmla="*/ 2064220 h 2080800"/>
                <a:gd name="connsiteX179" fmla="*/ 671101 w 1833151"/>
                <a:gd name="connsiteY179" fmla="*/ 2054695 h 2080800"/>
                <a:gd name="connsiteX180" fmla="*/ 636176 w 1833151"/>
                <a:gd name="connsiteY180" fmla="*/ 2054695 h 2080800"/>
                <a:gd name="connsiteX181" fmla="*/ 617126 w 1833151"/>
                <a:gd name="connsiteY181" fmla="*/ 2054695 h 2080800"/>
                <a:gd name="connsiteX182" fmla="*/ 598076 w 1833151"/>
                <a:gd name="connsiteY182" fmla="*/ 2045170 h 2080800"/>
                <a:gd name="connsiteX183" fmla="*/ 582201 w 1833151"/>
                <a:gd name="connsiteY183" fmla="*/ 2045170 h 2080800"/>
                <a:gd name="connsiteX184" fmla="*/ 556801 w 1833151"/>
                <a:gd name="connsiteY184" fmla="*/ 2035645 h 2080800"/>
                <a:gd name="connsiteX185" fmla="*/ 537751 w 1833151"/>
                <a:gd name="connsiteY185" fmla="*/ 2029295 h 2080800"/>
                <a:gd name="connsiteX186" fmla="*/ 509176 w 1833151"/>
                <a:gd name="connsiteY186" fmla="*/ 2016595 h 2080800"/>
                <a:gd name="connsiteX187" fmla="*/ 493301 w 1833151"/>
                <a:gd name="connsiteY187" fmla="*/ 2007070 h 2080800"/>
                <a:gd name="connsiteX188" fmla="*/ 467901 w 1833151"/>
                <a:gd name="connsiteY188" fmla="*/ 2000720 h 2080800"/>
                <a:gd name="connsiteX189" fmla="*/ 445676 w 1833151"/>
                <a:gd name="connsiteY189" fmla="*/ 1994370 h 2080800"/>
                <a:gd name="connsiteX190" fmla="*/ 432976 w 1833151"/>
                <a:gd name="connsiteY190" fmla="*/ 1984845 h 2080800"/>
                <a:gd name="connsiteX191" fmla="*/ 423451 w 1833151"/>
                <a:gd name="connsiteY191" fmla="*/ 1978495 h 2080800"/>
                <a:gd name="connsiteX192" fmla="*/ 410751 w 1833151"/>
                <a:gd name="connsiteY192" fmla="*/ 1956270 h 2080800"/>
                <a:gd name="connsiteX193" fmla="*/ 394876 w 1833151"/>
                <a:gd name="connsiteY193" fmla="*/ 1940395 h 2080800"/>
                <a:gd name="connsiteX194" fmla="*/ 372651 w 1833151"/>
                <a:gd name="connsiteY194" fmla="*/ 1918170 h 2080800"/>
                <a:gd name="connsiteX195" fmla="*/ 347251 w 1833151"/>
                <a:gd name="connsiteY195" fmla="*/ 1892770 h 2080800"/>
                <a:gd name="connsiteX196" fmla="*/ 331376 w 1833151"/>
                <a:gd name="connsiteY196" fmla="*/ 1876895 h 2080800"/>
                <a:gd name="connsiteX197" fmla="*/ 309151 w 1833151"/>
                <a:gd name="connsiteY197" fmla="*/ 1857845 h 2080800"/>
                <a:gd name="connsiteX198" fmla="*/ 283751 w 1833151"/>
                <a:gd name="connsiteY198" fmla="*/ 1848320 h 2080800"/>
                <a:gd name="connsiteX199" fmla="*/ 271051 w 1833151"/>
                <a:gd name="connsiteY199" fmla="*/ 1813395 h 2080800"/>
                <a:gd name="connsiteX200" fmla="*/ 261526 w 1833151"/>
                <a:gd name="connsiteY200" fmla="*/ 1787995 h 2080800"/>
                <a:gd name="connsiteX201" fmla="*/ 252001 w 1833151"/>
                <a:gd name="connsiteY201" fmla="*/ 1765770 h 2080800"/>
                <a:gd name="connsiteX202" fmla="*/ 232951 w 1833151"/>
                <a:gd name="connsiteY202" fmla="*/ 1730845 h 2080800"/>
                <a:gd name="connsiteX203" fmla="*/ 217076 w 1833151"/>
                <a:gd name="connsiteY203" fmla="*/ 1708620 h 2080800"/>
                <a:gd name="connsiteX204" fmla="*/ 198026 w 1833151"/>
                <a:gd name="connsiteY204" fmla="*/ 1692745 h 2080800"/>
                <a:gd name="connsiteX205" fmla="*/ 163101 w 1833151"/>
                <a:gd name="connsiteY205" fmla="*/ 1667345 h 2080800"/>
                <a:gd name="connsiteX206" fmla="*/ 140876 w 1833151"/>
                <a:gd name="connsiteY206" fmla="*/ 1660995 h 2080800"/>
                <a:gd name="connsiteX207" fmla="*/ 112301 w 1833151"/>
                <a:gd name="connsiteY207" fmla="*/ 1660995 h 2080800"/>
                <a:gd name="connsiteX208" fmla="*/ 83726 w 1833151"/>
                <a:gd name="connsiteY208" fmla="*/ 1660995 h 2080800"/>
                <a:gd name="connsiteX209" fmla="*/ 58326 w 1833151"/>
                <a:gd name="connsiteY209" fmla="*/ 1670520 h 2080800"/>
                <a:gd name="connsiteX210" fmla="*/ 39276 w 1833151"/>
                <a:gd name="connsiteY210" fmla="*/ 1670520 h 2080800"/>
                <a:gd name="connsiteX211" fmla="*/ 45626 w 1833151"/>
                <a:gd name="connsiteY211" fmla="*/ 1651470 h 2080800"/>
                <a:gd name="connsiteX212" fmla="*/ 55151 w 1833151"/>
                <a:gd name="connsiteY212" fmla="*/ 1629245 h 2080800"/>
                <a:gd name="connsiteX213" fmla="*/ 67851 w 1833151"/>
                <a:gd name="connsiteY213" fmla="*/ 1610195 h 2080800"/>
                <a:gd name="connsiteX214" fmla="*/ 74201 w 1833151"/>
                <a:gd name="connsiteY214" fmla="*/ 1587970 h 2080800"/>
                <a:gd name="connsiteX215" fmla="*/ 80551 w 1833151"/>
                <a:gd name="connsiteY215" fmla="*/ 1572095 h 2080800"/>
                <a:gd name="connsiteX216" fmla="*/ 105951 w 1833151"/>
                <a:gd name="connsiteY216" fmla="*/ 1533995 h 2080800"/>
                <a:gd name="connsiteX217" fmla="*/ 118651 w 1833151"/>
                <a:gd name="connsiteY217" fmla="*/ 1502245 h 2080800"/>
                <a:gd name="connsiteX218" fmla="*/ 121826 w 1833151"/>
                <a:gd name="connsiteY218" fmla="*/ 1480020 h 2080800"/>
                <a:gd name="connsiteX219" fmla="*/ 121826 w 1833151"/>
                <a:gd name="connsiteY219" fmla="*/ 1454620 h 2080800"/>
                <a:gd name="connsiteX220" fmla="*/ 121826 w 1833151"/>
                <a:gd name="connsiteY220" fmla="*/ 1435570 h 2080800"/>
                <a:gd name="connsiteX221" fmla="*/ 121826 w 1833151"/>
                <a:gd name="connsiteY221" fmla="*/ 1416520 h 2080800"/>
                <a:gd name="connsiteX222" fmla="*/ 96426 w 1833151"/>
                <a:gd name="connsiteY222" fmla="*/ 1387945 h 2080800"/>
                <a:gd name="connsiteX223" fmla="*/ 83726 w 1833151"/>
                <a:gd name="connsiteY223" fmla="*/ 1368895 h 2080800"/>
                <a:gd name="connsiteX224" fmla="*/ 71026 w 1833151"/>
                <a:gd name="connsiteY224" fmla="*/ 1353020 h 2080800"/>
                <a:gd name="connsiteX225" fmla="*/ 61501 w 1833151"/>
                <a:gd name="connsiteY225" fmla="*/ 1337145 h 2080800"/>
                <a:gd name="connsiteX226" fmla="*/ 51976 w 1833151"/>
                <a:gd name="connsiteY226" fmla="*/ 1324445 h 2080800"/>
                <a:gd name="connsiteX227" fmla="*/ 39276 w 1833151"/>
                <a:gd name="connsiteY227" fmla="*/ 1302220 h 2080800"/>
                <a:gd name="connsiteX228" fmla="*/ 29751 w 1833151"/>
                <a:gd name="connsiteY228" fmla="*/ 1286345 h 2080800"/>
                <a:gd name="connsiteX229" fmla="*/ 29751 w 1833151"/>
                <a:gd name="connsiteY229" fmla="*/ 1260945 h 2080800"/>
                <a:gd name="connsiteX230" fmla="*/ 17051 w 1833151"/>
                <a:gd name="connsiteY230" fmla="*/ 1241895 h 2080800"/>
                <a:gd name="connsiteX231" fmla="*/ 1176 w 1833151"/>
                <a:gd name="connsiteY231" fmla="*/ 1206970 h 2080800"/>
                <a:gd name="connsiteX232" fmla="*/ 1176 w 1833151"/>
                <a:gd name="connsiteY232" fmla="*/ 1178395 h 2080800"/>
                <a:gd name="connsiteX233" fmla="*/ 1176 w 1833151"/>
                <a:gd name="connsiteY233" fmla="*/ 1152995 h 2080800"/>
                <a:gd name="connsiteX234" fmla="*/ 1176 w 1833151"/>
                <a:gd name="connsiteY234" fmla="*/ 1127595 h 2080800"/>
                <a:gd name="connsiteX235" fmla="*/ 7526 w 1833151"/>
                <a:gd name="connsiteY235" fmla="*/ 1102195 h 2080800"/>
                <a:gd name="connsiteX236" fmla="*/ 26576 w 1833151"/>
                <a:gd name="connsiteY236" fmla="*/ 1089495 h 2080800"/>
                <a:gd name="connsiteX237" fmla="*/ 39276 w 1833151"/>
                <a:gd name="connsiteY237" fmla="*/ 1076795 h 2080800"/>
                <a:gd name="connsiteX238" fmla="*/ 48801 w 1833151"/>
                <a:gd name="connsiteY238" fmla="*/ 1060920 h 2080800"/>
                <a:gd name="connsiteX239" fmla="*/ 48801 w 1833151"/>
                <a:gd name="connsiteY239" fmla="*/ 1051395 h 2080800"/>
                <a:gd name="connsiteX240" fmla="*/ 51976 w 1833151"/>
                <a:gd name="connsiteY240" fmla="*/ 1019645 h 2080800"/>
                <a:gd name="connsiteX241" fmla="*/ 58326 w 1833151"/>
                <a:gd name="connsiteY241" fmla="*/ 1000595 h 2080800"/>
                <a:gd name="connsiteX242" fmla="*/ 71026 w 1833151"/>
                <a:gd name="connsiteY242" fmla="*/ 994245 h 2080800"/>
                <a:gd name="connsiteX243" fmla="*/ 105951 w 1833151"/>
                <a:gd name="connsiteY243" fmla="*/ 981545 h 2080800"/>
                <a:gd name="connsiteX244" fmla="*/ 140876 w 1833151"/>
                <a:gd name="connsiteY244" fmla="*/ 965670 h 2080800"/>
                <a:gd name="connsiteX245" fmla="*/ 163101 w 1833151"/>
                <a:gd name="connsiteY245" fmla="*/ 959320 h 2080800"/>
                <a:gd name="connsiteX246" fmla="*/ 175801 w 1833151"/>
                <a:gd name="connsiteY246" fmla="*/ 946620 h 2080800"/>
                <a:gd name="connsiteX247" fmla="*/ 191676 w 1833151"/>
                <a:gd name="connsiteY247" fmla="*/ 930745 h 2080800"/>
                <a:gd name="connsiteX248" fmla="*/ 204376 w 1833151"/>
                <a:gd name="connsiteY248" fmla="*/ 908520 h 2080800"/>
                <a:gd name="connsiteX249" fmla="*/ 217076 w 1833151"/>
                <a:gd name="connsiteY249" fmla="*/ 886295 h 2080800"/>
                <a:gd name="connsiteX250" fmla="*/ 223426 w 1833151"/>
                <a:gd name="connsiteY250" fmla="*/ 873595 h 2080800"/>
                <a:gd name="connsiteX251" fmla="*/ 239301 w 1833151"/>
                <a:gd name="connsiteY251" fmla="*/ 857720 h 2080800"/>
                <a:gd name="connsiteX252" fmla="*/ 248826 w 1833151"/>
                <a:gd name="connsiteY252" fmla="*/ 848195 h 2080800"/>
                <a:gd name="connsiteX253" fmla="*/ 264701 w 1833151"/>
                <a:gd name="connsiteY253" fmla="*/ 835495 h 2080800"/>
                <a:gd name="connsiteX254" fmla="*/ 290101 w 1833151"/>
                <a:gd name="connsiteY254" fmla="*/ 819620 h 2080800"/>
                <a:gd name="connsiteX255" fmla="*/ 315501 w 1833151"/>
                <a:gd name="connsiteY255" fmla="*/ 800570 h 2080800"/>
                <a:gd name="connsiteX256" fmla="*/ 334551 w 1833151"/>
                <a:gd name="connsiteY256" fmla="*/ 797395 h 2080800"/>
                <a:gd name="connsiteX257" fmla="*/ 356776 w 1833151"/>
                <a:gd name="connsiteY257" fmla="*/ 784695 h 2080800"/>
                <a:gd name="connsiteX258" fmla="*/ 366301 w 1833151"/>
                <a:gd name="connsiteY258" fmla="*/ 784695 h 2080800"/>
                <a:gd name="connsiteX259" fmla="*/ 394876 w 1833151"/>
                <a:gd name="connsiteY259" fmla="*/ 784695 h 2080800"/>
                <a:gd name="connsiteX260" fmla="*/ 404401 w 1833151"/>
                <a:gd name="connsiteY260" fmla="*/ 775170 h 2080800"/>
                <a:gd name="connsiteX261" fmla="*/ 410751 w 1833151"/>
                <a:gd name="connsiteY261" fmla="*/ 762470 h 2080800"/>
                <a:gd name="connsiteX262" fmla="*/ 407576 w 1833151"/>
                <a:gd name="connsiteY262" fmla="*/ 737070 h 2080800"/>
                <a:gd name="connsiteX263" fmla="*/ 426626 w 1833151"/>
                <a:gd name="connsiteY263" fmla="*/ 711670 h 2080800"/>
                <a:gd name="connsiteX264" fmla="*/ 445676 w 1833151"/>
                <a:gd name="connsiteY264" fmla="*/ 683095 h 2080800"/>
                <a:gd name="connsiteX265" fmla="*/ 455201 w 1833151"/>
                <a:gd name="connsiteY265" fmla="*/ 654520 h 2080800"/>
                <a:gd name="connsiteX266" fmla="*/ 467901 w 1833151"/>
                <a:gd name="connsiteY266" fmla="*/ 629120 h 2080800"/>
                <a:gd name="connsiteX267" fmla="*/ 480601 w 1833151"/>
                <a:gd name="connsiteY267" fmla="*/ 606895 h 2080800"/>
                <a:gd name="connsiteX268" fmla="*/ 490126 w 1833151"/>
                <a:gd name="connsiteY268" fmla="*/ 584670 h 2080800"/>
                <a:gd name="connsiteX269" fmla="*/ 480601 w 1833151"/>
                <a:gd name="connsiteY269" fmla="*/ 562445 h 2080800"/>
                <a:gd name="connsiteX270" fmla="*/ 445676 w 1833151"/>
                <a:gd name="connsiteY270" fmla="*/ 549745 h 2080800"/>
                <a:gd name="connsiteX271" fmla="*/ 410751 w 1833151"/>
                <a:gd name="connsiteY271" fmla="*/ 540220 h 2080800"/>
                <a:gd name="connsiteX272" fmla="*/ 388526 w 1833151"/>
                <a:gd name="connsiteY272" fmla="*/ 530695 h 2080800"/>
                <a:gd name="connsiteX273" fmla="*/ 369476 w 1833151"/>
                <a:gd name="connsiteY273" fmla="*/ 511645 h 2080800"/>
                <a:gd name="connsiteX274" fmla="*/ 356776 w 1833151"/>
                <a:gd name="connsiteY274" fmla="*/ 495770 h 2080800"/>
                <a:gd name="connsiteX275" fmla="*/ 356776 w 1833151"/>
                <a:gd name="connsiteY275" fmla="*/ 473545 h 2080800"/>
                <a:gd name="connsiteX276" fmla="*/ 366301 w 1833151"/>
                <a:gd name="connsiteY276" fmla="*/ 438620 h 2080800"/>
                <a:gd name="connsiteX277" fmla="*/ 372651 w 1833151"/>
                <a:gd name="connsiteY277" fmla="*/ 406870 h 2080800"/>
                <a:gd name="connsiteX278" fmla="*/ 372651 w 1833151"/>
                <a:gd name="connsiteY278" fmla="*/ 378295 h 2080800"/>
                <a:gd name="connsiteX279" fmla="*/ 375826 w 1833151"/>
                <a:gd name="connsiteY279" fmla="*/ 356070 h 2080800"/>
                <a:gd name="connsiteX280" fmla="*/ 379001 w 1833151"/>
                <a:gd name="connsiteY280" fmla="*/ 327495 h 2080800"/>
                <a:gd name="connsiteX281" fmla="*/ 379001 w 1833151"/>
                <a:gd name="connsiteY281" fmla="*/ 305270 h 2080800"/>
                <a:gd name="connsiteX282" fmla="*/ 385351 w 1833151"/>
                <a:gd name="connsiteY282" fmla="*/ 292570 h 2080800"/>
                <a:gd name="connsiteX283" fmla="*/ 401226 w 1833151"/>
                <a:gd name="connsiteY283" fmla="*/ 295745 h 2080800"/>
                <a:gd name="connsiteX284" fmla="*/ 432976 w 1833151"/>
                <a:gd name="connsiteY284" fmla="*/ 308445 h 2080800"/>
                <a:gd name="connsiteX285" fmla="*/ 458376 w 1833151"/>
                <a:gd name="connsiteY285" fmla="*/ 308445 h 2080800"/>
                <a:gd name="connsiteX286" fmla="*/ 486951 w 1833151"/>
                <a:gd name="connsiteY286" fmla="*/ 308445 h 2080800"/>
                <a:gd name="connsiteX287" fmla="*/ 534576 w 1833151"/>
                <a:gd name="connsiteY287" fmla="*/ 308445 h 2080800"/>
                <a:gd name="connsiteX288" fmla="*/ 544101 w 1833151"/>
                <a:gd name="connsiteY288" fmla="*/ 298920 h 2080800"/>
                <a:gd name="connsiteX289" fmla="*/ 563151 w 1833151"/>
                <a:gd name="connsiteY289" fmla="*/ 295745 h 2080800"/>
                <a:gd name="connsiteX290" fmla="*/ 575851 w 1833151"/>
                <a:gd name="connsiteY290" fmla="*/ 283045 h 2080800"/>
                <a:gd name="connsiteX291" fmla="*/ 591726 w 1833151"/>
                <a:gd name="connsiteY291" fmla="*/ 273520 h 2080800"/>
                <a:gd name="connsiteX292" fmla="*/ 610776 w 1833151"/>
                <a:gd name="connsiteY292" fmla="*/ 263995 h 2080800"/>
                <a:gd name="connsiteX293" fmla="*/ 613951 w 1833151"/>
                <a:gd name="connsiteY293" fmla="*/ 248120 h 2080800"/>
                <a:gd name="connsiteX294" fmla="*/ 620301 w 1833151"/>
                <a:gd name="connsiteY294" fmla="*/ 229070 h 2080800"/>
                <a:gd name="connsiteX295" fmla="*/ 633001 w 1833151"/>
                <a:gd name="connsiteY295" fmla="*/ 210020 h 2080800"/>
                <a:gd name="connsiteX296" fmla="*/ 633001 w 1833151"/>
                <a:gd name="connsiteY296" fmla="*/ 197320 h 2080800"/>
                <a:gd name="connsiteX297" fmla="*/ 655226 w 1833151"/>
                <a:gd name="connsiteY297" fmla="*/ 184620 h 2080800"/>
                <a:gd name="connsiteX298" fmla="*/ 671101 w 1833151"/>
                <a:gd name="connsiteY298" fmla="*/ 184620 h 2080800"/>
                <a:gd name="connsiteX299" fmla="*/ 693326 w 1833151"/>
                <a:gd name="connsiteY299" fmla="*/ 175095 h 2080800"/>
                <a:gd name="connsiteX300" fmla="*/ 699676 w 1833151"/>
                <a:gd name="connsiteY300" fmla="*/ 156045 h 2080800"/>
                <a:gd name="connsiteX301" fmla="*/ 699676 w 1833151"/>
                <a:gd name="connsiteY301" fmla="*/ 133820 h 2080800"/>
                <a:gd name="connsiteX302" fmla="*/ 699676 w 1833151"/>
                <a:gd name="connsiteY302" fmla="*/ 114770 h 2080800"/>
                <a:gd name="connsiteX303" fmla="*/ 699676 w 1833151"/>
                <a:gd name="connsiteY303" fmla="*/ 95720 h 2080800"/>
                <a:gd name="connsiteX304" fmla="*/ 699676 w 1833151"/>
                <a:gd name="connsiteY304" fmla="*/ 79845 h 2080800"/>
                <a:gd name="connsiteX305" fmla="*/ 699676 w 1833151"/>
                <a:gd name="connsiteY305" fmla="*/ 63970 h 2080800"/>
                <a:gd name="connsiteX306" fmla="*/ 699676 w 1833151"/>
                <a:gd name="connsiteY306" fmla="*/ 60795 h 2080800"/>
                <a:gd name="connsiteX307" fmla="*/ 699676 w 1833151"/>
                <a:gd name="connsiteY307" fmla="*/ 57620 h 2080800"/>
                <a:gd name="connsiteX308" fmla="*/ 699676 w 1833151"/>
                <a:gd name="connsiteY308" fmla="*/ 54445 h 2080800"/>
                <a:gd name="connsiteX309" fmla="*/ 715551 w 1833151"/>
                <a:gd name="connsiteY309" fmla="*/ 73495 h 2080800"/>
                <a:gd name="connsiteX310" fmla="*/ 721901 w 1833151"/>
                <a:gd name="connsiteY310" fmla="*/ 86195 h 2080800"/>
                <a:gd name="connsiteX311" fmla="*/ 737776 w 1833151"/>
                <a:gd name="connsiteY311" fmla="*/ 102070 h 2080800"/>
                <a:gd name="connsiteX312" fmla="*/ 753651 w 1833151"/>
                <a:gd name="connsiteY312" fmla="*/ 111595 h 2080800"/>
                <a:gd name="connsiteX313" fmla="*/ 772701 w 1833151"/>
                <a:gd name="connsiteY313" fmla="*/ 114770 h 2080800"/>
                <a:gd name="connsiteX314" fmla="*/ 785401 w 1833151"/>
                <a:gd name="connsiteY314" fmla="*/ 124295 h 2080800"/>
                <a:gd name="connsiteX315" fmla="*/ 801276 w 1833151"/>
                <a:gd name="connsiteY315" fmla="*/ 127470 h 2080800"/>
                <a:gd name="connsiteX316" fmla="*/ 817151 w 1833151"/>
                <a:gd name="connsiteY316" fmla="*/ 130645 h 2080800"/>
                <a:gd name="connsiteX317" fmla="*/ 829851 w 1833151"/>
                <a:gd name="connsiteY317" fmla="*/ 133820 h 2080800"/>
                <a:gd name="connsiteX318" fmla="*/ 852076 w 1833151"/>
                <a:gd name="connsiteY318" fmla="*/ 140170 h 2080800"/>
                <a:gd name="connsiteX319" fmla="*/ 877476 w 1833151"/>
                <a:gd name="connsiteY319" fmla="*/ 140170 h 2080800"/>
                <a:gd name="connsiteX320" fmla="*/ 890176 w 1833151"/>
                <a:gd name="connsiteY320" fmla="*/ 146520 h 2080800"/>
                <a:gd name="connsiteX321" fmla="*/ 899701 w 1833151"/>
                <a:gd name="connsiteY321" fmla="*/ 146520 h 2080800"/>
                <a:gd name="connsiteX322" fmla="*/ 909226 w 1833151"/>
                <a:gd name="connsiteY322" fmla="*/ 146520 h 2080800"/>
                <a:gd name="connsiteX323" fmla="*/ 918751 w 1833151"/>
                <a:gd name="connsiteY323" fmla="*/ 146520 h 2080800"/>
                <a:gd name="connsiteX324" fmla="*/ 944151 w 1833151"/>
                <a:gd name="connsiteY324" fmla="*/ 140170 h 2080800"/>
                <a:gd name="connsiteX325" fmla="*/ 969551 w 1833151"/>
                <a:gd name="connsiteY325" fmla="*/ 136995 h 2080800"/>
                <a:gd name="connsiteX326" fmla="*/ 988601 w 1833151"/>
                <a:gd name="connsiteY326" fmla="*/ 130645 h 2080800"/>
                <a:gd name="connsiteX327" fmla="*/ 1001301 w 1833151"/>
                <a:gd name="connsiteY327" fmla="*/ 127470 h 2080800"/>
                <a:gd name="connsiteX328" fmla="*/ 1004476 w 1833151"/>
                <a:gd name="connsiteY328" fmla="*/ 124295 h 2080800"/>
                <a:gd name="connsiteX329" fmla="*/ 1026701 w 1833151"/>
                <a:gd name="connsiteY329" fmla="*/ 117945 h 2080800"/>
                <a:gd name="connsiteX330" fmla="*/ 1042576 w 1833151"/>
                <a:gd name="connsiteY330" fmla="*/ 117945 h 2080800"/>
                <a:gd name="connsiteX331" fmla="*/ 1061626 w 1833151"/>
                <a:gd name="connsiteY331" fmla="*/ 105245 h 2080800"/>
                <a:gd name="connsiteX332" fmla="*/ 1083851 w 1833151"/>
                <a:gd name="connsiteY332" fmla="*/ 102070 h 2080800"/>
                <a:gd name="connsiteX333" fmla="*/ 1102901 w 1833151"/>
                <a:gd name="connsiteY333" fmla="*/ 102070 h 2080800"/>
                <a:gd name="connsiteX334" fmla="*/ 1118776 w 1833151"/>
                <a:gd name="connsiteY334" fmla="*/ 95720 h 2080800"/>
                <a:gd name="connsiteX335" fmla="*/ 1134651 w 1833151"/>
                <a:gd name="connsiteY335" fmla="*/ 95720 h 2080800"/>
                <a:gd name="connsiteX336" fmla="*/ 1185451 w 1833151"/>
                <a:gd name="connsiteY336" fmla="*/ 89370 h 208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1833151" h="2080800">
                  <a:moveTo>
                    <a:pt x="1185451" y="89370"/>
                  </a:moveTo>
                  <a:cubicBezTo>
                    <a:pt x="1206353" y="86195"/>
                    <a:pt x="1227255" y="83020"/>
                    <a:pt x="1239426" y="79845"/>
                  </a:cubicBezTo>
                  <a:cubicBezTo>
                    <a:pt x="1251597" y="76670"/>
                    <a:pt x="1252655" y="72437"/>
                    <a:pt x="1258476" y="70320"/>
                  </a:cubicBezTo>
                  <a:cubicBezTo>
                    <a:pt x="1264297" y="68203"/>
                    <a:pt x="1271176" y="68732"/>
                    <a:pt x="1274351" y="67145"/>
                  </a:cubicBezTo>
                  <a:cubicBezTo>
                    <a:pt x="1277526" y="65558"/>
                    <a:pt x="1274880" y="63970"/>
                    <a:pt x="1277526" y="60795"/>
                  </a:cubicBezTo>
                  <a:cubicBezTo>
                    <a:pt x="1280172" y="57620"/>
                    <a:pt x="1290226" y="48095"/>
                    <a:pt x="1290226" y="48095"/>
                  </a:cubicBezTo>
                  <a:cubicBezTo>
                    <a:pt x="1293401" y="44920"/>
                    <a:pt x="1293930" y="44920"/>
                    <a:pt x="1296576" y="41745"/>
                  </a:cubicBezTo>
                  <a:cubicBezTo>
                    <a:pt x="1299222" y="38570"/>
                    <a:pt x="1304514" y="32220"/>
                    <a:pt x="1306101" y="29045"/>
                  </a:cubicBezTo>
                  <a:cubicBezTo>
                    <a:pt x="1307688" y="25870"/>
                    <a:pt x="1305043" y="24812"/>
                    <a:pt x="1306101" y="22695"/>
                  </a:cubicBezTo>
                  <a:cubicBezTo>
                    <a:pt x="1307159" y="20578"/>
                    <a:pt x="1311393" y="18991"/>
                    <a:pt x="1312451" y="16345"/>
                  </a:cubicBezTo>
                  <a:cubicBezTo>
                    <a:pt x="1313509" y="13699"/>
                    <a:pt x="1311393" y="8408"/>
                    <a:pt x="1312451" y="6820"/>
                  </a:cubicBezTo>
                  <a:cubicBezTo>
                    <a:pt x="1313509" y="5232"/>
                    <a:pt x="1318801" y="6820"/>
                    <a:pt x="1318801" y="6820"/>
                  </a:cubicBezTo>
                  <a:lnTo>
                    <a:pt x="1325151" y="6820"/>
                  </a:lnTo>
                  <a:lnTo>
                    <a:pt x="1344201" y="6820"/>
                  </a:lnTo>
                  <a:cubicBezTo>
                    <a:pt x="1349493" y="6820"/>
                    <a:pt x="1353197" y="7349"/>
                    <a:pt x="1356901" y="6820"/>
                  </a:cubicBezTo>
                  <a:cubicBezTo>
                    <a:pt x="1360605" y="6291"/>
                    <a:pt x="1362193" y="4174"/>
                    <a:pt x="1366426" y="3645"/>
                  </a:cubicBezTo>
                  <a:cubicBezTo>
                    <a:pt x="1370659" y="3116"/>
                    <a:pt x="1377009" y="4174"/>
                    <a:pt x="1382301" y="3645"/>
                  </a:cubicBezTo>
                  <a:cubicBezTo>
                    <a:pt x="1387593" y="3116"/>
                    <a:pt x="1391826" y="999"/>
                    <a:pt x="1398176" y="470"/>
                  </a:cubicBezTo>
                  <a:cubicBezTo>
                    <a:pt x="1404526" y="-59"/>
                    <a:pt x="1420401" y="470"/>
                    <a:pt x="1420401" y="470"/>
                  </a:cubicBezTo>
                  <a:lnTo>
                    <a:pt x="1436276" y="470"/>
                  </a:lnTo>
                  <a:cubicBezTo>
                    <a:pt x="1441038" y="470"/>
                    <a:pt x="1442626" y="-588"/>
                    <a:pt x="1448976" y="470"/>
                  </a:cubicBezTo>
                  <a:cubicBezTo>
                    <a:pt x="1455326" y="1528"/>
                    <a:pt x="1467497" y="4703"/>
                    <a:pt x="1474376" y="6820"/>
                  </a:cubicBezTo>
                  <a:cubicBezTo>
                    <a:pt x="1481255" y="8937"/>
                    <a:pt x="1483901" y="12112"/>
                    <a:pt x="1490251" y="13170"/>
                  </a:cubicBezTo>
                  <a:cubicBezTo>
                    <a:pt x="1496601" y="14228"/>
                    <a:pt x="1512476" y="13170"/>
                    <a:pt x="1512476" y="13170"/>
                  </a:cubicBezTo>
                  <a:lnTo>
                    <a:pt x="1531526" y="13170"/>
                  </a:lnTo>
                  <a:cubicBezTo>
                    <a:pt x="1541580" y="13170"/>
                    <a:pt x="1561689" y="14228"/>
                    <a:pt x="1572801" y="13170"/>
                  </a:cubicBezTo>
                  <a:cubicBezTo>
                    <a:pt x="1583913" y="12112"/>
                    <a:pt x="1590264" y="7878"/>
                    <a:pt x="1598201" y="6820"/>
                  </a:cubicBezTo>
                  <a:cubicBezTo>
                    <a:pt x="1606138" y="5762"/>
                    <a:pt x="1620426" y="6820"/>
                    <a:pt x="1620426" y="6820"/>
                  </a:cubicBezTo>
                  <a:cubicBezTo>
                    <a:pt x="1625188" y="6820"/>
                    <a:pt x="1622543" y="5762"/>
                    <a:pt x="1626776" y="6820"/>
                  </a:cubicBezTo>
                  <a:cubicBezTo>
                    <a:pt x="1631009" y="7878"/>
                    <a:pt x="1639476" y="11582"/>
                    <a:pt x="1645826" y="13170"/>
                  </a:cubicBezTo>
                  <a:cubicBezTo>
                    <a:pt x="1652176" y="14757"/>
                    <a:pt x="1658526" y="13699"/>
                    <a:pt x="1664876" y="16345"/>
                  </a:cubicBezTo>
                  <a:cubicBezTo>
                    <a:pt x="1671226" y="18991"/>
                    <a:pt x="1677047" y="25341"/>
                    <a:pt x="1683926" y="29045"/>
                  </a:cubicBezTo>
                  <a:cubicBezTo>
                    <a:pt x="1690805" y="32749"/>
                    <a:pt x="1700330" y="33808"/>
                    <a:pt x="1706151" y="38570"/>
                  </a:cubicBezTo>
                  <a:cubicBezTo>
                    <a:pt x="1711972" y="43332"/>
                    <a:pt x="1713030" y="51270"/>
                    <a:pt x="1718851" y="57620"/>
                  </a:cubicBezTo>
                  <a:cubicBezTo>
                    <a:pt x="1724672" y="63970"/>
                    <a:pt x="1735255" y="71908"/>
                    <a:pt x="1741076" y="76670"/>
                  </a:cubicBezTo>
                  <a:cubicBezTo>
                    <a:pt x="1746897" y="81432"/>
                    <a:pt x="1749014" y="80903"/>
                    <a:pt x="1753776" y="86195"/>
                  </a:cubicBezTo>
                  <a:cubicBezTo>
                    <a:pt x="1758539" y="91487"/>
                    <a:pt x="1765947" y="102599"/>
                    <a:pt x="1769651" y="108420"/>
                  </a:cubicBezTo>
                  <a:cubicBezTo>
                    <a:pt x="1773355" y="114241"/>
                    <a:pt x="1774943" y="117416"/>
                    <a:pt x="1776001" y="121120"/>
                  </a:cubicBezTo>
                  <a:cubicBezTo>
                    <a:pt x="1777059" y="124824"/>
                    <a:pt x="1776001" y="130645"/>
                    <a:pt x="1776001" y="130645"/>
                  </a:cubicBezTo>
                  <a:lnTo>
                    <a:pt x="1776001" y="140170"/>
                  </a:lnTo>
                  <a:cubicBezTo>
                    <a:pt x="1776001" y="145462"/>
                    <a:pt x="1774943" y="156045"/>
                    <a:pt x="1776001" y="162395"/>
                  </a:cubicBezTo>
                  <a:cubicBezTo>
                    <a:pt x="1777059" y="168745"/>
                    <a:pt x="1778118" y="171920"/>
                    <a:pt x="1782351" y="178270"/>
                  </a:cubicBezTo>
                  <a:cubicBezTo>
                    <a:pt x="1786584" y="184620"/>
                    <a:pt x="1796109" y="195203"/>
                    <a:pt x="1801401" y="200495"/>
                  </a:cubicBezTo>
                  <a:cubicBezTo>
                    <a:pt x="1806693" y="205787"/>
                    <a:pt x="1809868" y="206316"/>
                    <a:pt x="1814101" y="210020"/>
                  </a:cubicBezTo>
                  <a:cubicBezTo>
                    <a:pt x="1818334" y="213724"/>
                    <a:pt x="1823626" y="215841"/>
                    <a:pt x="1826801" y="222720"/>
                  </a:cubicBezTo>
                  <a:cubicBezTo>
                    <a:pt x="1829976" y="229599"/>
                    <a:pt x="1833151" y="245474"/>
                    <a:pt x="1833151" y="251295"/>
                  </a:cubicBezTo>
                  <a:cubicBezTo>
                    <a:pt x="1833151" y="257116"/>
                    <a:pt x="1829447" y="255528"/>
                    <a:pt x="1826801" y="257645"/>
                  </a:cubicBezTo>
                  <a:cubicBezTo>
                    <a:pt x="1824155" y="259762"/>
                    <a:pt x="1819922" y="261349"/>
                    <a:pt x="1817276" y="263995"/>
                  </a:cubicBezTo>
                  <a:cubicBezTo>
                    <a:pt x="1814630" y="266641"/>
                    <a:pt x="1810926" y="273520"/>
                    <a:pt x="1810926" y="273520"/>
                  </a:cubicBezTo>
                  <a:cubicBezTo>
                    <a:pt x="1808809" y="276695"/>
                    <a:pt x="1807222" y="280399"/>
                    <a:pt x="1804576" y="283045"/>
                  </a:cubicBezTo>
                  <a:cubicBezTo>
                    <a:pt x="1801930" y="285691"/>
                    <a:pt x="1799284" y="287278"/>
                    <a:pt x="1795051" y="289395"/>
                  </a:cubicBezTo>
                  <a:cubicBezTo>
                    <a:pt x="1790818" y="291512"/>
                    <a:pt x="1783938" y="294158"/>
                    <a:pt x="1779176" y="295745"/>
                  </a:cubicBezTo>
                  <a:cubicBezTo>
                    <a:pt x="1774414" y="297332"/>
                    <a:pt x="1770180" y="297333"/>
                    <a:pt x="1766476" y="298920"/>
                  </a:cubicBezTo>
                  <a:cubicBezTo>
                    <a:pt x="1762772" y="300507"/>
                    <a:pt x="1760655" y="302095"/>
                    <a:pt x="1756951" y="305270"/>
                  </a:cubicBezTo>
                  <a:cubicBezTo>
                    <a:pt x="1753247" y="308445"/>
                    <a:pt x="1746897" y="313737"/>
                    <a:pt x="1744251" y="317970"/>
                  </a:cubicBezTo>
                  <a:cubicBezTo>
                    <a:pt x="1741605" y="322203"/>
                    <a:pt x="1743193" y="326966"/>
                    <a:pt x="1741076" y="330670"/>
                  </a:cubicBezTo>
                  <a:cubicBezTo>
                    <a:pt x="1738959" y="334374"/>
                    <a:pt x="1733138" y="337020"/>
                    <a:pt x="1731551" y="340195"/>
                  </a:cubicBezTo>
                  <a:cubicBezTo>
                    <a:pt x="1729964" y="343370"/>
                    <a:pt x="1730493" y="344958"/>
                    <a:pt x="1731551" y="349720"/>
                  </a:cubicBezTo>
                  <a:cubicBezTo>
                    <a:pt x="1732609" y="354482"/>
                    <a:pt x="1735255" y="362420"/>
                    <a:pt x="1737901" y="368770"/>
                  </a:cubicBezTo>
                  <a:cubicBezTo>
                    <a:pt x="1740547" y="375120"/>
                    <a:pt x="1747426" y="387820"/>
                    <a:pt x="1747426" y="387820"/>
                  </a:cubicBezTo>
                  <a:cubicBezTo>
                    <a:pt x="1750072" y="393112"/>
                    <a:pt x="1752718" y="394699"/>
                    <a:pt x="1753776" y="400520"/>
                  </a:cubicBezTo>
                  <a:cubicBezTo>
                    <a:pt x="1754834" y="406341"/>
                    <a:pt x="1756951" y="419041"/>
                    <a:pt x="1753776" y="422745"/>
                  </a:cubicBezTo>
                  <a:cubicBezTo>
                    <a:pt x="1750601" y="426449"/>
                    <a:pt x="1742134" y="420099"/>
                    <a:pt x="1734726" y="422745"/>
                  </a:cubicBezTo>
                  <a:cubicBezTo>
                    <a:pt x="1727318" y="425391"/>
                    <a:pt x="1717793" y="434916"/>
                    <a:pt x="1709326" y="438620"/>
                  </a:cubicBezTo>
                  <a:cubicBezTo>
                    <a:pt x="1700859" y="442324"/>
                    <a:pt x="1691334" y="442324"/>
                    <a:pt x="1683926" y="444970"/>
                  </a:cubicBezTo>
                  <a:cubicBezTo>
                    <a:pt x="1676518" y="447616"/>
                    <a:pt x="1669638" y="451320"/>
                    <a:pt x="1664876" y="454495"/>
                  </a:cubicBezTo>
                  <a:cubicBezTo>
                    <a:pt x="1660114" y="457670"/>
                    <a:pt x="1660643" y="461374"/>
                    <a:pt x="1655351" y="464020"/>
                  </a:cubicBezTo>
                  <a:cubicBezTo>
                    <a:pt x="1650059" y="466666"/>
                    <a:pt x="1638418" y="467724"/>
                    <a:pt x="1633126" y="470370"/>
                  </a:cubicBezTo>
                  <a:cubicBezTo>
                    <a:pt x="1627834" y="473016"/>
                    <a:pt x="1625718" y="475133"/>
                    <a:pt x="1623601" y="479895"/>
                  </a:cubicBezTo>
                  <a:cubicBezTo>
                    <a:pt x="1621484" y="484657"/>
                    <a:pt x="1620955" y="491537"/>
                    <a:pt x="1620426" y="498945"/>
                  </a:cubicBezTo>
                  <a:cubicBezTo>
                    <a:pt x="1619897" y="506353"/>
                    <a:pt x="1619897" y="514820"/>
                    <a:pt x="1620426" y="524345"/>
                  </a:cubicBezTo>
                  <a:cubicBezTo>
                    <a:pt x="1620955" y="533870"/>
                    <a:pt x="1621484" y="544453"/>
                    <a:pt x="1623601" y="556095"/>
                  </a:cubicBezTo>
                  <a:cubicBezTo>
                    <a:pt x="1625718" y="567737"/>
                    <a:pt x="1631539" y="584670"/>
                    <a:pt x="1633126" y="594195"/>
                  </a:cubicBezTo>
                  <a:cubicBezTo>
                    <a:pt x="1634714" y="603720"/>
                    <a:pt x="1633126" y="613245"/>
                    <a:pt x="1633126" y="613245"/>
                  </a:cubicBezTo>
                  <a:cubicBezTo>
                    <a:pt x="1633126" y="620653"/>
                    <a:pt x="1635772" y="629649"/>
                    <a:pt x="1633126" y="638645"/>
                  </a:cubicBezTo>
                  <a:cubicBezTo>
                    <a:pt x="1630480" y="647641"/>
                    <a:pt x="1622014" y="659812"/>
                    <a:pt x="1617251" y="667220"/>
                  </a:cubicBezTo>
                  <a:cubicBezTo>
                    <a:pt x="1612489" y="674628"/>
                    <a:pt x="1609313" y="676216"/>
                    <a:pt x="1604551" y="683095"/>
                  </a:cubicBezTo>
                  <a:cubicBezTo>
                    <a:pt x="1599789" y="689974"/>
                    <a:pt x="1594497" y="698970"/>
                    <a:pt x="1588676" y="708495"/>
                  </a:cubicBezTo>
                  <a:cubicBezTo>
                    <a:pt x="1582855" y="718020"/>
                    <a:pt x="1575976" y="730720"/>
                    <a:pt x="1569626" y="740245"/>
                  </a:cubicBezTo>
                  <a:cubicBezTo>
                    <a:pt x="1563276" y="749770"/>
                    <a:pt x="1557455" y="756649"/>
                    <a:pt x="1550576" y="765645"/>
                  </a:cubicBezTo>
                  <a:cubicBezTo>
                    <a:pt x="1543697" y="774641"/>
                    <a:pt x="1533643" y="787870"/>
                    <a:pt x="1528351" y="794220"/>
                  </a:cubicBezTo>
                  <a:cubicBezTo>
                    <a:pt x="1523059" y="800570"/>
                    <a:pt x="1523059" y="800570"/>
                    <a:pt x="1518826" y="803745"/>
                  </a:cubicBezTo>
                  <a:cubicBezTo>
                    <a:pt x="1514593" y="806920"/>
                    <a:pt x="1509301" y="808508"/>
                    <a:pt x="1502951" y="813270"/>
                  </a:cubicBezTo>
                  <a:cubicBezTo>
                    <a:pt x="1496601" y="818032"/>
                    <a:pt x="1486547" y="827028"/>
                    <a:pt x="1480726" y="832320"/>
                  </a:cubicBezTo>
                  <a:cubicBezTo>
                    <a:pt x="1474905" y="837612"/>
                    <a:pt x="1472259" y="841845"/>
                    <a:pt x="1468026" y="845020"/>
                  </a:cubicBezTo>
                  <a:cubicBezTo>
                    <a:pt x="1463793" y="848195"/>
                    <a:pt x="1459559" y="848724"/>
                    <a:pt x="1455326" y="851370"/>
                  </a:cubicBezTo>
                  <a:cubicBezTo>
                    <a:pt x="1451093" y="854016"/>
                    <a:pt x="1444743" y="855074"/>
                    <a:pt x="1442626" y="860895"/>
                  </a:cubicBezTo>
                  <a:cubicBezTo>
                    <a:pt x="1440509" y="866716"/>
                    <a:pt x="1441568" y="878358"/>
                    <a:pt x="1442626" y="886295"/>
                  </a:cubicBezTo>
                  <a:cubicBezTo>
                    <a:pt x="1443684" y="894232"/>
                    <a:pt x="1447918" y="900583"/>
                    <a:pt x="1448976" y="908520"/>
                  </a:cubicBezTo>
                  <a:cubicBezTo>
                    <a:pt x="1450034" y="916457"/>
                    <a:pt x="1449505" y="928099"/>
                    <a:pt x="1448976" y="933920"/>
                  </a:cubicBezTo>
                  <a:cubicBezTo>
                    <a:pt x="1448447" y="939741"/>
                    <a:pt x="1448976" y="939212"/>
                    <a:pt x="1445801" y="943445"/>
                  </a:cubicBezTo>
                  <a:cubicBezTo>
                    <a:pt x="1442626" y="947678"/>
                    <a:pt x="1435747" y="955087"/>
                    <a:pt x="1429926" y="959320"/>
                  </a:cubicBezTo>
                  <a:cubicBezTo>
                    <a:pt x="1424105" y="963553"/>
                    <a:pt x="1417226" y="966728"/>
                    <a:pt x="1410876" y="968845"/>
                  </a:cubicBezTo>
                  <a:cubicBezTo>
                    <a:pt x="1404526" y="970962"/>
                    <a:pt x="1397647" y="970433"/>
                    <a:pt x="1391826" y="972020"/>
                  </a:cubicBezTo>
                  <a:cubicBezTo>
                    <a:pt x="1386005" y="973608"/>
                    <a:pt x="1381772" y="976253"/>
                    <a:pt x="1375951" y="978370"/>
                  </a:cubicBezTo>
                  <a:cubicBezTo>
                    <a:pt x="1370130" y="980487"/>
                    <a:pt x="1363251" y="982074"/>
                    <a:pt x="1356901" y="984720"/>
                  </a:cubicBezTo>
                  <a:cubicBezTo>
                    <a:pt x="1350551" y="987366"/>
                    <a:pt x="1342084" y="991599"/>
                    <a:pt x="1337851" y="994245"/>
                  </a:cubicBezTo>
                  <a:cubicBezTo>
                    <a:pt x="1333618" y="996891"/>
                    <a:pt x="1334676" y="996891"/>
                    <a:pt x="1331501" y="1000595"/>
                  </a:cubicBezTo>
                  <a:cubicBezTo>
                    <a:pt x="1328326" y="1004299"/>
                    <a:pt x="1323034" y="1010649"/>
                    <a:pt x="1318801" y="1016470"/>
                  </a:cubicBezTo>
                  <a:cubicBezTo>
                    <a:pt x="1314568" y="1022291"/>
                    <a:pt x="1309276" y="1030228"/>
                    <a:pt x="1306101" y="1035520"/>
                  </a:cubicBezTo>
                  <a:cubicBezTo>
                    <a:pt x="1302926" y="1040812"/>
                    <a:pt x="1302926" y="1044516"/>
                    <a:pt x="1299751" y="1048220"/>
                  </a:cubicBezTo>
                  <a:cubicBezTo>
                    <a:pt x="1296576" y="1051924"/>
                    <a:pt x="1289697" y="1053512"/>
                    <a:pt x="1287051" y="1057745"/>
                  </a:cubicBezTo>
                  <a:cubicBezTo>
                    <a:pt x="1284405" y="1061978"/>
                    <a:pt x="1285463" y="1070445"/>
                    <a:pt x="1283876" y="1073620"/>
                  </a:cubicBezTo>
                  <a:cubicBezTo>
                    <a:pt x="1282289" y="1076795"/>
                    <a:pt x="1280172" y="1073091"/>
                    <a:pt x="1277526" y="1076795"/>
                  </a:cubicBezTo>
                  <a:cubicBezTo>
                    <a:pt x="1274880" y="1080499"/>
                    <a:pt x="1270647" y="1091083"/>
                    <a:pt x="1268001" y="1095845"/>
                  </a:cubicBezTo>
                  <a:cubicBezTo>
                    <a:pt x="1265355" y="1100607"/>
                    <a:pt x="1262709" y="1100608"/>
                    <a:pt x="1261651" y="1105370"/>
                  </a:cubicBezTo>
                  <a:cubicBezTo>
                    <a:pt x="1260593" y="1110132"/>
                    <a:pt x="1261651" y="1124420"/>
                    <a:pt x="1261651" y="1124420"/>
                  </a:cubicBezTo>
                  <a:cubicBezTo>
                    <a:pt x="1261651" y="1130241"/>
                    <a:pt x="1260593" y="1132887"/>
                    <a:pt x="1261651" y="1140295"/>
                  </a:cubicBezTo>
                  <a:cubicBezTo>
                    <a:pt x="1262709" y="1147703"/>
                    <a:pt x="1265884" y="1161462"/>
                    <a:pt x="1268001" y="1168870"/>
                  </a:cubicBezTo>
                  <a:cubicBezTo>
                    <a:pt x="1270118" y="1176278"/>
                    <a:pt x="1271705" y="1178395"/>
                    <a:pt x="1274351" y="1184745"/>
                  </a:cubicBezTo>
                  <a:cubicBezTo>
                    <a:pt x="1276997" y="1191095"/>
                    <a:pt x="1280172" y="1203266"/>
                    <a:pt x="1283876" y="1206970"/>
                  </a:cubicBezTo>
                  <a:cubicBezTo>
                    <a:pt x="1287580" y="1210674"/>
                    <a:pt x="1290226" y="1206441"/>
                    <a:pt x="1296576" y="1206970"/>
                  </a:cubicBezTo>
                  <a:cubicBezTo>
                    <a:pt x="1302926" y="1207499"/>
                    <a:pt x="1314568" y="1207499"/>
                    <a:pt x="1321976" y="1210145"/>
                  </a:cubicBezTo>
                  <a:cubicBezTo>
                    <a:pt x="1329384" y="1212791"/>
                    <a:pt x="1335734" y="1219670"/>
                    <a:pt x="1341026" y="1222845"/>
                  </a:cubicBezTo>
                  <a:cubicBezTo>
                    <a:pt x="1346318" y="1226020"/>
                    <a:pt x="1350022" y="1224962"/>
                    <a:pt x="1353726" y="1229195"/>
                  </a:cubicBezTo>
                  <a:cubicBezTo>
                    <a:pt x="1357430" y="1233428"/>
                    <a:pt x="1358489" y="1242953"/>
                    <a:pt x="1363251" y="1248245"/>
                  </a:cubicBezTo>
                  <a:cubicBezTo>
                    <a:pt x="1368014" y="1253537"/>
                    <a:pt x="1377539" y="1256183"/>
                    <a:pt x="1382301" y="1260945"/>
                  </a:cubicBezTo>
                  <a:cubicBezTo>
                    <a:pt x="1387063" y="1265707"/>
                    <a:pt x="1389180" y="1271528"/>
                    <a:pt x="1391826" y="1276820"/>
                  </a:cubicBezTo>
                  <a:cubicBezTo>
                    <a:pt x="1394472" y="1282112"/>
                    <a:pt x="1394472" y="1287933"/>
                    <a:pt x="1398176" y="1292695"/>
                  </a:cubicBezTo>
                  <a:cubicBezTo>
                    <a:pt x="1401880" y="1297457"/>
                    <a:pt x="1414051" y="1305395"/>
                    <a:pt x="1414051" y="1305395"/>
                  </a:cubicBezTo>
                  <a:cubicBezTo>
                    <a:pt x="1419343" y="1309628"/>
                    <a:pt x="1426751" y="1313333"/>
                    <a:pt x="1429926" y="1318095"/>
                  </a:cubicBezTo>
                  <a:cubicBezTo>
                    <a:pt x="1433101" y="1322857"/>
                    <a:pt x="1431514" y="1328149"/>
                    <a:pt x="1433101" y="1333970"/>
                  </a:cubicBezTo>
                  <a:cubicBezTo>
                    <a:pt x="1434689" y="1339791"/>
                    <a:pt x="1438922" y="1346670"/>
                    <a:pt x="1439451" y="1353020"/>
                  </a:cubicBezTo>
                  <a:cubicBezTo>
                    <a:pt x="1439980" y="1359370"/>
                    <a:pt x="1437864" y="1365720"/>
                    <a:pt x="1436276" y="1372070"/>
                  </a:cubicBezTo>
                  <a:cubicBezTo>
                    <a:pt x="1434689" y="1378420"/>
                    <a:pt x="1432572" y="1385299"/>
                    <a:pt x="1429926" y="1391120"/>
                  </a:cubicBezTo>
                  <a:cubicBezTo>
                    <a:pt x="1427280" y="1396941"/>
                    <a:pt x="1425164" y="1401703"/>
                    <a:pt x="1420401" y="1406995"/>
                  </a:cubicBezTo>
                  <a:cubicBezTo>
                    <a:pt x="1415639" y="1412287"/>
                    <a:pt x="1406643" y="1416520"/>
                    <a:pt x="1401351" y="1422870"/>
                  </a:cubicBezTo>
                  <a:cubicBezTo>
                    <a:pt x="1396059" y="1429220"/>
                    <a:pt x="1392884" y="1438216"/>
                    <a:pt x="1388651" y="1445095"/>
                  </a:cubicBezTo>
                  <a:cubicBezTo>
                    <a:pt x="1384418" y="1451974"/>
                    <a:pt x="1380184" y="1458324"/>
                    <a:pt x="1375951" y="1464145"/>
                  </a:cubicBezTo>
                  <a:cubicBezTo>
                    <a:pt x="1371718" y="1469966"/>
                    <a:pt x="1366955" y="1474199"/>
                    <a:pt x="1363251" y="1480020"/>
                  </a:cubicBezTo>
                  <a:cubicBezTo>
                    <a:pt x="1359547" y="1485841"/>
                    <a:pt x="1356372" y="1495895"/>
                    <a:pt x="1353726" y="1499070"/>
                  </a:cubicBezTo>
                  <a:cubicBezTo>
                    <a:pt x="1351080" y="1502245"/>
                    <a:pt x="1346847" y="1495366"/>
                    <a:pt x="1347376" y="1499070"/>
                  </a:cubicBezTo>
                  <a:cubicBezTo>
                    <a:pt x="1347905" y="1502774"/>
                    <a:pt x="1355314" y="1514945"/>
                    <a:pt x="1356901" y="1521295"/>
                  </a:cubicBezTo>
                  <a:cubicBezTo>
                    <a:pt x="1358489" y="1527645"/>
                    <a:pt x="1356372" y="1531878"/>
                    <a:pt x="1356901" y="1537170"/>
                  </a:cubicBezTo>
                  <a:cubicBezTo>
                    <a:pt x="1357430" y="1542462"/>
                    <a:pt x="1357959" y="1548812"/>
                    <a:pt x="1360076" y="1553045"/>
                  </a:cubicBezTo>
                  <a:cubicBezTo>
                    <a:pt x="1362193" y="1557278"/>
                    <a:pt x="1369601" y="1562570"/>
                    <a:pt x="1369601" y="1562570"/>
                  </a:cubicBezTo>
                  <a:cubicBezTo>
                    <a:pt x="1373305" y="1566274"/>
                    <a:pt x="1379126" y="1569978"/>
                    <a:pt x="1382301" y="1575270"/>
                  </a:cubicBezTo>
                  <a:cubicBezTo>
                    <a:pt x="1385476" y="1580562"/>
                    <a:pt x="1387593" y="1589558"/>
                    <a:pt x="1388651" y="1594320"/>
                  </a:cubicBezTo>
                  <a:cubicBezTo>
                    <a:pt x="1389709" y="1599082"/>
                    <a:pt x="1389709" y="1598554"/>
                    <a:pt x="1388651" y="1603845"/>
                  </a:cubicBezTo>
                  <a:cubicBezTo>
                    <a:pt x="1387593" y="1609136"/>
                    <a:pt x="1384418" y="1621308"/>
                    <a:pt x="1382301" y="1626070"/>
                  </a:cubicBezTo>
                  <a:cubicBezTo>
                    <a:pt x="1380184" y="1630832"/>
                    <a:pt x="1378068" y="1625012"/>
                    <a:pt x="1375951" y="1632420"/>
                  </a:cubicBezTo>
                  <a:cubicBezTo>
                    <a:pt x="1373834" y="1639828"/>
                    <a:pt x="1370659" y="1658349"/>
                    <a:pt x="1369601" y="1670520"/>
                  </a:cubicBezTo>
                  <a:cubicBezTo>
                    <a:pt x="1368543" y="1682691"/>
                    <a:pt x="1370659" y="1694333"/>
                    <a:pt x="1369601" y="1705445"/>
                  </a:cubicBezTo>
                  <a:cubicBezTo>
                    <a:pt x="1368543" y="1716557"/>
                    <a:pt x="1363780" y="1727670"/>
                    <a:pt x="1363251" y="1737195"/>
                  </a:cubicBezTo>
                  <a:cubicBezTo>
                    <a:pt x="1362722" y="1746720"/>
                    <a:pt x="1365897" y="1754128"/>
                    <a:pt x="1366426" y="1762595"/>
                  </a:cubicBezTo>
                  <a:cubicBezTo>
                    <a:pt x="1366955" y="1771062"/>
                    <a:pt x="1366426" y="1787995"/>
                    <a:pt x="1366426" y="1787995"/>
                  </a:cubicBezTo>
                  <a:lnTo>
                    <a:pt x="1366426" y="1819745"/>
                  </a:lnTo>
                  <a:lnTo>
                    <a:pt x="1366426" y="1867370"/>
                  </a:lnTo>
                  <a:cubicBezTo>
                    <a:pt x="1366426" y="1882716"/>
                    <a:pt x="1365897" y="1899649"/>
                    <a:pt x="1366426" y="1911820"/>
                  </a:cubicBezTo>
                  <a:cubicBezTo>
                    <a:pt x="1366955" y="1923991"/>
                    <a:pt x="1369072" y="1932458"/>
                    <a:pt x="1369601" y="1940395"/>
                  </a:cubicBezTo>
                  <a:cubicBezTo>
                    <a:pt x="1370130" y="1948333"/>
                    <a:pt x="1370659" y="1954683"/>
                    <a:pt x="1369601" y="1959445"/>
                  </a:cubicBezTo>
                  <a:cubicBezTo>
                    <a:pt x="1368543" y="1964207"/>
                    <a:pt x="1366426" y="1967383"/>
                    <a:pt x="1363251" y="1968970"/>
                  </a:cubicBezTo>
                  <a:cubicBezTo>
                    <a:pt x="1360076" y="1970557"/>
                    <a:pt x="1350551" y="1968970"/>
                    <a:pt x="1350551" y="1968970"/>
                  </a:cubicBezTo>
                  <a:cubicBezTo>
                    <a:pt x="1345789" y="1968970"/>
                    <a:pt x="1340497" y="1968441"/>
                    <a:pt x="1334676" y="1968970"/>
                  </a:cubicBezTo>
                  <a:cubicBezTo>
                    <a:pt x="1328855" y="1969499"/>
                    <a:pt x="1322505" y="1971616"/>
                    <a:pt x="1315626" y="1972145"/>
                  </a:cubicBezTo>
                  <a:cubicBezTo>
                    <a:pt x="1308747" y="1972674"/>
                    <a:pt x="1301338" y="1970028"/>
                    <a:pt x="1293401" y="1972145"/>
                  </a:cubicBezTo>
                  <a:cubicBezTo>
                    <a:pt x="1285464" y="1974262"/>
                    <a:pt x="1275409" y="1982199"/>
                    <a:pt x="1268001" y="1984845"/>
                  </a:cubicBezTo>
                  <a:cubicBezTo>
                    <a:pt x="1260593" y="1987491"/>
                    <a:pt x="1248951" y="1988020"/>
                    <a:pt x="1248951" y="1988020"/>
                  </a:cubicBezTo>
                  <a:cubicBezTo>
                    <a:pt x="1242601" y="1989078"/>
                    <a:pt x="1236780" y="1988020"/>
                    <a:pt x="1229901" y="1991195"/>
                  </a:cubicBezTo>
                  <a:cubicBezTo>
                    <a:pt x="1223022" y="1994370"/>
                    <a:pt x="1216143" y="2002307"/>
                    <a:pt x="1207676" y="2007070"/>
                  </a:cubicBezTo>
                  <a:cubicBezTo>
                    <a:pt x="1199209" y="2011833"/>
                    <a:pt x="1188097" y="2016595"/>
                    <a:pt x="1179101" y="2019770"/>
                  </a:cubicBezTo>
                  <a:cubicBezTo>
                    <a:pt x="1170105" y="2022945"/>
                    <a:pt x="1153701" y="2026120"/>
                    <a:pt x="1153701" y="2026120"/>
                  </a:cubicBezTo>
                  <a:lnTo>
                    <a:pt x="1112426" y="2035645"/>
                  </a:lnTo>
                  <a:cubicBezTo>
                    <a:pt x="1099726" y="2038291"/>
                    <a:pt x="1086497" y="2040937"/>
                    <a:pt x="1077501" y="2041995"/>
                  </a:cubicBezTo>
                  <a:cubicBezTo>
                    <a:pt x="1068505" y="2043053"/>
                    <a:pt x="1067976" y="2041466"/>
                    <a:pt x="1058451" y="2041995"/>
                  </a:cubicBezTo>
                  <a:cubicBezTo>
                    <a:pt x="1048926" y="2042524"/>
                    <a:pt x="1031993" y="2043583"/>
                    <a:pt x="1020351" y="2045170"/>
                  </a:cubicBezTo>
                  <a:cubicBezTo>
                    <a:pt x="1008709" y="2046757"/>
                    <a:pt x="996538" y="2049403"/>
                    <a:pt x="988601" y="2051520"/>
                  </a:cubicBezTo>
                  <a:cubicBezTo>
                    <a:pt x="980664" y="2053637"/>
                    <a:pt x="979605" y="2055753"/>
                    <a:pt x="972726" y="2057870"/>
                  </a:cubicBezTo>
                  <a:cubicBezTo>
                    <a:pt x="965847" y="2059987"/>
                    <a:pt x="956322" y="2062103"/>
                    <a:pt x="947326" y="2064220"/>
                  </a:cubicBezTo>
                  <a:cubicBezTo>
                    <a:pt x="938330" y="2066337"/>
                    <a:pt x="928805" y="2067924"/>
                    <a:pt x="918751" y="2070570"/>
                  </a:cubicBezTo>
                  <a:cubicBezTo>
                    <a:pt x="908697" y="2073216"/>
                    <a:pt x="895468" y="2078508"/>
                    <a:pt x="887001" y="2080095"/>
                  </a:cubicBezTo>
                  <a:cubicBezTo>
                    <a:pt x="878534" y="2081682"/>
                    <a:pt x="867951" y="2080095"/>
                    <a:pt x="867951" y="2080095"/>
                  </a:cubicBezTo>
                  <a:lnTo>
                    <a:pt x="848901" y="2080095"/>
                  </a:lnTo>
                  <a:cubicBezTo>
                    <a:pt x="839905" y="2080095"/>
                    <a:pt x="820326" y="2080624"/>
                    <a:pt x="813976" y="2080095"/>
                  </a:cubicBezTo>
                  <a:cubicBezTo>
                    <a:pt x="807626" y="2079566"/>
                    <a:pt x="813976" y="2077449"/>
                    <a:pt x="810801" y="2076920"/>
                  </a:cubicBezTo>
                  <a:cubicBezTo>
                    <a:pt x="807626" y="2076391"/>
                    <a:pt x="802334" y="2077978"/>
                    <a:pt x="794926" y="2076920"/>
                  </a:cubicBezTo>
                  <a:cubicBezTo>
                    <a:pt x="787518" y="2075862"/>
                    <a:pt x="774818" y="2071628"/>
                    <a:pt x="766351" y="2070570"/>
                  </a:cubicBezTo>
                  <a:cubicBezTo>
                    <a:pt x="757884" y="2069512"/>
                    <a:pt x="753651" y="2071628"/>
                    <a:pt x="744126" y="2070570"/>
                  </a:cubicBezTo>
                  <a:cubicBezTo>
                    <a:pt x="734601" y="2069512"/>
                    <a:pt x="721372" y="2066866"/>
                    <a:pt x="709201" y="2064220"/>
                  </a:cubicBezTo>
                  <a:cubicBezTo>
                    <a:pt x="697030" y="2061574"/>
                    <a:pt x="683272" y="2056282"/>
                    <a:pt x="671101" y="2054695"/>
                  </a:cubicBezTo>
                  <a:cubicBezTo>
                    <a:pt x="658930" y="2053108"/>
                    <a:pt x="636176" y="2054695"/>
                    <a:pt x="636176" y="2054695"/>
                  </a:cubicBezTo>
                  <a:cubicBezTo>
                    <a:pt x="627180" y="2054695"/>
                    <a:pt x="623476" y="2056283"/>
                    <a:pt x="617126" y="2054695"/>
                  </a:cubicBezTo>
                  <a:cubicBezTo>
                    <a:pt x="610776" y="2053108"/>
                    <a:pt x="603897" y="2046758"/>
                    <a:pt x="598076" y="2045170"/>
                  </a:cubicBezTo>
                  <a:cubicBezTo>
                    <a:pt x="592255" y="2043583"/>
                    <a:pt x="589080" y="2046757"/>
                    <a:pt x="582201" y="2045170"/>
                  </a:cubicBezTo>
                  <a:cubicBezTo>
                    <a:pt x="575322" y="2043583"/>
                    <a:pt x="564209" y="2038291"/>
                    <a:pt x="556801" y="2035645"/>
                  </a:cubicBezTo>
                  <a:cubicBezTo>
                    <a:pt x="549393" y="2032999"/>
                    <a:pt x="545689" y="2032470"/>
                    <a:pt x="537751" y="2029295"/>
                  </a:cubicBezTo>
                  <a:cubicBezTo>
                    <a:pt x="529813" y="2026120"/>
                    <a:pt x="516584" y="2020299"/>
                    <a:pt x="509176" y="2016595"/>
                  </a:cubicBezTo>
                  <a:cubicBezTo>
                    <a:pt x="501768" y="2012891"/>
                    <a:pt x="500180" y="2009716"/>
                    <a:pt x="493301" y="2007070"/>
                  </a:cubicBezTo>
                  <a:cubicBezTo>
                    <a:pt x="486422" y="2004424"/>
                    <a:pt x="475838" y="2002837"/>
                    <a:pt x="467901" y="2000720"/>
                  </a:cubicBezTo>
                  <a:cubicBezTo>
                    <a:pt x="459964" y="1998603"/>
                    <a:pt x="451497" y="1997016"/>
                    <a:pt x="445676" y="1994370"/>
                  </a:cubicBezTo>
                  <a:cubicBezTo>
                    <a:pt x="439855" y="1991724"/>
                    <a:pt x="436680" y="1987491"/>
                    <a:pt x="432976" y="1984845"/>
                  </a:cubicBezTo>
                  <a:cubicBezTo>
                    <a:pt x="429272" y="1982199"/>
                    <a:pt x="427155" y="1983257"/>
                    <a:pt x="423451" y="1978495"/>
                  </a:cubicBezTo>
                  <a:cubicBezTo>
                    <a:pt x="419747" y="1973733"/>
                    <a:pt x="415513" y="1962620"/>
                    <a:pt x="410751" y="1956270"/>
                  </a:cubicBezTo>
                  <a:cubicBezTo>
                    <a:pt x="405989" y="1949920"/>
                    <a:pt x="394876" y="1940395"/>
                    <a:pt x="394876" y="1940395"/>
                  </a:cubicBezTo>
                  <a:lnTo>
                    <a:pt x="372651" y="1918170"/>
                  </a:lnTo>
                  <a:lnTo>
                    <a:pt x="347251" y="1892770"/>
                  </a:lnTo>
                  <a:cubicBezTo>
                    <a:pt x="340372" y="1885891"/>
                    <a:pt x="337726" y="1882716"/>
                    <a:pt x="331376" y="1876895"/>
                  </a:cubicBezTo>
                  <a:cubicBezTo>
                    <a:pt x="325026" y="1871074"/>
                    <a:pt x="317088" y="1862608"/>
                    <a:pt x="309151" y="1857845"/>
                  </a:cubicBezTo>
                  <a:cubicBezTo>
                    <a:pt x="301213" y="1853083"/>
                    <a:pt x="290101" y="1855728"/>
                    <a:pt x="283751" y="1848320"/>
                  </a:cubicBezTo>
                  <a:cubicBezTo>
                    <a:pt x="277401" y="1840912"/>
                    <a:pt x="274755" y="1823449"/>
                    <a:pt x="271051" y="1813395"/>
                  </a:cubicBezTo>
                  <a:cubicBezTo>
                    <a:pt x="267347" y="1803341"/>
                    <a:pt x="264701" y="1795933"/>
                    <a:pt x="261526" y="1787995"/>
                  </a:cubicBezTo>
                  <a:cubicBezTo>
                    <a:pt x="258351" y="1780057"/>
                    <a:pt x="256764" y="1775295"/>
                    <a:pt x="252001" y="1765770"/>
                  </a:cubicBezTo>
                  <a:cubicBezTo>
                    <a:pt x="247238" y="1756245"/>
                    <a:pt x="238772" y="1740370"/>
                    <a:pt x="232951" y="1730845"/>
                  </a:cubicBezTo>
                  <a:cubicBezTo>
                    <a:pt x="227130" y="1721320"/>
                    <a:pt x="222897" y="1714970"/>
                    <a:pt x="217076" y="1708620"/>
                  </a:cubicBezTo>
                  <a:cubicBezTo>
                    <a:pt x="211255" y="1702270"/>
                    <a:pt x="207022" y="1699624"/>
                    <a:pt x="198026" y="1692745"/>
                  </a:cubicBezTo>
                  <a:cubicBezTo>
                    <a:pt x="189030" y="1685866"/>
                    <a:pt x="172626" y="1672637"/>
                    <a:pt x="163101" y="1667345"/>
                  </a:cubicBezTo>
                  <a:cubicBezTo>
                    <a:pt x="153576" y="1662053"/>
                    <a:pt x="149343" y="1662053"/>
                    <a:pt x="140876" y="1660995"/>
                  </a:cubicBezTo>
                  <a:cubicBezTo>
                    <a:pt x="132409" y="1659937"/>
                    <a:pt x="112301" y="1660995"/>
                    <a:pt x="112301" y="1660995"/>
                  </a:cubicBezTo>
                  <a:cubicBezTo>
                    <a:pt x="102776" y="1660995"/>
                    <a:pt x="92722" y="1659408"/>
                    <a:pt x="83726" y="1660995"/>
                  </a:cubicBezTo>
                  <a:cubicBezTo>
                    <a:pt x="74730" y="1662582"/>
                    <a:pt x="65734" y="1668933"/>
                    <a:pt x="58326" y="1670520"/>
                  </a:cubicBezTo>
                  <a:cubicBezTo>
                    <a:pt x="50918" y="1672107"/>
                    <a:pt x="41393" y="1673695"/>
                    <a:pt x="39276" y="1670520"/>
                  </a:cubicBezTo>
                  <a:cubicBezTo>
                    <a:pt x="37159" y="1667345"/>
                    <a:pt x="42980" y="1658349"/>
                    <a:pt x="45626" y="1651470"/>
                  </a:cubicBezTo>
                  <a:cubicBezTo>
                    <a:pt x="48272" y="1644591"/>
                    <a:pt x="51447" y="1636124"/>
                    <a:pt x="55151" y="1629245"/>
                  </a:cubicBezTo>
                  <a:cubicBezTo>
                    <a:pt x="58855" y="1622366"/>
                    <a:pt x="64676" y="1617074"/>
                    <a:pt x="67851" y="1610195"/>
                  </a:cubicBezTo>
                  <a:cubicBezTo>
                    <a:pt x="71026" y="1603316"/>
                    <a:pt x="72084" y="1594320"/>
                    <a:pt x="74201" y="1587970"/>
                  </a:cubicBezTo>
                  <a:cubicBezTo>
                    <a:pt x="76318" y="1581620"/>
                    <a:pt x="75259" y="1581091"/>
                    <a:pt x="80551" y="1572095"/>
                  </a:cubicBezTo>
                  <a:cubicBezTo>
                    <a:pt x="85843" y="1563099"/>
                    <a:pt x="99601" y="1545637"/>
                    <a:pt x="105951" y="1533995"/>
                  </a:cubicBezTo>
                  <a:cubicBezTo>
                    <a:pt x="112301" y="1522353"/>
                    <a:pt x="116005" y="1511241"/>
                    <a:pt x="118651" y="1502245"/>
                  </a:cubicBezTo>
                  <a:cubicBezTo>
                    <a:pt x="121297" y="1493249"/>
                    <a:pt x="121297" y="1487958"/>
                    <a:pt x="121826" y="1480020"/>
                  </a:cubicBezTo>
                  <a:cubicBezTo>
                    <a:pt x="122355" y="1472083"/>
                    <a:pt x="121826" y="1454620"/>
                    <a:pt x="121826" y="1454620"/>
                  </a:cubicBezTo>
                  <a:lnTo>
                    <a:pt x="121826" y="1435570"/>
                  </a:lnTo>
                  <a:cubicBezTo>
                    <a:pt x="121826" y="1429220"/>
                    <a:pt x="126059" y="1424457"/>
                    <a:pt x="121826" y="1416520"/>
                  </a:cubicBezTo>
                  <a:cubicBezTo>
                    <a:pt x="117593" y="1408583"/>
                    <a:pt x="102776" y="1395882"/>
                    <a:pt x="96426" y="1387945"/>
                  </a:cubicBezTo>
                  <a:cubicBezTo>
                    <a:pt x="90076" y="1380008"/>
                    <a:pt x="87959" y="1374716"/>
                    <a:pt x="83726" y="1368895"/>
                  </a:cubicBezTo>
                  <a:cubicBezTo>
                    <a:pt x="79493" y="1363074"/>
                    <a:pt x="74730" y="1358312"/>
                    <a:pt x="71026" y="1353020"/>
                  </a:cubicBezTo>
                  <a:cubicBezTo>
                    <a:pt x="67322" y="1347728"/>
                    <a:pt x="64676" y="1341907"/>
                    <a:pt x="61501" y="1337145"/>
                  </a:cubicBezTo>
                  <a:cubicBezTo>
                    <a:pt x="58326" y="1332383"/>
                    <a:pt x="55680" y="1330266"/>
                    <a:pt x="51976" y="1324445"/>
                  </a:cubicBezTo>
                  <a:cubicBezTo>
                    <a:pt x="48272" y="1318624"/>
                    <a:pt x="42980" y="1308570"/>
                    <a:pt x="39276" y="1302220"/>
                  </a:cubicBezTo>
                  <a:cubicBezTo>
                    <a:pt x="35572" y="1295870"/>
                    <a:pt x="31338" y="1293224"/>
                    <a:pt x="29751" y="1286345"/>
                  </a:cubicBezTo>
                  <a:cubicBezTo>
                    <a:pt x="28164" y="1279466"/>
                    <a:pt x="31868" y="1268353"/>
                    <a:pt x="29751" y="1260945"/>
                  </a:cubicBezTo>
                  <a:cubicBezTo>
                    <a:pt x="27634" y="1253537"/>
                    <a:pt x="21813" y="1250891"/>
                    <a:pt x="17051" y="1241895"/>
                  </a:cubicBezTo>
                  <a:cubicBezTo>
                    <a:pt x="12289" y="1232899"/>
                    <a:pt x="3822" y="1217553"/>
                    <a:pt x="1176" y="1206970"/>
                  </a:cubicBezTo>
                  <a:cubicBezTo>
                    <a:pt x="-1470" y="1196387"/>
                    <a:pt x="1176" y="1178395"/>
                    <a:pt x="1176" y="1178395"/>
                  </a:cubicBezTo>
                  <a:lnTo>
                    <a:pt x="1176" y="1152995"/>
                  </a:lnTo>
                  <a:cubicBezTo>
                    <a:pt x="1176" y="1144528"/>
                    <a:pt x="118" y="1136062"/>
                    <a:pt x="1176" y="1127595"/>
                  </a:cubicBezTo>
                  <a:cubicBezTo>
                    <a:pt x="2234" y="1119128"/>
                    <a:pt x="3293" y="1108545"/>
                    <a:pt x="7526" y="1102195"/>
                  </a:cubicBezTo>
                  <a:cubicBezTo>
                    <a:pt x="11759" y="1095845"/>
                    <a:pt x="21284" y="1093728"/>
                    <a:pt x="26576" y="1089495"/>
                  </a:cubicBezTo>
                  <a:cubicBezTo>
                    <a:pt x="31868" y="1085262"/>
                    <a:pt x="35572" y="1081557"/>
                    <a:pt x="39276" y="1076795"/>
                  </a:cubicBezTo>
                  <a:cubicBezTo>
                    <a:pt x="42980" y="1072033"/>
                    <a:pt x="47214" y="1065153"/>
                    <a:pt x="48801" y="1060920"/>
                  </a:cubicBezTo>
                  <a:cubicBezTo>
                    <a:pt x="50388" y="1056687"/>
                    <a:pt x="48272" y="1058274"/>
                    <a:pt x="48801" y="1051395"/>
                  </a:cubicBezTo>
                  <a:cubicBezTo>
                    <a:pt x="49330" y="1044516"/>
                    <a:pt x="50389" y="1028112"/>
                    <a:pt x="51976" y="1019645"/>
                  </a:cubicBezTo>
                  <a:cubicBezTo>
                    <a:pt x="53563" y="1011178"/>
                    <a:pt x="55151" y="1004828"/>
                    <a:pt x="58326" y="1000595"/>
                  </a:cubicBezTo>
                  <a:cubicBezTo>
                    <a:pt x="61501" y="996362"/>
                    <a:pt x="63088" y="997420"/>
                    <a:pt x="71026" y="994245"/>
                  </a:cubicBezTo>
                  <a:cubicBezTo>
                    <a:pt x="78964" y="991070"/>
                    <a:pt x="94309" y="986307"/>
                    <a:pt x="105951" y="981545"/>
                  </a:cubicBezTo>
                  <a:cubicBezTo>
                    <a:pt x="117593" y="976783"/>
                    <a:pt x="131351" y="969374"/>
                    <a:pt x="140876" y="965670"/>
                  </a:cubicBezTo>
                  <a:cubicBezTo>
                    <a:pt x="150401" y="961966"/>
                    <a:pt x="157280" y="962495"/>
                    <a:pt x="163101" y="959320"/>
                  </a:cubicBezTo>
                  <a:cubicBezTo>
                    <a:pt x="168922" y="956145"/>
                    <a:pt x="175801" y="946620"/>
                    <a:pt x="175801" y="946620"/>
                  </a:cubicBezTo>
                  <a:cubicBezTo>
                    <a:pt x="180563" y="941858"/>
                    <a:pt x="186914" y="937095"/>
                    <a:pt x="191676" y="930745"/>
                  </a:cubicBezTo>
                  <a:cubicBezTo>
                    <a:pt x="196438" y="924395"/>
                    <a:pt x="204376" y="908520"/>
                    <a:pt x="204376" y="908520"/>
                  </a:cubicBezTo>
                  <a:cubicBezTo>
                    <a:pt x="208609" y="901112"/>
                    <a:pt x="213901" y="892116"/>
                    <a:pt x="217076" y="886295"/>
                  </a:cubicBezTo>
                  <a:cubicBezTo>
                    <a:pt x="220251" y="880474"/>
                    <a:pt x="219722" y="878357"/>
                    <a:pt x="223426" y="873595"/>
                  </a:cubicBezTo>
                  <a:cubicBezTo>
                    <a:pt x="227130" y="868833"/>
                    <a:pt x="239301" y="857720"/>
                    <a:pt x="239301" y="857720"/>
                  </a:cubicBezTo>
                  <a:cubicBezTo>
                    <a:pt x="243534" y="853487"/>
                    <a:pt x="244593" y="851899"/>
                    <a:pt x="248826" y="848195"/>
                  </a:cubicBezTo>
                  <a:cubicBezTo>
                    <a:pt x="253059" y="844491"/>
                    <a:pt x="257822" y="840257"/>
                    <a:pt x="264701" y="835495"/>
                  </a:cubicBezTo>
                  <a:cubicBezTo>
                    <a:pt x="271580" y="830733"/>
                    <a:pt x="281634" y="825441"/>
                    <a:pt x="290101" y="819620"/>
                  </a:cubicBezTo>
                  <a:cubicBezTo>
                    <a:pt x="298568" y="813799"/>
                    <a:pt x="308093" y="804274"/>
                    <a:pt x="315501" y="800570"/>
                  </a:cubicBezTo>
                  <a:cubicBezTo>
                    <a:pt x="322909" y="796866"/>
                    <a:pt x="327672" y="800041"/>
                    <a:pt x="334551" y="797395"/>
                  </a:cubicBezTo>
                  <a:cubicBezTo>
                    <a:pt x="341430" y="794749"/>
                    <a:pt x="351484" y="786812"/>
                    <a:pt x="356776" y="784695"/>
                  </a:cubicBezTo>
                  <a:cubicBezTo>
                    <a:pt x="362068" y="782578"/>
                    <a:pt x="366301" y="784695"/>
                    <a:pt x="366301" y="784695"/>
                  </a:cubicBezTo>
                  <a:cubicBezTo>
                    <a:pt x="372651" y="784695"/>
                    <a:pt x="388526" y="786283"/>
                    <a:pt x="394876" y="784695"/>
                  </a:cubicBezTo>
                  <a:cubicBezTo>
                    <a:pt x="401226" y="783108"/>
                    <a:pt x="401755" y="778874"/>
                    <a:pt x="404401" y="775170"/>
                  </a:cubicBezTo>
                  <a:cubicBezTo>
                    <a:pt x="407047" y="771466"/>
                    <a:pt x="410222" y="768820"/>
                    <a:pt x="410751" y="762470"/>
                  </a:cubicBezTo>
                  <a:cubicBezTo>
                    <a:pt x="411280" y="756120"/>
                    <a:pt x="404930" y="745537"/>
                    <a:pt x="407576" y="737070"/>
                  </a:cubicBezTo>
                  <a:cubicBezTo>
                    <a:pt x="410222" y="728603"/>
                    <a:pt x="420276" y="720666"/>
                    <a:pt x="426626" y="711670"/>
                  </a:cubicBezTo>
                  <a:cubicBezTo>
                    <a:pt x="432976" y="702674"/>
                    <a:pt x="440913" y="692620"/>
                    <a:pt x="445676" y="683095"/>
                  </a:cubicBezTo>
                  <a:cubicBezTo>
                    <a:pt x="450439" y="673570"/>
                    <a:pt x="451497" y="663516"/>
                    <a:pt x="455201" y="654520"/>
                  </a:cubicBezTo>
                  <a:cubicBezTo>
                    <a:pt x="458905" y="645524"/>
                    <a:pt x="463668" y="637057"/>
                    <a:pt x="467901" y="629120"/>
                  </a:cubicBezTo>
                  <a:cubicBezTo>
                    <a:pt x="472134" y="621183"/>
                    <a:pt x="476897" y="614303"/>
                    <a:pt x="480601" y="606895"/>
                  </a:cubicBezTo>
                  <a:cubicBezTo>
                    <a:pt x="484305" y="599487"/>
                    <a:pt x="490126" y="592078"/>
                    <a:pt x="490126" y="584670"/>
                  </a:cubicBezTo>
                  <a:cubicBezTo>
                    <a:pt x="490126" y="577262"/>
                    <a:pt x="488009" y="568266"/>
                    <a:pt x="480601" y="562445"/>
                  </a:cubicBezTo>
                  <a:cubicBezTo>
                    <a:pt x="473193" y="556624"/>
                    <a:pt x="457318" y="553449"/>
                    <a:pt x="445676" y="549745"/>
                  </a:cubicBezTo>
                  <a:cubicBezTo>
                    <a:pt x="434034" y="546041"/>
                    <a:pt x="420276" y="543395"/>
                    <a:pt x="410751" y="540220"/>
                  </a:cubicBezTo>
                  <a:cubicBezTo>
                    <a:pt x="401226" y="537045"/>
                    <a:pt x="395405" y="535457"/>
                    <a:pt x="388526" y="530695"/>
                  </a:cubicBezTo>
                  <a:cubicBezTo>
                    <a:pt x="381647" y="525933"/>
                    <a:pt x="374768" y="517466"/>
                    <a:pt x="369476" y="511645"/>
                  </a:cubicBezTo>
                  <a:cubicBezTo>
                    <a:pt x="364184" y="505824"/>
                    <a:pt x="358893" y="502120"/>
                    <a:pt x="356776" y="495770"/>
                  </a:cubicBezTo>
                  <a:cubicBezTo>
                    <a:pt x="354659" y="489420"/>
                    <a:pt x="355188" y="483070"/>
                    <a:pt x="356776" y="473545"/>
                  </a:cubicBezTo>
                  <a:cubicBezTo>
                    <a:pt x="358363" y="464020"/>
                    <a:pt x="363655" y="449733"/>
                    <a:pt x="366301" y="438620"/>
                  </a:cubicBezTo>
                  <a:cubicBezTo>
                    <a:pt x="368947" y="427507"/>
                    <a:pt x="371593" y="416924"/>
                    <a:pt x="372651" y="406870"/>
                  </a:cubicBezTo>
                  <a:cubicBezTo>
                    <a:pt x="373709" y="396816"/>
                    <a:pt x="372122" y="386762"/>
                    <a:pt x="372651" y="378295"/>
                  </a:cubicBezTo>
                  <a:cubicBezTo>
                    <a:pt x="373180" y="369828"/>
                    <a:pt x="374768" y="364537"/>
                    <a:pt x="375826" y="356070"/>
                  </a:cubicBezTo>
                  <a:cubicBezTo>
                    <a:pt x="376884" y="347603"/>
                    <a:pt x="378472" y="335962"/>
                    <a:pt x="379001" y="327495"/>
                  </a:cubicBezTo>
                  <a:cubicBezTo>
                    <a:pt x="379530" y="319028"/>
                    <a:pt x="377943" y="311091"/>
                    <a:pt x="379001" y="305270"/>
                  </a:cubicBezTo>
                  <a:cubicBezTo>
                    <a:pt x="380059" y="299449"/>
                    <a:pt x="381647" y="294157"/>
                    <a:pt x="385351" y="292570"/>
                  </a:cubicBezTo>
                  <a:cubicBezTo>
                    <a:pt x="389055" y="290983"/>
                    <a:pt x="393289" y="293099"/>
                    <a:pt x="401226" y="295745"/>
                  </a:cubicBezTo>
                  <a:cubicBezTo>
                    <a:pt x="409163" y="298391"/>
                    <a:pt x="423451" y="306328"/>
                    <a:pt x="432976" y="308445"/>
                  </a:cubicBezTo>
                  <a:cubicBezTo>
                    <a:pt x="442501" y="310562"/>
                    <a:pt x="458376" y="308445"/>
                    <a:pt x="458376" y="308445"/>
                  </a:cubicBezTo>
                  <a:lnTo>
                    <a:pt x="486951" y="308445"/>
                  </a:lnTo>
                  <a:cubicBezTo>
                    <a:pt x="499651" y="308445"/>
                    <a:pt x="525051" y="310033"/>
                    <a:pt x="534576" y="308445"/>
                  </a:cubicBezTo>
                  <a:cubicBezTo>
                    <a:pt x="544101" y="306858"/>
                    <a:pt x="539339" y="301037"/>
                    <a:pt x="544101" y="298920"/>
                  </a:cubicBezTo>
                  <a:cubicBezTo>
                    <a:pt x="548863" y="296803"/>
                    <a:pt x="557859" y="298391"/>
                    <a:pt x="563151" y="295745"/>
                  </a:cubicBezTo>
                  <a:cubicBezTo>
                    <a:pt x="568443" y="293099"/>
                    <a:pt x="571089" y="286749"/>
                    <a:pt x="575851" y="283045"/>
                  </a:cubicBezTo>
                  <a:cubicBezTo>
                    <a:pt x="580613" y="279341"/>
                    <a:pt x="585905" y="276695"/>
                    <a:pt x="591726" y="273520"/>
                  </a:cubicBezTo>
                  <a:cubicBezTo>
                    <a:pt x="597547" y="270345"/>
                    <a:pt x="607072" y="268228"/>
                    <a:pt x="610776" y="263995"/>
                  </a:cubicBezTo>
                  <a:cubicBezTo>
                    <a:pt x="614480" y="259762"/>
                    <a:pt x="612363" y="253941"/>
                    <a:pt x="613951" y="248120"/>
                  </a:cubicBezTo>
                  <a:cubicBezTo>
                    <a:pt x="615538" y="242299"/>
                    <a:pt x="617126" y="235420"/>
                    <a:pt x="620301" y="229070"/>
                  </a:cubicBezTo>
                  <a:cubicBezTo>
                    <a:pt x="623476" y="222720"/>
                    <a:pt x="630884" y="215312"/>
                    <a:pt x="633001" y="210020"/>
                  </a:cubicBezTo>
                  <a:cubicBezTo>
                    <a:pt x="635118" y="204728"/>
                    <a:pt x="629297" y="201553"/>
                    <a:pt x="633001" y="197320"/>
                  </a:cubicBezTo>
                  <a:cubicBezTo>
                    <a:pt x="636705" y="193087"/>
                    <a:pt x="648876" y="186737"/>
                    <a:pt x="655226" y="184620"/>
                  </a:cubicBezTo>
                  <a:cubicBezTo>
                    <a:pt x="661576" y="182503"/>
                    <a:pt x="664751" y="186208"/>
                    <a:pt x="671101" y="184620"/>
                  </a:cubicBezTo>
                  <a:cubicBezTo>
                    <a:pt x="677451" y="183033"/>
                    <a:pt x="688564" y="179857"/>
                    <a:pt x="693326" y="175095"/>
                  </a:cubicBezTo>
                  <a:cubicBezTo>
                    <a:pt x="698088" y="170333"/>
                    <a:pt x="698618" y="162924"/>
                    <a:pt x="699676" y="156045"/>
                  </a:cubicBezTo>
                  <a:cubicBezTo>
                    <a:pt x="700734" y="149166"/>
                    <a:pt x="699676" y="133820"/>
                    <a:pt x="699676" y="133820"/>
                  </a:cubicBezTo>
                  <a:lnTo>
                    <a:pt x="699676" y="114770"/>
                  </a:lnTo>
                  <a:lnTo>
                    <a:pt x="699676" y="95720"/>
                  </a:lnTo>
                  <a:lnTo>
                    <a:pt x="699676" y="79845"/>
                  </a:lnTo>
                  <a:lnTo>
                    <a:pt x="699676" y="63970"/>
                  </a:lnTo>
                  <a:lnTo>
                    <a:pt x="699676" y="60795"/>
                  </a:lnTo>
                  <a:lnTo>
                    <a:pt x="699676" y="57620"/>
                  </a:lnTo>
                  <a:cubicBezTo>
                    <a:pt x="699676" y="56562"/>
                    <a:pt x="697030" y="51799"/>
                    <a:pt x="699676" y="54445"/>
                  </a:cubicBezTo>
                  <a:cubicBezTo>
                    <a:pt x="702322" y="57091"/>
                    <a:pt x="711847" y="68203"/>
                    <a:pt x="715551" y="73495"/>
                  </a:cubicBezTo>
                  <a:cubicBezTo>
                    <a:pt x="719255" y="78787"/>
                    <a:pt x="718197" y="81433"/>
                    <a:pt x="721901" y="86195"/>
                  </a:cubicBezTo>
                  <a:cubicBezTo>
                    <a:pt x="725605" y="90957"/>
                    <a:pt x="732484" y="97837"/>
                    <a:pt x="737776" y="102070"/>
                  </a:cubicBezTo>
                  <a:cubicBezTo>
                    <a:pt x="743068" y="106303"/>
                    <a:pt x="747830" y="109478"/>
                    <a:pt x="753651" y="111595"/>
                  </a:cubicBezTo>
                  <a:cubicBezTo>
                    <a:pt x="759472" y="113712"/>
                    <a:pt x="767409" y="112653"/>
                    <a:pt x="772701" y="114770"/>
                  </a:cubicBezTo>
                  <a:cubicBezTo>
                    <a:pt x="777993" y="116887"/>
                    <a:pt x="780639" y="122178"/>
                    <a:pt x="785401" y="124295"/>
                  </a:cubicBezTo>
                  <a:cubicBezTo>
                    <a:pt x="790163" y="126412"/>
                    <a:pt x="801276" y="127470"/>
                    <a:pt x="801276" y="127470"/>
                  </a:cubicBezTo>
                  <a:lnTo>
                    <a:pt x="817151" y="130645"/>
                  </a:lnTo>
                  <a:cubicBezTo>
                    <a:pt x="821913" y="131703"/>
                    <a:pt x="824030" y="132233"/>
                    <a:pt x="829851" y="133820"/>
                  </a:cubicBezTo>
                  <a:cubicBezTo>
                    <a:pt x="835672" y="135408"/>
                    <a:pt x="844139" y="139112"/>
                    <a:pt x="852076" y="140170"/>
                  </a:cubicBezTo>
                  <a:cubicBezTo>
                    <a:pt x="860013" y="141228"/>
                    <a:pt x="871126" y="139112"/>
                    <a:pt x="877476" y="140170"/>
                  </a:cubicBezTo>
                  <a:cubicBezTo>
                    <a:pt x="883826" y="141228"/>
                    <a:pt x="886472" y="145462"/>
                    <a:pt x="890176" y="146520"/>
                  </a:cubicBezTo>
                  <a:cubicBezTo>
                    <a:pt x="893880" y="147578"/>
                    <a:pt x="899701" y="146520"/>
                    <a:pt x="899701" y="146520"/>
                  </a:cubicBezTo>
                  <a:lnTo>
                    <a:pt x="909226" y="146520"/>
                  </a:lnTo>
                  <a:cubicBezTo>
                    <a:pt x="912401" y="146520"/>
                    <a:pt x="912930" y="147578"/>
                    <a:pt x="918751" y="146520"/>
                  </a:cubicBezTo>
                  <a:cubicBezTo>
                    <a:pt x="924572" y="145462"/>
                    <a:pt x="935684" y="141757"/>
                    <a:pt x="944151" y="140170"/>
                  </a:cubicBezTo>
                  <a:cubicBezTo>
                    <a:pt x="952618" y="138583"/>
                    <a:pt x="962143" y="138582"/>
                    <a:pt x="969551" y="136995"/>
                  </a:cubicBezTo>
                  <a:cubicBezTo>
                    <a:pt x="976959" y="135408"/>
                    <a:pt x="983309" y="132232"/>
                    <a:pt x="988601" y="130645"/>
                  </a:cubicBezTo>
                  <a:cubicBezTo>
                    <a:pt x="993893" y="129058"/>
                    <a:pt x="998655" y="128528"/>
                    <a:pt x="1001301" y="127470"/>
                  </a:cubicBezTo>
                  <a:cubicBezTo>
                    <a:pt x="1003947" y="126412"/>
                    <a:pt x="1000243" y="125882"/>
                    <a:pt x="1004476" y="124295"/>
                  </a:cubicBezTo>
                  <a:cubicBezTo>
                    <a:pt x="1008709" y="122708"/>
                    <a:pt x="1020351" y="119003"/>
                    <a:pt x="1026701" y="117945"/>
                  </a:cubicBezTo>
                  <a:cubicBezTo>
                    <a:pt x="1033051" y="116887"/>
                    <a:pt x="1036755" y="120062"/>
                    <a:pt x="1042576" y="117945"/>
                  </a:cubicBezTo>
                  <a:cubicBezTo>
                    <a:pt x="1048397" y="115828"/>
                    <a:pt x="1054747" y="107891"/>
                    <a:pt x="1061626" y="105245"/>
                  </a:cubicBezTo>
                  <a:cubicBezTo>
                    <a:pt x="1068505" y="102599"/>
                    <a:pt x="1076972" y="102599"/>
                    <a:pt x="1083851" y="102070"/>
                  </a:cubicBezTo>
                  <a:cubicBezTo>
                    <a:pt x="1090730" y="101541"/>
                    <a:pt x="1097080" y="103128"/>
                    <a:pt x="1102901" y="102070"/>
                  </a:cubicBezTo>
                  <a:cubicBezTo>
                    <a:pt x="1108722" y="101012"/>
                    <a:pt x="1113485" y="96778"/>
                    <a:pt x="1118776" y="95720"/>
                  </a:cubicBezTo>
                  <a:cubicBezTo>
                    <a:pt x="1124067" y="94662"/>
                    <a:pt x="1134651" y="95720"/>
                    <a:pt x="1134651" y="95720"/>
                  </a:cubicBezTo>
                  <a:lnTo>
                    <a:pt x="1185451" y="89370"/>
                  </a:ln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87" name="TextBox 86"/>
            <p:cNvSpPr txBox="1"/>
            <p:nvPr/>
          </p:nvSpPr>
          <p:spPr>
            <a:xfrm>
              <a:off x="1434820" y="4831177"/>
              <a:ext cx="1041262" cy="276999"/>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rPr>
                <a:t>罗山县</a:t>
              </a:r>
            </a:p>
          </p:txBody>
        </p:sp>
        <p:sp>
          <p:nvSpPr>
            <p:cNvPr id="91" name="Text Box 74"/>
            <p:cNvSpPr txBox="1">
              <a:spLocks noChangeArrowheads="1"/>
            </p:cNvSpPr>
            <p:nvPr/>
          </p:nvSpPr>
          <p:spPr bwMode="auto">
            <a:xfrm>
              <a:off x="1597769" y="3976764"/>
              <a:ext cx="411285" cy="29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浉河</a:t>
              </a:r>
              <a:endParaRPr lang="en-US" altLang="zh-CN" sz="8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250</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93" name="Line 216"/>
            <p:cNvSpPr>
              <a:spLocks noChangeShapeType="1"/>
            </p:cNvSpPr>
            <p:nvPr/>
          </p:nvSpPr>
          <p:spPr bwMode="auto">
            <a:xfrm flipH="1">
              <a:off x="866773" y="3853992"/>
              <a:ext cx="1070841" cy="150913"/>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5" name="Line 216"/>
            <p:cNvSpPr>
              <a:spLocks noChangeShapeType="1"/>
            </p:cNvSpPr>
            <p:nvPr/>
          </p:nvSpPr>
          <p:spPr bwMode="auto">
            <a:xfrm flipH="1">
              <a:off x="866773" y="3906729"/>
              <a:ext cx="1070841" cy="150913"/>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nvGrpSpPr>
            <p:cNvPr id="96" name="组合 95"/>
            <p:cNvGrpSpPr/>
            <p:nvPr/>
          </p:nvGrpSpPr>
          <p:grpSpPr>
            <a:xfrm>
              <a:off x="1883179" y="3748402"/>
              <a:ext cx="288059" cy="276280"/>
              <a:chOff x="10020532" y="3370500"/>
              <a:chExt cx="151353" cy="149002"/>
            </a:xfrm>
          </p:grpSpPr>
          <p:sp>
            <p:nvSpPr>
              <p:cNvPr id="97"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98"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99"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00" name="Line 216"/>
            <p:cNvSpPr>
              <a:spLocks noChangeShapeType="1"/>
            </p:cNvSpPr>
            <p:nvPr/>
          </p:nvSpPr>
          <p:spPr bwMode="auto">
            <a:xfrm flipH="1" flipV="1">
              <a:off x="1842267" y="2466275"/>
              <a:ext cx="137652" cy="1315704"/>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01" name="Line 216"/>
            <p:cNvSpPr>
              <a:spLocks noChangeShapeType="1"/>
            </p:cNvSpPr>
            <p:nvPr/>
          </p:nvSpPr>
          <p:spPr bwMode="auto">
            <a:xfrm flipH="1" flipV="1">
              <a:off x="1908195" y="2435955"/>
              <a:ext cx="135413" cy="1335638"/>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02" name="Line 216"/>
            <p:cNvSpPr>
              <a:spLocks noChangeShapeType="1"/>
            </p:cNvSpPr>
            <p:nvPr/>
          </p:nvSpPr>
          <p:spPr bwMode="auto">
            <a:xfrm flipV="1">
              <a:off x="1702340" y="3992619"/>
              <a:ext cx="279856" cy="2118618"/>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03" name="Line 216"/>
            <p:cNvSpPr>
              <a:spLocks noChangeShapeType="1"/>
            </p:cNvSpPr>
            <p:nvPr/>
          </p:nvSpPr>
          <p:spPr bwMode="auto">
            <a:xfrm flipV="1">
              <a:off x="1768268" y="3999122"/>
              <a:ext cx="279856" cy="2118618"/>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04" name="Text Box 74"/>
            <p:cNvSpPr txBox="1">
              <a:spLocks noChangeArrowheads="1"/>
            </p:cNvSpPr>
            <p:nvPr/>
          </p:nvSpPr>
          <p:spPr bwMode="auto">
            <a:xfrm>
              <a:off x="2060215" y="2507838"/>
              <a:ext cx="776490" cy="23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至嵖岈变</a:t>
              </a:r>
            </a:p>
          </p:txBody>
        </p:sp>
        <p:sp>
          <p:nvSpPr>
            <p:cNvPr id="108" name="Text Box 74"/>
            <p:cNvSpPr txBox="1">
              <a:spLocks noChangeArrowheads="1"/>
            </p:cNvSpPr>
            <p:nvPr/>
          </p:nvSpPr>
          <p:spPr bwMode="auto">
            <a:xfrm>
              <a:off x="902544" y="5958904"/>
              <a:ext cx="77649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003366"/>
                  </a:solidFill>
                  <a:latin typeface="Times New Roman" panose="02020603050405020304" pitchFamily="18" charset="0"/>
                  <a:ea typeface="宋体" panose="02010600030101010101" pitchFamily="2" charset="-122"/>
                </a:rPr>
                <a:t>至孝感变</a:t>
              </a:r>
            </a:p>
          </p:txBody>
        </p:sp>
        <p:cxnSp>
          <p:nvCxnSpPr>
            <p:cNvPr id="126" name="直接连接符 125"/>
            <p:cNvCxnSpPr/>
            <p:nvPr/>
          </p:nvCxnSpPr>
          <p:spPr>
            <a:xfrm flipH="1" flipV="1">
              <a:off x="1238255" y="3601055"/>
              <a:ext cx="671260" cy="20396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97" idx="1"/>
            </p:cNvCxnSpPr>
            <p:nvPr/>
          </p:nvCxnSpPr>
          <p:spPr>
            <a:xfrm flipH="1" flipV="1">
              <a:off x="1551997" y="3224976"/>
              <a:ext cx="373369" cy="56388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flipV="1">
              <a:off x="1551996" y="3115495"/>
              <a:ext cx="406023" cy="65528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flipV="1">
              <a:off x="1249719" y="3583433"/>
              <a:ext cx="671260" cy="20396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flipV="1">
              <a:off x="2142519" y="3940168"/>
              <a:ext cx="167792" cy="5466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flipH="1" flipV="1">
              <a:off x="2159454" y="3914091"/>
              <a:ext cx="167792" cy="5466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flipV="1">
              <a:off x="2431566" y="4036578"/>
              <a:ext cx="606132" cy="27945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H="1" flipV="1">
              <a:off x="2448460" y="4016015"/>
              <a:ext cx="606132" cy="27945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V="1">
              <a:off x="2104201" y="3554566"/>
              <a:ext cx="544696" cy="22741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V="1">
              <a:off x="2119073" y="3580625"/>
              <a:ext cx="544696" cy="22741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endCxn id="86" idx="22"/>
            </p:cNvCxnSpPr>
            <p:nvPr/>
          </p:nvCxnSpPr>
          <p:spPr>
            <a:xfrm flipV="1">
              <a:off x="2499441" y="2578150"/>
              <a:ext cx="686809" cy="38831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V="1">
              <a:off x="2078244" y="2962481"/>
              <a:ext cx="421196" cy="79150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54" name="Oval 120"/>
            <p:cNvSpPr>
              <a:spLocks noChangeArrowheads="1"/>
            </p:cNvSpPr>
            <p:nvPr/>
          </p:nvSpPr>
          <p:spPr bwMode="auto">
            <a:xfrm>
              <a:off x="2301536" y="3931853"/>
              <a:ext cx="158786" cy="152293"/>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55" name="Oval 121"/>
            <p:cNvSpPr>
              <a:spLocks noChangeArrowheads="1"/>
            </p:cNvSpPr>
            <p:nvPr/>
          </p:nvSpPr>
          <p:spPr bwMode="auto">
            <a:xfrm>
              <a:off x="2331543" y="3961093"/>
              <a:ext cx="100024" cy="91376"/>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56" name="Oval 122"/>
            <p:cNvSpPr>
              <a:spLocks noChangeArrowheads="1"/>
            </p:cNvSpPr>
            <p:nvPr/>
          </p:nvSpPr>
          <p:spPr bwMode="auto">
            <a:xfrm>
              <a:off x="2352797" y="3980586"/>
              <a:ext cx="56264" cy="52389"/>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nvGrpSpPr>
            <p:cNvPr id="7" name="组合 6"/>
            <p:cNvGrpSpPr/>
            <p:nvPr/>
          </p:nvGrpSpPr>
          <p:grpSpPr>
            <a:xfrm>
              <a:off x="2275754" y="4976532"/>
              <a:ext cx="102984" cy="98773"/>
              <a:chOff x="958577" y="3152050"/>
              <a:chExt cx="158786" cy="152293"/>
            </a:xfrm>
          </p:grpSpPr>
          <p:sp>
            <p:nvSpPr>
              <p:cNvPr id="27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7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7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76" name="Text Box 217"/>
            <p:cNvSpPr txBox="1">
              <a:spLocks noChangeArrowheads="1"/>
            </p:cNvSpPr>
            <p:nvPr/>
          </p:nvSpPr>
          <p:spPr bwMode="auto">
            <a:xfrm>
              <a:off x="2138905" y="5108176"/>
              <a:ext cx="29987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潘新</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8.15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13" name="直接连接符 12"/>
            <p:cNvCxnSpPr>
              <a:endCxn id="273" idx="1"/>
            </p:cNvCxnSpPr>
            <p:nvPr/>
          </p:nvCxnSpPr>
          <p:spPr>
            <a:xfrm flipH="1">
              <a:off x="2290836" y="4066678"/>
              <a:ext cx="50206" cy="92431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a:endCxn id="273" idx="0"/>
            </p:cNvCxnSpPr>
            <p:nvPr/>
          </p:nvCxnSpPr>
          <p:spPr>
            <a:xfrm flipH="1">
              <a:off x="2327246" y="4069852"/>
              <a:ext cx="45087" cy="90668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78" name="组合 277"/>
            <p:cNvGrpSpPr/>
            <p:nvPr/>
          </p:nvGrpSpPr>
          <p:grpSpPr>
            <a:xfrm>
              <a:off x="1521127" y="5030076"/>
              <a:ext cx="102984" cy="98773"/>
              <a:chOff x="958577" y="3152050"/>
              <a:chExt cx="158786" cy="152293"/>
            </a:xfrm>
          </p:grpSpPr>
          <p:sp>
            <p:nvSpPr>
              <p:cNvPr id="27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8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8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282" name="组合 281"/>
            <p:cNvGrpSpPr/>
            <p:nvPr/>
          </p:nvGrpSpPr>
          <p:grpSpPr>
            <a:xfrm>
              <a:off x="2660605" y="5258844"/>
              <a:ext cx="102984" cy="98773"/>
              <a:chOff x="958577" y="3152050"/>
              <a:chExt cx="158786" cy="152293"/>
            </a:xfrm>
          </p:grpSpPr>
          <p:sp>
            <p:nvSpPr>
              <p:cNvPr id="28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8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8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86" name="直接连接符 285"/>
            <p:cNvCxnSpPr>
              <a:endCxn id="283" idx="1"/>
            </p:cNvCxnSpPr>
            <p:nvPr/>
          </p:nvCxnSpPr>
          <p:spPr>
            <a:xfrm>
              <a:off x="2357542" y="5054760"/>
              <a:ext cx="318145" cy="21854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a:endCxn id="273" idx="2"/>
            </p:cNvCxnSpPr>
            <p:nvPr/>
          </p:nvCxnSpPr>
          <p:spPr>
            <a:xfrm flipV="1">
              <a:off x="1609195" y="5025919"/>
              <a:ext cx="666559" cy="4908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88" name="Text Box 217"/>
            <p:cNvSpPr txBox="1">
              <a:spLocks noChangeArrowheads="1"/>
            </p:cNvSpPr>
            <p:nvPr/>
          </p:nvSpPr>
          <p:spPr bwMode="auto">
            <a:xfrm>
              <a:off x="1365202" y="5157562"/>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灵山</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289" name="Text Box 217"/>
            <p:cNvSpPr txBox="1">
              <a:spLocks noChangeArrowheads="1"/>
            </p:cNvSpPr>
            <p:nvPr/>
          </p:nvSpPr>
          <p:spPr bwMode="auto">
            <a:xfrm>
              <a:off x="2634053" y="5095661"/>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徐楼</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3.15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290" name="直接连接符 289"/>
            <p:cNvCxnSpPr/>
            <p:nvPr/>
          </p:nvCxnSpPr>
          <p:spPr>
            <a:xfrm>
              <a:off x="1173210" y="4561007"/>
              <a:ext cx="367379" cy="48803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rot="2713342">
              <a:off x="2409061" y="3965713"/>
              <a:ext cx="321281" cy="422190"/>
            </a:xfrm>
            <a:prstGeom prst="arc">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91" name="弧形 290"/>
            <p:cNvSpPr/>
            <p:nvPr/>
          </p:nvSpPr>
          <p:spPr>
            <a:xfrm rot="2030029">
              <a:off x="2253761" y="3449948"/>
              <a:ext cx="321281" cy="422190"/>
            </a:xfrm>
            <a:prstGeom prst="arc">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1" name="TextBox 20"/>
            <p:cNvSpPr txBox="1"/>
            <p:nvPr/>
          </p:nvSpPr>
          <p:spPr>
            <a:xfrm>
              <a:off x="2512353" y="3286645"/>
              <a:ext cx="765875" cy="292388"/>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至潢川</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500" b="1" dirty="0">
                  <a:solidFill>
                    <a:srgbClr val="163896"/>
                  </a:solidFill>
                  <a:ea typeface="宋体" panose="02010600030101010101" pitchFamily="2" charset="-122"/>
                </a:rPr>
                <a:t>15+18+4+3.15</a:t>
              </a:r>
              <a:endParaRPr lang="zh-CN" altLang="en-US" sz="500" b="1" dirty="0">
                <a:solidFill>
                  <a:srgbClr val="163896"/>
                </a:solidFill>
                <a:ea typeface="宋体" panose="02010600030101010101" pitchFamily="2" charset="-122"/>
              </a:endParaRPr>
            </a:p>
          </p:txBody>
        </p:sp>
        <p:sp>
          <p:nvSpPr>
            <p:cNvPr id="292" name="TextBox 291"/>
            <p:cNvSpPr txBox="1"/>
            <p:nvPr/>
          </p:nvSpPr>
          <p:spPr>
            <a:xfrm>
              <a:off x="2713746" y="4048224"/>
              <a:ext cx="614680" cy="292388"/>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至江南</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500" b="1" dirty="0">
                  <a:solidFill>
                    <a:srgbClr val="163896"/>
                  </a:solidFill>
                  <a:ea typeface="宋体" panose="02010600030101010101" pitchFamily="2" charset="-122"/>
                </a:rPr>
                <a:t>18</a:t>
              </a:r>
              <a:endParaRPr lang="zh-CN" altLang="en-US" sz="500" b="1" dirty="0">
                <a:solidFill>
                  <a:srgbClr val="163896"/>
                </a:solidFill>
                <a:ea typeface="宋体" panose="02010600030101010101" pitchFamily="2" charset="-122"/>
              </a:endParaRPr>
            </a:p>
          </p:txBody>
        </p:sp>
        <p:sp>
          <p:nvSpPr>
            <p:cNvPr id="293" name="Text Box 217"/>
            <p:cNvSpPr txBox="1">
              <a:spLocks noChangeArrowheads="1"/>
            </p:cNvSpPr>
            <p:nvPr/>
          </p:nvSpPr>
          <p:spPr bwMode="auto">
            <a:xfrm>
              <a:off x="917797" y="4677288"/>
              <a:ext cx="4087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至李家牵引站</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7.5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294" name="TextBox 293"/>
            <p:cNvSpPr txBox="1"/>
            <p:nvPr/>
          </p:nvSpPr>
          <p:spPr>
            <a:xfrm rot="516341">
              <a:off x="2246209" y="3711494"/>
              <a:ext cx="614680" cy="292388"/>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漕湾</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500" b="1" dirty="0">
                  <a:solidFill>
                    <a:srgbClr val="163896"/>
                  </a:solidFill>
                  <a:ea typeface="宋体" panose="02010600030101010101" pitchFamily="2" charset="-122"/>
                </a:rPr>
                <a:t>18+15</a:t>
              </a:r>
              <a:endParaRPr lang="zh-CN" altLang="en-US" sz="500" b="1" dirty="0">
                <a:solidFill>
                  <a:srgbClr val="163896"/>
                </a:solidFill>
                <a:ea typeface="宋体" panose="02010600030101010101" pitchFamily="2" charset="-122"/>
              </a:endParaRPr>
            </a:p>
          </p:txBody>
        </p:sp>
        <p:grpSp>
          <p:nvGrpSpPr>
            <p:cNvPr id="302" name="组合 301"/>
            <p:cNvGrpSpPr/>
            <p:nvPr/>
          </p:nvGrpSpPr>
          <p:grpSpPr>
            <a:xfrm>
              <a:off x="2487599" y="4757510"/>
              <a:ext cx="127079" cy="127079"/>
              <a:chOff x="3394645" y="3342217"/>
              <a:chExt cx="141702" cy="141702"/>
            </a:xfrm>
            <a:noFill/>
          </p:grpSpPr>
          <p:sp>
            <p:nvSpPr>
              <p:cNvPr id="303" name="椭圆 302"/>
              <p:cNvSpPr/>
              <p:nvPr/>
            </p:nvSpPr>
            <p:spPr>
              <a:xfrm>
                <a:off x="3394645" y="3342217"/>
                <a:ext cx="141702" cy="141702"/>
              </a:xfrm>
              <a:prstGeom prst="ellipse">
                <a:avLst/>
              </a:prstGeom>
              <a:grpFill/>
              <a:ln w="63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4" name="椭圆 303"/>
              <p:cNvSpPr/>
              <p:nvPr/>
            </p:nvSpPr>
            <p:spPr>
              <a:xfrm>
                <a:off x="3412476" y="3359644"/>
                <a:ext cx="106039" cy="106039"/>
              </a:xfrm>
              <a:prstGeom prst="ellipse">
                <a:avLst/>
              </a:prstGeom>
              <a:grpFill/>
              <a:ln w="63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5" name="椭圆 304"/>
              <p:cNvSpPr/>
              <p:nvPr/>
            </p:nvSpPr>
            <p:spPr>
              <a:xfrm>
                <a:off x="3429389" y="3374440"/>
                <a:ext cx="73722" cy="73722"/>
              </a:xfrm>
              <a:prstGeom prst="ellipse">
                <a:avLst/>
              </a:prstGeom>
              <a:grpFill/>
              <a:ln w="63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6" name="直接连接符 305"/>
            <p:cNvCxnSpPr>
              <a:stCxn id="303" idx="1"/>
              <a:endCxn id="97" idx="5"/>
            </p:cNvCxnSpPr>
            <p:nvPr/>
          </p:nvCxnSpPr>
          <p:spPr>
            <a:xfrm flipH="1" flipV="1">
              <a:off x="2129053" y="3984222"/>
              <a:ext cx="377156" cy="791898"/>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303" idx="0"/>
              <a:endCxn id="254" idx="4"/>
            </p:cNvCxnSpPr>
            <p:nvPr/>
          </p:nvCxnSpPr>
          <p:spPr>
            <a:xfrm flipH="1" flipV="1">
              <a:off x="2380929" y="4084146"/>
              <a:ext cx="170210" cy="673364"/>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8" name="直接连接符 307"/>
            <p:cNvCxnSpPr>
              <a:endCxn id="303" idx="3"/>
            </p:cNvCxnSpPr>
            <p:nvPr/>
          </p:nvCxnSpPr>
          <p:spPr>
            <a:xfrm flipV="1">
              <a:off x="2362565" y="4865979"/>
              <a:ext cx="143644" cy="142160"/>
            </a:xfrm>
            <a:prstGeom prst="line">
              <a:avLst/>
            </a:prstGeom>
            <a:ln w="63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09" name="直接连接符 308"/>
            <p:cNvCxnSpPr>
              <a:stCxn id="283" idx="0"/>
            </p:cNvCxnSpPr>
            <p:nvPr/>
          </p:nvCxnSpPr>
          <p:spPr>
            <a:xfrm flipH="1" flipV="1">
              <a:off x="2571263" y="4853336"/>
              <a:ext cx="140834" cy="405508"/>
            </a:xfrm>
            <a:prstGeom prst="line">
              <a:avLst/>
            </a:prstGeom>
            <a:ln w="63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2221574" y="4579889"/>
              <a:ext cx="878061" cy="413037"/>
            </a:xfrm>
            <a:prstGeom prst="ellipse">
              <a:avLst/>
            </a:prstGeom>
            <a:solidFill>
              <a:srgbClr val="DDD9C3">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prstClr val="black"/>
                  </a:solidFill>
                  <a:latin typeface="微软雅黑" panose="020B0503020204020204" pitchFamily="34" charset="-122"/>
                </a:rPr>
                <a:t> </a:t>
              </a:r>
              <a:r>
                <a:rPr lang="zh-CN" altLang="en-US" sz="900" dirty="0">
                  <a:solidFill>
                    <a:prstClr val="black"/>
                  </a:solidFill>
                  <a:latin typeface="微软雅黑" panose="020B0503020204020204" pitchFamily="34" charset="-122"/>
                </a:rPr>
                <a:t>新增</a:t>
              </a:r>
              <a:r>
                <a:rPr lang="en-US" altLang="zh-CN" sz="900" dirty="0">
                  <a:solidFill>
                    <a:prstClr val="black"/>
                  </a:solidFill>
                  <a:latin typeface="微软雅黑" panose="020B0503020204020204" pitchFamily="34" charset="-122"/>
                </a:rPr>
                <a:t>220</a:t>
              </a:r>
              <a:r>
                <a:rPr lang="zh-CN" altLang="en-US" sz="900" dirty="0">
                  <a:solidFill>
                    <a:prstClr val="black"/>
                  </a:solidFill>
                  <a:latin typeface="微软雅黑" panose="020B0503020204020204" pitchFamily="34" charset="-122"/>
                </a:rPr>
                <a:t>千伏</a:t>
              </a:r>
            </a:p>
          </p:txBody>
        </p:sp>
        <p:sp>
          <p:nvSpPr>
            <p:cNvPr id="81" name="任意多边形 80"/>
            <p:cNvSpPr/>
            <p:nvPr/>
          </p:nvSpPr>
          <p:spPr>
            <a:xfrm>
              <a:off x="1614228" y="2744218"/>
              <a:ext cx="567857" cy="522069"/>
            </a:xfrm>
            <a:custGeom>
              <a:avLst/>
              <a:gdLst>
                <a:gd name="connsiteX0" fmla="*/ 239 w 223027"/>
                <a:gd name="connsiteY0" fmla="*/ 114473 h 205044"/>
                <a:gd name="connsiteX1" fmla="*/ 95489 w 223027"/>
                <a:gd name="connsiteY1" fmla="*/ 57323 h 205044"/>
                <a:gd name="connsiteX2" fmla="*/ 171689 w 223027"/>
                <a:gd name="connsiteY2" fmla="*/ 173 h 205044"/>
                <a:gd name="connsiteX3" fmla="*/ 222489 w 223027"/>
                <a:gd name="connsiteY3" fmla="*/ 76373 h 205044"/>
                <a:gd name="connsiteX4" fmla="*/ 139939 w 223027"/>
                <a:gd name="connsiteY4" fmla="*/ 165273 h 205044"/>
                <a:gd name="connsiteX5" fmla="*/ 70089 w 223027"/>
                <a:gd name="connsiteY5" fmla="*/ 203373 h 205044"/>
                <a:gd name="connsiteX6" fmla="*/ 239 w 223027"/>
                <a:gd name="connsiteY6" fmla="*/ 114473 h 2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027" h="205044">
                  <a:moveTo>
                    <a:pt x="239" y="114473"/>
                  </a:moveTo>
                  <a:cubicBezTo>
                    <a:pt x="4472" y="90131"/>
                    <a:pt x="66914" y="76373"/>
                    <a:pt x="95489" y="57323"/>
                  </a:cubicBezTo>
                  <a:cubicBezTo>
                    <a:pt x="124064" y="38273"/>
                    <a:pt x="150522" y="-3002"/>
                    <a:pt x="171689" y="173"/>
                  </a:cubicBezTo>
                  <a:cubicBezTo>
                    <a:pt x="192856" y="3348"/>
                    <a:pt x="227781" y="48856"/>
                    <a:pt x="222489" y="76373"/>
                  </a:cubicBezTo>
                  <a:cubicBezTo>
                    <a:pt x="217197" y="103890"/>
                    <a:pt x="165339" y="144106"/>
                    <a:pt x="139939" y="165273"/>
                  </a:cubicBezTo>
                  <a:cubicBezTo>
                    <a:pt x="114539" y="186440"/>
                    <a:pt x="91256" y="211840"/>
                    <a:pt x="70089" y="203373"/>
                  </a:cubicBezTo>
                  <a:cubicBezTo>
                    <a:pt x="48922" y="194906"/>
                    <a:pt x="-3994" y="138815"/>
                    <a:pt x="239" y="114473"/>
                  </a:cubicBezTo>
                  <a:close/>
                </a:path>
              </a:pathLst>
            </a:custGeom>
            <a:solidFill>
              <a:srgbClr val="1638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dirty="0">
                <a:effectLst>
                  <a:outerShdw blurRad="38100" dist="38100" dir="2700000" algn="tl">
                    <a:srgbClr val="000000">
                      <a:alpha val="43137"/>
                    </a:srgbClr>
                  </a:outerShdw>
                </a:effectLst>
              </a:endParaRPr>
            </a:p>
          </p:txBody>
        </p:sp>
        <p:sp>
          <p:nvSpPr>
            <p:cNvPr id="83" name="任意多边形 82"/>
            <p:cNvSpPr/>
            <p:nvPr/>
          </p:nvSpPr>
          <p:spPr>
            <a:xfrm>
              <a:off x="2832695" y="3506919"/>
              <a:ext cx="449794" cy="507900"/>
            </a:xfrm>
            <a:custGeom>
              <a:avLst/>
              <a:gdLst>
                <a:gd name="connsiteX0" fmla="*/ 46 w 159427"/>
                <a:gd name="connsiteY0" fmla="*/ 97716 h 180838"/>
                <a:gd name="connsiteX1" fmla="*/ 101646 w 159427"/>
                <a:gd name="connsiteY1" fmla="*/ 167566 h 180838"/>
                <a:gd name="connsiteX2" fmla="*/ 107996 w 159427"/>
                <a:gd name="connsiteY2" fmla="*/ 173916 h 180838"/>
                <a:gd name="connsiteX3" fmla="*/ 158796 w 159427"/>
                <a:gd name="connsiteY3" fmla="*/ 91366 h 180838"/>
                <a:gd name="connsiteX4" fmla="*/ 133396 w 159427"/>
                <a:gd name="connsiteY4" fmla="*/ 27866 h 180838"/>
                <a:gd name="connsiteX5" fmla="*/ 88946 w 159427"/>
                <a:gd name="connsiteY5" fmla="*/ 2466 h 180838"/>
                <a:gd name="connsiteX6" fmla="*/ 46 w 159427"/>
                <a:gd name="connsiteY6" fmla="*/ 97716 h 1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27" h="180838">
                  <a:moveTo>
                    <a:pt x="46" y="97716"/>
                  </a:moveTo>
                  <a:cubicBezTo>
                    <a:pt x="2163" y="125233"/>
                    <a:pt x="83654" y="154866"/>
                    <a:pt x="101646" y="167566"/>
                  </a:cubicBezTo>
                  <a:cubicBezTo>
                    <a:pt x="119638" y="180266"/>
                    <a:pt x="98471" y="186616"/>
                    <a:pt x="107996" y="173916"/>
                  </a:cubicBezTo>
                  <a:cubicBezTo>
                    <a:pt x="117521" y="161216"/>
                    <a:pt x="154563" y="115708"/>
                    <a:pt x="158796" y="91366"/>
                  </a:cubicBezTo>
                  <a:cubicBezTo>
                    <a:pt x="163029" y="67024"/>
                    <a:pt x="145038" y="42682"/>
                    <a:pt x="133396" y="27866"/>
                  </a:cubicBezTo>
                  <a:cubicBezTo>
                    <a:pt x="121754" y="13050"/>
                    <a:pt x="109054" y="-7059"/>
                    <a:pt x="88946" y="2466"/>
                  </a:cubicBezTo>
                  <a:cubicBezTo>
                    <a:pt x="68838" y="11991"/>
                    <a:pt x="-2071" y="70199"/>
                    <a:pt x="46" y="97716"/>
                  </a:cubicBezTo>
                  <a:close/>
                </a:path>
              </a:pathLst>
            </a:custGeom>
            <a:solidFill>
              <a:srgbClr val="1638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effectLst>
                    <a:outerShdw blurRad="38100" dist="38100" dir="2700000" algn="tl">
                      <a:srgbClr val="000000">
                        <a:alpha val="43137"/>
                      </a:srgbClr>
                    </a:outerShdw>
                  </a:effectLst>
                </a:rPr>
                <a:t>东部风</a:t>
              </a:r>
              <a:r>
                <a:rPr lang="zh-CN" altLang="en-US" sz="800" b="1" dirty="0" smtClean="0">
                  <a:effectLst>
                    <a:outerShdw blurRad="38100" dist="38100" dir="2700000" algn="tl">
                      <a:srgbClr val="000000">
                        <a:alpha val="43137"/>
                      </a:srgbClr>
                    </a:outerShdw>
                  </a:effectLst>
                </a:rPr>
                <a:t>电</a:t>
              </a:r>
              <a:r>
                <a:rPr lang="en-US" altLang="zh-CN" sz="800" b="1" dirty="0" smtClean="0">
                  <a:effectLst>
                    <a:outerShdw blurRad="38100" dist="38100" dir="2700000" algn="tl">
                      <a:srgbClr val="000000">
                        <a:alpha val="43137"/>
                      </a:srgbClr>
                    </a:outerShdw>
                  </a:effectLst>
                </a:rPr>
                <a:t>5</a:t>
              </a:r>
              <a:endParaRPr lang="zh-CN" altLang="en-US" sz="800" b="1" dirty="0">
                <a:effectLst>
                  <a:outerShdw blurRad="38100" dist="38100" dir="2700000" algn="tl">
                    <a:srgbClr val="000000">
                      <a:alpha val="43137"/>
                    </a:srgbClr>
                  </a:outerShdw>
                </a:effectLst>
              </a:endParaRPr>
            </a:p>
          </p:txBody>
        </p:sp>
        <p:sp>
          <p:nvSpPr>
            <p:cNvPr id="85" name="任意多边形 84"/>
            <p:cNvSpPr/>
            <p:nvPr/>
          </p:nvSpPr>
          <p:spPr>
            <a:xfrm>
              <a:off x="3057592" y="2616119"/>
              <a:ext cx="581711" cy="389133"/>
            </a:xfrm>
            <a:custGeom>
              <a:avLst/>
              <a:gdLst>
                <a:gd name="connsiteX0" fmla="*/ 51094 w 146562"/>
                <a:gd name="connsiteY0" fmla="*/ 85342 h 98042"/>
                <a:gd name="connsiteX1" fmla="*/ 294 w 146562"/>
                <a:gd name="connsiteY1" fmla="*/ 28192 h 98042"/>
                <a:gd name="connsiteX2" fmla="*/ 32044 w 146562"/>
                <a:gd name="connsiteY2" fmla="*/ 2792 h 98042"/>
                <a:gd name="connsiteX3" fmla="*/ 70144 w 146562"/>
                <a:gd name="connsiteY3" fmla="*/ 2792 h 98042"/>
                <a:gd name="connsiteX4" fmla="*/ 101894 w 146562"/>
                <a:gd name="connsiteY4" fmla="*/ 21842 h 98042"/>
                <a:gd name="connsiteX5" fmla="*/ 127294 w 146562"/>
                <a:gd name="connsiteY5" fmla="*/ 40892 h 98042"/>
                <a:gd name="connsiteX6" fmla="*/ 146344 w 146562"/>
                <a:gd name="connsiteY6" fmla="*/ 72642 h 98042"/>
                <a:gd name="connsiteX7" fmla="*/ 114594 w 146562"/>
                <a:gd name="connsiteY7" fmla="*/ 98042 h 98042"/>
                <a:gd name="connsiteX8" fmla="*/ 51094 w 146562"/>
                <a:gd name="connsiteY8" fmla="*/ 85342 h 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62" h="98042">
                  <a:moveTo>
                    <a:pt x="51094" y="85342"/>
                  </a:moveTo>
                  <a:cubicBezTo>
                    <a:pt x="32044" y="73700"/>
                    <a:pt x="3469" y="41950"/>
                    <a:pt x="294" y="28192"/>
                  </a:cubicBezTo>
                  <a:cubicBezTo>
                    <a:pt x="-2881" y="14434"/>
                    <a:pt x="20402" y="7025"/>
                    <a:pt x="32044" y="2792"/>
                  </a:cubicBezTo>
                  <a:cubicBezTo>
                    <a:pt x="43686" y="-1441"/>
                    <a:pt x="58502" y="-383"/>
                    <a:pt x="70144" y="2792"/>
                  </a:cubicBezTo>
                  <a:cubicBezTo>
                    <a:pt x="81786" y="5967"/>
                    <a:pt x="92369" y="15492"/>
                    <a:pt x="101894" y="21842"/>
                  </a:cubicBezTo>
                  <a:cubicBezTo>
                    <a:pt x="111419" y="28192"/>
                    <a:pt x="119886" y="32425"/>
                    <a:pt x="127294" y="40892"/>
                  </a:cubicBezTo>
                  <a:cubicBezTo>
                    <a:pt x="134702" y="49359"/>
                    <a:pt x="148461" y="63117"/>
                    <a:pt x="146344" y="72642"/>
                  </a:cubicBezTo>
                  <a:cubicBezTo>
                    <a:pt x="144227" y="82167"/>
                    <a:pt x="130469" y="98042"/>
                    <a:pt x="114594" y="98042"/>
                  </a:cubicBezTo>
                  <a:cubicBezTo>
                    <a:pt x="98719" y="98042"/>
                    <a:pt x="70144" y="96984"/>
                    <a:pt x="51094" y="85342"/>
                  </a:cubicBezTo>
                  <a:close/>
                </a:path>
              </a:pathLst>
            </a:custGeom>
            <a:solidFill>
              <a:srgbClr val="1638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effectLst>
                    <a:outerShdw blurRad="38100" dist="38100" dir="2700000" algn="tl">
                      <a:srgbClr val="000000">
                        <a:alpha val="43137"/>
                      </a:srgbClr>
                    </a:outerShdw>
                  </a:effectLst>
                </a:rPr>
                <a:t>北部风电场</a:t>
              </a:r>
              <a:r>
                <a:rPr lang="en-US" altLang="zh-CN" sz="800" b="1" dirty="0">
                  <a:effectLst>
                    <a:outerShdw blurRad="38100" dist="38100" dir="2700000" algn="tl">
                      <a:srgbClr val="000000">
                        <a:alpha val="43137"/>
                      </a:srgbClr>
                    </a:outerShdw>
                  </a:effectLst>
                </a:rPr>
                <a:t>10</a:t>
              </a:r>
              <a:endParaRPr lang="zh-CN" altLang="en-US" sz="800" b="1" dirty="0">
                <a:effectLst>
                  <a:outerShdw blurRad="38100" dist="38100" dir="2700000" algn="tl">
                    <a:srgbClr val="000000">
                      <a:alpha val="43137"/>
                    </a:srgbClr>
                  </a:outerShdw>
                </a:effectLst>
              </a:endParaRPr>
            </a:p>
          </p:txBody>
        </p:sp>
        <p:sp>
          <p:nvSpPr>
            <p:cNvPr id="94" name="Text Box 217"/>
            <p:cNvSpPr txBox="1">
              <a:spLocks noChangeArrowheads="1"/>
            </p:cNvSpPr>
            <p:nvPr/>
          </p:nvSpPr>
          <p:spPr bwMode="auto">
            <a:xfrm>
              <a:off x="2033663" y="3095625"/>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尤楼</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4+5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10" name="Text Box 217"/>
            <p:cNvSpPr txBox="1">
              <a:spLocks noChangeArrowheads="1"/>
            </p:cNvSpPr>
            <p:nvPr/>
          </p:nvSpPr>
          <p:spPr bwMode="auto">
            <a:xfrm>
              <a:off x="2329654" y="3038551"/>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罗山</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4+4</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15" name="Text Box 217"/>
            <p:cNvSpPr txBox="1">
              <a:spLocks noChangeArrowheads="1"/>
            </p:cNvSpPr>
            <p:nvPr/>
          </p:nvSpPr>
          <p:spPr bwMode="auto">
            <a:xfrm>
              <a:off x="2424097" y="3319309"/>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龙山</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16" name="矩形 115"/>
            <p:cNvSpPr/>
            <p:nvPr/>
          </p:nvSpPr>
          <p:spPr>
            <a:xfrm rot="19723564">
              <a:off x="1606604" y="2843422"/>
              <a:ext cx="669828" cy="338554"/>
            </a:xfrm>
            <a:prstGeom prst="rect">
              <a:avLst/>
            </a:prstGeom>
          </p:spPr>
          <p:txBody>
            <a:bodyPr wrap="square">
              <a:spAutoFit/>
            </a:bodyPr>
            <a:lstStyle/>
            <a:p>
              <a:pPr algn="ctr"/>
              <a:r>
                <a:rPr lang="zh-CN" altLang="en-US" sz="800" b="1" dirty="0">
                  <a:solidFill>
                    <a:schemeClr val="bg1"/>
                  </a:solidFill>
                  <a:effectLst>
                    <a:outerShdw blurRad="38100" dist="38100" dir="2700000" algn="tl">
                      <a:srgbClr val="000000">
                        <a:alpha val="43137"/>
                      </a:srgbClr>
                    </a:outerShdw>
                  </a:effectLst>
                </a:rPr>
                <a:t>西部风电</a:t>
              </a:r>
              <a:r>
                <a:rPr lang="en-US" altLang="zh-CN" sz="800" b="1" dirty="0">
                  <a:solidFill>
                    <a:schemeClr val="bg1"/>
                  </a:solidFill>
                  <a:effectLst>
                    <a:outerShdw blurRad="38100" dist="38100" dir="2700000" algn="tl">
                      <a:srgbClr val="000000">
                        <a:alpha val="43137"/>
                      </a:srgbClr>
                    </a:outerShdw>
                  </a:effectLst>
                </a:rPr>
                <a:t>10</a:t>
              </a:r>
              <a:endParaRPr lang="zh-CN" altLang="en-US" sz="800" b="1" dirty="0">
                <a:solidFill>
                  <a:schemeClr val="bg1"/>
                </a:solidFill>
                <a:effectLst>
                  <a:outerShdw blurRad="38100" dist="38100" dir="2700000" algn="tl">
                    <a:srgbClr val="000000">
                      <a:alpha val="43137"/>
                    </a:srgbClr>
                  </a:outerShdw>
                </a:effectLst>
              </a:endParaRPr>
            </a:p>
          </p:txBody>
        </p:sp>
        <p:cxnSp>
          <p:nvCxnSpPr>
            <p:cNvPr id="117" name="直接连接符 116"/>
            <p:cNvCxnSpPr/>
            <p:nvPr/>
          </p:nvCxnSpPr>
          <p:spPr>
            <a:xfrm flipH="1">
              <a:off x="1365202" y="3328639"/>
              <a:ext cx="713041" cy="25479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2158613" y="3266287"/>
              <a:ext cx="191176" cy="2705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flipV="1">
              <a:off x="2119837" y="3355697"/>
              <a:ext cx="207408" cy="58572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flipV="1">
              <a:off x="2142381" y="3345553"/>
              <a:ext cx="207408" cy="58572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2060215" y="3258808"/>
              <a:ext cx="102984" cy="98773"/>
              <a:chOff x="958577" y="3152050"/>
              <a:chExt cx="158786" cy="152293"/>
            </a:xfrm>
          </p:grpSpPr>
          <p:sp>
            <p:nvSpPr>
              <p:cNvPr id="8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9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92"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22" name="直接连接符 121"/>
            <p:cNvCxnSpPr>
              <a:stCxn id="112" idx="1"/>
            </p:cNvCxnSpPr>
            <p:nvPr/>
          </p:nvCxnSpPr>
          <p:spPr>
            <a:xfrm flipH="1" flipV="1">
              <a:off x="2416562" y="3291301"/>
              <a:ext cx="14294" cy="10740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5" name="组合 104"/>
            <p:cNvGrpSpPr/>
            <p:nvPr/>
          </p:nvGrpSpPr>
          <p:grpSpPr>
            <a:xfrm>
              <a:off x="2356206" y="3201734"/>
              <a:ext cx="102984" cy="98773"/>
              <a:chOff x="958577" y="3152050"/>
              <a:chExt cx="158786" cy="152293"/>
            </a:xfrm>
          </p:grpSpPr>
          <p:sp>
            <p:nvSpPr>
              <p:cNvPr id="106"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07"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09"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23" name="直接连接符 122"/>
            <p:cNvCxnSpPr>
              <a:stCxn id="254" idx="0"/>
              <a:endCxn id="112" idx="4"/>
            </p:cNvCxnSpPr>
            <p:nvPr/>
          </p:nvCxnSpPr>
          <p:spPr>
            <a:xfrm flipV="1">
              <a:off x="2380929" y="3483016"/>
              <a:ext cx="86337" cy="44883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2415774" y="3384243"/>
              <a:ext cx="102984" cy="98773"/>
              <a:chOff x="958577" y="3152050"/>
              <a:chExt cx="158786" cy="152293"/>
            </a:xfrm>
          </p:grpSpPr>
          <p:sp>
            <p:nvSpPr>
              <p:cNvPr id="112"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13"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14"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30" name="直接箭头连接符 29"/>
            <p:cNvCxnSpPr/>
            <p:nvPr/>
          </p:nvCxnSpPr>
          <p:spPr>
            <a:xfrm>
              <a:off x="2009054" y="3124127"/>
              <a:ext cx="70623" cy="134681"/>
            </a:xfrm>
            <a:prstGeom prst="straightConnector1">
              <a:avLst/>
            </a:prstGeom>
            <a:ln>
              <a:solidFill>
                <a:srgbClr val="16389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8" name="任意多边形 227"/>
            <p:cNvSpPr/>
            <p:nvPr/>
          </p:nvSpPr>
          <p:spPr>
            <a:xfrm>
              <a:off x="2425943" y="3721142"/>
              <a:ext cx="433629" cy="239952"/>
            </a:xfrm>
            <a:custGeom>
              <a:avLst/>
              <a:gdLst>
                <a:gd name="connsiteX0" fmla="*/ 0 w 391583"/>
                <a:gd name="connsiteY0" fmla="*/ 239184 h 285998"/>
                <a:gd name="connsiteX1" fmla="*/ 33866 w 391583"/>
                <a:gd name="connsiteY1" fmla="*/ 277284 h 285998"/>
                <a:gd name="connsiteX2" fmla="*/ 84666 w 391583"/>
                <a:gd name="connsiteY2" fmla="*/ 283634 h 285998"/>
                <a:gd name="connsiteX3" fmla="*/ 129116 w 391583"/>
                <a:gd name="connsiteY3" fmla="*/ 245534 h 285998"/>
                <a:gd name="connsiteX4" fmla="*/ 177800 w 391583"/>
                <a:gd name="connsiteY4" fmla="*/ 190500 h 285998"/>
                <a:gd name="connsiteX5" fmla="*/ 260350 w 391583"/>
                <a:gd name="connsiteY5" fmla="*/ 91017 h 285998"/>
                <a:gd name="connsiteX6" fmla="*/ 334433 w 391583"/>
                <a:gd name="connsiteY6" fmla="*/ 25400 h 285998"/>
                <a:gd name="connsiteX7" fmla="*/ 391583 w 391583"/>
                <a:gd name="connsiteY7" fmla="*/ 0 h 2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583" h="285998">
                  <a:moveTo>
                    <a:pt x="0" y="239184"/>
                  </a:moveTo>
                  <a:cubicBezTo>
                    <a:pt x="9877" y="254530"/>
                    <a:pt x="19755" y="269876"/>
                    <a:pt x="33866" y="277284"/>
                  </a:cubicBezTo>
                  <a:cubicBezTo>
                    <a:pt x="47977" y="284692"/>
                    <a:pt x="68791" y="288926"/>
                    <a:pt x="84666" y="283634"/>
                  </a:cubicBezTo>
                  <a:cubicBezTo>
                    <a:pt x="100541" y="278342"/>
                    <a:pt x="113594" y="261056"/>
                    <a:pt x="129116" y="245534"/>
                  </a:cubicBezTo>
                  <a:cubicBezTo>
                    <a:pt x="144638" y="230012"/>
                    <a:pt x="155928" y="216253"/>
                    <a:pt x="177800" y="190500"/>
                  </a:cubicBezTo>
                  <a:cubicBezTo>
                    <a:pt x="199672" y="164747"/>
                    <a:pt x="234245" y="118534"/>
                    <a:pt x="260350" y="91017"/>
                  </a:cubicBezTo>
                  <a:cubicBezTo>
                    <a:pt x="286456" y="63500"/>
                    <a:pt x="312561" y="40569"/>
                    <a:pt x="334433" y="25400"/>
                  </a:cubicBezTo>
                  <a:cubicBezTo>
                    <a:pt x="356305" y="10231"/>
                    <a:pt x="373944" y="5115"/>
                    <a:pt x="391583" y="0"/>
                  </a:cubicBezTo>
                </a:path>
              </a:pathLst>
            </a:custGeom>
            <a:noFill/>
            <a:ln w="9525">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228"/>
            <p:cNvSpPr/>
            <p:nvPr/>
          </p:nvSpPr>
          <p:spPr>
            <a:xfrm>
              <a:off x="3342525" y="2464688"/>
              <a:ext cx="147320" cy="233680"/>
            </a:xfrm>
            <a:custGeom>
              <a:avLst/>
              <a:gdLst>
                <a:gd name="connsiteX0" fmla="*/ 0 w 147320"/>
                <a:gd name="connsiteY0" fmla="*/ 233680 h 233680"/>
                <a:gd name="connsiteX1" fmla="*/ 121920 w 147320"/>
                <a:gd name="connsiteY1" fmla="*/ 142240 h 233680"/>
                <a:gd name="connsiteX2" fmla="*/ 147320 w 147320"/>
                <a:gd name="connsiteY2" fmla="*/ 0 h 233680"/>
              </a:gdLst>
              <a:ahLst/>
              <a:cxnLst>
                <a:cxn ang="0">
                  <a:pos x="connsiteX0" y="connsiteY0"/>
                </a:cxn>
                <a:cxn ang="0">
                  <a:pos x="connsiteX1" y="connsiteY1"/>
                </a:cxn>
                <a:cxn ang="0">
                  <a:pos x="connsiteX2" y="connsiteY2"/>
                </a:cxn>
              </a:cxnLst>
              <a:rect l="l" t="t" r="r" b="b"/>
              <a:pathLst>
                <a:path w="147320" h="233680">
                  <a:moveTo>
                    <a:pt x="0" y="233680"/>
                  </a:moveTo>
                  <a:cubicBezTo>
                    <a:pt x="48683" y="207433"/>
                    <a:pt x="97367" y="181187"/>
                    <a:pt x="121920" y="142240"/>
                  </a:cubicBezTo>
                  <a:cubicBezTo>
                    <a:pt x="146473" y="103293"/>
                    <a:pt x="146896" y="51646"/>
                    <a:pt x="14732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TextBox 229"/>
            <p:cNvSpPr txBox="1"/>
            <p:nvPr/>
          </p:nvSpPr>
          <p:spPr>
            <a:xfrm>
              <a:off x="3099635" y="2192824"/>
              <a:ext cx="675336" cy="338554"/>
            </a:xfrm>
            <a:prstGeom prst="rect">
              <a:avLst/>
            </a:prstGeom>
            <a:noFill/>
          </p:spPr>
          <p:txBody>
            <a:bodyPr wrap="square" rtlCol="0">
              <a:spAutoFit/>
            </a:bodyPr>
            <a:lstStyle/>
            <a:p>
              <a:pPr algn="ctr"/>
              <a:r>
                <a:rPr lang="zh-CN" altLang="en-US" sz="800" b="1" dirty="0"/>
                <a:t>接入息县</a:t>
              </a:r>
              <a:endParaRPr lang="en-US" altLang="zh-CN" sz="800" b="1" dirty="0"/>
            </a:p>
            <a:p>
              <a:pPr algn="ctr"/>
              <a:r>
                <a:rPr lang="en-US" altLang="zh-CN" sz="800" b="1" dirty="0"/>
                <a:t>5+5</a:t>
              </a:r>
              <a:endParaRPr lang="zh-CN" altLang="en-US" sz="800" b="1" dirty="0"/>
            </a:p>
          </p:txBody>
        </p:sp>
        <p:sp>
          <p:nvSpPr>
            <p:cNvPr id="231" name="任意多边形 230"/>
            <p:cNvSpPr/>
            <p:nvPr/>
          </p:nvSpPr>
          <p:spPr>
            <a:xfrm>
              <a:off x="2746472" y="5363675"/>
              <a:ext cx="364066" cy="414866"/>
            </a:xfrm>
            <a:custGeom>
              <a:avLst/>
              <a:gdLst>
                <a:gd name="connsiteX0" fmla="*/ 0 w 364066"/>
                <a:gd name="connsiteY0" fmla="*/ 0 h 414866"/>
                <a:gd name="connsiteX1" fmla="*/ 50800 w 364066"/>
                <a:gd name="connsiteY1" fmla="*/ 177800 h 414866"/>
                <a:gd name="connsiteX2" fmla="*/ 287866 w 364066"/>
                <a:gd name="connsiteY2" fmla="*/ 279400 h 414866"/>
                <a:gd name="connsiteX3" fmla="*/ 364066 w 364066"/>
                <a:gd name="connsiteY3" fmla="*/ 414866 h 414866"/>
              </a:gdLst>
              <a:ahLst/>
              <a:cxnLst>
                <a:cxn ang="0">
                  <a:pos x="connsiteX0" y="connsiteY0"/>
                </a:cxn>
                <a:cxn ang="0">
                  <a:pos x="connsiteX1" y="connsiteY1"/>
                </a:cxn>
                <a:cxn ang="0">
                  <a:pos x="connsiteX2" y="connsiteY2"/>
                </a:cxn>
                <a:cxn ang="0">
                  <a:pos x="connsiteX3" y="connsiteY3"/>
                </a:cxn>
              </a:cxnLst>
              <a:rect l="l" t="t" r="r" b="b"/>
              <a:pathLst>
                <a:path w="364066" h="414866">
                  <a:moveTo>
                    <a:pt x="0" y="0"/>
                  </a:moveTo>
                  <a:cubicBezTo>
                    <a:pt x="1411" y="65616"/>
                    <a:pt x="2822" y="131233"/>
                    <a:pt x="50800" y="177800"/>
                  </a:cubicBezTo>
                  <a:cubicBezTo>
                    <a:pt x="98778" y="224367"/>
                    <a:pt x="235655" y="239889"/>
                    <a:pt x="287866" y="279400"/>
                  </a:cubicBezTo>
                  <a:cubicBezTo>
                    <a:pt x="340077" y="318911"/>
                    <a:pt x="349955" y="390877"/>
                    <a:pt x="364066" y="414866"/>
                  </a:cubicBezTo>
                </a:path>
              </a:pathLst>
            </a:custGeom>
            <a:noFill/>
            <a:ln>
              <a:solidFill>
                <a:srgbClr val="16389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TextBox 232"/>
            <p:cNvSpPr txBox="1"/>
            <p:nvPr/>
          </p:nvSpPr>
          <p:spPr>
            <a:xfrm>
              <a:off x="2389452" y="5637273"/>
              <a:ext cx="707269" cy="338554"/>
            </a:xfrm>
            <a:prstGeom prst="rect">
              <a:avLst/>
            </a:prstGeom>
            <a:noFill/>
          </p:spPr>
          <p:txBody>
            <a:bodyPr wrap="square" rtlCol="0">
              <a:spAutoFit/>
            </a:bodyPr>
            <a:lstStyle/>
            <a:p>
              <a:pPr algn="ctr"/>
              <a:r>
                <a:rPr lang="zh-CN" altLang="en-US" sz="800" b="1" dirty="0">
                  <a:solidFill>
                    <a:srgbClr val="163896"/>
                  </a:solidFill>
                </a:rPr>
                <a:t>配合七龙山风电送出</a:t>
              </a:r>
            </a:p>
          </p:txBody>
        </p:sp>
      </p:grpSp>
      <p:sp>
        <p:nvSpPr>
          <p:cNvPr id="136" name="矩形 135"/>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137" name="表格 136"/>
          <p:cNvGraphicFramePr>
            <a:graphicFrameLocks noGrp="1"/>
          </p:cNvGraphicFramePr>
          <p:nvPr/>
        </p:nvGraphicFramePr>
        <p:xfrm>
          <a:off x="4589940" y="2286533"/>
          <a:ext cx="6826333" cy="3177693"/>
        </p:xfrm>
        <a:graphic>
          <a:graphicData uri="http://schemas.openxmlformats.org/drawingml/2006/table">
            <a:tbl>
              <a:tblPr firstRow="1" bandRow="1">
                <a:tableStyleId>{5C22544A-7EE6-4342-B048-85BDC9FD1C3A}</a:tableStyleId>
              </a:tblPr>
              <a:tblGrid>
                <a:gridCol w="1075035">
                  <a:extLst>
                    <a:ext uri="{9D8B030D-6E8A-4147-A177-3AD203B41FA5}">
                      <a16:colId xmlns="" xmlns:a16="http://schemas.microsoft.com/office/drawing/2014/main" val="20000"/>
                    </a:ext>
                  </a:extLst>
                </a:gridCol>
                <a:gridCol w="1106798">
                  <a:extLst>
                    <a:ext uri="{9D8B030D-6E8A-4147-A177-3AD203B41FA5}">
                      <a16:colId xmlns="" xmlns:a16="http://schemas.microsoft.com/office/drawing/2014/main" val="20001"/>
                    </a:ext>
                  </a:extLst>
                </a:gridCol>
                <a:gridCol w="996852">
                  <a:extLst>
                    <a:ext uri="{9D8B030D-6E8A-4147-A177-3AD203B41FA5}">
                      <a16:colId xmlns="" xmlns:a16="http://schemas.microsoft.com/office/drawing/2014/main" val="20002"/>
                    </a:ext>
                  </a:extLst>
                </a:gridCol>
                <a:gridCol w="1084811">
                  <a:extLst>
                    <a:ext uri="{9D8B030D-6E8A-4147-A177-3AD203B41FA5}">
                      <a16:colId xmlns="" xmlns:a16="http://schemas.microsoft.com/office/drawing/2014/main" val="20003"/>
                    </a:ext>
                  </a:extLst>
                </a:gridCol>
                <a:gridCol w="1353340">
                  <a:extLst>
                    <a:ext uri="{9D8B030D-6E8A-4147-A177-3AD203B41FA5}">
                      <a16:colId xmlns="" xmlns:a16="http://schemas.microsoft.com/office/drawing/2014/main" val="20004"/>
                    </a:ext>
                  </a:extLst>
                </a:gridCol>
                <a:gridCol w="1209497">
                  <a:extLst>
                    <a:ext uri="{9D8B030D-6E8A-4147-A177-3AD203B41FA5}">
                      <a16:colId xmlns="" xmlns:a16="http://schemas.microsoft.com/office/drawing/2014/main" val="20005"/>
                    </a:ext>
                  </a:extLst>
                </a:gridCol>
              </a:tblGrid>
              <a:tr h="492717">
                <a:tc>
                  <a:txBody>
                    <a:bodyPr/>
                    <a:lstStyle/>
                    <a:p>
                      <a:pPr algn="ctr"/>
                      <a:r>
                        <a:rPr lang="zh-CN" altLang="en-US" sz="1200" dirty="0"/>
                        <a:t>风电场位置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383568">
                <a:tc rowSpan="3">
                  <a:txBody>
                    <a:bodyPr/>
                    <a:lstStyle/>
                    <a:p>
                      <a:pPr algn="ctr"/>
                      <a:r>
                        <a:rPr lang="zh-CN" altLang="en-US" sz="1400" dirty="0"/>
                        <a:t>七龙山风电</a:t>
                      </a:r>
                    </a:p>
                  </a:txBody>
                  <a:tcPr marL="36000" marR="36000"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漕湾</a:t>
                      </a:r>
                    </a:p>
                  </a:txBody>
                  <a:tcPr marL="36000" marR="36000" anchor="ctr">
                    <a:solidFill>
                      <a:schemeClr val="bg1"/>
                    </a:solidFill>
                  </a:tcPr>
                </a:tc>
                <a:tc>
                  <a:txBody>
                    <a:bodyPr/>
                    <a:lstStyle/>
                    <a:p>
                      <a:pPr algn="ctr"/>
                      <a:r>
                        <a:rPr lang="en-US" altLang="zh-CN" sz="1400" dirty="0"/>
                        <a:t>33</a:t>
                      </a:r>
                      <a:endParaRPr lang="zh-CN" altLang="en-US" sz="1400" dirty="0"/>
                    </a:p>
                  </a:txBody>
                  <a:tcPr marL="36000" marR="36000" anchor="ctr">
                    <a:solidFill>
                      <a:schemeClr val="bg1"/>
                    </a:solidFill>
                  </a:tcPr>
                </a:tc>
                <a:tc>
                  <a:txBody>
                    <a:bodyPr/>
                    <a:lstStyle/>
                    <a:p>
                      <a:pPr algn="ctr"/>
                      <a:r>
                        <a:rPr lang="en-US" altLang="zh-CN" sz="1400" dirty="0"/>
                        <a:t>21.3</a:t>
                      </a:r>
                      <a:endParaRPr lang="zh-CN" altLang="en-US" sz="1400" dirty="0"/>
                    </a:p>
                  </a:txBody>
                  <a:tcPr marL="36000" marR="36000" anchor="ctr">
                    <a:solidFill>
                      <a:schemeClr val="bg1"/>
                    </a:solidFill>
                  </a:tcPr>
                </a:tc>
                <a:tc>
                  <a:txBody>
                    <a:bodyPr/>
                    <a:lstStyle/>
                    <a:p>
                      <a:pPr algn="ctr"/>
                      <a:r>
                        <a:rPr lang="en-US" altLang="zh-CN" sz="1400" dirty="0"/>
                        <a:t>6.8</a:t>
                      </a:r>
                      <a:endParaRPr lang="zh-CN" altLang="en-US" sz="1400" dirty="0"/>
                    </a:p>
                  </a:txBody>
                  <a:tcPr marL="36000" marR="36000" anchor="ctr">
                    <a:solidFill>
                      <a:schemeClr val="bg1"/>
                    </a:solidFill>
                  </a:tcPr>
                </a:tc>
                <a:tc>
                  <a:txBody>
                    <a:bodyPr/>
                    <a:lstStyle/>
                    <a:p>
                      <a:pPr algn="ctr"/>
                      <a:r>
                        <a:rPr lang="en-US" altLang="zh-CN" sz="1400" dirty="0"/>
                        <a:t>18.3</a:t>
                      </a:r>
                      <a:endParaRPr lang="zh-CN" altLang="en-US" sz="1400" dirty="0"/>
                    </a:p>
                  </a:txBody>
                  <a:tcPr marL="36000" marR="36000" anchor="ctr">
                    <a:solidFill>
                      <a:schemeClr val="bg1"/>
                    </a:solidFill>
                  </a:tcPr>
                </a:tc>
                <a:extLst>
                  <a:ext uri="{0D108BD9-81ED-4DB2-BD59-A6C34878D82A}">
                    <a16:rowId xmlns="" xmlns:a16="http://schemas.microsoft.com/office/drawing/2014/main" val="10001"/>
                  </a:ext>
                </a:extLst>
              </a:tr>
              <a:tr h="383568">
                <a:tc vMerge="1">
                  <a:txBody>
                    <a:bodyPr/>
                    <a:lstStyle/>
                    <a:p>
                      <a:endParaRPr lang="zh-CN"/>
                    </a:p>
                  </a:txBody>
                  <a:tcPr/>
                </a:tc>
                <a:tc>
                  <a:txBody>
                    <a:bodyPr/>
                    <a:lstStyle/>
                    <a:p>
                      <a:pPr algn="ctr"/>
                      <a:r>
                        <a:rPr lang="zh-CN" altLang="en-US" sz="1400" dirty="0"/>
                        <a:t>潘新</a:t>
                      </a:r>
                    </a:p>
                  </a:txBody>
                  <a:tcPr marL="36000" marR="36000" anchor="ctr">
                    <a:solidFill>
                      <a:schemeClr val="bg1">
                        <a:lumMod val="95000"/>
                      </a:schemeClr>
                    </a:solidFill>
                  </a:tcPr>
                </a:tc>
                <a:tc>
                  <a:txBody>
                    <a:bodyPr/>
                    <a:lstStyle/>
                    <a:p>
                      <a:pPr algn="ctr"/>
                      <a:r>
                        <a:rPr lang="en-US" altLang="zh-CN" sz="1400" dirty="0"/>
                        <a:t>8.15</a:t>
                      </a:r>
                      <a:endParaRPr lang="zh-CN" altLang="en-US" sz="1400" dirty="0"/>
                    </a:p>
                  </a:txBody>
                  <a:tcPr marL="36000" marR="36000" anchor="ctr">
                    <a:solidFill>
                      <a:schemeClr val="bg1">
                        <a:lumMod val="95000"/>
                      </a:schemeClr>
                    </a:solidFill>
                  </a:tcPr>
                </a:tc>
                <a:tc>
                  <a:txBody>
                    <a:bodyPr/>
                    <a:lstStyle/>
                    <a:p>
                      <a:pPr algn="ctr"/>
                      <a:r>
                        <a:rPr lang="en-US" altLang="zh-CN" sz="1400" dirty="0"/>
                        <a:t>4.58</a:t>
                      </a:r>
                      <a:endParaRPr lang="zh-CN" altLang="en-US" sz="1400" dirty="0"/>
                    </a:p>
                  </a:txBody>
                  <a:tcPr marL="36000" marR="36000" anchor="ctr">
                    <a:solidFill>
                      <a:schemeClr val="bg1">
                        <a:lumMod val="95000"/>
                      </a:schemeClr>
                    </a:solidFill>
                  </a:tcPr>
                </a:tc>
                <a:tc>
                  <a:txBody>
                    <a:bodyPr/>
                    <a:lstStyle/>
                    <a:p>
                      <a:pPr algn="ctr"/>
                      <a:r>
                        <a:rPr lang="en-US" altLang="zh-CN" sz="1400" dirty="0"/>
                        <a:t>2.3</a:t>
                      </a:r>
                      <a:endParaRPr lang="zh-CN" altLang="en-US" sz="1400" dirty="0"/>
                    </a:p>
                  </a:txBody>
                  <a:tcPr marL="36000" marR="36000" anchor="ctr">
                    <a:solidFill>
                      <a:schemeClr val="bg1">
                        <a:lumMod val="95000"/>
                      </a:schemeClr>
                    </a:solidFill>
                  </a:tcPr>
                </a:tc>
                <a:tc>
                  <a:txBody>
                    <a:bodyPr/>
                    <a:lstStyle/>
                    <a:p>
                      <a:pPr algn="ctr"/>
                      <a:r>
                        <a:rPr lang="en-US" altLang="zh-CN" sz="1400" dirty="0"/>
                        <a:t>5.2</a:t>
                      </a:r>
                      <a:endParaRPr lang="zh-CN" altLang="en-US" sz="1400" dirty="0"/>
                    </a:p>
                  </a:txBody>
                  <a:tcPr marL="36000" marR="36000" anchor="ctr">
                    <a:solidFill>
                      <a:schemeClr val="bg1">
                        <a:lumMod val="95000"/>
                      </a:schemeClr>
                    </a:solidFill>
                  </a:tcPr>
                </a:tc>
                <a:extLst>
                  <a:ext uri="{0D108BD9-81ED-4DB2-BD59-A6C34878D82A}">
                    <a16:rowId xmlns="" xmlns:a16="http://schemas.microsoft.com/office/drawing/2014/main" val="10002"/>
                  </a:ext>
                </a:extLst>
              </a:tr>
              <a:tr h="383568">
                <a:tc vMerge="1">
                  <a:txBody>
                    <a:bodyPr/>
                    <a:lstStyle/>
                    <a:p>
                      <a:endParaRPr lang="zh-CN"/>
                    </a:p>
                  </a:txBody>
                  <a:tcPr>
                    <a:solidFill>
                      <a:schemeClr val="bg1"/>
                    </a:solidFill>
                  </a:tcPr>
                </a:tc>
                <a:tc>
                  <a:txBody>
                    <a:bodyPr/>
                    <a:lstStyle/>
                    <a:p>
                      <a:pPr algn="ctr"/>
                      <a:r>
                        <a:rPr lang="zh-CN" altLang="en-US" sz="1400" dirty="0"/>
                        <a:t>徐楼</a:t>
                      </a:r>
                    </a:p>
                  </a:txBody>
                  <a:tcPr marL="36000" marR="36000"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3.15</a:t>
                      </a:r>
                      <a:endParaRPr lang="zh-CN" altLang="en-US" sz="1400" dirty="0"/>
                    </a:p>
                  </a:txBody>
                  <a:tcPr marL="36000" marR="36000"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1.60</a:t>
                      </a:r>
                      <a:endParaRPr lang="zh-CN" altLang="en-US" sz="1400" dirty="0"/>
                    </a:p>
                  </a:txBody>
                  <a:tcPr marL="36000" marR="36000"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1.1</a:t>
                      </a:r>
                      <a:endParaRPr lang="zh-CN" altLang="en-US" sz="1400" dirty="0"/>
                    </a:p>
                  </a:txBody>
                  <a:tcPr marL="36000" marR="36000"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2.18</a:t>
                      </a:r>
                      <a:endParaRPr lang="zh-CN" altLang="en-US" sz="1400" dirty="0"/>
                    </a:p>
                  </a:txBody>
                  <a:tcPr marL="36000" marR="36000" anchor="ctr">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83568">
                <a:tc>
                  <a:txBody>
                    <a:bodyPr/>
                    <a:lstStyle/>
                    <a:p>
                      <a:pPr algn="ctr"/>
                      <a:r>
                        <a:rPr lang="zh-CN" altLang="en-US" sz="1400" dirty="0"/>
                        <a:t>北部风电</a:t>
                      </a:r>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息县</a:t>
                      </a:r>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10</a:t>
                      </a:r>
                      <a:endParaRPr lang="zh-CN" altLang="en-US" sz="1400" dirty="0"/>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5.51</a:t>
                      </a:r>
                      <a:endParaRPr lang="zh-CN" altLang="en-US" sz="1400" dirty="0"/>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3.0</a:t>
                      </a:r>
                      <a:endParaRPr lang="zh-CN" altLang="en-US" sz="1400" dirty="0"/>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6.49</a:t>
                      </a:r>
                      <a:endParaRPr lang="zh-CN" altLang="en-US" sz="1400" dirty="0"/>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383568">
                <a:tc rowSpan="3">
                  <a:txBody>
                    <a:bodyPr/>
                    <a:lstStyle/>
                    <a:p>
                      <a:pPr algn="ctr"/>
                      <a:r>
                        <a:rPr lang="zh-CN" altLang="en-US" sz="1400" dirty="0"/>
                        <a:t>西部风电</a:t>
                      </a:r>
                    </a:p>
                  </a:txBody>
                  <a:tcPr marL="36000" marR="36000"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尤楼</a:t>
                      </a:r>
                    </a:p>
                  </a:txBody>
                  <a:tcPr marL="36000" marR="36000" anchor="ctr">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9</a:t>
                      </a:r>
                      <a:endParaRPr lang="zh-CN" altLang="en-US" sz="1400" dirty="0"/>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6.08</a:t>
                      </a:r>
                      <a:endParaRPr lang="zh-CN" altLang="en-US" sz="1400" dirty="0"/>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1.6</a:t>
                      </a:r>
                      <a:endParaRPr lang="zh-CN" altLang="en-US" sz="1400" dirty="0"/>
                    </a:p>
                  </a:txBody>
                  <a:tcPr marL="36000" marR="36000" anchor="ctr">
                    <a:lnL w="12700" cap="flat" cmpd="sng" algn="ctr">
                      <a:noFill/>
                      <a:prstDash val="solid"/>
                      <a:round/>
                      <a:headEnd type="none" w="med" len="med"/>
                      <a:tailEnd type="none" w="med" len="med"/>
                    </a:lnL>
                    <a:lnR w="12700" cmpd="sng">
                      <a:noFill/>
                    </a:ln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4.72</a:t>
                      </a:r>
                      <a:endParaRPr lang="zh-CN" altLang="en-US" sz="1400" dirty="0"/>
                    </a:p>
                  </a:txBody>
                  <a:tcPr marL="36000" marR="36000" anchor="ctr">
                    <a:lnL w="12700" cap="flat" cmpd="sng" algn="ctr">
                      <a:noFill/>
                      <a:prstDash val="solid"/>
                      <a:round/>
                      <a:headEnd type="none" w="med" len="med"/>
                      <a:tailEnd type="none" w="med" len="med"/>
                    </a:lnL>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83568">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罗山</a:t>
                      </a:r>
                    </a:p>
                  </a:txBody>
                  <a:tcPr marL="36000" marR="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8</a:t>
                      </a:r>
                      <a:endParaRPr lang="zh-CN" altLang="en-US" sz="1400" dirty="0"/>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4.66</a:t>
                      </a:r>
                      <a:endParaRPr lang="zh-CN" altLang="en-US" sz="1400" dirty="0"/>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2.1</a:t>
                      </a:r>
                      <a:endParaRPr lang="zh-CN" altLang="en-US" sz="1400" dirty="0"/>
                    </a:p>
                  </a:txBody>
                  <a:tcPr marL="36000" marR="36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4.94</a:t>
                      </a:r>
                      <a:endParaRPr lang="zh-CN" altLang="en-US" sz="1400" dirty="0"/>
                    </a:p>
                  </a:txBody>
                  <a:tcPr marL="36000" marR="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6"/>
                  </a:ext>
                </a:extLst>
              </a:tr>
              <a:tr h="383568">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龙山</a:t>
                      </a:r>
                    </a:p>
                  </a:txBody>
                  <a:tcPr marL="36000" marR="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3.43</a:t>
                      </a:r>
                      <a:endParaRPr lang="zh-CN" altLang="en-US" sz="1400" dirty="0"/>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0.8</a:t>
                      </a:r>
                      <a:endParaRPr lang="zh-CN" altLang="en-US" sz="1400" dirty="0"/>
                    </a:p>
                  </a:txBody>
                  <a:tcPr marL="36000" marR="36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2.57</a:t>
                      </a:r>
                      <a:endParaRPr lang="zh-CN" altLang="en-US" sz="1400" dirty="0"/>
                    </a:p>
                  </a:txBody>
                  <a:tcPr marL="36000" marR="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bl>
          </a:graphicData>
        </a:graphic>
      </p:graphicFrame>
      <p:sp>
        <p:nvSpPr>
          <p:cNvPr id="118" name="TextBox 117"/>
          <p:cNvSpPr txBox="1"/>
          <p:nvPr/>
        </p:nvSpPr>
        <p:spPr>
          <a:xfrm>
            <a:off x="687563" y="6424088"/>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罗山县风场接入变电站分布图</a:t>
            </a:r>
          </a:p>
        </p:txBody>
      </p:sp>
      <p:sp>
        <p:nvSpPr>
          <p:cNvPr id="124" name="矩形 123"/>
          <p:cNvSpPr/>
          <p:nvPr/>
        </p:nvSpPr>
        <p:spPr>
          <a:xfrm>
            <a:off x="300109" y="784002"/>
            <a:ext cx="1975645"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125" name="直接连接符 124"/>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27"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94852" y="1319481"/>
            <a:ext cx="11434450" cy="810478"/>
          </a:xfrm>
          <a:prstGeom prst="rect">
            <a:avLst/>
          </a:prstGeom>
        </p:spPr>
        <p:txBody>
          <a:bodyPr wrap="square">
            <a:spAutoFit/>
          </a:bodyPr>
          <a:lstStyle/>
          <a:p>
            <a:pPr>
              <a:lnSpc>
                <a:spcPts val="2800"/>
              </a:lnSpc>
              <a:defRPr/>
            </a:pPr>
            <a:r>
              <a:rPr lang="zh-CN" altLang="en-US" sz="1600" b="1" dirty="0" smtClean="0">
                <a:solidFill>
                  <a:srgbClr val="163896"/>
                </a:solidFill>
                <a:latin typeface="微软雅黑" panose="020B0503020204020204" pitchFamily="34" charset="-122"/>
                <a:cs typeface="+mn-ea"/>
                <a:sym typeface="+mn-lt"/>
              </a:rPr>
              <a:t>通道整体情况</a:t>
            </a:r>
            <a:r>
              <a:rPr lang="zh-CN" altLang="en-US" sz="1600" b="1"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东部通道桂园</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项店极限外送</a:t>
            </a:r>
            <a:r>
              <a:rPr lang="en-US" altLang="zh-CN" sz="1600" dirty="0">
                <a:solidFill>
                  <a:srgbClr val="163896"/>
                </a:solidFill>
                <a:latin typeface="微软雅黑" panose="020B0503020204020204" pitchFamily="34" charset="-122"/>
                <a:cs typeface="+mn-ea"/>
                <a:sym typeface="+mn-lt"/>
              </a:rPr>
              <a:t>3</a:t>
            </a:r>
            <a:r>
              <a:rPr lang="zh-CN" altLang="en-US" sz="1600" dirty="0">
                <a:solidFill>
                  <a:srgbClr val="163896"/>
                </a:solidFill>
                <a:latin typeface="微软雅黑" panose="020B0503020204020204" pitchFamily="34" charset="-122"/>
                <a:cs typeface="+mn-ea"/>
                <a:sym typeface="+mn-lt"/>
              </a:rPr>
              <a:t>万千瓦，考虑项店负载率达</a:t>
            </a:r>
            <a:r>
              <a:rPr lang="en-US" altLang="zh-CN" sz="1600" dirty="0">
                <a:solidFill>
                  <a:srgbClr val="163896"/>
                </a:solidFill>
                <a:latin typeface="微软雅黑" panose="020B0503020204020204" pitchFamily="34" charset="-122"/>
                <a:cs typeface="+mn-ea"/>
                <a:sym typeface="+mn-lt"/>
              </a:rPr>
              <a:t>82%</a:t>
            </a:r>
            <a:r>
              <a:rPr lang="zh-CN" altLang="en-US" sz="1600" dirty="0">
                <a:solidFill>
                  <a:srgbClr val="163896"/>
                </a:solidFill>
                <a:latin typeface="微软雅黑" panose="020B0503020204020204" pitchFamily="34" charset="-122"/>
                <a:cs typeface="+mn-ea"/>
                <a:sym typeface="+mn-lt"/>
              </a:rPr>
              <a:t>，新增风电就消纳；西北部通道桂圆</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孝慈</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彭园断面受限于孝慈，极限外送</a:t>
            </a:r>
            <a:r>
              <a:rPr lang="en-US" altLang="zh-CN" sz="1600" dirty="0">
                <a:solidFill>
                  <a:srgbClr val="163896"/>
                </a:solidFill>
                <a:latin typeface="微软雅黑" panose="020B0503020204020204" pitchFamily="34" charset="-122"/>
                <a:cs typeface="+mn-ea"/>
                <a:sym typeface="+mn-lt"/>
              </a:rPr>
              <a:t>3.7</a:t>
            </a:r>
            <a:r>
              <a:rPr lang="zh-CN" altLang="en-US" sz="1600" dirty="0">
                <a:solidFill>
                  <a:srgbClr val="163896"/>
                </a:solidFill>
                <a:latin typeface="微软雅黑" panose="020B0503020204020204" pitchFamily="34" charset="-122"/>
                <a:cs typeface="+mn-ea"/>
                <a:sym typeface="+mn-lt"/>
              </a:rPr>
              <a:t>万千瓦左右；北部通道桂圆</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邹楼极限外送</a:t>
            </a:r>
            <a:r>
              <a:rPr lang="en-US" altLang="zh-CN" sz="1600" dirty="0">
                <a:solidFill>
                  <a:srgbClr val="163896"/>
                </a:solidFill>
                <a:latin typeface="微软雅黑" panose="020B0503020204020204" pitchFamily="34" charset="-122"/>
                <a:cs typeface="+mn-ea"/>
                <a:sym typeface="+mn-lt"/>
              </a:rPr>
              <a:t>4.7</a:t>
            </a:r>
            <a:r>
              <a:rPr lang="zh-CN" altLang="en-US" sz="1600" dirty="0">
                <a:solidFill>
                  <a:srgbClr val="163896"/>
                </a:solidFill>
                <a:latin typeface="微软雅黑" panose="020B0503020204020204" pitchFamily="34" charset="-122"/>
                <a:cs typeface="+mn-ea"/>
                <a:sym typeface="+mn-lt"/>
              </a:rPr>
              <a:t>万千瓦，且邹楼为终端单线单变，联络通道薄弱。</a:t>
            </a:r>
            <a:endParaRPr lang="en-US" altLang="zh-CN" sz="1600" dirty="0">
              <a:solidFill>
                <a:srgbClr val="163896"/>
              </a:solidFill>
              <a:latin typeface="微软雅黑" panose="020B0503020204020204" pitchFamily="34" charset="-122"/>
              <a:cs typeface="+mn-ea"/>
              <a:sym typeface="+mn-lt"/>
            </a:endParaRPr>
          </a:p>
        </p:txBody>
      </p:sp>
      <p:sp>
        <p:nvSpPr>
          <p:cNvPr id="315" name="矩形 314"/>
          <p:cNvSpPr/>
          <p:nvPr/>
        </p:nvSpPr>
        <p:spPr>
          <a:xfrm>
            <a:off x="4178379" y="5286912"/>
            <a:ext cx="7377713" cy="1341521"/>
          </a:xfrm>
          <a:prstGeom prst="rect">
            <a:avLst/>
          </a:prstGeom>
        </p:spPr>
        <p:txBody>
          <a:bodyPr wrap="square">
            <a:spAutoFit/>
          </a:bodyPr>
          <a:lstStyle/>
          <a:p>
            <a:pPr>
              <a:lnSpc>
                <a:spcPct val="130000"/>
              </a:lnSpc>
              <a:defRPr/>
            </a:pPr>
            <a:r>
              <a:rPr lang="zh-CN" altLang="en-US" sz="1600" b="1" dirty="0">
                <a:solidFill>
                  <a:srgbClr val="163896"/>
                </a:solidFill>
                <a:latin typeface="微软雅黑" panose="020B0503020204020204" pitchFamily="34" charset="-122"/>
                <a:cs typeface="+mn-ea"/>
                <a:sym typeface="+mn-lt"/>
              </a:rPr>
              <a:t>主要实施方案：</a:t>
            </a:r>
            <a:endParaRPr lang="en-US" altLang="zh-CN" sz="1600" b="1" dirty="0">
              <a:solidFill>
                <a:srgbClr val="163896"/>
              </a:solidFill>
              <a:latin typeface="微软雅黑" panose="020B0503020204020204" pitchFamily="34" charset="-122"/>
              <a:cs typeface="+mn-ea"/>
              <a:sym typeface="+mn-lt"/>
            </a:endParaRPr>
          </a:p>
          <a:p>
            <a:pPr marL="431800" indent="-342900">
              <a:lnSpc>
                <a:spcPct val="130000"/>
              </a:lnSpc>
              <a:buFont typeface="Wingdings" panose="05000000000000000000" pitchFamily="2" charset="2"/>
              <a:buChar char="u"/>
              <a:defRPr/>
            </a:pPr>
            <a:r>
              <a:rPr lang="zh-CN" altLang="en-US" sz="1600" dirty="0">
                <a:solidFill>
                  <a:srgbClr val="163896"/>
                </a:solidFill>
                <a:latin typeface="微软雅黑" panose="020B0503020204020204" pitchFamily="34" charset="-122"/>
                <a:cs typeface="+mn-ea"/>
                <a:sym typeface="+mn-lt"/>
              </a:rPr>
              <a:t>东部风电接入新建</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a:t>
            </a:r>
            <a:endParaRPr lang="en-US" altLang="zh-CN" sz="1600" dirty="0">
              <a:solidFill>
                <a:srgbClr val="163896"/>
              </a:solidFill>
              <a:latin typeface="微软雅黑" panose="020B0503020204020204" pitchFamily="34" charset="-122"/>
              <a:cs typeface="+mn-ea"/>
              <a:sym typeface="+mn-lt"/>
            </a:endParaRPr>
          </a:p>
          <a:p>
            <a:pPr marL="431800" indent="-342900">
              <a:lnSpc>
                <a:spcPct val="130000"/>
              </a:lnSpc>
              <a:buFont typeface="Wingdings" panose="05000000000000000000" pitchFamily="2" charset="2"/>
              <a:buChar char="u"/>
              <a:defRPr/>
            </a:pPr>
            <a:r>
              <a:rPr lang="zh-CN" altLang="en-US" sz="1600" dirty="0">
                <a:solidFill>
                  <a:srgbClr val="163896"/>
                </a:solidFill>
                <a:latin typeface="微软雅黑" panose="020B0503020204020204" pitchFamily="34" charset="-122"/>
                <a:cs typeface="+mn-ea"/>
                <a:sym typeface="+mn-lt"/>
              </a:rPr>
              <a:t>西北部风电就近接入孝慈，同步考虑孝慈主变、线路扩容。</a:t>
            </a:r>
            <a:endParaRPr lang="en-US" altLang="zh-CN" sz="1600" dirty="0">
              <a:solidFill>
                <a:srgbClr val="163896"/>
              </a:solidFill>
              <a:latin typeface="微软雅黑" panose="020B0503020204020204" pitchFamily="34" charset="-122"/>
              <a:cs typeface="+mn-ea"/>
              <a:sym typeface="+mn-lt"/>
            </a:endParaRPr>
          </a:p>
          <a:p>
            <a:pPr marL="431800" indent="-342900">
              <a:lnSpc>
                <a:spcPct val="130000"/>
              </a:lnSpc>
              <a:buFont typeface="Wingdings" panose="05000000000000000000" pitchFamily="2" charset="2"/>
              <a:buChar char="u"/>
              <a:defRPr/>
            </a:pPr>
            <a:r>
              <a:rPr lang="zh-CN" altLang="en-US" sz="1600" dirty="0">
                <a:solidFill>
                  <a:srgbClr val="163896"/>
                </a:solidFill>
                <a:latin typeface="微软雅黑" panose="020B0503020204020204" pitchFamily="34" charset="-122"/>
                <a:cs typeface="+mn-ea"/>
                <a:sym typeface="+mn-lt"/>
              </a:rPr>
              <a:t>北部风电新建</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千伏变，并接入新建</a:t>
            </a:r>
            <a:r>
              <a:rPr lang="en-US" altLang="zh-CN" sz="1600" dirty="0">
                <a:solidFill>
                  <a:srgbClr val="163896"/>
                </a:solidFill>
                <a:latin typeface="微软雅黑" panose="020B0503020204020204" pitchFamily="34" charset="-122"/>
                <a:cs typeface="+mn-ea"/>
                <a:sym typeface="+mn-lt"/>
              </a:rPr>
              <a:t>220</a:t>
            </a:r>
            <a:r>
              <a:rPr lang="zh-CN" altLang="en-US" sz="1600" dirty="0">
                <a:solidFill>
                  <a:srgbClr val="163896"/>
                </a:solidFill>
                <a:latin typeface="微软雅黑" panose="020B0503020204020204" pitchFamily="34" charset="-122"/>
                <a:cs typeface="+mn-ea"/>
                <a:sym typeface="+mn-lt"/>
              </a:rPr>
              <a:t>千伏变。</a:t>
            </a:r>
            <a:endParaRPr lang="en-US" altLang="zh-CN" sz="1600" dirty="0">
              <a:solidFill>
                <a:srgbClr val="163896"/>
              </a:solidFill>
              <a:latin typeface="微软雅黑" panose="020B0503020204020204" pitchFamily="34" charset="-122"/>
              <a:cs typeface="+mn-ea"/>
              <a:sym typeface="+mn-lt"/>
            </a:endParaRPr>
          </a:p>
        </p:txBody>
      </p:sp>
      <p:grpSp>
        <p:nvGrpSpPr>
          <p:cNvPr id="2" name="组合 1"/>
          <p:cNvGrpSpPr/>
          <p:nvPr/>
        </p:nvGrpSpPr>
        <p:grpSpPr>
          <a:xfrm>
            <a:off x="514251" y="2799092"/>
            <a:ext cx="3260022" cy="3328659"/>
            <a:chOff x="514251" y="1995227"/>
            <a:chExt cx="3260022" cy="3328659"/>
          </a:xfrm>
        </p:grpSpPr>
        <p:sp>
          <p:nvSpPr>
            <p:cNvPr id="106" name="任意多边形 105"/>
            <p:cNvSpPr/>
            <p:nvPr/>
          </p:nvSpPr>
          <p:spPr bwMode="auto">
            <a:xfrm>
              <a:off x="534193" y="2001631"/>
              <a:ext cx="3240080" cy="3322255"/>
            </a:xfrm>
            <a:custGeom>
              <a:avLst/>
              <a:gdLst>
                <a:gd name="connsiteX0" fmla="*/ 6820 w 1915465"/>
                <a:gd name="connsiteY0" fmla="*/ 1381830 h 1964045"/>
                <a:gd name="connsiteX1" fmla="*/ 57620 w 1915465"/>
                <a:gd name="connsiteY1" fmla="*/ 1381830 h 1964045"/>
                <a:gd name="connsiteX2" fmla="*/ 89370 w 1915465"/>
                <a:gd name="connsiteY2" fmla="*/ 1378655 h 1964045"/>
                <a:gd name="connsiteX3" fmla="*/ 121120 w 1915465"/>
                <a:gd name="connsiteY3" fmla="*/ 1375480 h 1964045"/>
                <a:gd name="connsiteX4" fmla="*/ 136995 w 1915465"/>
                <a:gd name="connsiteY4" fmla="*/ 1375480 h 1964045"/>
                <a:gd name="connsiteX5" fmla="*/ 156045 w 1915465"/>
                <a:gd name="connsiteY5" fmla="*/ 1378655 h 1964045"/>
                <a:gd name="connsiteX6" fmla="*/ 171920 w 1915465"/>
                <a:gd name="connsiteY6" fmla="*/ 1385005 h 1964045"/>
                <a:gd name="connsiteX7" fmla="*/ 197320 w 1915465"/>
                <a:gd name="connsiteY7" fmla="*/ 1388180 h 1964045"/>
                <a:gd name="connsiteX8" fmla="*/ 219545 w 1915465"/>
                <a:gd name="connsiteY8" fmla="*/ 1388180 h 1964045"/>
                <a:gd name="connsiteX9" fmla="*/ 251295 w 1915465"/>
                <a:gd name="connsiteY9" fmla="*/ 1388180 h 1964045"/>
                <a:gd name="connsiteX10" fmla="*/ 286220 w 1915465"/>
                <a:gd name="connsiteY10" fmla="*/ 1385005 h 1964045"/>
                <a:gd name="connsiteX11" fmla="*/ 314795 w 1915465"/>
                <a:gd name="connsiteY11" fmla="*/ 1385005 h 1964045"/>
                <a:gd name="connsiteX12" fmla="*/ 340195 w 1915465"/>
                <a:gd name="connsiteY12" fmla="*/ 1391355 h 1964045"/>
                <a:gd name="connsiteX13" fmla="*/ 365595 w 1915465"/>
                <a:gd name="connsiteY13" fmla="*/ 1397705 h 1964045"/>
                <a:gd name="connsiteX14" fmla="*/ 387820 w 1915465"/>
                <a:gd name="connsiteY14" fmla="*/ 1416755 h 1964045"/>
                <a:gd name="connsiteX15" fmla="*/ 413220 w 1915465"/>
                <a:gd name="connsiteY15" fmla="*/ 1442155 h 1964045"/>
                <a:gd name="connsiteX16" fmla="*/ 438620 w 1915465"/>
                <a:gd name="connsiteY16" fmla="*/ 1467555 h 1964045"/>
                <a:gd name="connsiteX17" fmla="*/ 460845 w 1915465"/>
                <a:gd name="connsiteY17" fmla="*/ 1489780 h 1964045"/>
                <a:gd name="connsiteX18" fmla="*/ 470370 w 1915465"/>
                <a:gd name="connsiteY18" fmla="*/ 1512005 h 1964045"/>
                <a:gd name="connsiteX19" fmla="*/ 464020 w 1915465"/>
                <a:gd name="connsiteY19" fmla="*/ 1524705 h 1964045"/>
                <a:gd name="connsiteX20" fmla="*/ 464020 w 1915465"/>
                <a:gd name="connsiteY20" fmla="*/ 1553280 h 1964045"/>
                <a:gd name="connsiteX21" fmla="*/ 479895 w 1915465"/>
                <a:gd name="connsiteY21" fmla="*/ 1569155 h 1964045"/>
                <a:gd name="connsiteX22" fmla="*/ 495770 w 1915465"/>
                <a:gd name="connsiteY22" fmla="*/ 1585030 h 1964045"/>
                <a:gd name="connsiteX23" fmla="*/ 511645 w 1915465"/>
                <a:gd name="connsiteY23" fmla="*/ 1604080 h 1964045"/>
                <a:gd name="connsiteX24" fmla="*/ 521170 w 1915465"/>
                <a:gd name="connsiteY24" fmla="*/ 1629480 h 1964045"/>
                <a:gd name="connsiteX25" fmla="*/ 514820 w 1915465"/>
                <a:gd name="connsiteY25" fmla="*/ 1642180 h 1964045"/>
                <a:gd name="connsiteX26" fmla="*/ 498945 w 1915465"/>
                <a:gd name="connsiteY26" fmla="*/ 1651705 h 1964045"/>
                <a:gd name="connsiteX27" fmla="*/ 479895 w 1915465"/>
                <a:gd name="connsiteY27" fmla="*/ 1667580 h 1964045"/>
                <a:gd name="connsiteX28" fmla="*/ 457670 w 1915465"/>
                <a:gd name="connsiteY28" fmla="*/ 1680280 h 1964045"/>
                <a:gd name="connsiteX29" fmla="*/ 441795 w 1915465"/>
                <a:gd name="connsiteY29" fmla="*/ 1686630 h 1964045"/>
                <a:gd name="connsiteX30" fmla="*/ 432270 w 1915465"/>
                <a:gd name="connsiteY30" fmla="*/ 1696155 h 1964045"/>
                <a:gd name="connsiteX31" fmla="*/ 422745 w 1915465"/>
                <a:gd name="connsiteY31" fmla="*/ 1712030 h 1964045"/>
                <a:gd name="connsiteX32" fmla="*/ 416395 w 1915465"/>
                <a:gd name="connsiteY32" fmla="*/ 1731080 h 1964045"/>
                <a:gd name="connsiteX33" fmla="*/ 422745 w 1915465"/>
                <a:gd name="connsiteY33" fmla="*/ 1753305 h 1964045"/>
                <a:gd name="connsiteX34" fmla="*/ 438620 w 1915465"/>
                <a:gd name="connsiteY34" fmla="*/ 1772355 h 1964045"/>
                <a:gd name="connsiteX35" fmla="*/ 438620 w 1915465"/>
                <a:gd name="connsiteY35" fmla="*/ 1791405 h 1964045"/>
                <a:gd name="connsiteX36" fmla="*/ 451320 w 1915465"/>
                <a:gd name="connsiteY36" fmla="*/ 1797755 h 1964045"/>
                <a:gd name="connsiteX37" fmla="*/ 473545 w 1915465"/>
                <a:gd name="connsiteY37" fmla="*/ 1797755 h 1964045"/>
                <a:gd name="connsiteX38" fmla="*/ 495770 w 1915465"/>
                <a:gd name="connsiteY38" fmla="*/ 1800930 h 1964045"/>
                <a:gd name="connsiteX39" fmla="*/ 517995 w 1915465"/>
                <a:gd name="connsiteY39" fmla="*/ 1807280 h 1964045"/>
                <a:gd name="connsiteX40" fmla="*/ 549745 w 1915465"/>
                <a:gd name="connsiteY40" fmla="*/ 1804105 h 1964045"/>
                <a:gd name="connsiteX41" fmla="*/ 571970 w 1915465"/>
                <a:gd name="connsiteY41" fmla="*/ 1800930 h 1964045"/>
                <a:gd name="connsiteX42" fmla="*/ 587845 w 1915465"/>
                <a:gd name="connsiteY42" fmla="*/ 1800930 h 1964045"/>
                <a:gd name="connsiteX43" fmla="*/ 606895 w 1915465"/>
                <a:gd name="connsiteY43" fmla="*/ 1807280 h 1964045"/>
                <a:gd name="connsiteX44" fmla="*/ 619595 w 1915465"/>
                <a:gd name="connsiteY44" fmla="*/ 1823155 h 1964045"/>
                <a:gd name="connsiteX45" fmla="*/ 635470 w 1915465"/>
                <a:gd name="connsiteY45" fmla="*/ 1842205 h 1964045"/>
                <a:gd name="connsiteX46" fmla="*/ 654520 w 1915465"/>
                <a:gd name="connsiteY46" fmla="*/ 1861255 h 1964045"/>
                <a:gd name="connsiteX47" fmla="*/ 676745 w 1915465"/>
                <a:gd name="connsiteY47" fmla="*/ 1886655 h 1964045"/>
                <a:gd name="connsiteX48" fmla="*/ 692620 w 1915465"/>
                <a:gd name="connsiteY48" fmla="*/ 1899355 h 1964045"/>
                <a:gd name="connsiteX49" fmla="*/ 721195 w 1915465"/>
                <a:gd name="connsiteY49" fmla="*/ 1918405 h 1964045"/>
                <a:gd name="connsiteX50" fmla="*/ 743420 w 1915465"/>
                <a:gd name="connsiteY50" fmla="*/ 1924755 h 1964045"/>
                <a:gd name="connsiteX51" fmla="*/ 771995 w 1915465"/>
                <a:gd name="connsiteY51" fmla="*/ 1924755 h 1964045"/>
                <a:gd name="connsiteX52" fmla="*/ 806920 w 1915465"/>
                <a:gd name="connsiteY52" fmla="*/ 1927930 h 1964045"/>
                <a:gd name="connsiteX53" fmla="*/ 829145 w 1915465"/>
                <a:gd name="connsiteY53" fmla="*/ 1934280 h 1964045"/>
                <a:gd name="connsiteX54" fmla="*/ 851370 w 1915465"/>
                <a:gd name="connsiteY54" fmla="*/ 1953330 h 1964045"/>
                <a:gd name="connsiteX55" fmla="*/ 879945 w 1915465"/>
                <a:gd name="connsiteY55" fmla="*/ 1962855 h 1964045"/>
                <a:gd name="connsiteX56" fmla="*/ 911695 w 1915465"/>
                <a:gd name="connsiteY56" fmla="*/ 1962855 h 1964045"/>
                <a:gd name="connsiteX57" fmla="*/ 937095 w 1915465"/>
                <a:gd name="connsiteY57" fmla="*/ 1953330 h 1964045"/>
                <a:gd name="connsiteX58" fmla="*/ 956145 w 1915465"/>
                <a:gd name="connsiteY58" fmla="*/ 1940630 h 1964045"/>
                <a:gd name="connsiteX59" fmla="*/ 975195 w 1915465"/>
                <a:gd name="connsiteY59" fmla="*/ 1931105 h 1964045"/>
                <a:gd name="connsiteX60" fmla="*/ 1003770 w 1915465"/>
                <a:gd name="connsiteY60" fmla="*/ 1912055 h 1964045"/>
                <a:gd name="connsiteX61" fmla="*/ 1019645 w 1915465"/>
                <a:gd name="connsiteY61" fmla="*/ 1886655 h 1964045"/>
                <a:gd name="connsiteX62" fmla="*/ 1029170 w 1915465"/>
                <a:gd name="connsiteY62" fmla="*/ 1867605 h 1964045"/>
                <a:gd name="connsiteX63" fmla="*/ 1051395 w 1915465"/>
                <a:gd name="connsiteY63" fmla="*/ 1848555 h 1964045"/>
                <a:gd name="connsiteX64" fmla="*/ 1076795 w 1915465"/>
                <a:gd name="connsiteY64" fmla="*/ 1829505 h 1964045"/>
                <a:gd name="connsiteX65" fmla="*/ 1099020 w 1915465"/>
                <a:gd name="connsiteY65" fmla="*/ 1826330 h 1964045"/>
                <a:gd name="connsiteX66" fmla="*/ 1130770 w 1915465"/>
                <a:gd name="connsiteY66" fmla="*/ 1823155 h 1964045"/>
                <a:gd name="connsiteX67" fmla="*/ 1159345 w 1915465"/>
                <a:gd name="connsiteY67" fmla="*/ 1823155 h 1964045"/>
                <a:gd name="connsiteX68" fmla="*/ 1168870 w 1915465"/>
                <a:gd name="connsiteY68" fmla="*/ 1823155 h 1964045"/>
                <a:gd name="connsiteX69" fmla="*/ 1178395 w 1915465"/>
                <a:gd name="connsiteY69" fmla="*/ 1823155 h 1964045"/>
                <a:gd name="connsiteX70" fmla="*/ 1178395 w 1915465"/>
                <a:gd name="connsiteY70" fmla="*/ 1800930 h 1964045"/>
                <a:gd name="connsiteX71" fmla="*/ 1175220 w 1915465"/>
                <a:gd name="connsiteY71" fmla="*/ 1788230 h 1964045"/>
                <a:gd name="connsiteX72" fmla="*/ 1175220 w 1915465"/>
                <a:gd name="connsiteY72" fmla="*/ 1775530 h 1964045"/>
                <a:gd name="connsiteX73" fmla="*/ 1184745 w 1915465"/>
                <a:gd name="connsiteY73" fmla="*/ 1766005 h 1964045"/>
                <a:gd name="connsiteX74" fmla="*/ 1197445 w 1915465"/>
                <a:gd name="connsiteY74" fmla="*/ 1759655 h 1964045"/>
                <a:gd name="connsiteX75" fmla="*/ 1206970 w 1915465"/>
                <a:gd name="connsiteY75" fmla="*/ 1750130 h 1964045"/>
                <a:gd name="connsiteX76" fmla="*/ 1210145 w 1915465"/>
                <a:gd name="connsiteY76" fmla="*/ 1734255 h 1964045"/>
                <a:gd name="connsiteX77" fmla="*/ 1216495 w 1915465"/>
                <a:gd name="connsiteY77" fmla="*/ 1724730 h 1964045"/>
                <a:gd name="connsiteX78" fmla="*/ 1235545 w 1915465"/>
                <a:gd name="connsiteY78" fmla="*/ 1715205 h 1964045"/>
                <a:gd name="connsiteX79" fmla="*/ 1257770 w 1915465"/>
                <a:gd name="connsiteY79" fmla="*/ 1705680 h 1964045"/>
                <a:gd name="connsiteX80" fmla="*/ 1289520 w 1915465"/>
                <a:gd name="connsiteY80" fmla="*/ 1699330 h 1964045"/>
                <a:gd name="connsiteX81" fmla="*/ 1321270 w 1915465"/>
                <a:gd name="connsiteY81" fmla="*/ 1683455 h 1964045"/>
                <a:gd name="connsiteX82" fmla="*/ 1346670 w 1915465"/>
                <a:gd name="connsiteY82" fmla="*/ 1673930 h 1964045"/>
                <a:gd name="connsiteX83" fmla="*/ 1365720 w 1915465"/>
                <a:gd name="connsiteY83" fmla="*/ 1664405 h 1964045"/>
                <a:gd name="connsiteX84" fmla="*/ 1387945 w 1915465"/>
                <a:gd name="connsiteY84" fmla="*/ 1645355 h 1964045"/>
                <a:gd name="connsiteX85" fmla="*/ 1410170 w 1915465"/>
                <a:gd name="connsiteY85" fmla="*/ 1639005 h 1964045"/>
                <a:gd name="connsiteX86" fmla="*/ 1419695 w 1915465"/>
                <a:gd name="connsiteY86" fmla="*/ 1632655 h 1964045"/>
                <a:gd name="connsiteX87" fmla="*/ 1429220 w 1915465"/>
                <a:gd name="connsiteY87" fmla="*/ 1616780 h 1964045"/>
                <a:gd name="connsiteX88" fmla="*/ 1441920 w 1915465"/>
                <a:gd name="connsiteY88" fmla="*/ 1607255 h 1964045"/>
                <a:gd name="connsiteX89" fmla="*/ 1454620 w 1915465"/>
                <a:gd name="connsiteY89" fmla="*/ 1600905 h 1964045"/>
                <a:gd name="connsiteX90" fmla="*/ 1464145 w 1915465"/>
                <a:gd name="connsiteY90" fmla="*/ 1591380 h 1964045"/>
                <a:gd name="connsiteX91" fmla="*/ 1495895 w 1915465"/>
                <a:gd name="connsiteY91" fmla="*/ 1578680 h 1964045"/>
                <a:gd name="connsiteX92" fmla="*/ 1514945 w 1915465"/>
                <a:gd name="connsiteY92" fmla="*/ 1569155 h 1964045"/>
                <a:gd name="connsiteX93" fmla="*/ 1543520 w 1915465"/>
                <a:gd name="connsiteY93" fmla="*/ 1559630 h 1964045"/>
                <a:gd name="connsiteX94" fmla="*/ 1565745 w 1915465"/>
                <a:gd name="connsiteY94" fmla="*/ 1553280 h 1964045"/>
                <a:gd name="connsiteX95" fmla="*/ 1584795 w 1915465"/>
                <a:gd name="connsiteY95" fmla="*/ 1540580 h 1964045"/>
                <a:gd name="connsiteX96" fmla="*/ 1591145 w 1915465"/>
                <a:gd name="connsiteY96" fmla="*/ 1512005 h 1964045"/>
                <a:gd name="connsiteX97" fmla="*/ 1591145 w 1915465"/>
                <a:gd name="connsiteY97" fmla="*/ 1486605 h 1964045"/>
                <a:gd name="connsiteX98" fmla="*/ 1591145 w 1915465"/>
                <a:gd name="connsiteY98" fmla="*/ 1458030 h 1964045"/>
                <a:gd name="connsiteX99" fmla="*/ 1597495 w 1915465"/>
                <a:gd name="connsiteY99" fmla="*/ 1423105 h 1964045"/>
                <a:gd name="connsiteX100" fmla="*/ 1603845 w 1915465"/>
                <a:gd name="connsiteY100" fmla="*/ 1413580 h 1964045"/>
                <a:gd name="connsiteX101" fmla="*/ 1619720 w 1915465"/>
                <a:gd name="connsiteY101" fmla="*/ 1413580 h 1964045"/>
                <a:gd name="connsiteX102" fmla="*/ 1676870 w 1915465"/>
                <a:gd name="connsiteY102" fmla="*/ 1423105 h 1964045"/>
                <a:gd name="connsiteX103" fmla="*/ 1695920 w 1915465"/>
                <a:gd name="connsiteY103" fmla="*/ 1423105 h 1964045"/>
                <a:gd name="connsiteX104" fmla="*/ 1714970 w 1915465"/>
                <a:gd name="connsiteY104" fmla="*/ 1416755 h 1964045"/>
                <a:gd name="connsiteX105" fmla="*/ 1734020 w 1915465"/>
                <a:gd name="connsiteY105" fmla="*/ 1400880 h 1964045"/>
                <a:gd name="connsiteX106" fmla="*/ 1746720 w 1915465"/>
                <a:gd name="connsiteY106" fmla="*/ 1397705 h 1964045"/>
                <a:gd name="connsiteX107" fmla="*/ 1756245 w 1915465"/>
                <a:gd name="connsiteY107" fmla="*/ 1388180 h 1964045"/>
                <a:gd name="connsiteX108" fmla="*/ 1762595 w 1915465"/>
                <a:gd name="connsiteY108" fmla="*/ 1369130 h 1964045"/>
                <a:gd name="connsiteX109" fmla="*/ 1765770 w 1915465"/>
                <a:gd name="connsiteY109" fmla="*/ 1350080 h 1964045"/>
                <a:gd name="connsiteX110" fmla="*/ 1768945 w 1915465"/>
                <a:gd name="connsiteY110" fmla="*/ 1321505 h 1964045"/>
                <a:gd name="connsiteX111" fmla="*/ 1781645 w 1915465"/>
                <a:gd name="connsiteY111" fmla="*/ 1302455 h 1964045"/>
                <a:gd name="connsiteX112" fmla="*/ 1791170 w 1915465"/>
                <a:gd name="connsiteY112" fmla="*/ 1280230 h 1964045"/>
                <a:gd name="connsiteX113" fmla="*/ 1810220 w 1915465"/>
                <a:gd name="connsiteY113" fmla="*/ 1264355 h 1964045"/>
                <a:gd name="connsiteX114" fmla="*/ 1813395 w 1915465"/>
                <a:gd name="connsiteY114" fmla="*/ 1245305 h 1964045"/>
                <a:gd name="connsiteX115" fmla="*/ 1822920 w 1915465"/>
                <a:gd name="connsiteY115" fmla="*/ 1235780 h 1964045"/>
                <a:gd name="connsiteX116" fmla="*/ 1851495 w 1915465"/>
                <a:gd name="connsiteY116" fmla="*/ 1213555 h 1964045"/>
                <a:gd name="connsiteX117" fmla="*/ 1870545 w 1915465"/>
                <a:gd name="connsiteY117" fmla="*/ 1197680 h 1964045"/>
                <a:gd name="connsiteX118" fmla="*/ 1889595 w 1915465"/>
                <a:gd name="connsiteY118" fmla="*/ 1181805 h 1964045"/>
                <a:gd name="connsiteX119" fmla="*/ 1892770 w 1915465"/>
                <a:gd name="connsiteY119" fmla="*/ 1169105 h 1964045"/>
                <a:gd name="connsiteX120" fmla="*/ 1908645 w 1915465"/>
                <a:gd name="connsiteY120" fmla="*/ 1162755 h 1964045"/>
                <a:gd name="connsiteX121" fmla="*/ 1914995 w 1915465"/>
                <a:gd name="connsiteY121" fmla="*/ 1143705 h 1964045"/>
                <a:gd name="connsiteX122" fmla="*/ 1914995 w 1915465"/>
                <a:gd name="connsiteY122" fmla="*/ 1124655 h 1964045"/>
                <a:gd name="connsiteX123" fmla="*/ 1914995 w 1915465"/>
                <a:gd name="connsiteY123" fmla="*/ 1102430 h 1964045"/>
                <a:gd name="connsiteX124" fmla="*/ 1908645 w 1915465"/>
                <a:gd name="connsiteY124" fmla="*/ 1067505 h 1964045"/>
                <a:gd name="connsiteX125" fmla="*/ 1899120 w 1915465"/>
                <a:gd name="connsiteY125" fmla="*/ 1038930 h 1964045"/>
                <a:gd name="connsiteX126" fmla="*/ 1873720 w 1915465"/>
                <a:gd name="connsiteY126" fmla="*/ 1010355 h 1964045"/>
                <a:gd name="connsiteX127" fmla="*/ 1870545 w 1915465"/>
                <a:gd name="connsiteY127" fmla="*/ 991305 h 1964045"/>
                <a:gd name="connsiteX128" fmla="*/ 1870545 w 1915465"/>
                <a:gd name="connsiteY128" fmla="*/ 972255 h 1964045"/>
                <a:gd name="connsiteX129" fmla="*/ 1889595 w 1915465"/>
                <a:gd name="connsiteY129" fmla="*/ 946855 h 1964045"/>
                <a:gd name="connsiteX130" fmla="*/ 1902295 w 1915465"/>
                <a:gd name="connsiteY130" fmla="*/ 943680 h 1964045"/>
                <a:gd name="connsiteX131" fmla="*/ 1902295 w 1915465"/>
                <a:gd name="connsiteY131" fmla="*/ 924630 h 1964045"/>
                <a:gd name="connsiteX132" fmla="*/ 1889595 w 1915465"/>
                <a:gd name="connsiteY132" fmla="*/ 899230 h 1964045"/>
                <a:gd name="connsiteX133" fmla="*/ 1883245 w 1915465"/>
                <a:gd name="connsiteY133" fmla="*/ 877005 h 1964045"/>
                <a:gd name="connsiteX134" fmla="*/ 1876895 w 1915465"/>
                <a:gd name="connsiteY134" fmla="*/ 857955 h 1964045"/>
                <a:gd name="connsiteX135" fmla="*/ 1864195 w 1915465"/>
                <a:gd name="connsiteY135" fmla="*/ 819855 h 1964045"/>
                <a:gd name="connsiteX136" fmla="*/ 1854670 w 1915465"/>
                <a:gd name="connsiteY136" fmla="*/ 794455 h 1964045"/>
                <a:gd name="connsiteX137" fmla="*/ 1851495 w 1915465"/>
                <a:gd name="connsiteY137" fmla="*/ 772230 h 1964045"/>
                <a:gd name="connsiteX138" fmla="*/ 1838795 w 1915465"/>
                <a:gd name="connsiteY138" fmla="*/ 769055 h 1964045"/>
                <a:gd name="connsiteX139" fmla="*/ 1832445 w 1915465"/>
                <a:gd name="connsiteY139" fmla="*/ 759530 h 1964045"/>
                <a:gd name="connsiteX140" fmla="*/ 1822920 w 1915465"/>
                <a:gd name="connsiteY140" fmla="*/ 743655 h 1964045"/>
                <a:gd name="connsiteX141" fmla="*/ 1813395 w 1915465"/>
                <a:gd name="connsiteY141" fmla="*/ 727780 h 1964045"/>
                <a:gd name="connsiteX142" fmla="*/ 1794345 w 1915465"/>
                <a:gd name="connsiteY142" fmla="*/ 718255 h 1964045"/>
                <a:gd name="connsiteX143" fmla="*/ 1791170 w 1915465"/>
                <a:gd name="connsiteY143" fmla="*/ 715080 h 1964045"/>
                <a:gd name="connsiteX144" fmla="*/ 1772120 w 1915465"/>
                <a:gd name="connsiteY144" fmla="*/ 705555 h 1964045"/>
                <a:gd name="connsiteX145" fmla="*/ 1753070 w 1915465"/>
                <a:gd name="connsiteY145" fmla="*/ 692855 h 1964045"/>
                <a:gd name="connsiteX146" fmla="*/ 1740370 w 1915465"/>
                <a:gd name="connsiteY146" fmla="*/ 676980 h 1964045"/>
                <a:gd name="connsiteX147" fmla="*/ 1721320 w 1915465"/>
                <a:gd name="connsiteY147" fmla="*/ 664280 h 1964045"/>
                <a:gd name="connsiteX148" fmla="*/ 1714970 w 1915465"/>
                <a:gd name="connsiteY148" fmla="*/ 654755 h 1964045"/>
                <a:gd name="connsiteX149" fmla="*/ 1686395 w 1915465"/>
                <a:gd name="connsiteY149" fmla="*/ 651580 h 1964045"/>
                <a:gd name="connsiteX150" fmla="*/ 1657820 w 1915465"/>
                <a:gd name="connsiteY150" fmla="*/ 654755 h 1964045"/>
                <a:gd name="connsiteX151" fmla="*/ 1657820 w 1915465"/>
                <a:gd name="connsiteY151" fmla="*/ 638880 h 1964045"/>
                <a:gd name="connsiteX152" fmla="*/ 1657820 w 1915465"/>
                <a:gd name="connsiteY152" fmla="*/ 623005 h 1964045"/>
                <a:gd name="connsiteX153" fmla="*/ 1667345 w 1915465"/>
                <a:gd name="connsiteY153" fmla="*/ 600780 h 1964045"/>
                <a:gd name="connsiteX154" fmla="*/ 1673695 w 1915465"/>
                <a:gd name="connsiteY154" fmla="*/ 581730 h 1964045"/>
                <a:gd name="connsiteX155" fmla="*/ 1686395 w 1915465"/>
                <a:gd name="connsiteY155" fmla="*/ 565855 h 1964045"/>
                <a:gd name="connsiteX156" fmla="*/ 1692745 w 1915465"/>
                <a:gd name="connsiteY156" fmla="*/ 540455 h 1964045"/>
                <a:gd name="connsiteX157" fmla="*/ 1695920 w 1915465"/>
                <a:gd name="connsiteY157" fmla="*/ 518230 h 1964045"/>
                <a:gd name="connsiteX158" fmla="*/ 1695920 w 1915465"/>
                <a:gd name="connsiteY158" fmla="*/ 502355 h 1964045"/>
                <a:gd name="connsiteX159" fmla="*/ 1689570 w 1915465"/>
                <a:gd name="connsiteY159" fmla="*/ 496005 h 1964045"/>
                <a:gd name="connsiteX160" fmla="*/ 1673695 w 1915465"/>
                <a:gd name="connsiteY160" fmla="*/ 492830 h 1964045"/>
                <a:gd name="connsiteX161" fmla="*/ 1657820 w 1915465"/>
                <a:gd name="connsiteY161" fmla="*/ 486480 h 1964045"/>
                <a:gd name="connsiteX162" fmla="*/ 1622895 w 1915465"/>
                <a:gd name="connsiteY162" fmla="*/ 486480 h 1964045"/>
                <a:gd name="connsiteX163" fmla="*/ 1610195 w 1915465"/>
                <a:gd name="connsiteY163" fmla="*/ 486480 h 1964045"/>
                <a:gd name="connsiteX164" fmla="*/ 1603845 w 1915465"/>
                <a:gd name="connsiteY164" fmla="*/ 470605 h 1964045"/>
                <a:gd name="connsiteX165" fmla="*/ 1603845 w 1915465"/>
                <a:gd name="connsiteY165" fmla="*/ 442030 h 1964045"/>
                <a:gd name="connsiteX166" fmla="*/ 1603845 w 1915465"/>
                <a:gd name="connsiteY166" fmla="*/ 419805 h 1964045"/>
                <a:gd name="connsiteX167" fmla="*/ 1622895 w 1915465"/>
                <a:gd name="connsiteY167" fmla="*/ 403930 h 1964045"/>
                <a:gd name="connsiteX168" fmla="*/ 1645120 w 1915465"/>
                <a:gd name="connsiteY168" fmla="*/ 394405 h 1964045"/>
                <a:gd name="connsiteX169" fmla="*/ 1673695 w 1915465"/>
                <a:gd name="connsiteY169" fmla="*/ 378530 h 1964045"/>
                <a:gd name="connsiteX170" fmla="*/ 1686395 w 1915465"/>
                <a:gd name="connsiteY170" fmla="*/ 362655 h 1964045"/>
                <a:gd name="connsiteX171" fmla="*/ 1705445 w 1915465"/>
                <a:gd name="connsiteY171" fmla="*/ 349955 h 1964045"/>
                <a:gd name="connsiteX172" fmla="*/ 1724495 w 1915465"/>
                <a:gd name="connsiteY172" fmla="*/ 337255 h 1964045"/>
                <a:gd name="connsiteX173" fmla="*/ 1734020 w 1915465"/>
                <a:gd name="connsiteY173" fmla="*/ 330905 h 1964045"/>
                <a:gd name="connsiteX174" fmla="*/ 1762595 w 1915465"/>
                <a:gd name="connsiteY174" fmla="*/ 324555 h 1964045"/>
                <a:gd name="connsiteX175" fmla="*/ 1778470 w 1915465"/>
                <a:gd name="connsiteY175" fmla="*/ 324555 h 1964045"/>
                <a:gd name="connsiteX176" fmla="*/ 1781645 w 1915465"/>
                <a:gd name="connsiteY176" fmla="*/ 311855 h 1964045"/>
                <a:gd name="connsiteX177" fmla="*/ 1781645 w 1915465"/>
                <a:gd name="connsiteY177" fmla="*/ 299155 h 1964045"/>
                <a:gd name="connsiteX178" fmla="*/ 1787995 w 1915465"/>
                <a:gd name="connsiteY178" fmla="*/ 295980 h 1964045"/>
                <a:gd name="connsiteX179" fmla="*/ 1810220 w 1915465"/>
                <a:gd name="connsiteY179" fmla="*/ 286455 h 1964045"/>
                <a:gd name="connsiteX180" fmla="*/ 1822920 w 1915465"/>
                <a:gd name="connsiteY180" fmla="*/ 276930 h 1964045"/>
                <a:gd name="connsiteX181" fmla="*/ 1845145 w 1915465"/>
                <a:gd name="connsiteY181" fmla="*/ 257880 h 1964045"/>
                <a:gd name="connsiteX182" fmla="*/ 1857845 w 1915465"/>
                <a:gd name="connsiteY182" fmla="*/ 238830 h 1964045"/>
                <a:gd name="connsiteX183" fmla="*/ 1864195 w 1915465"/>
                <a:gd name="connsiteY183" fmla="*/ 213430 h 1964045"/>
                <a:gd name="connsiteX184" fmla="*/ 1873720 w 1915465"/>
                <a:gd name="connsiteY184" fmla="*/ 200730 h 1964045"/>
                <a:gd name="connsiteX185" fmla="*/ 1892770 w 1915465"/>
                <a:gd name="connsiteY185" fmla="*/ 178505 h 1964045"/>
                <a:gd name="connsiteX186" fmla="*/ 1876895 w 1915465"/>
                <a:gd name="connsiteY186" fmla="*/ 168980 h 1964045"/>
                <a:gd name="connsiteX187" fmla="*/ 1870545 w 1915465"/>
                <a:gd name="connsiteY187" fmla="*/ 162630 h 1964045"/>
                <a:gd name="connsiteX188" fmla="*/ 1867370 w 1915465"/>
                <a:gd name="connsiteY188" fmla="*/ 149930 h 1964045"/>
                <a:gd name="connsiteX189" fmla="*/ 1861020 w 1915465"/>
                <a:gd name="connsiteY189" fmla="*/ 137230 h 1964045"/>
                <a:gd name="connsiteX190" fmla="*/ 1857845 w 1915465"/>
                <a:gd name="connsiteY190" fmla="*/ 124530 h 1964045"/>
                <a:gd name="connsiteX191" fmla="*/ 1854670 w 1915465"/>
                <a:gd name="connsiteY191" fmla="*/ 115005 h 1964045"/>
                <a:gd name="connsiteX192" fmla="*/ 1838795 w 1915465"/>
                <a:gd name="connsiteY192" fmla="*/ 111830 h 1964045"/>
                <a:gd name="connsiteX193" fmla="*/ 1810220 w 1915465"/>
                <a:gd name="connsiteY193" fmla="*/ 105480 h 1964045"/>
                <a:gd name="connsiteX194" fmla="*/ 1787995 w 1915465"/>
                <a:gd name="connsiteY194" fmla="*/ 99130 h 1964045"/>
                <a:gd name="connsiteX195" fmla="*/ 1765770 w 1915465"/>
                <a:gd name="connsiteY195" fmla="*/ 89605 h 1964045"/>
                <a:gd name="connsiteX196" fmla="*/ 1749895 w 1915465"/>
                <a:gd name="connsiteY196" fmla="*/ 83255 h 1964045"/>
                <a:gd name="connsiteX197" fmla="*/ 1730845 w 1915465"/>
                <a:gd name="connsiteY197" fmla="*/ 80080 h 1964045"/>
                <a:gd name="connsiteX198" fmla="*/ 1714970 w 1915465"/>
                <a:gd name="connsiteY198" fmla="*/ 73730 h 1964045"/>
                <a:gd name="connsiteX199" fmla="*/ 1702270 w 1915465"/>
                <a:gd name="connsiteY199" fmla="*/ 70555 h 1964045"/>
                <a:gd name="connsiteX200" fmla="*/ 1686395 w 1915465"/>
                <a:gd name="connsiteY200" fmla="*/ 67380 h 1964045"/>
                <a:gd name="connsiteX201" fmla="*/ 1670520 w 1915465"/>
                <a:gd name="connsiteY201" fmla="*/ 61030 h 1964045"/>
                <a:gd name="connsiteX202" fmla="*/ 1645120 w 1915465"/>
                <a:gd name="connsiteY202" fmla="*/ 51505 h 1964045"/>
                <a:gd name="connsiteX203" fmla="*/ 1619720 w 1915465"/>
                <a:gd name="connsiteY203" fmla="*/ 41980 h 1964045"/>
                <a:gd name="connsiteX204" fmla="*/ 1603845 w 1915465"/>
                <a:gd name="connsiteY204" fmla="*/ 32455 h 1964045"/>
                <a:gd name="connsiteX205" fmla="*/ 1575270 w 1915465"/>
                <a:gd name="connsiteY205" fmla="*/ 29280 h 1964045"/>
                <a:gd name="connsiteX206" fmla="*/ 1553045 w 1915465"/>
                <a:gd name="connsiteY206" fmla="*/ 19755 h 1964045"/>
                <a:gd name="connsiteX207" fmla="*/ 1518120 w 1915465"/>
                <a:gd name="connsiteY207" fmla="*/ 13405 h 1964045"/>
                <a:gd name="connsiteX208" fmla="*/ 1499070 w 1915465"/>
                <a:gd name="connsiteY208" fmla="*/ 13405 h 1964045"/>
                <a:gd name="connsiteX209" fmla="*/ 1480020 w 1915465"/>
                <a:gd name="connsiteY209" fmla="*/ 7055 h 1964045"/>
                <a:gd name="connsiteX210" fmla="*/ 1438745 w 1915465"/>
                <a:gd name="connsiteY210" fmla="*/ 3880 h 1964045"/>
                <a:gd name="connsiteX211" fmla="*/ 1400645 w 1915465"/>
                <a:gd name="connsiteY211" fmla="*/ 705 h 1964045"/>
                <a:gd name="connsiteX212" fmla="*/ 1372070 w 1915465"/>
                <a:gd name="connsiteY212" fmla="*/ 705 h 1964045"/>
                <a:gd name="connsiteX213" fmla="*/ 1346670 w 1915465"/>
                <a:gd name="connsiteY213" fmla="*/ 705 h 1964045"/>
                <a:gd name="connsiteX214" fmla="*/ 1321270 w 1915465"/>
                <a:gd name="connsiteY214" fmla="*/ 705 h 1964045"/>
                <a:gd name="connsiteX215" fmla="*/ 1286345 w 1915465"/>
                <a:gd name="connsiteY215" fmla="*/ 705 h 1964045"/>
                <a:gd name="connsiteX216" fmla="*/ 1276820 w 1915465"/>
                <a:gd name="connsiteY216" fmla="*/ 705 h 1964045"/>
                <a:gd name="connsiteX217" fmla="*/ 1251420 w 1915465"/>
                <a:gd name="connsiteY217" fmla="*/ 705 h 1964045"/>
                <a:gd name="connsiteX218" fmla="*/ 1235545 w 1915465"/>
                <a:gd name="connsiteY218" fmla="*/ 10230 h 1964045"/>
                <a:gd name="connsiteX219" fmla="*/ 1203795 w 1915465"/>
                <a:gd name="connsiteY219" fmla="*/ 13405 h 1964045"/>
                <a:gd name="connsiteX220" fmla="*/ 1187920 w 1915465"/>
                <a:gd name="connsiteY220" fmla="*/ 22930 h 1964045"/>
                <a:gd name="connsiteX221" fmla="*/ 1172045 w 1915465"/>
                <a:gd name="connsiteY221" fmla="*/ 26105 h 1964045"/>
                <a:gd name="connsiteX222" fmla="*/ 1152995 w 1915465"/>
                <a:gd name="connsiteY222" fmla="*/ 26105 h 1964045"/>
                <a:gd name="connsiteX223" fmla="*/ 1140295 w 1915465"/>
                <a:gd name="connsiteY223" fmla="*/ 32455 h 1964045"/>
                <a:gd name="connsiteX224" fmla="*/ 1127595 w 1915465"/>
                <a:gd name="connsiteY224" fmla="*/ 38805 h 1964045"/>
                <a:gd name="connsiteX225" fmla="*/ 1099020 w 1915465"/>
                <a:gd name="connsiteY225" fmla="*/ 57855 h 1964045"/>
                <a:gd name="connsiteX226" fmla="*/ 1099020 w 1915465"/>
                <a:gd name="connsiteY226" fmla="*/ 57855 h 1964045"/>
                <a:gd name="connsiteX227" fmla="*/ 1095845 w 1915465"/>
                <a:gd name="connsiteY227" fmla="*/ 70555 h 1964045"/>
                <a:gd name="connsiteX228" fmla="*/ 1092670 w 1915465"/>
                <a:gd name="connsiteY228" fmla="*/ 86430 h 1964045"/>
                <a:gd name="connsiteX229" fmla="*/ 1083145 w 1915465"/>
                <a:gd name="connsiteY229" fmla="*/ 92780 h 1964045"/>
                <a:gd name="connsiteX230" fmla="*/ 1073620 w 1915465"/>
                <a:gd name="connsiteY230" fmla="*/ 99130 h 1964045"/>
                <a:gd name="connsiteX231" fmla="*/ 1051395 w 1915465"/>
                <a:gd name="connsiteY231" fmla="*/ 99130 h 1964045"/>
                <a:gd name="connsiteX232" fmla="*/ 1022820 w 1915465"/>
                <a:gd name="connsiteY232" fmla="*/ 99130 h 1964045"/>
                <a:gd name="connsiteX233" fmla="*/ 994245 w 1915465"/>
                <a:gd name="connsiteY233" fmla="*/ 99130 h 1964045"/>
                <a:gd name="connsiteX234" fmla="*/ 972020 w 1915465"/>
                <a:gd name="connsiteY234" fmla="*/ 99130 h 1964045"/>
                <a:gd name="connsiteX235" fmla="*/ 949795 w 1915465"/>
                <a:gd name="connsiteY235" fmla="*/ 102305 h 1964045"/>
                <a:gd name="connsiteX236" fmla="*/ 918045 w 1915465"/>
                <a:gd name="connsiteY236" fmla="*/ 102305 h 1964045"/>
                <a:gd name="connsiteX237" fmla="*/ 892645 w 1915465"/>
                <a:gd name="connsiteY237" fmla="*/ 105480 h 1964045"/>
                <a:gd name="connsiteX238" fmla="*/ 873595 w 1915465"/>
                <a:gd name="connsiteY238" fmla="*/ 108655 h 1964045"/>
                <a:gd name="connsiteX239" fmla="*/ 860895 w 1915465"/>
                <a:gd name="connsiteY239" fmla="*/ 111830 h 1964045"/>
                <a:gd name="connsiteX240" fmla="*/ 845020 w 1915465"/>
                <a:gd name="connsiteY240" fmla="*/ 115005 h 1964045"/>
                <a:gd name="connsiteX241" fmla="*/ 832320 w 1915465"/>
                <a:gd name="connsiteY241" fmla="*/ 130880 h 1964045"/>
                <a:gd name="connsiteX242" fmla="*/ 806920 w 1915465"/>
                <a:gd name="connsiteY242" fmla="*/ 153105 h 1964045"/>
                <a:gd name="connsiteX243" fmla="*/ 800570 w 1915465"/>
                <a:gd name="connsiteY243" fmla="*/ 172155 h 1964045"/>
                <a:gd name="connsiteX244" fmla="*/ 791045 w 1915465"/>
                <a:gd name="connsiteY244" fmla="*/ 213430 h 1964045"/>
                <a:gd name="connsiteX245" fmla="*/ 791045 w 1915465"/>
                <a:gd name="connsiteY245" fmla="*/ 213430 h 1964045"/>
                <a:gd name="connsiteX246" fmla="*/ 787870 w 1915465"/>
                <a:gd name="connsiteY246" fmla="*/ 238830 h 1964045"/>
                <a:gd name="connsiteX247" fmla="*/ 784695 w 1915465"/>
                <a:gd name="connsiteY247" fmla="*/ 251530 h 1964045"/>
                <a:gd name="connsiteX248" fmla="*/ 784695 w 1915465"/>
                <a:gd name="connsiteY248" fmla="*/ 267405 h 1964045"/>
                <a:gd name="connsiteX249" fmla="*/ 787870 w 1915465"/>
                <a:gd name="connsiteY249" fmla="*/ 295980 h 1964045"/>
                <a:gd name="connsiteX250" fmla="*/ 797395 w 1915465"/>
                <a:gd name="connsiteY250" fmla="*/ 324555 h 1964045"/>
                <a:gd name="connsiteX251" fmla="*/ 800570 w 1915465"/>
                <a:gd name="connsiteY251" fmla="*/ 346780 h 1964045"/>
                <a:gd name="connsiteX252" fmla="*/ 803745 w 1915465"/>
                <a:gd name="connsiteY252" fmla="*/ 372180 h 1964045"/>
                <a:gd name="connsiteX253" fmla="*/ 806920 w 1915465"/>
                <a:gd name="connsiteY253" fmla="*/ 410280 h 1964045"/>
                <a:gd name="connsiteX254" fmla="*/ 810095 w 1915465"/>
                <a:gd name="connsiteY254" fmla="*/ 438855 h 1964045"/>
                <a:gd name="connsiteX255" fmla="*/ 813270 w 1915465"/>
                <a:gd name="connsiteY255" fmla="*/ 467430 h 1964045"/>
                <a:gd name="connsiteX256" fmla="*/ 813270 w 1915465"/>
                <a:gd name="connsiteY256" fmla="*/ 489655 h 1964045"/>
                <a:gd name="connsiteX257" fmla="*/ 813270 w 1915465"/>
                <a:gd name="connsiteY257" fmla="*/ 521405 h 1964045"/>
                <a:gd name="connsiteX258" fmla="*/ 813270 w 1915465"/>
                <a:gd name="connsiteY258" fmla="*/ 546805 h 1964045"/>
                <a:gd name="connsiteX259" fmla="*/ 803745 w 1915465"/>
                <a:gd name="connsiteY259" fmla="*/ 575380 h 1964045"/>
                <a:gd name="connsiteX260" fmla="*/ 797395 w 1915465"/>
                <a:gd name="connsiteY260" fmla="*/ 591255 h 1964045"/>
                <a:gd name="connsiteX261" fmla="*/ 768820 w 1915465"/>
                <a:gd name="connsiteY261" fmla="*/ 607130 h 1964045"/>
                <a:gd name="connsiteX262" fmla="*/ 749770 w 1915465"/>
                <a:gd name="connsiteY262" fmla="*/ 610305 h 1964045"/>
                <a:gd name="connsiteX263" fmla="*/ 727545 w 1915465"/>
                <a:gd name="connsiteY263" fmla="*/ 610305 h 1964045"/>
                <a:gd name="connsiteX264" fmla="*/ 708495 w 1915465"/>
                <a:gd name="connsiteY264" fmla="*/ 600780 h 1964045"/>
                <a:gd name="connsiteX265" fmla="*/ 679920 w 1915465"/>
                <a:gd name="connsiteY265" fmla="*/ 594430 h 1964045"/>
                <a:gd name="connsiteX266" fmla="*/ 651345 w 1915465"/>
                <a:gd name="connsiteY266" fmla="*/ 575380 h 1964045"/>
                <a:gd name="connsiteX267" fmla="*/ 635470 w 1915465"/>
                <a:gd name="connsiteY267" fmla="*/ 559505 h 1964045"/>
                <a:gd name="connsiteX268" fmla="*/ 613245 w 1915465"/>
                <a:gd name="connsiteY268" fmla="*/ 543630 h 1964045"/>
                <a:gd name="connsiteX269" fmla="*/ 603720 w 1915465"/>
                <a:gd name="connsiteY269" fmla="*/ 534105 h 1964045"/>
                <a:gd name="connsiteX270" fmla="*/ 587845 w 1915465"/>
                <a:gd name="connsiteY270" fmla="*/ 524580 h 1964045"/>
                <a:gd name="connsiteX271" fmla="*/ 565620 w 1915465"/>
                <a:gd name="connsiteY271" fmla="*/ 524580 h 1964045"/>
                <a:gd name="connsiteX272" fmla="*/ 524345 w 1915465"/>
                <a:gd name="connsiteY272" fmla="*/ 518230 h 1964045"/>
                <a:gd name="connsiteX273" fmla="*/ 502120 w 1915465"/>
                <a:gd name="connsiteY273" fmla="*/ 515055 h 1964045"/>
                <a:gd name="connsiteX274" fmla="*/ 483070 w 1915465"/>
                <a:gd name="connsiteY274" fmla="*/ 515055 h 1964045"/>
                <a:gd name="connsiteX275" fmla="*/ 467195 w 1915465"/>
                <a:gd name="connsiteY275" fmla="*/ 515055 h 1964045"/>
                <a:gd name="connsiteX276" fmla="*/ 454495 w 1915465"/>
                <a:gd name="connsiteY276" fmla="*/ 515055 h 1964045"/>
                <a:gd name="connsiteX277" fmla="*/ 451320 w 1915465"/>
                <a:gd name="connsiteY277" fmla="*/ 518230 h 1964045"/>
                <a:gd name="connsiteX278" fmla="*/ 444970 w 1915465"/>
                <a:gd name="connsiteY278" fmla="*/ 530930 h 1964045"/>
                <a:gd name="connsiteX279" fmla="*/ 435445 w 1915465"/>
                <a:gd name="connsiteY279" fmla="*/ 537280 h 1964045"/>
                <a:gd name="connsiteX280" fmla="*/ 419570 w 1915465"/>
                <a:gd name="connsiteY280" fmla="*/ 543630 h 1964045"/>
                <a:gd name="connsiteX281" fmla="*/ 413220 w 1915465"/>
                <a:gd name="connsiteY281" fmla="*/ 549980 h 1964045"/>
                <a:gd name="connsiteX282" fmla="*/ 387820 w 1915465"/>
                <a:gd name="connsiteY282" fmla="*/ 553155 h 1964045"/>
                <a:gd name="connsiteX283" fmla="*/ 378295 w 1915465"/>
                <a:gd name="connsiteY283" fmla="*/ 559505 h 1964045"/>
                <a:gd name="connsiteX284" fmla="*/ 356070 w 1915465"/>
                <a:gd name="connsiteY284" fmla="*/ 559505 h 1964045"/>
                <a:gd name="connsiteX285" fmla="*/ 343370 w 1915465"/>
                <a:gd name="connsiteY285" fmla="*/ 569030 h 1964045"/>
                <a:gd name="connsiteX286" fmla="*/ 324320 w 1915465"/>
                <a:gd name="connsiteY286" fmla="*/ 569030 h 1964045"/>
                <a:gd name="connsiteX287" fmla="*/ 308445 w 1915465"/>
                <a:gd name="connsiteY287" fmla="*/ 572205 h 1964045"/>
                <a:gd name="connsiteX288" fmla="*/ 302095 w 1915465"/>
                <a:gd name="connsiteY288" fmla="*/ 572205 h 1964045"/>
                <a:gd name="connsiteX289" fmla="*/ 283045 w 1915465"/>
                <a:gd name="connsiteY289" fmla="*/ 572205 h 1964045"/>
                <a:gd name="connsiteX290" fmla="*/ 267170 w 1915465"/>
                <a:gd name="connsiteY290" fmla="*/ 562680 h 1964045"/>
                <a:gd name="connsiteX291" fmla="*/ 238595 w 1915465"/>
                <a:gd name="connsiteY291" fmla="*/ 562680 h 1964045"/>
                <a:gd name="connsiteX292" fmla="*/ 229070 w 1915465"/>
                <a:gd name="connsiteY292" fmla="*/ 553155 h 1964045"/>
                <a:gd name="connsiteX293" fmla="*/ 210020 w 1915465"/>
                <a:gd name="connsiteY293" fmla="*/ 543630 h 1964045"/>
                <a:gd name="connsiteX294" fmla="*/ 194145 w 1915465"/>
                <a:gd name="connsiteY294" fmla="*/ 543630 h 1964045"/>
                <a:gd name="connsiteX295" fmla="*/ 162395 w 1915465"/>
                <a:gd name="connsiteY295" fmla="*/ 546805 h 1964045"/>
                <a:gd name="connsiteX296" fmla="*/ 156045 w 1915465"/>
                <a:gd name="connsiteY296" fmla="*/ 559505 h 1964045"/>
                <a:gd name="connsiteX297" fmla="*/ 146520 w 1915465"/>
                <a:gd name="connsiteY297" fmla="*/ 569030 h 1964045"/>
                <a:gd name="connsiteX298" fmla="*/ 140170 w 1915465"/>
                <a:gd name="connsiteY298" fmla="*/ 581730 h 1964045"/>
                <a:gd name="connsiteX299" fmla="*/ 136995 w 1915465"/>
                <a:gd name="connsiteY299" fmla="*/ 591255 h 1964045"/>
                <a:gd name="connsiteX300" fmla="*/ 117945 w 1915465"/>
                <a:gd name="connsiteY300" fmla="*/ 600780 h 1964045"/>
                <a:gd name="connsiteX301" fmla="*/ 92545 w 1915465"/>
                <a:gd name="connsiteY301" fmla="*/ 610305 h 1964045"/>
                <a:gd name="connsiteX302" fmla="*/ 83020 w 1915465"/>
                <a:gd name="connsiteY302" fmla="*/ 613480 h 1964045"/>
                <a:gd name="connsiteX303" fmla="*/ 73495 w 1915465"/>
                <a:gd name="connsiteY303" fmla="*/ 616655 h 1964045"/>
                <a:gd name="connsiteX304" fmla="*/ 48095 w 1915465"/>
                <a:gd name="connsiteY304" fmla="*/ 632530 h 1964045"/>
                <a:gd name="connsiteX305" fmla="*/ 35395 w 1915465"/>
                <a:gd name="connsiteY305" fmla="*/ 648405 h 1964045"/>
                <a:gd name="connsiteX306" fmla="*/ 19520 w 1915465"/>
                <a:gd name="connsiteY306" fmla="*/ 661105 h 1964045"/>
                <a:gd name="connsiteX307" fmla="*/ 16345 w 1915465"/>
                <a:gd name="connsiteY307" fmla="*/ 676980 h 1964045"/>
                <a:gd name="connsiteX308" fmla="*/ 9995 w 1915465"/>
                <a:gd name="connsiteY308" fmla="*/ 692855 h 1964045"/>
                <a:gd name="connsiteX309" fmla="*/ 9995 w 1915465"/>
                <a:gd name="connsiteY309" fmla="*/ 708730 h 1964045"/>
                <a:gd name="connsiteX310" fmla="*/ 6820 w 1915465"/>
                <a:gd name="connsiteY310" fmla="*/ 727780 h 1964045"/>
                <a:gd name="connsiteX311" fmla="*/ 470 w 1915465"/>
                <a:gd name="connsiteY311" fmla="*/ 743655 h 1964045"/>
                <a:gd name="connsiteX312" fmla="*/ 470 w 1915465"/>
                <a:gd name="connsiteY312" fmla="*/ 759530 h 1964045"/>
                <a:gd name="connsiteX313" fmla="*/ 470 w 1915465"/>
                <a:gd name="connsiteY313" fmla="*/ 788105 h 1964045"/>
                <a:gd name="connsiteX314" fmla="*/ 470 w 1915465"/>
                <a:gd name="connsiteY314" fmla="*/ 819855 h 1964045"/>
                <a:gd name="connsiteX315" fmla="*/ 3645 w 1915465"/>
                <a:gd name="connsiteY315" fmla="*/ 842080 h 1964045"/>
                <a:gd name="connsiteX316" fmla="*/ 3645 w 1915465"/>
                <a:gd name="connsiteY316" fmla="*/ 851605 h 1964045"/>
                <a:gd name="connsiteX317" fmla="*/ 13170 w 1915465"/>
                <a:gd name="connsiteY317" fmla="*/ 854780 h 1964045"/>
                <a:gd name="connsiteX318" fmla="*/ 22695 w 1915465"/>
                <a:gd name="connsiteY318" fmla="*/ 873830 h 1964045"/>
                <a:gd name="connsiteX319" fmla="*/ 41745 w 1915465"/>
                <a:gd name="connsiteY319" fmla="*/ 886530 h 1964045"/>
                <a:gd name="connsiteX320" fmla="*/ 63970 w 1915465"/>
                <a:gd name="connsiteY320" fmla="*/ 902405 h 1964045"/>
                <a:gd name="connsiteX321" fmla="*/ 73495 w 1915465"/>
                <a:gd name="connsiteY321" fmla="*/ 921455 h 1964045"/>
                <a:gd name="connsiteX322" fmla="*/ 89370 w 1915465"/>
                <a:gd name="connsiteY322" fmla="*/ 927805 h 1964045"/>
                <a:gd name="connsiteX323" fmla="*/ 105245 w 1915465"/>
                <a:gd name="connsiteY323" fmla="*/ 953205 h 1964045"/>
                <a:gd name="connsiteX324" fmla="*/ 124295 w 1915465"/>
                <a:gd name="connsiteY324" fmla="*/ 959555 h 1964045"/>
                <a:gd name="connsiteX325" fmla="*/ 136995 w 1915465"/>
                <a:gd name="connsiteY325" fmla="*/ 978605 h 1964045"/>
                <a:gd name="connsiteX326" fmla="*/ 152870 w 1915465"/>
                <a:gd name="connsiteY326" fmla="*/ 994480 h 1964045"/>
                <a:gd name="connsiteX327" fmla="*/ 168745 w 1915465"/>
                <a:gd name="connsiteY327" fmla="*/ 1010355 h 1964045"/>
                <a:gd name="connsiteX328" fmla="*/ 190970 w 1915465"/>
                <a:gd name="connsiteY328" fmla="*/ 1029405 h 1964045"/>
                <a:gd name="connsiteX329" fmla="*/ 200495 w 1915465"/>
                <a:gd name="connsiteY329" fmla="*/ 1042105 h 1964045"/>
                <a:gd name="connsiteX330" fmla="*/ 206845 w 1915465"/>
                <a:gd name="connsiteY330" fmla="*/ 1051630 h 1964045"/>
                <a:gd name="connsiteX331" fmla="*/ 194145 w 1915465"/>
                <a:gd name="connsiteY331" fmla="*/ 1073855 h 1964045"/>
                <a:gd name="connsiteX332" fmla="*/ 187795 w 1915465"/>
                <a:gd name="connsiteY332" fmla="*/ 1080205 h 1964045"/>
                <a:gd name="connsiteX333" fmla="*/ 175095 w 1915465"/>
                <a:gd name="connsiteY333" fmla="*/ 1096080 h 1964045"/>
                <a:gd name="connsiteX334" fmla="*/ 168745 w 1915465"/>
                <a:gd name="connsiteY334" fmla="*/ 1108780 h 1964045"/>
                <a:gd name="connsiteX335" fmla="*/ 165570 w 1915465"/>
                <a:gd name="connsiteY335" fmla="*/ 1115130 h 1964045"/>
                <a:gd name="connsiteX336" fmla="*/ 152870 w 1915465"/>
                <a:gd name="connsiteY336" fmla="*/ 1124655 h 1964045"/>
                <a:gd name="connsiteX337" fmla="*/ 133820 w 1915465"/>
                <a:gd name="connsiteY337" fmla="*/ 1140530 h 1964045"/>
                <a:gd name="connsiteX338" fmla="*/ 130645 w 1915465"/>
                <a:gd name="connsiteY338" fmla="*/ 1156405 h 1964045"/>
                <a:gd name="connsiteX339" fmla="*/ 111595 w 1915465"/>
                <a:gd name="connsiteY339" fmla="*/ 1188155 h 1964045"/>
                <a:gd name="connsiteX340" fmla="*/ 102070 w 1915465"/>
                <a:gd name="connsiteY340" fmla="*/ 1213555 h 1964045"/>
                <a:gd name="connsiteX341" fmla="*/ 98895 w 1915465"/>
                <a:gd name="connsiteY341" fmla="*/ 1229430 h 1964045"/>
                <a:gd name="connsiteX342" fmla="*/ 92545 w 1915465"/>
                <a:gd name="connsiteY342" fmla="*/ 1251655 h 1964045"/>
                <a:gd name="connsiteX343" fmla="*/ 76670 w 1915465"/>
                <a:gd name="connsiteY343" fmla="*/ 1277055 h 1964045"/>
                <a:gd name="connsiteX344" fmla="*/ 76670 w 1915465"/>
                <a:gd name="connsiteY344" fmla="*/ 1299280 h 1964045"/>
                <a:gd name="connsiteX345" fmla="*/ 70320 w 1915465"/>
                <a:gd name="connsiteY345" fmla="*/ 1308805 h 1964045"/>
                <a:gd name="connsiteX346" fmla="*/ 60795 w 1915465"/>
                <a:gd name="connsiteY346" fmla="*/ 1308805 h 1964045"/>
                <a:gd name="connsiteX347" fmla="*/ 44920 w 1915465"/>
                <a:gd name="connsiteY347" fmla="*/ 1318330 h 1964045"/>
                <a:gd name="connsiteX348" fmla="*/ 32220 w 1915465"/>
                <a:gd name="connsiteY348" fmla="*/ 1334205 h 1964045"/>
                <a:gd name="connsiteX349" fmla="*/ 32220 w 1915465"/>
                <a:gd name="connsiteY349" fmla="*/ 1334205 h 1964045"/>
                <a:gd name="connsiteX350" fmla="*/ 6820 w 1915465"/>
                <a:gd name="connsiteY350" fmla="*/ 1381830 h 196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915465" h="1964045">
                  <a:moveTo>
                    <a:pt x="6820" y="1381830"/>
                  </a:moveTo>
                  <a:cubicBezTo>
                    <a:pt x="25341" y="1382094"/>
                    <a:pt x="43862" y="1382359"/>
                    <a:pt x="57620" y="1381830"/>
                  </a:cubicBezTo>
                  <a:cubicBezTo>
                    <a:pt x="71378" y="1381301"/>
                    <a:pt x="89370" y="1378655"/>
                    <a:pt x="89370" y="1378655"/>
                  </a:cubicBezTo>
                  <a:cubicBezTo>
                    <a:pt x="99953" y="1377597"/>
                    <a:pt x="113183" y="1376009"/>
                    <a:pt x="121120" y="1375480"/>
                  </a:cubicBezTo>
                  <a:cubicBezTo>
                    <a:pt x="129058" y="1374951"/>
                    <a:pt x="131174" y="1374951"/>
                    <a:pt x="136995" y="1375480"/>
                  </a:cubicBezTo>
                  <a:cubicBezTo>
                    <a:pt x="142816" y="1376009"/>
                    <a:pt x="150224" y="1377067"/>
                    <a:pt x="156045" y="1378655"/>
                  </a:cubicBezTo>
                  <a:cubicBezTo>
                    <a:pt x="161866" y="1380242"/>
                    <a:pt x="165041" y="1383418"/>
                    <a:pt x="171920" y="1385005"/>
                  </a:cubicBezTo>
                  <a:cubicBezTo>
                    <a:pt x="178799" y="1386592"/>
                    <a:pt x="189383" y="1387651"/>
                    <a:pt x="197320" y="1388180"/>
                  </a:cubicBezTo>
                  <a:cubicBezTo>
                    <a:pt x="205258" y="1388709"/>
                    <a:pt x="219545" y="1388180"/>
                    <a:pt x="219545" y="1388180"/>
                  </a:cubicBezTo>
                  <a:cubicBezTo>
                    <a:pt x="228541" y="1388180"/>
                    <a:pt x="240183" y="1388709"/>
                    <a:pt x="251295" y="1388180"/>
                  </a:cubicBezTo>
                  <a:cubicBezTo>
                    <a:pt x="262407" y="1387651"/>
                    <a:pt x="275637" y="1385534"/>
                    <a:pt x="286220" y="1385005"/>
                  </a:cubicBezTo>
                  <a:cubicBezTo>
                    <a:pt x="296803" y="1384476"/>
                    <a:pt x="305799" y="1383947"/>
                    <a:pt x="314795" y="1385005"/>
                  </a:cubicBezTo>
                  <a:cubicBezTo>
                    <a:pt x="323791" y="1386063"/>
                    <a:pt x="340195" y="1391355"/>
                    <a:pt x="340195" y="1391355"/>
                  </a:cubicBezTo>
                  <a:cubicBezTo>
                    <a:pt x="348662" y="1393472"/>
                    <a:pt x="357658" y="1393472"/>
                    <a:pt x="365595" y="1397705"/>
                  </a:cubicBezTo>
                  <a:cubicBezTo>
                    <a:pt x="373532" y="1401938"/>
                    <a:pt x="379883" y="1409347"/>
                    <a:pt x="387820" y="1416755"/>
                  </a:cubicBezTo>
                  <a:cubicBezTo>
                    <a:pt x="395758" y="1424163"/>
                    <a:pt x="413220" y="1442155"/>
                    <a:pt x="413220" y="1442155"/>
                  </a:cubicBezTo>
                  <a:lnTo>
                    <a:pt x="438620" y="1467555"/>
                  </a:lnTo>
                  <a:cubicBezTo>
                    <a:pt x="446557" y="1475492"/>
                    <a:pt x="455553" y="1482372"/>
                    <a:pt x="460845" y="1489780"/>
                  </a:cubicBezTo>
                  <a:cubicBezTo>
                    <a:pt x="466137" y="1497188"/>
                    <a:pt x="469841" y="1506184"/>
                    <a:pt x="470370" y="1512005"/>
                  </a:cubicBezTo>
                  <a:cubicBezTo>
                    <a:pt x="470899" y="1517826"/>
                    <a:pt x="465078" y="1517826"/>
                    <a:pt x="464020" y="1524705"/>
                  </a:cubicBezTo>
                  <a:cubicBezTo>
                    <a:pt x="462962" y="1531584"/>
                    <a:pt x="461374" y="1545872"/>
                    <a:pt x="464020" y="1553280"/>
                  </a:cubicBezTo>
                  <a:cubicBezTo>
                    <a:pt x="466666" y="1560688"/>
                    <a:pt x="479895" y="1569155"/>
                    <a:pt x="479895" y="1569155"/>
                  </a:cubicBezTo>
                  <a:cubicBezTo>
                    <a:pt x="485187" y="1574447"/>
                    <a:pt x="490478" y="1579209"/>
                    <a:pt x="495770" y="1585030"/>
                  </a:cubicBezTo>
                  <a:cubicBezTo>
                    <a:pt x="501062" y="1590851"/>
                    <a:pt x="507412" y="1596672"/>
                    <a:pt x="511645" y="1604080"/>
                  </a:cubicBezTo>
                  <a:cubicBezTo>
                    <a:pt x="515878" y="1611488"/>
                    <a:pt x="520641" y="1623130"/>
                    <a:pt x="521170" y="1629480"/>
                  </a:cubicBezTo>
                  <a:cubicBezTo>
                    <a:pt x="521699" y="1635830"/>
                    <a:pt x="518524" y="1638476"/>
                    <a:pt x="514820" y="1642180"/>
                  </a:cubicBezTo>
                  <a:cubicBezTo>
                    <a:pt x="511116" y="1645884"/>
                    <a:pt x="504766" y="1647472"/>
                    <a:pt x="498945" y="1651705"/>
                  </a:cubicBezTo>
                  <a:cubicBezTo>
                    <a:pt x="493124" y="1655938"/>
                    <a:pt x="486774" y="1662818"/>
                    <a:pt x="479895" y="1667580"/>
                  </a:cubicBezTo>
                  <a:cubicBezTo>
                    <a:pt x="473016" y="1672342"/>
                    <a:pt x="464020" y="1677105"/>
                    <a:pt x="457670" y="1680280"/>
                  </a:cubicBezTo>
                  <a:cubicBezTo>
                    <a:pt x="451320" y="1683455"/>
                    <a:pt x="446028" y="1683984"/>
                    <a:pt x="441795" y="1686630"/>
                  </a:cubicBezTo>
                  <a:cubicBezTo>
                    <a:pt x="437562" y="1689276"/>
                    <a:pt x="435445" y="1691922"/>
                    <a:pt x="432270" y="1696155"/>
                  </a:cubicBezTo>
                  <a:cubicBezTo>
                    <a:pt x="429095" y="1700388"/>
                    <a:pt x="425391" y="1706209"/>
                    <a:pt x="422745" y="1712030"/>
                  </a:cubicBezTo>
                  <a:cubicBezTo>
                    <a:pt x="420099" y="1717851"/>
                    <a:pt x="416395" y="1724201"/>
                    <a:pt x="416395" y="1731080"/>
                  </a:cubicBezTo>
                  <a:cubicBezTo>
                    <a:pt x="416395" y="1737959"/>
                    <a:pt x="419041" y="1746426"/>
                    <a:pt x="422745" y="1753305"/>
                  </a:cubicBezTo>
                  <a:cubicBezTo>
                    <a:pt x="426449" y="1760184"/>
                    <a:pt x="435974" y="1766005"/>
                    <a:pt x="438620" y="1772355"/>
                  </a:cubicBezTo>
                  <a:cubicBezTo>
                    <a:pt x="441266" y="1778705"/>
                    <a:pt x="436503" y="1787172"/>
                    <a:pt x="438620" y="1791405"/>
                  </a:cubicBezTo>
                  <a:cubicBezTo>
                    <a:pt x="440737" y="1795638"/>
                    <a:pt x="445499" y="1796697"/>
                    <a:pt x="451320" y="1797755"/>
                  </a:cubicBezTo>
                  <a:cubicBezTo>
                    <a:pt x="457141" y="1798813"/>
                    <a:pt x="466137" y="1797226"/>
                    <a:pt x="473545" y="1797755"/>
                  </a:cubicBezTo>
                  <a:cubicBezTo>
                    <a:pt x="480953" y="1798284"/>
                    <a:pt x="488362" y="1799343"/>
                    <a:pt x="495770" y="1800930"/>
                  </a:cubicBezTo>
                  <a:cubicBezTo>
                    <a:pt x="503178" y="1802517"/>
                    <a:pt x="508999" y="1806751"/>
                    <a:pt x="517995" y="1807280"/>
                  </a:cubicBezTo>
                  <a:cubicBezTo>
                    <a:pt x="526991" y="1807809"/>
                    <a:pt x="540749" y="1805163"/>
                    <a:pt x="549745" y="1804105"/>
                  </a:cubicBezTo>
                  <a:cubicBezTo>
                    <a:pt x="558741" y="1803047"/>
                    <a:pt x="565620" y="1801459"/>
                    <a:pt x="571970" y="1800930"/>
                  </a:cubicBezTo>
                  <a:cubicBezTo>
                    <a:pt x="578320" y="1800401"/>
                    <a:pt x="582024" y="1799872"/>
                    <a:pt x="587845" y="1800930"/>
                  </a:cubicBezTo>
                  <a:cubicBezTo>
                    <a:pt x="593666" y="1801988"/>
                    <a:pt x="601603" y="1803576"/>
                    <a:pt x="606895" y="1807280"/>
                  </a:cubicBezTo>
                  <a:cubicBezTo>
                    <a:pt x="612187" y="1810984"/>
                    <a:pt x="614833" y="1817334"/>
                    <a:pt x="619595" y="1823155"/>
                  </a:cubicBezTo>
                  <a:cubicBezTo>
                    <a:pt x="624357" y="1828976"/>
                    <a:pt x="629649" y="1835855"/>
                    <a:pt x="635470" y="1842205"/>
                  </a:cubicBezTo>
                  <a:cubicBezTo>
                    <a:pt x="641291" y="1848555"/>
                    <a:pt x="647641" y="1853847"/>
                    <a:pt x="654520" y="1861255"/>
                  </a:cubicBezTo>
                  <a:cubicBezTo>
                    <a:pt x="661399" y="1868663"/>
                    <a:pt x="670395" y="1880305"/>
                    <a:pt x="676745" y="1886655"/>
                  </a:cubicBezTo>
                  <a:cubicBezTo>
                    <a:pt x="683095" y="1893005"/>
                    <a:pt x="685212" y="1894063"/>
                    <a:pt x="692620" y="1899355"/>
                  </a:cubicBezTo>
                  <a:cubicBezTo>
                    <a:pt x="700028" y="1904647"/>
                    <a:pt x="712728" y="1914172"/>
                    <a:pt x="721195" y="1918405"/>
                  </a:cubicBezTo>
                  <a:cubicBezTo>
                    <a:pt x="729662" y="1922638"/>
                    <a:pt x="734953" y="1923697"/>
                    <a:pt x="743420" y="1924755"/>
                  </a:cubicBezTo>
                  <a:cubicBezTo>
                    <a:pt x="751887" y="1925813"/>
                    <a:pt x="761412" y="1924226"/>
                    <a:pt x="771995" y="1924755"/>
                  </a:cubicBezTo>
                  <a:cubicBezTo>
                    <a:pt x="782578" y="1925284"/>
                    <a:pt x="797395" y="1926343"/>
                    <a:pt x="806920" y="1927930"/>
                  </a:cubicBezTo>
                  <a:cubicBezTo>
                    <a:pt x="816445" y="1929518"/>
                    <a:pt x="821737" y="1930047"/>
                    <a:pt x="829145" y="1934280"/>
                  </a:cubicBezTo>
                  <a:cubicBezTo>
                    <a:pt x="836553" y="1938513"/>
                    <a:pt x="842903" y="1948567"/>
                    <a:pt x="851370" y="1953330"/>
                  </a:cubicBezTo>
                  <a:cubicBezTo>
                    <a:pt x="859837" y="1958093"/>
                    <a:pt x="869891" y="1961268"/>
                    <a:pt x="879945" y="1962855"/>
                  </a:cubicBezTo>
                  <a:cubicBezTo>
                    <a:pt x="889999" y="1964442"/>
                    <a:pt x="902170" y="1964443"/>
                    <a:pt x="911695" y="1962855"/>
                  </a:cubicBezTo>
                  <a:cubicBezTo>
                    <a:pt x="921220" y="1961268"/>
                    <a:pt x="929687" y="1957034"/>
                    <a:pt x="937095" y="1953330"/>
                  </a:cubicBezTo>
                  <a:cubicBezTo>
                    <a:pt x="944503" y="1949626"/>
                    <a:pt x="949795" y="1944334"/>
                    <a:pt x="956145" y="1940630"/>
                  </a:cubicBezTo>
                  <a:cubicBezTo>
                    <a:pt x="962495" y="1936926"/>
                    <a:pt x="967258" y="1935868"/>
                    <a:pt x="975195" y="1931105"/>
                  </a:cubicBezTo>
                  <a:cubicBezTo>
                    <a:pt x="983133" y="1926343"/>
                    <a:pt x="996362" y="1919463"/>
                    <a:pt x="1003770" y="1912055"/>
                  </a:cubicBezTo>
                  <a:cubicBezTo>
                    <a:pt x="1011178" y="1904647"/>
                    <a:pt x="1015412" y="1894063"/>
                    <a:pt x="1019645" y="1886655"/>
                  </a:cubicBezTo>
                  <a:cubicBezTo>
                    <a:pt x="1023878" y="1879247"/>
                    <a:pt x="1023878" y="1873955"/>
                    <a:pt x="1029170" y="1867605"/>
                  </a:cubicBezTo>
                  <a:cubicBezTo>
                    <a:pt x="1034462" y="1861255"/>
                    <a:pt x="1043458" y="1854905"/>
                    <a:pt x="1051395" y="1848555"/>
                  </a:cubicBezTo>
                  <a:cubicBezTo>
                    <a:pt x="1059332" y="1842205"/>
                    <a:pt x="1068858" y="1833209"/>
                    <a:pt x="1076795" y="1829505"/>
                  </a:cubicBezTo>
                  <a:cubicBezTo>
                    <a:pt x="1084732" y="1825801"/>
                    <a:pt x="1090024" y="1827388"/>
                    <a:pt x="1099020" y="1826330"/>
                  </a:cubicBezTo>
                  <a:cubicBezTo>
                    <a:pt x="1108016" y="1825272"/>
                    <a:pt x="1120716" y="1823684"/>
                    <a:pt x="1130770" y="1823155"/>
                  </a:cubicBezTo>
                  <a:cubicBezTo>
                    <a:pt x="1140824" y="1822626"/>
                    <a:pt x="1159345" y="1823155"/>
                    <a:pt x="1159345" y="1823155"/>
                  </a:cubicBezTo>
                  <a:lnTo>
                    <a:pt x="1168870" y="1823155"/>
                  </a:lnTo>
                  <a:cubicBezTo>
                    <a:pt x="1172045" y="1823155"/>
                    <a:pt x="1176808" y="1826859"/>
                    <a:pt x="1178395" y="1823155"/>
                  </a:cubicBezTo>
                  <a:cubicBezTo>
                    <a:pt x="1179982" y="1819451"/>
                    <a:pt x="1178924" y="1806751"/>
                    <a:pt x="1178395" y="1800930"/>
                  </a:cubicBezTo>
                  <a:cubicBezTo>
                    <a:pt x="1177866" y="1795109"/>
                    <a:pt x="1175749" y="1792463"/>
                    <a:pt x="1175220" y="1788230"/>
                  </a:cubicBezTo>
                  <a:cubicBezTo>
                    <a:pt x="1174691" y="1783997"/>
                    <a:pt x="1173633" y="1779234"/>
                    <a:pt x="1175220" y="1775530"/>
                  </a:cubicBezTo>
                  <a:cubicBezTo>
                    <a:pt x="1176807" y="1771826"/>
                    <a:pt x="1181041" y="1768651"/>
                    <a:pt x="1184745" y="1766005"/>
                  </a:cubicBezTo>
                  <a:cubicBezTo>
                    <a:pt x="1188449" y="1763359"/>
                    <a:pt x="1193741" y="1762301"/>
                    <a:pt x="1197445" y="1759655"/>
                  </a:cubicBezTo>
                  <a:cubicBezTo>
                    <a:pt x="1201149" y="1757009"/>
                    <a:pt x="1204853" y="1754363"/>
                    <a:pt x="1206970" y="1750130"/>
                  </a:cubicBezTo>
                  <a:cubicBezTo>
                    <a:pt x="1209087" y="1745897"/>
                    <a:pt x="1208558" y="1738488"/>
                    <a:pt x="1210145" y="1734255"/>
                  </a:cubicBezTo>
                  <a:cubicBezTo>
                    <a:pt x="1211732" y="1730022"/>
                    <a:pt x="1212262" y="1727905"/>
                    <a:pt x="1216495" y="1724730"/>
                  </a:cubicBezTo>
                  <a:cubicBezTo>
                    <a:pt x="1220728" y="1721555"/>
                    <a:pt x="1228666" y="1718380"/>
                    <a:pt x="1235545" y="1715205"/>
                  </a:cubicBezTo>
                  <a:cubicBezTo>
                    <a:pt x="1242424" y="1712030"/>
                    <a:pt x="1248774" y="1708326"/>
                    <a:pt x="1257770" y="1705680"/>
                  </a:cubicBezTo>
                  <a:cubicBezTo>
                    <a:pt x="1266766" y="1703034"/>
                    <a:pt x="1278937" y="1703034"/>
                    <a:pt x="1289520" y="1699330"/>
                  </a:cubicBezTo>
                  <a:cubicBezTo>
                    <a:pt x="1300103" y="1695626"/>
                    <a:pt x="1311745" y="1687688"/>
                    <a:pt x="1321270" y="1683455"/>
                  </a:cubicBezTo>
                  <a:cubicBezTo>
                    <a:pt x="1330795" y="1679222"/>
                    <a:pt x="1339262" y="1677105"/>
                    <a:pt x="1346670" y="1673930"/>
                  </a:cubicBezTo>
                  <a:cubicBezTo>
                    <a:pt x="1354078" y="1670755"/>
                    <a:pt x="1358841" y="1669167"/>
                    <a:pt x="1365720" y="1664405"/>
                  </a:cubicBezTo>
                  <a:cubicBezTo>
                    <a:pt x="1372599" y="1659643"/>
                    <a:pt x="1380537" y="1649588"/>
                    <a:pt x="1387945" y="1645355"/>
                  </a:cubicBezTo>
                  <a:cubicBezTo>
                    <a:pt x="1395353" y="1641122"/>
                    <a:pt x="1404878" y="1641122"/>
                    <a:pt x="1410170" y="1639005"/>
                  </a:cubicBezTo>
                  <a:cubicBezTo>
                    <a:pt x="1415462" y="1636888"/>
                    <a:pt x="1416520" y="1636359"/>
                    <a:pt x="1419695" y="1632655"/>
                  </a:cubicBezTo>
                  <a:cubicBezTo>
                    <a:pt x="1422870" y="1628951"/>
                    <a:pt x="1425516" y="1621013"/>
                    <a:pt x="1429220" y="1616780"/>
                  </a:cubicBezTo>
                  <a:cubicBezTo>
                    <a:pt x="1432924" y="1612547"/>
                    <a:pt x="1437687" y="1609901"/>
                    <a:pt x="1441920" y="1607255"/>
                  </a:cubicBezTo>
                  <a:cubicBezTo>
                    <a:pt x="1446153" y="1604609"/>
                    <a:pt x="1450916" y="1603551"/>
                    <a:pt x="1454620" y="1600905"/>
                  </a:cubicBezTo>
                  <a:cubicBezTo>
                    <a:pt x="1458324" y="1598259"/>
                    <a:pt x="1457266" y="1595084"/>
                    <a:pt x="1464145" y="1591380"/>
                  </a:cubicBezTo>
                  <a:cubicBezTo>
                    <a:pt x="1471024" y="1587676"/>
                    <a:pt x="1487428" y="1582384"/>
                    <a:pt x="1495895" y="1578680"/>
                  </a:cubicBezTo>
                  <a:cubicBezTo>
                    <a:pt x="1504362" y="1574976"/>
                    <a:pt x="1507007" y="1572330"/>
                    <a:pt x="1514945" y="1569155"/>
                  </a:cubicBezTo>
                  <a:cubicBezTo>
                    <a:pt x="1522883" y="1565980"/>
                    <a:pt x="1535053" y="1562276"/>
                    <a:pt x="1543520" y="1559630"/>
                  </a:cubicBezTo>
                  <a:cubicBezTo>
                    <a:pt x="1551987" y="1556984"/>
                    <a:pt x="1558866" y="1556455"/>
                    <a:pt x="1565745" y="1553280"/>
                  </a:cubicBezTo>
                  <a:cubicBezTo>
                    <a:pt x="1572624" y="1550105"/>
                    <a:pt x="1580562" y="1547459"/>
                    <a:pt x="1584795" y="1540580"/>
                  </a:cubicBezTo>
                  <a:cubicBezTo>
                    <a:pt x="1589028" y="1533701"/>
                    <a:pt x="1590087" y="1521001"/>
                    <a:pt x="1591145" y="1512005"/>
                  </a:cubicBezTo>
                  <a:cubicBezTo>
                    <a:pt x="1592203" y="1503009"/>
                    <a:pt x="1591145" y="1486605"/>
                    <a:pt x="1591145" y="1486605"/>
                  </a:cubicBezTo>
                  <a:cubicBezTo>
                    <a:pt x="1591145" y="1477609"/>
                    <a:pt x="1590087" y="1468613"/>
                    <a:pt x="1591145" y="1458030"/>
                  </a:cubicBezTo>
                  <a:cubicBezTo>
                    <a:pt x="1592203" y="1447447"/>
                    <a:pt x="1595378" y="1430513"/>
                    <a:pt x="1597495" y="1423105"/>
                  </a:cubicBezTo>
                  <a:cubicBezTo>
                    <a:pt x="1599612" y="1415697"/>
                    <a:pt x="1600141" y="1415167"/>
                    <a:pt x="1603845" y="1413580"/>
                  </a:cubicBezTo>
                  <a:cubicBezTo>
                    <a:pt x="1607549" y="1411993"/>
                    <a:pt x="1607549" y="1411993"/>
                    <a:pt x="1619720" y="1413580"/>
                  </a:cubicBezTo>
                  <a:cubicBezTo>
                    <a:pt x="1631891" y="1415167"/>
                    <a:pt x="1664170" y="1421518"/>
                    <a:pt x="1676870" y="1423105"/>
                  </a:cubicBezTo>
                  <a:cubicBezTo>
                    <a:pt x="1689570" y="1424692"/>
                    <a:pt x="1689570" y="1424163"/>
                    <a:pt x="1695920" y="1423105"/>
                  </a:cubicBezTo>
                  <a:cubicBezTo>
                    <a:pt x="1702270" y="1422047"/>
                    <a:pt x="1708620" y="1420459"/>
                    <a:pt x="1714970" y="1416755"/>
                  </a:cubicBezTo>
                  <a:cubicBezTo>
                    <a:pt x="1721320" y="1413051"/>
                    <a:pt x="1728728" y="1404055"/>
                    <a:pt x="1734020" y="1400880"/>
                  </a:cubicBezTo>
                  <a:cubicBezTo>
                    <a:pt x="1739312" y="1397705"/>
                    <a:pt x="1743016" y="1399822"/>
                    <a:pt x="1746720" y="1397705"/>
                  </a:cubicBezTo>
                  <a:cubicBezTo>
                    <a:pt x="1750424" y="1395588"/>
                    <a:pt x="1753599" y="1392942"/>
                    <a:pt x="1756245" y="1388180"/>
                  </a:cubicBezTo>
                  <a:cubicBezTo>
                    <a:pt x="1758891" y="1383418"/>
                    <a:pt x="1761008" y="1375480"/>
                    <a:pt x="1762595" y="1369130"/>
                  </a:cubicBezTo>
                  <a:cubicBezTo>
                    <a:pt x="1764183" y="1362780"/>
                    <a:pt x="1764712" y="1358017"/>
                    <a:pt x="1765770" y="1350080"/>
                  </a:cubicBezTo>
                  <a:cubicBezTo>
                    <a:pt x="1766828" y="1342143"/>
                    <a:pt x="1766299" y="1329442"/>
                    <a:pt x="1768945" y="1321505"/>
                  </a:cubicBezTo>
                  <a:cubicBezTo>
                    <a:pt x="1771591" y="1313568"/>
                    <a:pt x="1777941" y="1309334"/>
                    <a:pt x="1781645" y="1302455"/>
                  </a:cubicBezTo>
                  <a:cubicBezTo>
                    <a:pt x="1785349" y="1295576"/>
                    <a:pt x="1786408" y="1286580"/>
                    <a:pt x="1791170" y="1280230"/>
                  </a:cubicBezTo>
                  <a:cubicBezTo>
                    <a:pt x="1795932" y="1273880"/>
                    <a:pt x="1806516" y="1270176"/>
                    <a:pt x="1810220" y="1264355"/>
                  </a:cubicBezTo>
                  <a:cubicBezTo>
                    <a:pt x="1813924" y="1258534"/>
                    <a:pt x="1811278" y="1250067"/>
                    <a:pt x="1813395" y="1245305"/>
                  </a:cubicBezTo>
                  <a:cubicBezTo>
                    <a:pt x="1815512" y="1240543"/>
                    <a:pt x="1816570" y="1241072"/>
                    <a:pt x="1822920" y="1235780"/>
                  </a:cubicBezTo>
                  <a:cubicBezTo>
                    <a:pt x="1829270" y="1230488"/>
                    <a:pt x="1843558" y="1219905"/>
                    <a:pt x="1851495" y="1213555"/>
                  </a:cubicBezTo>
                  <a:cubicBezTo>
                    <a:pt x="1859432" y="1207205"/>
                    <a:pt x="1870545" y="1197680"/>
                    <a:pt x="1870545" y="1197680"/>
                  </a:cubicBezTo>
                  <a:cubicBezTo>
                    <a:pt x="1876895" y="1192388"/>
                    <a:pt x="1885891" y="1186567"/>
                    <a:pt x="1889595" y="1181805"/>
                  </a:cubicBezTo>
                  <a:cubicBezTo>
                    <a:pt x="1893299" y="1177043"/>
                    <a:pt x="1889595" y="1172280"/>
                    <a:pt x="1892770" y="1169105"/>
                  </a:cubicBezTo>
                  <a:cubicBezTo>
                    <a:pt x="1895945" y="1165930"/>
                    <a:pt x="1904941" y="1166988"/>
                    <a:pt x="1908645" y="1162755"/>
                  </a:cubicBezTo>
                  <a:cubicBezTo>
                    <a:pt x="1912349" y="1158522"/>
                    <a:pt x="1913937" y="1150055"/>
                    <a:pt x="1914995" y="1143705"/>
                  </a:cubicBezTo>
                  <a:cubicBezTo>
                    <a:pt x="1916053" y="1137355"/>
                    <a:pt x="1914995" y="1124655"/>
                    <a:pt x="1914995" y="1124655"/>
                  </a:cubicBezTo>
                  <a:cubicBezTo>
                    <a:pt x="1914995" y="1117776"/>
                    <a:pt x="1916053" y="1111955"/>
                    <a:pt x="1914995" y="1102430"/>
                  </a:cubicBezTo>
                  <a:cubicBezTo>
                    <a:pt x="1913937" y="1092905"/>
                    <a:pt x="1911291" y="1078088"/>
                    <a:pt x="1908645" y="1067505"/>
                  </a:cubicBezTo>
                  <a:cubicBezTo>
                    <a:pt x="1905999" y="1056922"/>
                    <a:pt x="1904941" y="1048455"/>
                    <a:pt x="1899120" y="1038930"/>
                  </a:cubicBezTo>
                  <a:cubicBezTo>
                    <a:pt x="1893299" y="1029405"/>
                    <a:pt x="1878483" y="1018292"/>
                    <a:pt x="1873720" y="1010355"/>
                  </a:cubicBezTo>
                  <a:cubicBezTo>
                    <a:pt x="1868958" y="1002417"/>
                    <a:pt x="1871074" y="997655"/>
                    <a:pt x="1870545" y="991305"/>
                  </a:cubicBezTo>
                  <a:cubicBezTo>
                    <a:pt x="1870016" y="984955"/>
                    <a:pt x="1867370" y="979663"/>
                    <a:pt x="1870545" y="972255"/>
                  </a:cubicBezTo>
                  <a:cubicBezTo>
                    <a:pt x="1873720" y="964847"/>
                    <a:pt x="1884303" y="951617"/>
                    <a:pt x="1889595" y="946855"/>
                  </a:cubicBezTo>
                  <a:cubicBezTo>
                    <a:pt x="1894887" y="942092"/>
                    <a:pt x="1900178" y="947384"/>
                    <a:pt x="1902295" y="943680"/>
                  </a:cubicBezTo>
                  <a:cubicBezTo>
                    <a:pt x="1904412" y="939976"/>
                    <a:pt x="1904412" y="932038"/>
                    <a:pt x="1902295" y="924630"/>
                  </a:cubicBezTo>
                  <a:cubicBezTo>
                    <a:pt x="1900178" y="917222"/>
                    <a:pt x="1892770" y="907168"/>
                    <a:pt x="1889595" y="899230"/>
                  </a:cubicBezTo>
                  <a:cubicBezTo>
                    <a:pt x="1886420" y="891292"/>
                    <a:pt x="1885362" y="883884"/>
                    <a:pt x="1883245" y="877005"/>
                  </a:cubicBezTo>
                  <a:cubicBezTo>
                    <a:pt x="1881128" y="870126"/>
                    <a:pt x="1876895" y="857955"/>
                    <a:pt x="1876895" y="857955"/>
                  </a:cubicBezTo>
                  <a:cubicBezTo>
                    <a:pt x="1873720" y="848430"/>
                    <a:pt x="1867899" y="830438"/>
                    <a:pt x="1864195" y="819855"/>
                  </a:cubicBezTo>
                  <a:cubicBezTo>
                    <a:pt x="1860491" y="809272"/>
                    <a:pt x="1856787" y="802392"/>
                    <a:pt x="1854670" y="794455"/>
                  </a:cubicBezTo>
                  <a:cubicBezTo>
                    <a:pt x="1852553" y="786518"/>
                    <a:pt x="1854141" y="776463"/>
                    <a:pt x="1851495" y="772230"/>
                  </a:cubicBezTo>
                  <a:cubicBezTo>
                    <a:pt x="1848849" y="767997"/>
                    <a:pt x="1841970" y="771172"/>
                    <a:pt x="1838795" y="769055"/>
                  </a:cubicBezTo>
                  <a:cubicBezTo>
                    <a:pt x="1835620" y="766938"/>
                    <a:pt x="1835091" y="763763"/>
                    <a:pt x="1832445" y="759530"/>
                  </a:cubicBezTo>
                  <a:cubicBezTo>
                    <a:pt x="1829799" y="755297"/>
                    <a:pt x="1822920" y="743655"/>
                    <a:pt x="1822920" y="743655"/>
                  </a:cubicBezTo>
                  <a:cubicBezTo>
                    <a:pt x="1819745" y="738363"/>
                    <a:pt x="1818157" y="732013"/>
                    <a:pt x="1813395" y="727780"/>
                  </a:cubicBezTo>
                  <a:cubicBezTo>
                    <a:pt x="1808633" y="723547"/>
                    <a:pt x="1798049" y="720372"/>
                    <a:pt x="1794345" y="718255"/>
                  </a:cubicBezTo>
                  <a:cubicBezTo>
                    <a:pt x="1790641" y="716138"/>
                    <a:pt x="1794874" y="717197"/>
                    <a:pt x="1791170" y="715080"/>
                  </a:cubicBezTo>
                  <a:cubicBezTo>
                    <a:pt x="1787466" y="712963"/>
                    <a:pt x="1778470" y="709259"/>
                    <a:pt x="1772120" y="705555"/>
                  </a:cubicBezTo>
                  <a:cubicBezTo>
                    <a:pt x="1765770" y="701851"/>
                    <a:pt x="1758362" y="697617"/>
                    <a:pt x="1753070" y="692855"/>
                  </a:cubicBezTo>
                  <a:cubicBezTo>
                    <a:pt x="1747778" y="688092"/>
                    <a:pt x="1745662" y="681742"/>
                    <a:pt x="1740370" y="676980"/>
                  </a:cubicBezTo>
                  <a:cubicBezTo>
                    <a:pt x="1735078" y="672217"/>
                    <a:pt x="1725553" y="667984"/>
                    <a:pt x="1721320" y="664280"/>
                  </a:cubicBezTo>
                  <a:cubicBezTo>
                    <a:pt x="1717087" y="660576"/>
                    <a:pt x="1720791" y="656872"/>
                    <a:pt x="1714970" y="654755"/>
                  </a:cubicBezTo>
                  <a:cubicBezTo>
                    <a:pt x="1709149" y="652638"/>
                    <a:pt x="1695920" y="651580"/>
                    <a:pt x="1686395" y="651580"/>
                  </a:cubicBezTo>
                  <a:cubicBezTo>
                    <a:pt x="1676870" y="651580"/>
                    <a:pt x="1662582" y="656872"/>
                    <a:pt x="1657820" y="654755"/>
                  </a:cubicBezTo>
                  <a:cubicBezTo>
                    <a:pt x="1653058" y="652638"/>
                    <a:pt x="1657820" y="638880"/>
                    <a:pt x="1657820" y="638880"/>
                  </a:cubicBezTo>
                  <a:cubicBezTo>
                    <a:pt x="1657820" y="633588"/>
                    <a:pt x="1656233" y="629355"/>
                    <a:pt x="1657820" y="623005"/>
                  </a:cubicBezTo>
                  <a:cubicBezTo>
                    <a:pt x="1659408" y="616655"/>
                    <a:pt x="1664699" y="607659"/>
                    <a:pt x="1667345" y="600780"/>
                  </a:cubicBezTo>
                  <a:cubicBezTo>
                    <a:pt x="1669991" y="593901"/>
                    <a:pt x="1670520" y="587551"/>
                    <a:pt x="1673695" y="581730"/>
                  </a:cubicBezTo>
                  <a:cubicBezTo>
                    <a:pt x="1676870" y="575909"/>
                    <a:pt x="1683220" y="572734"/>
                    <a:pt x="1686395" y="565855"/>
                  </a:cubicBezTo>
                  <a:cubicBezTo>
                    <a:pt x="1689570" y="558976"/>
                    <a:pt x="1691157" y="548393"/>
                    <a:pt x="1692745" y="540455"/>
                  </a:cubicBezTo>
                  <a:cubicBezTo>
                    <a:pt x="1694333" y="532517"/>
                    <a:pt x="1695391" y="524580"/>
                    <a:pt x="1695920" y="518230"/>
                  </a:cubicBezTo>
                  <a:cubicBezTo>
                    <a:pt x="1696449" y="511880"/>
                    <a:pt x="1696978" y="506059"/>
                    <a:pt x="1695920" y="502355"/>
                  </a:cubicBezTo>
                  <a:cubicBezTo>
                    <a:pt x="1694862" y="498651"/>
                    <a:pt x="1693274" y="497592"/>
                    <a:pt x="1689570" y="496005"/>
                  </a:cubicBezTo>
                  <a:cubicBezTo>
                    <a:pt x="1685866" y="494418"/>
                    <a:pt x="1678987" y="494417"/>
                    <a:pt x="1673695" y="492830"/>
                  </a:cubicBezTo>
                  <a:cubicBezTo>
                    <a:pt x="1668403" y="491243"/>
                    <a:pt x="1666287" y="487538"/>
                    <a:pt x="1657820" y="486480"/>
                  </a:cubicBezTo>
                  <a:cubicBezTo>
                    <a:pt x="1649353" y="485422"/>
                    <a:pt x="1622895" y="486480"/>
                    <a:pt x="1622895" y="486480"/>
                  </a:cubicBezTo>
                  <a:cubicBezTo>
                    <a:pt x="1614958" y="486480"/>
                    <a:pt x="1613370" y="489126"/>
                    <a:pt x="1610195" y="486480"/>
                  </a:cubicBezTo>
                  <a:cubicBezTo>
                    <a:pt x="1607020" y="483834"/>
                    <a:pt x="1604903" y="478013"/>
                    <a:pt x="1603845" y="470605"/>
                  </a:cubicBezTo>
                  <a:cubicBezTo>
                    <a:pt x="1602787" y="463197"/>
                    <a:pt x="1603845" y="442030"/>
                    <a:pt x="1603845" y="442030"/>
                  </a:cubicBezTo>
                  <a:cubicBezTo>
                    <a:pt x="1603845" y="433563"/>
                    <a:pt x="1600670" y="426155"/>
                    <a:pt x="1603845" y="419805"/>
                  </a:cubicBezTo>
                  <a:cubicBezTo>
                    <a:pt x="1607020" y="413455"/>
                    <a:pt x="1616016" y="408163"/>
                    <a:pt x="1622895" y="403930"/>
                  </a:cubicBezTo>
                  <a:cubicBezTo>
                    <a:pt x="1629774" y="399697"/>
                    <a:pt x="1636653" y="398638"/>
                    <a:pt x="1645120" y="394405"/>
                  </a:cubicBezTo>
                  <a:cubicBezTo>
                    <a:pt x="1653587" y="390172"/>
                    <a:pt x="1666816" y="383822"/>
                    <a:pt x="1673695" y="378530"/>
                  </a:cubicBezTo>
                  <a:cubicBezTo>
                    <a:pt x="1680574" y="373238"/>
                    <a:pt x="1681103" y="367417"/>
                    <a:pt x="1686395" y="362655"/>
                  </a:cubicBezTo>
                  <a:cubicBezTo>
                    <a:pt x="1691687" y="357892"/>
                    <a:pt x="1705445" y="349955"/>
                    <a:pt x="1705445" y="349955"/>
                  </a:cubicBezTo>
                  <a:lnTo>
                    <a:pt x="1724495" y="337255"/>
                  </a:lnTo>
                  <a:cubicBezTo>
                    <a:pt x="1729257" y="334080"/>
                    <a:pt x="1727670" y="333022"/>
                    <a:pt x="1734020" y="330905"/>
                  </a:cubicBezTo>
                  <a:cubicBezTo>
                    <a:pt x="1740370" y="328788"/>
                    <a:pt x="1755187" y="325613"/>
                    <a:pt x="1762595" y="324555"/>
                  </a:cubicBezTo>
                  <a:cubicBezTo>
                    <a:pt x="1770003" y="323497"/>
                    <a:pt x="1775295" y="326672"/>
                    <a:pt x="1778470" y="324555"/>
                  </a:cubicBezTo>
                  <a:cubicBezTo>
                    <a:pt x="1781645" y="322438"/>
                    <a:pt x="1781116" y="316088"/>
                    <a:pt x="1781645" y="311855"/>
                  </a:cubicBezTo>
                  <a:cubicBezTo>
                    <a:pt x="1782174" y="307622"/>
                    <a:pt x="1780587" y="301801"/>
                    <a:pt x="1781645" y="299155"/>
                  </a:cubicBezTo>
                  <a:cubicBezTo>
                    <a:pt x="1782703" y="296509"/>
                    <a:pt x="1783233" y="298097"/>
                    <a:pt x="1787995" y="295980"/>
                  </a:cubicBezTo>
                  <a:cubicBezTo>
                    <a:pt x="1792757" y="293863"/>
                    <a:pt x="1804399" y="289630"/>
                    <a:pt x="1810220" y="286455"/>
                  </a:cubicBezTo>
                  <a:cubicBezTo>
                    <a:pt x="1816041" y="283280"/>
                    <a:pt x="1817099" y="281692"/>
                    <a:pt x="1822920" y="276930"/>
                  </a:cubicBezTo>
                  <a:cubicBezTo>
                    <a:pt x="1828741" y="272168"/>
                    <a:pt x="1839324" y="264230"/>
                    <a:pt x="1845145" y="257880"/>
                  </a:cubicBezTo>
                  <a:cubicBezTo>
                    <a:pt x="1850966" y="251530"/>
                    <a:pt x="1854670" y="246238"/>
                    <a:pt x="1857845" y="238830"/>
                  </a:cubicBezTo>
                  <a:cubicBezTo>
                    <a:pt x="1861020" y="231422"/>
                    <a:pt x="1861549" y="219780"/>
                    <a:pt x="1864195" y="213430"/>
                  </a:cubicBezTo>
                  <a:cubicBezTo>
                    <a:pt x="1866841" y="207080"/>
                    <a:pt x="1868958" y="206551"/>
                    <a:pt x="1873720" y="200730"/>
                  </a:cubicBezTo>
                  <a:cubicBezTo>
                    <a:pt x="1878482" y="194909"/>
                    <a:pt x="1892241" y="183797"/>
                    <a:pt x="1892770" y="178505"/>
                  </a:cubicBezTo>
                  <a:cubicBezTo>
                    <a:pt x="1893299" y="173213"/>
                    <a:pt x="1880599" y="171626"/>
                    <a:pt x="1876895" y="168980"/>
                  </a:cubicBezTo>
                  <a:cubicBezTo>
                    <a:pt x="1873191" y="166334"/>
                    <a:pt x="1872132" y="165805"/>
                    <a:pt x="1870545" y="162630"/>
                  </a:cubicBezTo>
                  <a:cubicBezTo>
                    <a:pt x="1868958" y="159455"/>
                    <a:pt x="1868957" y="154163"/>
                    <a:pt x="1867370" y="149930"/>
                  </a:cubicBezTo>
                  <a:cubicBezTo>
                    <a:pt x="1865783" y="145697"/>
                    <a:pt x="1862607" y="141463"/>
                    <a:pt x="1861020" y="137230"/>
                  </a:cubicBezTo>
                  <a:cubicBezTo>
                    <a:pt x="1859433" y="132997"/>
                    <a:pt x="1858903" y="128234"/>
                    <a:pt x="1857845" y="124530"/>
                  </a:cubicBezTo>
                  <a:cubicBezTo>
                    <a:pt x="1856787" y="120826"/>
                    <a:pt x="1857845" y="117122"/>
                    <a:pt x="1854670" y="115005"/>
                  </a:cubicBezTo>
                  <a:cubicBezTo>
                    <a:pt x="1851495" y="112888"/>
                    <a:pt x="1838795" y="111830"/>
                    <a:pt x="1838795" y="111830"/>
                  </a:cubicBezTo>
                  <a:cubicBezTo>
                    <a:pt x="1831387" y="110243"/>
                    <a:pt x="1818687" y="107597"/>
                    <a:pt x="1810220" y="105480"/>
                  </a:cubicBezTo>
                  <a:cubicBezTo>
                    <a:pt x="1801753" y="103363"/>
                    <a:pt x="1795403" y="101776"/>
                    <a:pt x="1787995" y="99130"/>
                  </a:cubicBezTo>
                  <a:cubicBezTo>
                    <a:pt x="1780587" y="96484"/>
                    <a:pt x="1772120" y="92251"/>
                    <a:pt x="1765770" y="89605"/>
                  </a:cubicBezTo>
                  <a:cubicBezTo>
                    <a:pt x="1759420" y="86959"/>
                    <a:pt x="1755716" y="84842"/>
                    <a:pt x="1749895" y="83255"/>
                  </a:cubicBezTo>
                  <a:cubicBezTo>
                    <a:pt x="1744074" y="81667"/>
                    <a:pt x="1736666" y="81667"/>
                    <a:pt x="1730845" y="80080"/>
                  </a:cubicBezTo>
                  <a:cubicBezTo>
                    <a:pt x="1725024" y="78492"/>
                    <a:pt x="1719732" y="75317"/>
                    <a:pt x="1714970" y="73730"/>
                  </a:cubicBezTo>
                  <a:cubicBezTo>
                    <a:pt x="1710208" y="72143"/>
                    <a:pt x="1707032" y="71613"/>
                    <a:pt x="1702270" y="70555"/>
                  </a:cubicBezTo>
                  <a:cubicBezTo>
                    <a:pt x="1697508" y="69497"/>
                    <a:pt x="1691687" y="68967"/>
                    <a:pt x="1686395" y="67380"/>
                  </a:cubicBezTo>
                  <a:cubicBezTo>
                    <a:pt x="1681103" y="65793"/>
                    <a:pt x="1670520" y="61030"/>
                    <a:pt x="1670520" y="61030"/>
                  </a:cubicBezTo>
                  <a:lnTo>
                    <a:pt x="1645120" y="51505"/>
                  </a:lnTo>
                  <a:cubicBezTo>
                    <a:pt x="1636653" y="48330"/>
                    <a:pt x="1626599" y="45155"/>
                    <a:pt x="1619720" y="41980"/>
                  </a:cubicBezTo>
                  <a:cubicBezTo>
                    <a:pt x="1612841" y="38805"/>
                    <a:pt x="1611253" y="34572"/>
                    <a:pt x="1603845" y="32455"/>
                  </a:cubicBezTo>
                  <a:cubicBezTo>
                    <a:pt x="1596437" y="30338"/>
                    <a:pt x="1583737" y="31397"/>
                    <a:pt x="1575270" y="29280"/>
                  </a:cubicBezTo>
                  <a:cubicBezTo>
                    <a:pt x="1566803" y="27163"/>
                    <a:pt x="1562570" y="22401"/>
                    <a:pt x="1553045" y="19755"/>
                  </a:cubicBezTo>
                  <a:cubicBezTo>
                    <a:pt x="1543520" y="17109"/>
                    <a:pt x="1527116" y="14463"/>
                    <a:pt x="1518120" y="13405"/>
                  </a:cubicBezTo>
                  <a:cubicBezTo>
                    <a:pt x="1509124" y="12347"/>
                    <a:pt x="1505420" y="14463"/>
                    <a:pt x="1499070" y="13405"/>
                  </a:cubicBezTo>
                  <a:cubicBezTo>
                    <a:pt x="1492720" y="12347"/>
                    <a:pt x="1490074" y="8642"/>
                    <a:pt x="1480020" y="7055"/>
                  </a:cubicBezTo>
                  <a:cubicBezTo>
                    <a:pt x="1469966" y="5468"/>
                    <a:pt x="1438745" y="3880"/>
                    <a:pt x="1438745" y="3880"/>
                  </a:cubicBezTo>
                  <a:cubicBezTo>
                    <a:pt x="1425516" y="2822"/>
                    <a:pt x="1411757" y="1234"/>
                    <a:pt x="1400645" y="705"/>
                  </a:cubicBezTo>
                  <a:cubicBezTo>
                    <a:pt x="1389533" y="176"/>
                    <a:pt x="1372070" y="705"/>
                    <a:pt x="1372070" y="705"/>
                  </a:cubicBezTo>
                  <a:lnTo>
                    <a:pt x="1346670" y="705"/>
                  </a:lnTo>
                  <a:lnTo>
                    <a:pt x="1321270" y="705"/>
                  </a:lnTo>
                  <a:lnTo>
                    <a:pt x="1286345" y="705"/>
                  </a:lnTo>
                  <a:lnTo>
                    <a:pt x="1276820" y="705"/>
                  </a:lnTo>
                  <a:cubicBezTo>
                    <a:pt x="1270999" y="705"/>
                    <a:pt x="1258299" y="-882"/>
                    <a:pt x="1251420" y="705"/>
                  </a:cubicBezTo>
                  <a:cubicBezTo>
                    <a:pt x="1244541" y="2292"/>
                    <a:pt x="1243482" y="8113"/>
                    <a:pt x="1235545" y="10230"/>
                  </a:cubicBezTo>
                  <a:cubicBezTo>
                    <a:pt x="1227608" y="12347"/>
                    <a:pt x="1211732" y="11288"/>
                    <a:pt x="1203795" y="13405"/>
                  </a:cubicBezTo>
                  <a:cubicBezTo>
                    <a:pt x="1195858" y="15522"/>
                    <a:pt x="1193212" y="20813"/>
                    <a:pt x="1187920" y="22930"/>
                  </a:cubicBezTo>
                  <a:cubicBezTo>
                    <a:pt x="1182628" y="25047"/>
                    <a:pt x="1177866" y="25576"/>
                    <a:pt x="1172045" y="26105"/>
                  </a:cubicBezTo>
                  <a:cubicBezTo>
                    <a:pt x="1166224" y="26634"/>
                    <a:pt x="1158286" y="25047"/>
                    <a:pt x="1152995" y="26105"/>
                  </a:cubicBezTo>
                  <a:cubicBezTo>
                    <a:pt x="1147704" y="27163"/>
                    <a:pt x="1140295" y="32455"/>
                    <a:pt x="1140295" y="32455"/>
                  </a:cubicBezTo>
                  <a:cubicBezTo>
                    <a:pt x="1136062" y="34572"/>
                    <a:pt x="1134474" y="34572"/>
                    <a:pt x="1127595" y="38805"/>
                  </a:cubicBezTo>
                  <a:cubicBezTo>
                    <a:pt x="1120716" y="43038"/>
                    <a:pt x="1099020" y="57855"/>
                    <a:pt x="1099020" y="57855"/>
                  </a:cubicBezTo>
                  <a:lnTo>
                    <a:pt x="1099020" y="57855"/>
                  </a:lnTo>
                  <a:cubicBezTo>
                    <a:pt x="1098491" y="59972"/>
                    <a:pt x="1096903" y="65793"/>
                    <a:pt x="1095845" y="70555"/>
                  </a:cubicBezTo>
                  <a:cubicBezTo>
                    <a:pt x="1094787" y="75317"/>
                    <a:pt x="1094787" y="82726"/>
                    <a:pt x="1092670" y="86430"/>
                  </a:cubicBezTo>
                  <a:cubicBezTo>
                    <a:pt x="1090553" y="90134"/>
                    <a:pt x="1083145" y="92780"/>
                    <a:pt x="1083145" y="92780"/>
                  </a:cubicBezTo>
                  <a:cubicBezTo>
                    <a:pt x="1079970" y="94897"/>
                    <a:pt x="1078911" y="98072"/>
                    <a:pt x="1073620" y="99130"/>
                  </a:cubicBezTo>
                  <a:cubicBezTo>
                    <a:pt x="1068329" y="100188"/>
                    <a:pt x="1051395" y="99130"/>
                    <a:pt x="1051395" y="99130"/>
                  </a:cubicBezTo>
                  <a:lnTo>
                    <a:pt x="1022820" y="99130"/>
                  </a:lnTo>
                  <a:lnTo>
                    <a:pt x="994245" y="99130"/>
                  </a:lnTo>
                  <a:cubicBezTo>
                    <a:pt x="985778" y="99130"/>
                    <a:pt x="979428" y="98601"/>
                    <a:pt x="972020" y="99130"/>
                  </a:cubicBezTo>
                  <a:cubicBezTo>
                    <a:pt x="964612" y="99659"/>
                    <a:pt x="958791" y="101776"/>
                    <a:pt x="949795" y="102305"/>
                  </a:cubicBezTo>
                  <a:cubicBezTo>
                    <a:pt x="940799" y="102834"/>
                    <a:pt x="927570" y="101776"/>
                    <a:pt x="918045" y="102305"/>
                  </a:cubicBezTo>
                  <a:cubicBezTo>
                    <a:pt x="908520" y="102834"/>
                    <a:pt x="900053" y="104422"/>
                    <a:pt x="892645" y="105480"/>
                  </a:cubicBezTo>
                  <a:cubicBezTo>
                    <a:pt x="885237" y="106538"/>
                    <a:pt x="878886" y="107597"/>
                    <a:pt x="873595" y="108655"/>
                  </a:cubicBezTo>
                  <a:cubicBezTo>
                    <a:pt x="868304" y="109713"/>
                    <a:pt x="865657" y="110772"/>
                    <a:pt x="860895" y="111830"/>
                  </a:cubicBezTo>
                  <a:cubicBezTo>
                    <a:pt x="856133" y="112888"/>
                    <a:pt x="849782" y="111830"/>
                    <a:pt x="845020" y="115005"/>
                  </a:cubicBezTo>
                  <a:cubicBezTo>
                    <a:pt x="840258" y="118180"/>
                    <a:pt x="838670" y="124530"/>
                    <a:pt x="832320" y="130880"/>
                  </a:cubicBezTo>
                  <a:cubicBezTo>
                    <a:pt x="825970" y="137230"/>
                    <a:pt x="812212" y="146226"/>
                    <a:pt x="806920" y="153105"/>
                  </a:cubicBezTo>
                  <a:cubicBezTo>
                    <a:pt x="801628" y="159984"/>
                    <a:pt x="803216" y="162101"/>
                    <a:pt x="800570" y="172155"/>
                  </a:cubicBezTo>
                  <a:cubicBezTo>
                    <a:pt x="797924" y="182209"/>
                    <a:pt x="791045" y="213430"/>
                    <a:pt x="791045" y="213430"/>
                  </a:cubicBezTo>
                  <a:lnTo>
                    <a:pt x="791045" y="213430"/>
                  </a:lnTo>
                  <a:cubicBezTo>
                    <a:pt x="790516" y="217663"/>
                    <a:pt x="788928" y="232480"/>
                    <a:pt x="787870" y="238830"/>
                  </a:cubicBezTo>
                  <a:cubicBezTo>
                    <a:pt x="786812" y="245180"/>
                    <a:pt x="785224" y="246767"/>
                    <a:pt x="784695" y="251530"/>
                  </a:cubicBezTo>
                  <a:cubicBezTo>
                    <a:pt x="784166" y="256292"/>
                    <a:pt x="784166" y="259997"/>
                    <a:pt x="784695" y="267405"/>
                  </a:cubicBezTo>
                  <a:cubicBezTo>
                    <a:pt x="785224" y="274813"/>
                    <a:pt x="785753" y="286455"/>
                    <a:pt x="787870" y="295980"/>
                  </a:cubicBezTo>
                  <a:cubicBezTo>
                    <a:pt x="789987" y="305505"/>
                    <a:pt x="795278" y="316088"/>
                    <a:pt x="797395" y="324555"/>
                  </a:cubicBezTo>
                  <a:cubicBezTo>
                    <a:pt x="799512" y="333022"/>
                    <a:pt x="799512" y="338843"/>
                    <a:pt x="800570" y="346780"/>
                  </a:cubicBezTo>
                  <a:cubicBezTo>
                    <a:pt x="801628" y="354717"/>
                    <a:pt x="802687" y="361597"/>
                    <a:pt x="803745" y="372180"/>
                  </a:cubicBezTo>
                  <a:cubicBezTo>
                    <a:pt x="804803" y="382763"/>
                    <a:pt x="805862" y="399168"/>
                    <a:pt x="806920" y="410280"/>
                  </a:cubicBezTo>
                  <a:cubicBezTo>
                    <a:pt x="807978" y="421392"/>
                    <a:pt x="810095" y="438855"/>
                    <a:pt x="810095" y="438855"/>
                  </a:cubicBezTo>
                  <a:cubicBezTo>
                    <a:pt x="811153" y="448380"/>
                    <a:pt x="812741" y="458963"/>
                    <a:pt x="813270" y="467430"/>
                  </a:cubicBezTo>
                  <a:cubicBezTo>
                    <a:pt x="813799" y="475897"/>
                    <a:pt x="813270" y="489655"/>
                    <a:pt x="813270" y="489655"/>
                  </a:cubicBezTo>
                  <a:lnTo>
                    <a:pt x="813270" y="521405"/>
                  </a:lnTo>
                  <a:cubicBezTo>
                    <a:pt x="813270" y="530930"/>
                    <a:pt x="814857" y="537809"/>
                    <a:pt x="813270" y="546805"/>
                  </a:cubicBezTo>
                  <a:cubicBezTo>
                    <a:pt x="811683" y="555801"/>
                    <a:pt x="806391" y="567972"/>
                    <a:pt x="803745" y="575380"/>
                  </a:cubicBezTo>
                  <a:cubicBezTo>
                    <a:pt x="801099" y="582788"/>
                    <a:pt x="803216" y="585963"/>
                    <a:pt x="797395" y="591255"/>
                  </a:cubicBezTo>
                  <a:cubicBezTo>
                    <a:pt x="791574" y="596547"/>
                    <a:pt x="776758" y="603955"/>
                    <a:pt x="768820" y="607130"/>
                  </a:cubicBezTo>
                  <a:cubicBezTo>
                    <a:pt x="760882" y="610305"/>
                    <a:pt x="756649" y="609776"/>
                    <a:pt x="749770" y="610305"/>
                  </a:cubicBezTo>
                  <a:cubicBezTo>
                    <a:pt x="742891" y="610834"/>
                    <a:pt x="734424" y="611892"/>
                    <a:pt x="727545" y="610305"/>
                  </a:cubicBezTo>
                  <a:cubicBezTo>
                    <a:pt x="720666" y="608718"/>
                    <a:pt x="716432" y="603426"/>
                    <a:pt x="708495" y="600780"/>
                  </a:cubicBezTo>
                  <a:cubicBezTo>
                    <a:pt x="700558" y="598134"/>
                    <a:pt x="689445" y="598663"/>
                    <a:pt x="679920" y="594430"/>
                  </a:cubicBezTo>
                  <a:cubicBezTo>
                    <a:pt x="670395" y="590197"/>
                    <a:pt x="658753" y="581201"/>
                    <a:pt x="651345" y="575380"/>
                  </a:cubicBezTo>
                  <a:cubicBezTo>
                    <a:pt x="643937" y="569559"/>
                    <a:pt x="641820" y="564797"/>
                    <a:pt x="635470" y="559505"/>
                  </a:cubicBezTo>
                  <a:cubicBezTo>
                    <a:pt x="629120" y="554213"/>
                    <a:pt x="618537" y="547863"/>
                    <a:pt x="613245" y="543630"/>
                  </a:cubicBezTo>
                  <a:cubicBezTo>
                    <a:pt x="607953" y="539397"/>
                    <a:pt x="607953" y="537280"/>
                    <a:pt x="603720" y="534105"/>
                  </a:cubicBezTo>
                  <a:cubicBezTo>
                    <a:pt x="599487" y="530930"/>
                    <a:pt x="594195" y="526167"/>
                    <a:pt x="587845" y="524580"/>
                  </a:cubicBezTo>
                  <a:cubicBezTo>
                    <a:pt x="581495" y="522992"/>
                    <a:pt x="576203" y="525638"/>
                    <a:pt x="565620" y="524580"/>
                  </a:cubicBezTo>
                  <a:cubicBezTo>
                    <a:pt x="555037" y="523522"/>
                    <a:pt x="524345" y="518230"/>
                    <a:pt x="524345" y="518230"/>
                  </a:cubicBezTo>
                  <a:cubicBezTo>
                    <a:pt x="513762" y="516642"/>
                    <a:pt x="508999" y="515584"/>
                    <a:pt x="502120" y="515055"/>
                  </a:cubicBezTo>
                  <a:cubicBezTo>
                    <a:pt x="495241" y="514526"/>
                    <a:pt x="483070" y="515055"/>
                    <a:pt x="483070" y="515055"/>
                  </a:cubicBezTo>
                  <a:lnTo>
                    <a:pt x="467195" y="515055"/>
                  </a:lnTo>
                  <a:cubicBezTo>
                    <a:pt x="462433" y="515055"/>
                    <a:pt x="457141" y="514526"/>
                    <a:pt x="454495" y="515055"/>
                  </a:cubicBezTo>
                  <a:cubicBezTo>
                    <a:pt x="451849" y="515584"/>
                    <a:pt x="452908" y="515584"/>
                    <a:pt x="451320" y="518230"/>
                  </a:cubicBezTo>
                  <a:cubicBezTo>
                    <a:pt x="449733" y="520876"/>
                    <a:pt x="447616" y="527755"/>
                    <a:pt x="444970" y="530930"/>
                  </a:cubicBezTo>
                  <a:cubicBezTo>
                    <a:pt x="442324" y="534105"/>
                    <a:pt x="439678" y="535163"/>
                    <a:pt x="435445" y="537280"/>
                  </a:cubicBezTo>
                  <a:cubicBezTo>
                    <a:pt x="431212" y="539397"/>
                    <a:pt x="423274" y="541513"/>
                    <a:pt x="419570" y="543630"/>
                  </a:cubicBezTo>
                  <a:cubicBezTo>
                    <a:pt x="415866" y="545747"/>
                    <a:pt x="418512" y="548393"/>
                    <a:pt x="413220" y="549980"/>
                  </a:cubicBezTo>
                  <a:cubicBezTo>
                    <a:pt x="407928" y="551567"/>
                    <a:pt x="393641" y="551567"/>
                    <a:pt x="387820" y="553155"/>
                  </a:cubicBezTo>
                  <a:cubicBezTo>
                    <a:pt x="381999" y="554742"/>
                    <a:pt x="383586" y="558447"/>
                    <a:pt x="378295" y="559505"/>
                  </a:cubicBezTo>
                  <a:cubicBezTo>
                    <a:pt x="373004" y="560563"/>
                    <a:pt x="361891" y="557917"/>
                    <a:pt x="356070" y="559505"/>
                  </a:cubicBezTo>
                  <a:cubicBezTo>
                    <a:pt x="350249" y="561092"/>
                    <a:pt x="348662" y="567443"/>
                    <a:pt x="343370" y="569030"/>
                  </a:cubicBezTo>
                  <a:cubicBezTo>
                    <a:pt x="338078" y="570617"/>
                    <a:pt x="330141" y="568501"/>
                    <a:pt x="324320" y="569030"/>
                  </a:cubicBezTo>
                  <a:cubicBezTo>
                    <a:pt x="318499" y="569559"/>
                    <a:pt x="312149" y="571676"/>
                    <a:pt x="308445" y="572205"/>
                  </a:cubicBezTo>
                  <a:cubicBezTo>
                    <a:pt x="304741" y="572734"/>
                    <a:pt x="302095" y="572205"/>
                    <a:pt x="302095" y="572205"/>
                  </a:cubicBezTo>
                  <a:cubicBezTo>
                    <a:pt x="297862" y="572205"/>
                    <a:pt x="288866" y="573792"/>
                    <a:pt x="283045" y="572205"/>
                  </a:cubicBezTo>
                  <a:cubicBezTo>
                    <a:pt x="277224" y="570617"/>
                    <a:pt x="274578" y="564267"/>
                    <a:pt x="267170" y="562680"/>
                  </a:cubicBezTo>
                  <a:cubicBezTo>
                    <a:pt x="259762" y="561093"/>
                    <a:pt x="244945" y="564267"/>
                    <a:pt x="238595" y="562680"/>
                  </a:cubicBezTo>
                  <a:cubicBezTo>
                    <a:pt x="232245" y="561092"/>
                    <a:pt x="233832" y="556330"/>
                    <a:pt x="229070" y="553155"/>
                  </a:cubicBezTo>
                  <a:cubicBezTo>
                    <a:pt x="224308" y="549980"/>
                    <a:pt x="215841" y="545217"/>
                    <a:pt x="210020" y="543630"/>
                  </a:cubicBezTo>
                  <a:cubicBezTo>
                    <a:pt x="204199" y="542042"/>
                    <a:pt x="202083" y="543101"/>
                    <a:pt x="194145" y="543630"/>
                  </a:cubicBezTo>
                  <a:cubicBezTo>
                    <a:pt x="186208" y="544159"/>
                    <a:pt x="168745" y="544159"/>
                    <a:pt x="162395" y="546805"/>
                  </a:cubicBezTo>
                  <a:cubicBezTo>
                    <a:pt x="156045" y="549451"/>
                    <a:pt x="158691" y="555801"/>
                    <a:pt x="156045" y="559505"/>
                  </a:cubicBezTo>
                  <a:cubicBezTo>
                    <a:pt x="153399" y="563209"/>
                    <a:pt x="149166" y="565326"/>
                    <a:pt x="146520" y="569030"/>
                  </a:cubicBezTo>
                  <a:cubicBezTo>
                    <a:pt x="143874" y="572734"/>
                    <a:pt x="141757" y="578026"/>
                    <a:pt x="140170" y="581730"/>
                  </a:cubicBezTo>
                  <a:cubicBezTo>
                    <a:pt x="138583" y="585434"/>
                    <a:pt x="140699" y="588080"/>
                    <a:pt x="136995" y="591255"/>
                  </a:cubicBezTo>
                  <a:cubicBezTo>
                    <a:pt x="133291" y="594430"/>
                    <a:pt x="125353" y="597605"/>
                    <a:pt x="117945" y="600780"/>
                  </a:cubicBezTo>
                  <a:cubicBezTo>
                    <a:pt x="110537" y="603955"/>
                    <a:pt x="98366" y="608188"/>
                    <a:pt x="92545" y="610305"/>
                  </a:cubicBezTo>
                  <a:cubicBezTo>
                    <a:pt x="86724" y="612422"/>
                    <a:pt x="83020" y="613480"/>
                    <a:pt x="83020" y="613480"/>
                  </a:cubicBezTo>
                  <a:cubicBezTo>
                    <a:pt x="79845" y="614538"/>
                    <a:pt x="79316" y="613480"/>
                    <a:pt x="73495" y="616655"/>
                  </a:cubicBezTo>
                  <a:cubicBezTo>
                    <a:pt x="67674" y="619830"/>
                    <a:pt x="54445" y="627238"/>
                    <a:pt x="48095" y="632530"/>
                  </a:cubicBezTo>
                  <a:cubicBezTo>
                    <a:pt x="41745" y="637822"/>
                    <a:pt x="40157" y="643643"/>
                    <a:pt x="35395" y="648405"/>
                  </a:cubicBezTo>
                  <a:cubicBezTo>
                    <a:pt x="30633" y="653167"/>
                    <a:pt x="22695" y="656343"/>
                    <a:pt x="19520" y="661105"/>
                  </a:cubicBezTo>
                  <a:cubicBezTo>
                    <a:pt x="16345" y="665867"/>
                    <a:pt x="17932" y="671688"/>
                    <a:pt x="16345" y="676980"/>
                  </a:cubicBezTo>
                  <a:cubicBezTo>
                    <a:pt x="14758" y="682272"/>
                    <a:pt x="11053" y="687564"/>
                    <a:pt x="9995" y="692855"/>
                  </a:cubicBezTo>
                  <a:cubicBezTo>
                    <a:pt x="8937" y="698146"/>
                    <a:pt x="10524" y="702909"/>
                    <a:pt x="9995" y="708730"/>
                  </a:cubicBezTo>
                  <a:cubicBezTo>
                    <a:pt x="9466" y="714551"/>
                    <a:pt x="8408" y="721959"/>
                    <a:pt x="6820" y="727780"/>
                  </a:cubicBezTo>
                  <a:cubicBezTo>
                    <a:pt x="5232" y="733601"/>
                    <a:pt x="1528" y="738364"/>
                    <a:pt x="470" y="743655"/>
                  </a:cubicBezTo>
                  <a:cubicBezTo>
                    <a:pt x="-588" y="748946"/>
                    <a:pt x="470" y="759530"/>
                    <a:pt x="470" y="759530"/>
                  </a:cubicBezTo>
                  <a:lnTo>
                    <a:pt x="470" y="788105"/>
                  </a:lnTo>
                  <a:cubicBezTo>
                    <a:pt x="470" y="798159"/>
                    <a:pt x="-59" y="810859"/>
                    <a:pt x="470" y="819855"/>
                  </a:cubicBezTo>
                  <a:cubicBezTo>
                    <a:pt x="999" y="828851"/>
                    <a:pt x="3116" y="836788"/>
                    <a:pt x="3645" y="842080"/>
                  </a:cubicBezTo>
                  <a:cubicBezTo>
                    <a:pt x="4174" y="847372"/>
                    <a:pt x="2057" y="849488"/>
                    <a:pt x="3645" y="851605"/>
                  </a:cubicBezTo>
                  <a:cubicBezTo>
                    <a:pt x="5233" y="853722"/>
                    <a:pt x="9995" y="851076"/>
                    <a:pt x="13170" y="854780"/>
                  </a:cubicBezTo>
                  <a:cubicBezTo>
                    <a:pt x="16345" y="858484"/>
                    <a:pt x="17933" y="868538"/>
                    <a:pt x="22695" y="873830"/>
                  </a:cubicBezTo>
                  <a:cubicBezTo>
                    <a:pt x="27458" y="879122"/>
                    <a:pt x="34866" y="881768"/>
                    <a:pt x="41745" y="886530"/>
                  </a:cubicBezTo>
                  <a:cubicBezTo>
                    <a:pt x="48624" y="891292"/>
                    <a:pt x="58678" y="896584"/>
                    <a:pt x="63970" y="902405"/>
                  </a:cubicBezTo>
                  <a:cubicBezTo>
                    <a:pt x="69262" y="908226"/>
                    <a:pt x="69262" y="917222"/>
                    <a:pt x="73495" y="921455"/>
                  </a:cubicBezTo>
                  <a:cubicBezTo>
                    <a:pt x="77728" y="925688"/>
                    <a:pt x="84078" y="922513"/>
                    <a:pt x="89370" y="927805"/>
                  </a:cubicBezTo>
                  <a:cubicBezTo>
                    <a:pt x="94662" y="933097"/>
                    <a:pt x="99424" y="947913"/>
                    <a:pt x="105245" y="953205"/>
                  </a:cubicBezTo>
                  <a:cubicBezTo>
                    <a:pt x="111066" y="958497"/>
                    <a:pt x="119003" y="955322"/>
                    <a:pt x="124295" y="959555"/>
                  </a:cubicBezTo>
                  <a:cubicBezTo>
                    <a:pt x="129587" y="963788"/>
                    <a:pt x="132233" y="972784"/>
                    <a:pt x="136995" y="978605"/>
                  </a:cubicBezTo>
                  <a:cubicBezTo>
                    <a:pt x="141757" y="984426"/>
                    <a:pt x="152870" y="994480"/>
                    <a:pt x="152870" y="994480"/>
                  </a:cubicBezTo>
                  <a:cubicBezTo>
                    <a:pt x="158162" y="999772"/>
                    <a:pt x="162395" y="1004534"/>
                    <a:pt x="168745" y="1010355"/>
                  </a:cubicBezTo>
                  <a:cubicBezTo>
                    <a:pt x="175095" y="1016176"/>
                    <a:pt x="185678" y="1024113"/>
                    <a:pt x="190970" y="1029405"/>
                  </a:cubicBezTo>
                  <a:cubicBezTo>
                    <a:pt x="196262" y="1034697"/>
                    <a:pt x="197849" y="1038401"/>
                    <a:pt x="200495" y="1042105"/>
                  </a:cubicBezTo>
                  <a:cubicBezTo>
                    <a:pt x="203141" y="1045809"/>
                    <a:pt x="207903" y="1046339"/>
                    <a:pt x="206845" y="1051630"/>
                  </a:cubicBezTo>
                  <a:cubicBezTo>
                    <a:pt x="205787" y="1056921"/>
                    <a:pt x="197320" y="1069093"/>
                    <a:pt x="194145" y="1073855"/>
                  </a:cubicBezTo>
                  <a:cubicBezTo>
                    <a:pt x="190970" y="1078617"/>
                    <a:pt x="190970" y="1076501"/>
                    <a:pt x="187795" y="1080205"/>
                  </a:cubicBezTo>
                  <a:cubicBezTo>
                    <a:pt x="184620" y="1083909"/>
                    <a:pt x="178270" y="1091318"/>
                    <a:pt x="175095" y="1096080"/>
                  </a:cubicBezTo>
                  <a:cubicBezTo>
                    <a:pt x="171920" y="1100842"/>
                    <a:pt x="168745" y="1108780"/>
                    <a:pt x="168745" y="1108780"/>
                  </a:cubicBezTo>
                  <a:cubicBezTo>
                    <a:pt x="167158" y="1111955"/>
                    <a:pt x="168216" y="1112484"/>
                    <a:pt x="165570" y="1115130"/>
                  </a:cubicBezTo>
                  <a:cubicBezTo>
                    <a:pt x="162924" y="1117776"/>
                    <a:pt x="158162" y="1120422"/>
                    <a:pt x="152870" y="1124655"/>
                  </a:cubicBezTo>
                  <a:cubicBezTo>
                    <a:pt x="147578" y="1128888"/>
                    <a:pt x="137524" y="1135238"/>
                    <a:pt x="133820" y="1140530"/>
                  </a:cubicBezTo>
                  <a:cubicBezTo>
                    <a:pt x="130116" y="1145822"/>
                    <a:pt x="134349" y="1148468"/>
                    <a:pt x="130645" y="1156405"/>
                  </a:cubicBezTo>
                  <a:cubicBezTo>
                    <a:pt x="126941" y="1164342"/>
                    <a:pt x="116358" y="1178630"/>
                    <a:pt x="111595" y="1188155"/>
                  </a:cubicBezTo>
                  <a:cubicBezTo>
                    <a:pt x="106832" y="1197680"/>
                    <a:pt x="104187" y="1206676"/>
                    <a:pt x="102070" y="1213555"/>
                  </a:cubicBezTo>
                  <a:cubicBezTo>
                    <a:pt x="99953" y="1220434"/>
                    <a:pt x="100483" y="1223080"/>
                    <a:pt x="98895" y="1229430"/>
                  </a:cubicBezTo>
                  <a:cubicBezTo>
                    <a:pt x="97308" y="1235780"/>
                    <a:pt x="96249" y="1243718"/>
                    <a:pt x="92545" y="1251655"/>
                  </a:cubicBezTo>
                  <a:cubicBezTo>
                    <a:pt x="88841" y="1259592"/>
                    <a:pt x="79316" y="1269118"/>
                    <a:pt x="76670" y="1277055"/>
                  </a:cubicBezTo>
                  <a:cubicBezTo>
                    <a:pt x="74024" y="1284992"/>
                    <a:pt x="77728" y="1293989"/>
                    <a:pt x="76670" y="1299280"/>
                  </a:cubicBezTo>
                  <a:cubicBezTo>
                    <a:pt x="75612" y="1304571"/>
                    <a:pt x="72966" y="1307217"/>
                    <a:pt x="70320" y="1308805"/>
                  </a:cubicBezTo>
                  <a:cubicBezTo>
                    <a:pt x="67674" y="1310392"/>
                    <a:pt x="65028" y="1307218"/>
                    <a:pt x="60795" y="1308805"/>
                  </a:cubicBezTo>
                  <a:cubicBezTo>
                    <a:pt x="56562" y="1310392"/>
                    <a:pt x="49682" y="1314097"/>
                    <a:pt x="44920" y="1318330"/>
                  </a:cubicBezTo>
                  <a:cubicBezTo>
                    <a:pt x="40158" y="1322563"/>
                    <a:pt x="32220" y="1334205"/>
                    <a:pt x="32220" y="1334205"/>
                  </a:cubicBezTo>
                  <a:lnTo>
                    <a:pt x="32220" y="1334205"/>
                  </a:lnTo>
                  <a:lnTo>
                    <a:pt x="6820" y="1381830"/>
                  </a:ln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cxnSp>
          <p:nvCxnSpPr>
            <p:cNvPr id="112" name="直接连接符 111"/>
            <p:cNvCxnSpPr/>
            <p:nvPr/>
          </p:nvCxnSpPr>
          <p:spPr>
            <a:xfrm>
              <a:off x="1702617" y="3760356"/>
              <a:ext cx="1799163" cy="38967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514251" y="4067908"/>
              <a:ext cx="884639" cy="43855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2060088" y="3680061"/>
              <a:ext cx="836160" cy="338554"/>
            </a:xfrm>
            <a:prstGeom prst="rect">
              <a:avLst/>
            </a:prstGeom>
            <a:noFill/>
            <a:ln w="3175">
              <a:noFill/>
            </a:ln>
          </p:spPr>
          <p:txBody>
            <a:bodyPr wrap="square" rtlCol="0">
              <a:spAutoFit/>
            </a:bodyPr>
            <a:lstStyle/>
            <a:p>
              <a:pPr algn="ctr"/>
              <a:r>
                <a:rPr lang="zh-CN" altLang="en-US" sz="1600" dirty="0">
                  <a:solidFill>
                    <a:prstClr val="white">
                      <a:lumMod val="50000"/>
                    </a:prstClr>
                  </a:solidFill>
                  <a:latin typeface="宋体" panose="02010600030101010101" pitchFamily="2" charset="-122"/>
                </a:rPr>
                <a:t>息县</a:t>
              </a:r>
            </a:p>
          </p:txBody>
        </p:sp>
        <p:grpSp>
          <p:nvGrpSpPr>
            <p:cNvPr id="115" name="组合 114"/>
            <p:cNvGrpSpPr/>
            <p:nvPr/>
          </p:nvGrpSpPr>
          <p:grpSpPr>
            <a:xfrm>
              <a:off x="2462636" y="2674083"/>
              <a:ext cx="102984" cy="98773"/>
              <a:chOff x="958577" y="3152050"/>
              <a:chExt cx="158786" cy="152293"/>
            </a:xfrm>
          </p:grpSpPr>
          <p:sp>
            <p:nvSpPr>
              <p:cNvPr id="116"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17"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19"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20" name="直接连接符 119"/>
            <p:cNvCxnSpPr>
              <a:stCxn id="109" idx="7"/>
            </p:cNvCxnSpPr>
            <p:nvPr/>
          </p:nvCxnSpPr>
          <p:spPr>
            <a:xfrm flipV="1">
              <a:off x="1614734" y="2752891"/>
              <a:ext cx="868588" cy="120254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21" name="Text Box 217"/>
            <p:cNvSpPr txBox="1">
              <a:spLocks noChangeArrowheads="1"/>
            </p:cNvSpPr>
            <p:nvPr/>
          </p:nvSpPr>
          <p:spPr bwMode="auto">
            <a:xfrm>
              <a:off x="2382436" y="2510035"/>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邹楼</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3.15+5</a:t>
              </a:r>
              <a:endParaRPr lang="zh-CN" altLang="en-US" sz="400" dirty="0">
                <a:solidFill>
                  <a:srgbClr val="163896"/>
                </a:solidFill>
                <a:latin typeface="Times New Roman" panose="02020603050405020304" pitchFamily="18" charset="0"/>
                <a:ea typeface="宋体" panose="02010600030101010101" pitchFamily="2" charset="-122"/>
              </a:endParaRPr>
            </a:p>
          </p:txBody>
        </p:sp>
        <p:grpSp>
          <p:nvGrpSpPr>
            <p:cNvPr id="122" name="组合 121"/>
            <p:cNvGrpSpPr/>
            <p:nvPr/>
          </p:nvGrpSpPr>
          <p:grpSpPr>
            <a:xfrm>
              <a:off x="1080876" y="3828634"/>
              <a:ext cx="102984" cy="98773"/>
              <a:chOff x="958577" y="3152050"/>
              <a:chExt cx="158786" cy="152293"/>
            </a:xfrm>
          </p:grpSpPr>
          <p:sp>
            <p:nvSpPr>
              <p:cNvPr id="127"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28"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29"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130" name="组合 129"/>
            <p:cNvGrpSpPr/>
            <p:nvPr/>
          </p:nvGrpSpPr>
          <p:grpSpPr>
            <a:xfrm>
              <a:off x="1281726" y="3574530"/>
              <a:ext cx="102984" cy="98773"/>
              <a:chOff x="958577" y="3152050"/>
              <a:chExt cx="158786" cy="152293"/>
            </a:xfrm>
          </p:grpSpPr>
          <p:sp>
            <p:nvSpPr>
              <p:cNvPr id="13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32"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33"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34" name="直接连接符 133"/>
            <p:cNvCxnSpPr>
              <a:endCxn id="131" idx="5"/>
            </p:cNvCxnSpPr>
            <p:nvPr/>
          </p:nvCxnSpPr>
          <p:spPr>
            <a:xfrm flipH="1" flipV="1">
              <a:off x="1369628" y="3658838"/>
              <a:ext cx="136692" cy="26115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1143904" y="3642434"/>
              <a:ext cx="154244" cy="20114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36" name="Text Box 217"/>
            <p:cNvSpPr txBox="1">
              <a:spLocks noChangeArrowheads="1"/>
            </p:cNvSpPr>
            <p:nvPr/>
          </p:nvSpPr>
          <p:spPr bwMode="auto">
            <a:xfrm>
              <a:off x="1201526" y="3369977"/>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孝慈</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37" name="TextBox 136"/>
            <p:cNvSpPr txBox="1"/>
            <p:nvPr/>
          </p:nvSpPr>
          <p:spPr>
            <a:xfrm>
              <a:off x="1319246" y="4104310"/>
              <a:ext cx="614680" cy="276999"/>
            </a:xfrm>
            <a:prstGeom prst="rect">
              <a:avLst/>
            </a:prstGeom>
            <a:noFill/>
          </p:spPr>
          <p:txBody>
            <a:bodyPr wrap="square" rtlCol="0">
              <a:spAutoFit/>
            </a:bodyPr>
            <a:lstStyle/>
            <a:p>
              <a:pPr algn="ctr" eaLnBrk="0" hangingPunct="0">
                <a:spcBef>
                  <a:spcPct val="0"/>
                </a:spcBef>
              </a:pPr>
              <a:r>
                <a:rPr lang="zh-CN" altLang="en-US" sz="700" b="1" dirty="0">
                  <a:solidFill>
                    <a:srgbClr val="163896"/>
                  </a:solidFill>
                  <a:ea typeface="宋体" panose="02010600030101010101" pitchFamily="2" charset="-122"/>
                </a:rPr>
                <a:t>桂园</a:t>
              </a:r>
              <a:endParaRPr lang="en-US" altLang="zh-CN" sz="700" b="1" dirty="0">
                <a:solidFill>
                  <a:srgbClr val="163896"/>
                </a:solidFill>
                <a:ea typeface="宋体" panose="02010600030101010101" pitchFamily="2" charset="-122"/>
              </a:endParaRPr>
            </a:p>
            <a:p>
              <a:pPr algn="ctr" eaLnBrk="0" hangingPunct="0">
                <a:spcBef>
                  <a:spcPct val="0"/>
                </a:spcBef>
              </a:pPr>
              <a:r>
                <a:rPr lang="en-US" altLang="zh-CN" sz="500" b="1" dirty="0">
                  <a:solidFill>
                    <a:srgbClr val="163896"/>
                  </a:solidFill>
                  <a:ea typeface="宋体" panose="02010600030101010101" pitchFamily="2" charset="-122"/>
                </a:rPr>
                <a:t>18+15</a:t>
              </a:r>
              <a:endParaRPr lang="zh-CN" altLang="en-US" sz="500" b="1" dirty="0">
                <a:solidFill>
                  <a:srgbClr val="163896"/>
                </a:solidFill>
                <a:ea typeface="宋体" panose="02010600030101010101" pitchFamily="2" charset="-122"/>
              </a:endParaRPr>
            </a:p>
          </p:txBody>
        </p:sp>
        <p:sp>
          <p:nvSpPr>
            <p:cNvPr id="138" name="Text Box 217"/>
            <p:cNvSpPr txBox="1">
              <a:spLocks noChangeArrowheads="1"/>
            </p:cNvSpPr>
            <p:nvPr/>
          </p:nvSpPr>
          <p:spPr bwMode="auto">
            <a:xfrm>
              <a:off x="781002" y="3887131"/>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彭园</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4+3.15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139" name="直接连接符 138"/>
            <p:cNvCxnSpPr>
              <a:stCxn id="127" idx="5"/>
            </p:cNvCxnSpPr>
            <p:nvPr/>
          </p:nvCxnSpPr>
          <p:spPr>
            <a:xfrm>
              <a:off x="1168778" y="3912942"/>
              <a:ext cx="230112" cy="8450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40" name="组合 139"/>
            <p:cNvGrpSpPr/>
            <p:nvPr/>
          </p:nvGrpSpPr>
          <p:grpSpPr>
            <a:xfrm>
              <a:off x="1398416" y="4381309"/>
              <a:ext cx="102984" cy="98773"/>
              <a:chOff x="958577" y="3152050"/>
              <a:chExt cx="158786" cy="152293"/>
            </a:xfrm>
          </p:grpSpPr>
          <p:sp>
            <p:nvSpPr>
              <p:cNvPr id="14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47"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48"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53" name="直接连接符 152"/>
            <p:cNvCxnSpPr>
              <a:stCxn id="141" idx="0"/>
            </p:cNvCxnSpPr>
            <p:nvPr/>
          </p:nvCxnSpPr>
          <p:spPr>
            <a:xfrm flipV="1">
              <a:off x="1449908" y="4153955"/>
              <a:ext cx="32843" cy="22735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8" name="组合 157"/>
            <p:cNvGrpSpPr/>
            <p:nvPr/>
          </p:nvGrpSpPr>
          <p:grpSpPr>
            <a:xfrm>
              <a:off x="1773248" y="4866869"/>
              <a:ext cx="102984" cy="98773"/>
              <a:chOff x="958577" y="3152050"/>
              <a:chExt cx="158786" cy="152293"/>
            </a:xfrm>
          </p:grpSpPr>
          <p:sp>
            <p:nvSpPr>
              <p:cNvPr id="15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6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6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66" name="直接连接符 165"/>
            <p:cNvCxnSpPr/>
            <p:nvPr/>
          </p:nvCxnSpPr>
          <p:spPr>
            <a:xfrm>
              <a:off x="1537621" y="3763363"/>
              <a:ext cx="307340" cy="16716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V="1">
              <a:off x="1570223" y="3756758"/>
              <a:ext cx="130875" cy="16323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1179547" y="3760356"/>
              <a:ext cx="358074" cy="11333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endCxn id="155" idx="2"/>
            </p:cNvCxnSpPr>
            <p:nvPr/>
          </p:nvCxnSpPr>
          <p:spPr>
            <a:xfrm>
              <a:off x="1501265" y="4446894"/>
              <a:ext cx="68958" cy="402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flipV="1">
              <a:off x="1639960" y="4506459"/>
              <a:ext cx="148370" cy="37487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1399342" y="3919988"/>
              <a:ext cx="252348" cy="242062"/>
              <a:chOff x="6172435" y="2662625"/>
              <a:chExt cx="208448" cy="199924"/>
            </a:xfrm>
          </p:grpSpPr>
          <p:sp>
            <p:nvSpPr>
              <p:cNvPr id="109"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10"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800080"/>
                  </a:buClr>
                  <a:buSzPct val="60000"/>
                  <a:buFont typeface="Wingdings" panose="05000000000000000000" pitchFamily="2" charset="2"/>
                  <a:buNone/>
                </a:pPr>
                <a:endParaRPr lang="zh-CN" altLang="en-US" sz="800">
                  <a:solidFill>
                    <a:prstClr val="black"/>
                  </a:solidFill>
                </a:endParaRPr>
              </a:p>
            </p:txBody>
          </p:sp>
          <p:sp>
            <p:nvSpPr>
              <p:cNvPr id="111"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71" name="Text Box 217"/>
            <p:cNvSpPr txBox="1">
              <a:spLocks noChangeArrowheads="1"/>
            </p:cNvSpPr>
            <p:nvPr/>
          </p:nvSpPr>
          <p:spPr bwMode="auto">
            <a:xfrm>
              <a:off x="1177754" y="4279252"/>
              <a:ext cx="299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息县</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72" name="Text Box 217"/>
            <p:cNvSpPr txBox="1">
              <a:spLocks noChangeArrowheads="1"/>
            </p:cNvSpPr>
            <p:nvPr/>
          </p:nvSpPr>
          <p:spPr bwMode="auto">
            <a:xfrm>
              <a:off x="1650119" y="4383348"/>
              <a:ext cx="2170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稻香</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sp>
          <p:nvSpPr>
            <p:cNvPr id="173" name="Text Box 217"/>
            <p:cNvSpPr txBox="1">
              <a:spLocks noChangeArrowheads="1"/>
            </p:cNvSpPr>
            <p:nvPr/>
          </p:nvSpPr>
          <p:spPr bwMode="auto">
            <a:xfrm>
              <a:off x="1717857" y="4973726"/>
              <a:ext cx="2170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梅寨</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174" name="直接连接符 173"/>
            <p:cNvCxnSpPr>
              <a:stCxn id="109" idx="6"/>
            </p:cNvCxnSpPr>
            <p:nvPr/>
          </p:nvCxnSpPr>
          <p:spPr>
            <a:xfrm flipV="1">
              <a:off x="1651690" y="3998216"/>
              <a:ext cx="186634" cy="4280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70223" y="4401533"/>
              <a:ext cx="102984" cy="98773"/>
              <a:chOff x="958577" y="3152050"/>
              <a:chExt cx="158786" cy="152293"/>
            </a:xfrm>
          </p:grpSpPr>
          <p:sp>
            <p:nvSpPr>
              <p:cNvPr id="155"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56"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57"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76" name="直接连接符 175"/>
            <p:cNvCxnSpPr/>
            <p:nvPr/>
          </p:nvCxnSpPr>
          <p:spPr>
            <a:xfrm>
              <a:off x="1933926" y="3980185"/>
              <a:ext cx="710883" cy="48824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2" name="组合 161"/>
            <p:cNvGrpSpPr/>
            <p:nvPr/>
          </p:nvGrpSpPr>
          <p:grpSpPr>
            <a:xfrm>
              <a:off x="1838324" y="3919988"/>
              <a:ext cx="102984" cy="98773"/>
              <a:chOff x="958577" y="3152050"/>
              <a:chExt cx="158786" cy="152293"/>
            </a:xfrm>
          </p:grpSpPr>
          <p:sp>
            <p:nvSpPr>
              <p:cNvPr id="16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6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6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79" name="Text Box 217"/>
            <p:cNvSpPr txBox="1">
              <a:spLocks noChangeArrowheads="1"/>
            </p:cNvSpPr>
            <p:nvPr/>
          </p:nvSpPr>
          <p:spPr bwMode="auto">
            <a:xfrm>
              <a:off x="1806494" y="4030844"/>
              <a:ext cx="2170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稻香</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3.15+5</a:t>
              </a:r>
              <a:endParaRPr lang="zh-CN" altLang="en-US" sz="400" dirty="0">
                <a:solidFill>
                  <a:srgbClr val="163896"/>
                </a:solidFill>
                <a:latin typeface="Times New Roman" panose="02020603050405020304" pitchFamily="18" charset="0"/>
                <a:ea typeface="宋体" panose="02010600030101010101" pitchFamily="2" charset="-122"/>
              </a:endParaRPr>
            </a:p>
          </p:txBody>
        </p:sp>
        <p:grpSp>
          <p:nvGrpSpPr>
            <p:cNvPr id="235" name="组合 234"/>
            <p:cNvGrpSpPr/>
            <p:nvPr/>
          </p:nvGrpSpPr>
          <p:grpSpPr>
            <a:xfrm>
              <a:off x="2098100" y="5010714"/>
              <a:ext cx="105383" cy="65013"/>
              <a:chOff x="2061572" y="5867184"/>
              <a:chExt cx="130727" cy="80649"/>
            </a:xfrm>
          </p:grpSpPr>
          <p:sp>
            <p:nvSpPr>
              <p:cNvPr id="231" name="矩形 230"/>
              <p:cNvSpPr/>
              <p:nvPr/>
            </p:nvSpPr>
            <p:spPr>
              <a:xfrm>
                <a:off x="2061572" y="5867184"/>
                <a:ext cx="130727" cy="80649"/>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33" name="直接连接符 232"/>
              <p:cNvCxnSpPr>
                <a:stCxn id="231" idx="0"/>
                <a:endCxn id="231" idx="3"/>
              </p:cNvCxnSpPr>
              <p:nvPr/>
            </p:nvCxnSpPr>
            <p:spPr>
              <a:xfrm>
                <a:off x="2126936" y="5867184"/>
                <a:ext cx="65363" cy="40325"/>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231" idx="2"/>
              </p:cNvCxnSpPr>
              <p:nvPr/>
            </p:nvCxnSpPr>
            <p:spPr>
              <a:xfrm flipV="1">
                <a:off x="2126936" y="5910522"/>
                <a:ext cx="65362" cy="37311"/>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87" name="直接连接符 186"/>
            <p:cNvCxnSpPr/>
            <p:nvPr/>
          </p:nvCxnSpPr>
          <p:spPr>
            <a:xfrm>
              <a:off x="1611858" y="4125187"/>
              <a:ext cx="486243" cy="88552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1867328" y="4851692"/>
              <a:ext cx="135073" cy="5928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92" name="Text Box 217"/>
            <p:cNvSpPr txBox="1">
              <a:spLocks noChangeArrowheads="1"/>
            </p:cNvSpPr>
            <p:nvPr/>
          </p:nvSpPr>
          <p:spPr bwMode="auto">
            <a:xfrm>
              <a:off x="2230886" y="4965642"/>
              <a:ext cx="2524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400" dirty="0">
                  <a:solidFill>
                    <a:srgbClr val="163896"/>
                  </a:solidFill>
                  <a:latin typeface="Times New Roman" panose="02020603050405020304" pitchFamily="18" charset="0"/>
                  <a:ea typeface="宋体" panose="02010600030101010101" pitchFamily="2" charset="-122"/>
                </a:rPr>
                <a:t>息县牵引</a:t>
              </a:r>
              <a:endParaRPr lang="en-US" altLang="zh-CN" sz="4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2</a:t>
              </a:r>
              <a:r>
                <a:rPr lang="zh-CN" altLang="en-US" sz="400" dirty="0">
                  <a:solidFill>
                    <a:srgbClr val="163896"/>
                  </a:solidFill>
                  <a:latin typeface="Times New Roman" panose="02020603050405020304" pitchFamily="18" charset="0"/>
                  <a:ea typeface="宋体" panose="02010600030101010101" pitchFamily="2" charset="-122"/>
                </a:rPr>
                <a:t>*（</a:t>
              </a:r>
              <a:r>
                <a:rPr lang="en-US" altLang="zh-CN" sz="400" dirty="0">
                  <a:solidFill>
                    <a:srgbClr val="163896"/>
                  </a:solidFill>
                  <a:latin typeface="Times New Roman" panose="02020603050405020304" pitchFamily="18" charset="0"/>
                  <a:ea typeface="宋体" panose="02010600030101010101" pitchFamily="2" charset="-122"/>
                </a:rPr>
                <a:t>2+2</a:t>
              </a:r>
              <a:r>
                <a:rPr lang="zh-CN" altLang="en-US" sz="400" dirty="0">
                  <a:solidFill>
                    <a:srgbClr val="163896"/>
                  </a:solidFill>
                  <a:latin typeface="Times New Roman" panose="02020603050405020304" pitchFamily="18" charset="0"/>
                  <a:ea typeface="宋体" panose="02010600030101010101" pitchFamily="2" charset="-122"/>
                </a:rPr>
                <a:t>）</a:t>
              </a:r>
            </a:p>
          </p:txBody>
        </p:sp>
        <p:cxnSp>
          <p:nvCxnSpPr>
            <p:cNvPr id="193" name="直接连接符 192"/>
            <p:cNvCxnSpPr/>
            <p:nvPr/>
          </p:nvCxnSpPr>
          <p:spPr>
            <a:xfrm flipV="1">
              <a:off x="2163349" y="4742113"/>
              <a:ext cx="481460" cy="26860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74" name="弧形 73"/>
            <p:cNvSpPr/>
            <p:nvPr/>
          </p:nvSpPr>
          <p:spPr>
            <a:xfrm rot="2713342">
              <a:off x="1757242" y="3619230"/>
              <a:ext cx="321281" cy="422190"/>
            </a:xfrm>
            <a:prstGeom prst="arc">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75" name="TextBox 74"/>
            <p:cNvSpPr txBox="1"/>
            <p:nvPr/>
          </p:nvSpPr>
          <p:spPr>
            <a:xfrm>
              <a:off x="1958442" y="3459943"/>
              <a:ext cx="614680" cy="292388"/>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至葵花</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500" b="1" dirty="0">
                  <a:solidFill>
                    <a:srgbClr val="163896"/>
                  </a:solidFill>
                  <a:ea typeface="宋体" panose="02010600030101010101" pitchFamily="2" charset="-122"/>
                </a:rPr>
                <a:t>18+18</a:t>
              </a:r>
              <a:endParaRPr lang="zh-CN" altLang="en-US" sz="500" b="1" dirty="0">
                <a:solidFill>
                  <a:srgbClr val="163896"/>
                </a:solidFill>
                <a:ea typeface="宋体" panose="02010600030101010101" pitchFamily="2" charset="-122"/>
              </a:endParaRPr>
            </a:p>
          </p:txBody>
        </p:sp>
        <p:sp>
          <p:nvSpPr>
            <p:cNvPr id="76" name="弧形 75"/>
            <p:cNvSpPr/>
            <p:nvPr/>
          </p:nvSpPr>
          <p:spPr>
            <a:xfrm rot="18886658" flipH="1">
              <a:off x="1257238" y="3946686"/>
              <a:ext cx="321281" cy="422190"/>
            </a:xfrm>
            <a:prstGeom prst="arc">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77" name="TextBox 76"/>
            <p:cNvSpPr txBox="1"/>
            <p:nvPr/>
          </p:nvSpPr>
          <p:spPr>
            <a:xfrm>
              <a:off x="720698" y="4083455"/>
              <a:ext cx="614680"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至浉河</a:t>
              </a:r>
              <a:endParaRPr lang="en-US" altLang="zh-CN" sz="800" b="1" dirty="0">
                <a:solidFill>
                  <a:srgbClr val="163896"/>
                </a:solidFill>
                <a:ea typeface="宋体" panose="02010600030101010101" pitchFamily="2" charset="-122"/>
              </a:endParaRPr>
            </a:p>
          </p:txBody>
        </p:sp>
        <p:grpSp>
          <p:nvGrpSpPr>
            <p:cNvPr id="78" name="组合 77"/>
            <p:cNvGrpSpPr/>
            <p:nvPr/>
          </p:nvGrpSpPr>
          <p:grpSpPr>
            <a:xfrm>
              <a:off x="3008804" y="3157248"/>
              <a:ext cx="219836" cy="219836"/>
              <a:chOff x="3394645" y="3342217"/>
              <a:chExt cx="141702" cy="141702"/>
            </a:xfrm>
            <a:noFill/>
          </p:grpSpPr>
          <p:sp>
            <p:nvSpPr>
              <p:cNvPr id="79" name="椭圆 78"/>
              <p:cNvSpPr/>
              <p:nvPr/>
            </p:nvSpPr>
            <p:spPr>
              <a:xfrm>
                <a:off x="3394645" y="3342217"/>
                <a:ext cx="141702" cy="141702"/>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椭圆 79"/>
              <p:cNvSpPr/>
              <p:nvPr/>
            </p:nvSpPr>
            <p:spPr>
              <a:xfrm>
                <a:off x="3412476" y="3359644"/>
                <a:ext cx="106039" cy="106039"/>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80"/>
              <p:cNvSpPr/>
              <p:nvPr/>
            </p:nvSpPr>
            <p:spPr>
              <a:xfrm>
                <a:off x="3429389" y="3374440"/>
                <a:ext cx="73722" cy="73722"/>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82" name="直接连接符 81"/>
            <p:cNvCxnSpPr/>
            <p:nvPr/>
          </p:nvCxnSpPr>
          <p:spPr>
            <a:xfrm flipV="1">
              <a:off x="2748926" y="3333512"/>
              <a:ext cx="308929" cy="639736"/>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3060060" y="3369979"/>
              <a:ext cx="117018" cy="697929"/>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893230" y="3984967"/>
              <a:ext cx="132080" cy="100061"/>
              <a:chOff x="4018280" y="2722880"/>
              <a:chExt cx="167640" cy="127000"/>
            </a:xfrm>
          </p:grpSpPr>
          <p:cxnSp>
            <p:nvCxnSpPr>
              <p:cNvPr id="10" name="直接连接符 9"/>
              <p:cNvCxnSpPr/>
              <p:nvPr/>
            </p:nvCxnSpPr>
            <p:spPr>
              <a:xfrm flipH="1">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4" name="椭圆 93"/>
            <p:cNvSpPr/>
            <p:nvPr/>
          </p:nvSpPr>
          <p:spPr>
            <a:xfrm>
              <a:off x="2714290" y="3180457"/>
              <a:ext cx="878061" cy="413037"/>
            </a:xfrm>
            <a:prstGeom prst="ellipse">
              <a:avLst/>
            </a:prstGeom>
            <a:solidFill>
              <a:srgbClr val="DDD9C3">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prstClr val="black"/>
                  </a:solidFill>
                  <a:latin typeface="微软雅黑" panose="020B0503020204020204" pitchFamily="34" charset="-122"/>
                </a:rPr>
                <a:t> </a:t>
              </a:r>
              <a:r>
                <a:rPr lang="zh-CN" altLang="en-US" sz="900" dirty="0">
                  <a:solidFill>
                    <a:prstClr val="black"/>
                  </a:solidFill>
                  <a:latin typeface="微软雅黑" panose="020B0503020204020204" pitchFamily="34" charset="-122"/>
                </a:rPr>
                <a:t>新增</a:t>
              </a:r>
              <a:r>
                <a:rPr lang="en-US" altLang="zh-CN" sz="900" dirty="0">
                  <a:solidFill>
                    <a:prstClr val="black"/>
                  </a:solidFill>
                  <a:latin typeface="微软雅黑" panose="020B0503020204020204" pitchFamily="34" charset="-122"/>
                </a:rPr>
                <a:t>220</a:t>
              </a:r>
              <a:r>
                <a:rPr lang="zh-CN" altLang="en-US" sz="900" dirty="0">
                  <a:solidFill>
                    <a:prstClr val="black"/>
                  </a:solidFill>
                  <a:latin typeface="微软雅黑" panose="020B0503020204020204" pitchFamily="34" charset="-122"/>
                </a:rPr>
                <a:t>千伏</a:t>
              </a:r>
            </a:p>
          </p:txBody>
        </p:sp>
        <p:cxnSp>
          <p:nvCxnSpPr>
            <p:cNvPr id="95" name="直接连接符 94"/>
            <p:cNvCxnSpPr>
              <a:stCxn id="116" idx="5"/>
            </p:cNvCxnSpPr>
            <p:nvPr/>
          </p:nvCxnSpPr>
          <p:spPr>
            <a:xfrm>
              <a:off x="2550538" y="2758391"/>
              <a:ext cx="531491" cy="403932"/>
            </a:xfrm>
            <a:prstGeom prst="line">
              <a:avLst/>
            </a:prstGeom>
            <a:ln w="63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915000" y="3321611"/>
              <a:ext cx="1093804" cy="585251"/>
            </a:xfrm>
            <a:prstGeom prst="line">
              <a:avLst/>
            </a:prstGeom>
            <a:ln w="63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1824739" y="4242388"/>
              <a:ext cx="878061" cy="413037"/>
            </a:xfrm>
            <a:prstGeom prst="ellipse">
              <a:avLst/>
            </a:prstGeom>
            <a:solidFill>
              <a:srgbClr val="DDD9C3">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prstClr val="black"/>
                  </a:solidFill>
                  <a:latin typeface="微软雅黑" panose="020B0503020204020204" pitchFamily="34" charset="-122"/>
                </a:rPr>
                <a:t> </a:t>
              </a:r>
              <a:r>
                <a:rPr lang="zh-CN" altLang="en-US" sz="900" dirty="0">
                  <a:solidFill>
                    <a:prstClr val="black"/>
                  </a:solidFill>
                  <a:latin typeface="微软雅黑" panose="020B0503020204020204" pitchFamily="34" charset="-122"/>
                </a:rPr>
                <a:t>新增</a:t>
              </a:r>
              <a:r>
                <a:rPr lang="en-US" altLang="zh-CN" sz="900" dirty="0">
                  <a:solidFill>
                    <a:prstClr val="black"/>
                  </a:solidFill>
                  <a:latin typeface="微软雅黑" panose="020B0503020204020204" pitchFamily="34" charset="-122"/>
                </a:rPr>
                <a:t>110</a:t>
              </a:r>
              <a:r>
                <a:rPr lang="zh-CN" altLang="en-US" sz="900" dirty="0">
                  <a:solidFill>
                    <a:prstClr val="black"/>
                  </a:solidFill>
                  <a:latin typeface="微软雅黑" panose="020B0503020204020204" pitchFamily="34" charset="-122"/>
                </a:rPr>
                <a:t>千伏</a:t>
              </a:r>
            </a:p>
          </p:txBody>
        </p:sp>
        <p:sp>
          <p:nvSpPr>
            <p:cNvPr id="4" name="任意多边形 3"/>
            <p:cNvSpPr/>
            <p:nvPr/>
          </p:nvSpPr>
          <p:spPr>
            <a:xfrm>
              <a:off x="2462636" y="4420498"/>
              <a:ext cx="690685" cy="394772"/>
            </a:xfrm>
            <a:custGeom>
              <a:avLst/>
              <a:gdLst>
                <a:gd name="connsiteX0" fmla="*/ 154398 w 272259"/>
                <a:gd name="connsiteY0" fmla="*/ 151093 h 155614"/>
                <a:gd name="connsiteX1" fmla="*/ 33748 w 272259"/>
                <a:gd name="connsiteY1" fmla="*/ 132043 h 155614"/>
                <a:gd name="connsiteX2" fmla="*/ 1998 w 272259"/>
                <a:gd name="connsiteY2" fmla="*/ 125693 h 155614"/>
                <a:gd name="connsiteX3" fmla="*/ 78198 w 272259"/>
                <a:gd name="connsiteY3" fmla="*/ 5043 h 155614"/>
                <a:gd name="connsiteX4" fmla="*/ 230598 w 272259"/>
                <a:gd name="connsiteY4" fmla="*/ 24093 h 155614"/>
                <a:gd name="connsiteX5" fmla="*/ 268698 w 272259"/>
                <a:gd name="connsiteY5" fmla="*/ 36793 h 155614"/>
                <a:gd name="connsiteX6" fmla="*/ 154398 w 272259"/>
                <a:gd name="connsiteY6" fmla="*/ 151093 h 15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259" h="155614">
                  <a:moveTo>
                    <a:pt x="154398" y="151093"/>
                  </a:moveTo>
                  <a:cubicBezTo>
                    <a:pt x="115240" y="166968"/>
                    <a:pt x="59148" y="136276"/>
                    <a:pt x="33748" y="132043"/>
                  </a:cubicBezTo>
                  <a:cubicBezTo>
                    <a:pt x="8348" y="127810"/>
                    <a:pt x="-5410" y="146860"/>
                    <a:pt x="1998" y="125693"/>
                  </a:cubicBezTo>
                  <a:cubicBezTo>
                    <a:pt x="9406" y="104526"/>
                    <a:pt x="40098" y="21976"/>
                    <a:pt x="78198" y="5043"/>
                  </a:cubicBezTo>
                  <a:cubicBezTo>
                    <a:pt x="116298" y="-11890"/>
                    <a:pt x="198848" y="18801"/>
                    <a:pt x="230598" y="24093"/>
                  </a:cubicBezTo>
                  <a:cubicBezTo>
                    <a:pt x="262348" y="29385"/>
                    <a:pt x="280340" y="20918"/>
                    <a:pt x="268698" y="36793"/>
                  </a:cubicBezTo>
                  <a:cubicBezTo>
                    <a:pt x="257056" y="52668"/>
                    <a:pt x="193556" y="135218"/>
                    <a:pt x="154398" y="151093"/>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08199" y="4452333"/>
              <a:ext cx="549656" cy="369332"/>
            </a:xfrm>
            <a:prstGeom prst="rect">
              <a:avLst/>
            </a:prstGeom>
            <a:noFill/>
          </p:spPr>
          <p:txBody>
            <a:bodyPr wrap="square" rtlCol="0">
              <a:spAutoFit/>
            </a:bodyPr>
            <a:lstStyle/>
            <a:p>
              <a:pPr algn="ctr"/>
              <a:r>
                <a:rPr lang="zh-CN" altLang="en-US" sz="900" b="1" dirty="0">
                  <a:solidFill>
                    <a:schemeClr val="bg1"/>
                  </a:solidFill>
                  <a:latin typeface="+mj-ea"/>
                  <a:ea typeface="+mj-ea"/>
                </a:rPr>
                <a:t>东部风</a:t>
              </a:r>
              <a:r>
                <a:rPr lang="zh-CN" altLang="en-US" sz="900" b="1" dirty="0" smtClean="0">
                  <a:solidFill>
                    <a:schemeClr val="bg1"/>
                  </a:solidFill>
                  <a:latin typeface="+mj-ea"/>
                  <a:ea typeface="+mj-ea"/>
                </a:rPr>
                <a:t>电</a:t>
              </a:r>
              <a:r>
                <a:rPr lang="en-US" altLang="zh-CN" sz="900" b="1" dirty="0" smtClean="0">
                  <a:solidFill>
                    <a:schemeClr val="bg1"/>
                  </a:solidFill>
                  <a:latin typeface="+mj-ea"/>
                  <a:ea typeface="+mj-ea"/>
                </a:rPr>
                <a:t>15</a:t>
              </a:r>
              <a:endParaRPr lang="zh-CN" altLang="en-US" sz="900" b="1" dirty="0">
                <a:solidFill>
                  <a:schemeClr val="bg1"/>
                </a:solidFill>
                <a:latin typeface="+mj-ea"/>
                <a:ea typeface="+mj-ea"/>
              </a:endParaRPr>
            </a:p>
          </p:txBody>
        </p:sp>
        <p:sp>
          <p:nvSpPr>
            <p:cNvPr id="6" name="任意多边形 5"/>
            <p:cNvSpPr/>
            <p:nvPr/>
          </p:nvSpPr>
          <p:spPr>
            <a:xfrm rot="1098816">
              <a:off x="1380643" y="3004198"/>
              <a:ext cx="556707" cy="377851"/>
            </a:xfrm>
            <a:custGeom>
              <a:avLst/>
              <a:gdLst>
                <a:gd name="connsiteX0" fmla="*/ 238 w 305066"/>
                <a:gd name="connsiteY0" fmla="*/ 42531 h 207056"/>
                <a:gd name="connsiteX1" fmla="*/ 51038 w 305066"/>
                <a:gd name="connsiteY1" fmla="*/ 169531 h 207056"/>
                <a:gd name="connsiteX2" fmla="*/ 186504 w 305066"/>
                <a:gd name="connsiteY2" fmla="*/ 186464 h 207056"/>
                <a:gd name="connsiteX3" fmla="*/ 245771 w 305066"/>
                <a:gd name="connsiteY3" fmla="*/ 203398 h 207056"/>
                <a:gd name="connsiteX4" fmla="*/ 245771 w 305066"/>
                <a:gd name="connsiteY4" fmla="*/ 110264 h 207056"/>
                <a:gd name="connsiteX5" fmla="*/ 305038 w 305066"/>
                <a:gd name="connsiteY5" fmla="*/ 25598 h 207056"/>
                <a:gd name="connsiteX6" fmla="*/ 237304 w 305066"/>
                <a:gd name="connsiteY6" fmla="*/ 198 h 207056"/>
                <a:gd name="connsiteX7" fmla="*/ 161104 w 305066"/>
                <a:gd name="connsiteY7" fmla="*/ 25598 h 207056"/>
                <a:gd name="connsiteX8" fmla="*/ 67971 w 305066"/>
                <a:gd name="connsiteY8" fmla="*/ 198 h 207056"/>
                <a:gd name="connsiteX9" fmla="*/ 238 w 305066"/>
                <a:gd name="connsiteY9" fmla="*/ 42531 h 20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066" h="207056">
                  <a:moveTo>
                    <a:pt x="238" y="42531"/>
                  </a:moveTo>
                  <a:cubicBezTo>
                    <a:pt x="-2584" y="70753"/>
                    <a:pt x="19994" y="145542"/>
                    <a:pt x="51038" y="169531"/>
                  </a:cubicBezTo>
                  <a:cubicBezTo>
                    <a:pt x="82082" y="193520"/>
                    <a:pt x="154049" y="180820"/>
                    <a:pt x="186504" y="186464"/>
                  </a:cubicBezTo>
                  <a:cubicBezTo>
                    <a:pt x="218959" y="192108"/>
                    <a:pt x="235893" y="216098"/>
                    <a:pt x="245771" y="203398"/>
                  </a:cubicBezTo>
                  <a:cubicBezTo>
                    <a:pt x="255649" y="190698"/>
                    <a:pt x="235893" y="139897"/>
                    <a:pt x="245771" y="110264"/>
                  </a:cubicBezTo>
                  <a:cubicBezTo>
                    <a:pt x="255649" y="80631"/>
                    <a:pt x="306449" y="43942"/>
                    <a:pt x="305038" y="25598"/>
                  </a:cubicBezTo>
                  <a:cubicBezTo>
                    <a:pt x="303627" y="7254"/>
                    <a:pt x="261293" y="198"/>
                    <a:pt x="237304" y="198"/>
                  </a:cubicBezTo>
                  <a:cubicBezTo>
                    <a:pt x="213315" y="198"/>
                    <a:pt x="189326" y="25598"/>
                    <a:pt x="161104" y="25598"/>
                  </a:cubicBezTo>
                  <a:cubicBezTo>
                    <a:pt x="132882" y="25598"/>
                    <a:pt x="91960" y="-2624"/>
                    <a:pt x="67971" y="198"/>
                  </a:cubicBezTo>
                  <a:cubicBezTo>
                    <a:pt x="43982" y="3020"/>
                    <a:pt x="3060" y="14309"/>
                    <a:pt x="238" y="42531"/>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881610" y="2239305"/>
              <a:ext cx="500826" cy="370372"/>
            </a:xfrm>
            <a:custGeom>
              <a:avLst/>
              <a:gdLst>
                <a:gd name="connsiteX0" fmla="*/ 11336 w 224891"/>
                <a:gd name="connsiteY0" fmla="*/ 12030 h 166312"/>
                <a:gd name="connsiteX1" fmla="*/ 19803 w 224891"/>
                <a:gd name="connsiteY1" fmla="*/ 155964 h 166312"/>
                <a:gd name="connsiteX2" fmla="*/ 155269 w 224891"/>
                <a:gd name="connsiteY2" fmla="*/ 147497 h 166312"/>
                <a:gd name="connsiteX3" fmla="*/ 223003 w 224891"/>
                <a:gd name="connsiteY3" fmla="*/ 88230 h 166312"/>
                <a:gd name="connsiteX4" fmla="*/ 206069 w 224891"/>
                <a:gd name="connsiteY4" fmla="*/ 20497 h 166312"/>
                <a:gd name="connsiteX5" fmla="*/ 206069 w 224891"/>
                <a:gd name="connsiteY5" fmla="*/ 12030 h 166312"/>
                <a:gd name="connsiteX6" fmla="*/ 121403 w 224891"/>
                <a:gd name="connsiteY6" fmla="*/ 12030 h 166312"/>
                <a:gd name="connsiteX7" fmla="*/ 11336 w 224891"/>
                <a:gd name="connsiteY7" fmla="*/ 12030 h 16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91" h="166312">
                  <a:moveTo>
                    <a:pt x="11336" y="12030"/>
                  </a:moveTo>
                  <a:cubicBezTo>
                    <a:pt x="-5597" y="36019"/>
                    <a:pt x="-4186" y="133386"/>
                    <a:pt x="19803" y="155964"/>
                  </a:cubicBezTo>
                  <a:cubicBezTo>
                    <a:pt x="43792" y="178542"/>
                    <a:pt x="121402" y="158786"/>
                    <a:pt x="155269" y="147497"/>
                  </a:cubicBezTo>
                  <a:cubicBezTo>
                    <a:pt x="189136" y="136208"/>
                    <a:pt x="214536" y="109397"/>
                    <a:pt x="223003" y="88230"/>
                  </a:cubicBezTo>
                  <a:cubicBezTo>
                    <a:pt x="231470" y="67063"/>
                    <a:pt x="208891" y="33197"/>
                    <a:pt x="206069" y="20497"/>
                  </a:cubicBezTo>
                  <a:cubicBezTo>
                    <a:pt x="203247" y="7797"/>
                    <a:pt x="220180" y="13441"/>
                    <a:pt x="206069" y="12030"/>
                  </a:cubicBezTo>
                  <a:cubicBezTo>
                    <a:pt x="191958" y="10619"/>
                    <a:pt x="148214" y="17674"/>
                    <a:pt x="121403" y="12030"/>
                  </a:cubicBezTo>
                  <a:cubicBezTo>
                    <a:pt x="94592" y="6386"/>
                    <a:pt x="28269" y="-11959"/>
                    <a:pt x="11336" y="12030"/>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2495882" y="1995227"/>
              <a:ext cx="397348" cy="464978"/>
            </a:xfrm>
            <a:custGeom>
              <a:avLst/>
              <a:gdLst>
                <a:gd name="connsiteX0" fmla="*/ 21323 w 182273"/>
                <a:gd name="connsiteY0" fmla="*/ 128648 h 239186"/>
                <a:gd name="connsiteX1" fmla="*/ 80590 w 182273"/>
                <a:gd name="connsiteY1" fmla="*/ 179448 h 239186"/>
                <a:gd name="connsiteX2" fmla="*/ 173723 w 182273"/>
                <a:gd name="connsiteY2" fmla="*/ 238715 h 239186"/>
                <a:gd name="connsiteX3" fmla="*/ 165256 w 182273"/>
                <a:gd name="connsiteY3" fmla="*/ 145581 h 239186"/>
                <a:gd name="connsiteX4" fmla="*/ 182190 w 182273"/>
                <a:gd name="connsiteY4" fmla="*/ 69381 h 239186"/>
                <a:gd name="connsiteX5" fmla="*/ 156790 w 182273"/>
                <a:gd name="connsiteY5" fmla="*/ 1648 h 239186"/>
                <a:gd name="connsiteX6" fmla="*/ 12856 w 182273"/>
                <a:gd name="connsiteY6" fmla="*/ 27048 h 239186"/>
                <a:gd name="connsiteX7" fmla="*/ 21323 w 182273"/>
                <a:gd name="connsiteY7" fmla="*/ 128648 h 2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273" h="239186">
                  <a:moveTo>
                    <a:pt x="21323" y="128648"/>
                  </a:moveTo>
                  <a:cubicBezTo>
                    <a:pt x="32612" y="154048"/>
                    <a:pt x="55190" y="161103"/>
                    <a:pt x="80590" y="179448"/>
                  </a:cubicBezTo>
                  <a:cubicBezTo>
                    <a:pt x="105990" y="197793"/>
                    <a:pt x="159612" y="244360"/>
                    <a:pt x="173723" y="238715"/>
                  </a:cubicBezTo>
                  <a:cubicBezTo>
                    <a:pt x="187834" y="233071"/>
                    <a:pt x="163845" y="173803"/>
                    <a:pt x="165256" y="145581"/>
                  </a:cubicBezTo>
                  <a:cubicBezTo>
                    <a:pt x="166667" y="117359"/>
                    <a:pt x="183601" y="93370"/>
                    <a:pt x="182190" y="69381"/>
                  </a:cubicBezTo>
                  <a:cubicBezTo>
                    <a:pt x="180779" y="45392"/>
                    <a:pt x="185012" y="8703"/>
                    <a:pt x="156790" y="1648"/>
                  </a:cubicBezTo>
                  <a:cubicBezTo>
                    <a:pt x="128568" y="-5407"/>
                    <a:pt x="41078" y="11526"/>
                    <a:pt x="12856" y="27048"/>
                  </a:cubicBezTo>
                  <a:cubicBezTo>
                    <a:pt x="-15366" y="42570"/>
                    <a:pt x="10034" y="103248"/>
                    <a:pt x="21323" y="128648"/>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TextBox 97"/>
            <p:cNvSpPr txBox="1"/>
            <p:nvPr/>
          </p:nvSpPr>
          <p:spPr>
            <a:xfrm rot="1069386">
              <a:off x="1332827" y="3002837"/>
              <a:ext cx="608785" cy="369332"/>
            </a:xfrm>
            <a:prstGeom prst="rect">
              <a:avLst/>
            </a:prstGeom>
            <a:noFill/>
          </p:spPr>
          <p:txBody>
            <a:bodyPr wrap="square" rtlCol="0">
              <a:spAutoFit/>
            </a:bodyPr>
            <a:lstStyle/>
            <a:p>
              <a:pPr algn="ctr"/>
              <a:r>
                <a:rPr lang="zh-CN" altLang="en-US" sz="900" b="1" dirty="0">
                  <a:solidFill>
                    <a:schemeClr val="bg1"/>
                  </a:solidFill>
                  <a:latin typeface="+mj-ea"/>
                  <a:ea typeface="+mj-ea"/>
                </a:rPr>
                <a:t>西北部风电</a:t>
              </a:r>
              <a:r>
                <a:rPr lang="en-US" altLang="zh-CN" sz="900" b="1" dirty="0">
                  <a:solidFill>
                    <a:schemeClr val="bg1"/>
                  </a:solidFill>
                  <a:latin typeface="+mj-ea"/>
                  <a:ea typeface="+mj-ea"/>
                </a:rPr>
                <a:t>10</a:t>
              </a:r>
              <a:endParaRPr lang="zh-CN" altLang="en-US" sz="900" b="1" dirty="0">
                <a:solidFill>
                  <a:schemeClr val="bg1"/>
                </a:solidFill>
                <a:latin typeface="+mj-ea"/>
                <a:ea typeface="+mj-ea"/>
              </a:endParaRPr>
            </a:p>
          </p:txBody>
        </p:sp>
        <p:sp>
          <p:nvSpPr>
            <p:cNvPr id="99" name="TextBox 98"/>
            <p:cNvSpPr txBox="1"/>
            <p:nvPr/>
          </p:nvSpPr>
          <p:spPr>
            <a:xfrm>
              <a:off x="1867131" y="2219285"/>
              <a:ext cx="549656" cy="369332"/>
            </a:xfrm>
            <a:prstGeom prst="rect">
              <a:avLst/>
            </a:prstGeom>
            <a:noFill/>
          </p:spPr>
          <p:txBody>
            <a:bodyPr wrap="square" rtlCol="0">
              <a:spAutoFit/>
            </a:bodyPr>
            <a:lstStyle/>
            <a:p>
              <a:pPr algn="ctr"/>
              <a:r>
                <a:rPr lang="zh-CN" altLang="en-US" sz="900" b="1" dirty="0">
                  <a:solidFill>
                    <a:schemeClr val="bg1"/>
                  </a:solidFill>
                  <a:latin typeface="+mj-ea"/>
                  <a:ea typeface="+mj-ea"/>
                </a:rPr>
                <a:t>北部风电</a:t>
              </a:r>
              <a:r>
                <a:rPr lang="en-US" altLang="zh-CN" sz="900" b="1" dirty="0">
                  <a:solidFill>
                    <a:schemeClr val="bg1"/>
                  </a:solidFill>
                  <a:latin typeface="+mj-ea"/>
                  <a:ea typeface="+mj-ea"/>
                </a:rPr>
                <a:t>10</a:t>
              </a:r>
              <a:endParaRPr lang="zh-CN" altLang="en-US" sz="900" b="1" dirty="0">
                <a:solidFill>
                  <a:schemeClr val="bg1"/>
                </a:solidFill>
                <a:latin typeface="+mj-ea"/>
                <a:ea typeface="+mj-ea"/>
              </a:endParaRPr>
            </a:p>
          </p:txBody>
        </p:sp>
        <p:sp>
          <p:nvSpPr>
            <p:cNvPr id="101" name="TextBox 100"/>
            <p:cNvSpPr txBox="1"/>
            <p:nvPr/>
          </p:nvSpPr>
          <p:spPr>
            <a:xfrm>
              <a:off x="2428768" y="1995227"/>
              <a:ext cx="549656" cy="369332"/>
            </a:xfrm>
            <a:prstGeom prst="rect">
              <a:avLst/>
            </a:prstGeom>
            <a:noFill/>
          </p:spPr>
          <p:txBody>
            <a:bodyPr wrap="square" rtlCol="0">
              <a:spAutoFit/>
            </a:bodyPr>
            <a:lstStyle/>
            <a:p>
              <a:pPr algn="ctr"/>
              <a:r>
                <a:rPr lang="zh-CN" altLang="en-US" sz="900" b="1" dirty="0">
                  <a:solidFill>
                    <a:schemeClr val="bg1"/>
                  </a:solidFill>
                  <a:latin typeface="+mj-ea"/>
                  <a:ea typeface="+mj-ea"/>
                </a:rPr>
                <a:t>北部风电</a:t>
              </a:r>
              <a:r>
                <a:rPr lang="en-US" altLang="zh-CN" sz="900" b="1" dirty="0">
                  <a:solidFill>
                    <a:schemeClr val="bg1"/>
                  </a:solidFill>
                  <a:latin typeface="+mj-ea"/>
                  <a:ea typeface="+mj-ea"/>
                </a:rPr>
                <a:t>10</a:t>
              </a:r>
              <a:endParaRPr lang="zh-CN" altLang="en-US" sz="900" b="1" dirty="0">
                <a:solidFill>
                  <a:schemeClr val="bg1"/>
                </a:solidFill>
                <a:latin typeface="+mj-ea"/>
                <a:ea typeface="+mj-ea"/>
              </a:endParaRPr>
            </a:p>
          </p:txBody>
        </p:sp>
      </p:grpSp>
      <p:sp>
        <p:nvSpPr>
          <p:cNvPr id="102" name="矩形 101"/>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104" name="表格 103"/>
          <p:cNvGraphicFramePr>
            <a:graphicFrameLocks noGrp="1"/>
          </p:cNvGraphicFramePr>
          <p:nvPr/>
        </p:nvGraphicFramePr>
        <p:xfrm>
          <a:off x="4377897" y="2219093"/>
          <a:ext cx="6910942" cy="2985045"/>
        </p:xfrm>
        <a:graphic>
          <a:graphicData uri="http://schemas.openxmlformats.org/drawingml/2006/table">
            <a:tbl>
              <a:tblPr firstRow="1" bandRow="1">
                <a:tableStyleId>{5C22544A-7EE6-4342-B048-85BDC9FD1C3A}</a:tableStyleId>
              </a:tblPr>
              <a:tblGrid>
                <a:gridCol w="1183909">
                  <a:extLst>
                    <a:ext uri="{9D8B030D-6E8A-4147-A177-3AD203B41FA5}">
                      <a16:colId xmlns="" xmlns:a16="http://schemas.microsoft.com/office/drawing/2014/main" val="20000"/>
                    </a:ext>
                  </a:extLst>
                </a:gridCol>
                <a:gridCol w="991402">
                  <a:extLst>
                    <a:ext uri="{9D8B030D-6E8A-4147-A177-3AD203B41FA5}">
                      <a16:colId xmlns="" xmlns:a16="http://schemas.microsoft.com/office/drawing/2014/main" val="20001"/>
                    </a:ext>
                  </a:extLst>
                </a:gridCol>
                <a:gridCol w="1135782">
                  <a:extLst>
                    <a:ext uri="{9D8B030D-6E8A-4147-A177-3AD203B41FA5}">
                      <a16:colId xmlns="" xmlns:a16="http://schemas.microsoft.com/office/drawing/2014/main" val="20002"/>
                    </a:ext>
                  </a:extLst>
                </a:gridCol>
                <a:gridCol w="1164656">
                  <a:extLst>
                    <a:ext uri="{9D8B030D-6E8A-4147-A177-3AD203B41FA5}">
                      <a16:colId xmlns="" xmlns:a16="http://schemas.microsoft.com/office/drawing/2014/main" val="20003"/>
                    </a:ext>
                  </a:extLst>
                </a:gridCol>
                <a:gridCol w="1222409">
                  <a:extLst>
                    <a:ext uri="{9D8B030D-6E8A-4147-A177-3AD203B41FA5}">
                      <a16:colId xmlns="" xmlns:a16="http://schemas.microsoft.com/office/drawing/2014/main" val="20004"/>
                    </a:ext>
                  </a:extLst>
                </a:gridCol>
                <a:gridCol w="1212784">
                  <a:extLst>
                    <a:ext uri="{9D8B030D-6E8A-4147-A177-3AD203B41FA5}">
                      <a16:colId xmlns="" xmlns:a16="http://schemas.microsoft.com/office/drawing/2014/main" val="20005"/>
                    </a:ext>
                  </a:extLst>
                </a:gridCol>
              </a:tblGrid>
              <a:tr h="455534">
                <a:tc>
                  <a:txBody>
                    <a:bodyPr/>
                    <a:lstStyle/>
                    <a:p>
                      <a:pPr algn="ctr"/>
                      <a:r>
                        <a:rPr lang="zh-CN" altLang="en-US" sz="1200" dirty="0"/>
                        <a:t>风电场位置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505569">
                <a:tc rowSpan="2">
                  <a:txBody>
                    <a:bodyPr/>
                    <a:lstStyle/>
                    <a:p>
                      <a:pPr algn="ctr"/>
                      <a:r>
                        <a:rPr lang="zh-CN" altLang="en-US" sz="1400" dirty="0"/>
                        <a:t>东部风电</a:t>
                      </a:r>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桂园</a:t>
                      </a:r>
                    </a:p>
                  </a:txBody>
                  <a:tcPr anchor="ctr">
                    <a:solidFill>
                      <a:schemeClr val="bg1"/>
                    </a:solidFill>
                  </a:tcPr>
                </a:tc>
                <a:tc>
                  <a:txBody>
                    <a:bodyPr/>
                    <a:lstStyle/>
                    <a:p>
                      <a:pPr algn="ctr"/>
                      <a:r>
                        <a:rPr lang="en-US" altLang="zh-CN" sz="1400" dirty="0"/>
                        <a:t>33</a:t>
                      </a:r>
                      <a:endParaRPr lang="zh-CN" altLang="en-US" sz="1400" dirty="0"/>
                    </a:p>
                  </a:txBody>
                  <a:tcPr anchor="ctr">
                    <a:solidFill>
                      <a:schemeClr val="bg1"/>
                    </a:solidFill>
                  </a:tcPr>
                </a:tc>
                <a:tc>
                  <a:txBody>
                    <a:bodyPr/>
                    <a:lstStyle/>
                    <a:p>
                      <a:pPr algn="ctr"/>
                      <a:r>
                        <a:rPr lang="en-US" altLang="zh-CN" sz="1400" dirty="0"/>
                        <a:t>21.4</a:t>
                      </a:r>
                      <a:endParaRPr lang="zh-CN" altLang="en-US" sz="1400" dirty="0"/>
                    </a:p>
                  </a:txBody>
                  <a:tcPr anchor="ctr">
                    <a:solidFill>
                      <a:schemeClr val="bg1"/>
                    </a:solidFill>
                  </a:tcPr>
                </a:tc>
                <a:tc>
                  <a:txBody>
                    <a:bodyPr/>
                    <a:lstStyle/>
                    <a:p>
                      <a:pPr algn="ctr"/>
                      <a:r>
                        <a:rPr lang="en-US" altLang="zh-CN" sz="1400" dirty="0"/>
                        <a:t>6.7</a:t>
                      </a:r>
                      <a:endParaRPr lang="zh-CN" altLang="en-US" sz="1400" dirty="0"/>
                    </a:p>
                  </a:txBody>
                  <a:tcPr anchor="ctr">
                    <a:solidFill>
                      <a:schemeClr val="bg1"/>
                    </a:solidFill>
                  </a:tcPr>
                </a:tc>
                <a:tc>
                  <a:txBody>
                    <a:bodyPr/>
                    <a:lstStyle/>
                    <a:p>
                      <a:pPr algn="ctr"/>
                      <a:r>
                        <a:rPr lang="en-US" altLang="zh-CN" sz="1400" dirty="0"/>
                        <a:t>18.2</a:t>
                      </a:r>
                      <a:endParaRPr lang="zh-CN" altLang="en-US" sz="1400" dirty="0"/>
                    </a:p>
                  </a:txBody>
                  <a:tcPr anchor="ctr">
                    <a:solidFill>
                      <a:schemeClr val="bg1"/>
                    </a:solidFill>
                  </a:tcPr>
                </a:tc>
                <a:extLst>
                  <a:ext uri="{0D108BD9-81ED-4DB2-BD59-A6C34878D82A}">
                    <a16:rowId xmlns="" xmlns:a16="http://schemas.microsoft.com/office/drawing/2014/main" val="10001"/>
                  </a:ext>
                </a:extLst>
              </a:tr>
              <a:tr h="505569">
                <a:tc vMerge="1">
                  <a:txBody>
                    <a:bodyPr/>
                    <a:lstStyle/>
                    <a:p>
                      <a:endParaRPr lang="zh-CN"/>
                    </a:p>
                  </a:txBody>
                  <a:tcPr/>
                </a:tc>
                <a:tc>
                  <a:txBody>
                    <a:bodyPr/>
                    <a:lstStyle/>
                    <a:p>
                      <a:pPr algn="ctr"/>
                      <a:r>
                        <a:rPr lang="zh-CN" altLang="en-US" sz="1400" dirty="0"/>
                        <a:t>项店</a:t>
                      </a:r>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8.15</a:t>
                      </a:r>
                      <a:endParaRPr lang="zh-CN" altLang="en-US" sz="1400" dirty="0"/>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6.7</a:t>
                      </a:r>
                      <a:endParaRPr lang="zh-CN" altLang="en-US" sz="1400" dirty="0"/>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0.23</a:t>
                      </a:r>
                      <a:endParaRPr lang="zh-CN" altLang="en-US" sz="1400" dirty="0"/>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3.08</a:t>
                      </a:r>
                      <a:endParaRPr lang="zh-CN" altLang="en-US" sz="1400" dirty="0"/>
                    </a:p>
                  </a:txBody>
                  <a:tcPr anchor="ctr">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05569">
                <a:tc rowSpan="2">
                  <a:txBody>
                    <a:bodyPr/>
                    <a:lstStyle/>
                    <a:p>
                      <a:pPr algn="ctr"/>
                      <a:r>
                        <a:rPr lang="zh-CN" altLang="en-US" sz="1400" dirty="0"/>
                        <a:t>西北部风电</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彭园</a:t>
                      </a:r>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10</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5.51</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3.0</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6.49</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505569">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孝慈</a:t>
                      </a:r>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5</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2.31</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1.94</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3.69</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05569">
                <a:tc>
                  <a:txBody>
                    <a:bodyPr/>
                    <a:lstStyle/>
                    <a:p>
                      <a:pPr algn="ctr"/>
                      <a:r>
                        <a:rPr lang="zh-CN" altLang="en-US" sz="1400" dirty="0"/>
                        <a:t>北部风电</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邹楼</a:t>
                      </a:r>
                    </a:p>
                  </a:txBody>
                  <a:tcPr anchor="ctr">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8.15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5.05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1.88</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4.73</a:t>
                      </a:r>
                      <a:endParaRPr lang="zh-CN" altLang="en-US" sz="1400" dirty="0"/>
                    </a:p>
                  </a:txBody>
                  <a:tcPr anchor="ctr">
                    <a:lnL w="12700" cap="flat" cmpd="sng" algn="ctr">
                      <a:noFill/>
                      <a:prstDash val="solid"/>
                      <a:round/>
                      <a:headEnd type="none" w="med" len="med"/>
                      <a:tailEnd type="none" w="med" len="med"/>
                    </a:lnL>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bl>
          </a:graphicData>
        </a:graphic>
      </p:graphicFrame>
      <p:sp>
        <p:nvSpPr>
          <p:cNvPr id="96" name="TextBox 95"/>
          <p:cNvSpPr txBox="1"/>
          <p:nvPr/>
        </p:nvSpPr>
        <p:spPr>
          <a:xfrm>
            <a:off x="498825" y="6358013"/>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息县风场接入变电站分布图</a:t>
            </a:r>
          </a:p>
        </p:txBody>
      </p:sp>
      <p:sp>
        <p:nvSpPr>
          <p:cNvPr id="103" name="矩形 102"/>
          <p:cNvSpPr/>
          <p:nvPr/>
        </p:nvSpPr>
        <p:spPr>
          <a:xfrm>
            <a:off x="300109" y="784002"/>
            <a:ext cx="1975645"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105" name="直接连接符 104"/>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08"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88378" y="1452910"/>
            <a:ext cx="11448021" cy="759182"/>
          </a:xfrm>
          <a:prstGeom prst="rect">
            <a:avLst/>
          </a:prstGeom>
        </p:spPr>
        <p:txBody>
          <a:bodyPr wrap="square">
            <a:spAutoFit/>
          </a:bodyPr>
          <a:lstStyle/>
          <a:p>
            <a:pPr>
              <a:lnSpc>
                <a:spcPts val="2600"/>
              </a:lnSpc>
              <a:defRPr/>
            </a:pPr>
            <a:r>
              <a:rPr lang="zh-CN" altLang="en-US" sz="1600" b="1" dirty="0" smtClean="0">
                <a:solidFill>
                  <a:srgbClr val="163896"/>
                </a:solidFill>
                <a:latin typeface="微软雅黑" panose="020B0503020204020204" pitchFamily="34" charset="-122"/>
                <a:cs typeface="+mn-ea"/>
                <a:sym typeface="+mn-lt"/>
              </a:rPr>
              <a:t>通道整体</a:t>
            </a:r>
            <a:r>
              <a:rPr lang="zh-CN" altLang="en-US" sz="1600" b="1" dirty="0">
                <a:solidFill>
                  <a:srgbClr val="163896"/>
                </a:solidFill>
                <a:latin typeface="微软雅黑" panose="020B0503020204020204" pitchFamily="34" charset="-122"/>
                <a:cs typeface="+mn-ea"/>
                <a:sym typeface="+mn-lt"/>
              </a:rPr>
              <a:t>情况：</a:t>
            </a:r>
            <a:r>
              <a:rPr lang="zh-CN" altLang="en-US" sz="1600" dirty="0">
                <a:solidFill>
                  <a:srgbClr val="163896"/>
                </a:solidFill>
                <a:latin typeface="微软雅黑" panose="020B0503020204020204" pitchFamily="34" charset="-122"/>
                <a:cs typeface="+mn-ea"/>
                <a:sym typeface="+mn-lt"/>
              </a:rPr>
              <a:t>东部通道葵花</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海棠</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蓉花</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涂营极限外送仅</a:t>
            </a:r>
            <a:r>
              <a:rPr lang="en-US" altLang="zh-CN" sz="1600" dirty="0">
                <a:solidFill>
                  <a:srgbClr val="163896"/>
                </a:solidFill>
                <a:latin typeface="微软雅黑" panose="020B0503020204020204" pitchFamily="34" charset="-122"/>
                <a:cs typeface="+mn-ea"/>
                <a:sym typeface="+mn-lt"/>
              </a:rPr>
              <a:t>2</a:t>
            </a:r>
            <a:r>
              <a:rPr lang="zh-CN" altLang="en-US" sz="1600" dirty="0">
                <a:solidFill>
                  <a:srgbClr val="163896"/>
                </a:solidFill>
                <a:latin typeface="微软雅黑" panose="020B0503020204020204" pitchFamily="34" charset="-122"/>
                <a:cs typeface="+mn-ea"/>
                <a:sym typeface="+mn-lt"/>
              </a:rPr>
              <a:t>万千瓦，且淮滨县现有</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千伏站整体负载偏高，末端涂营站负载率超</a:t>
            </a:r>
            <a:r>
              <a:rPr lang="en-US" altLang="zh-CN" sz="1600" dirty="0">
                <a:solidFill>
                  <a:srgbClr val="163896"/>
                </a:solidFill>
                <a:latin typeface="微软雅黑" panose="020B0503020204020204" pitchFamily="34" charset="-122"/>
                <a:cs typeface="+mn-ea"/>
                <a:sym typeface="+mn-lt"/>
              </a:rPr>
              <a:t>70%</a:t>
            </a:r>
            <a:r>
              <a:rPr lang="zh-CN" altLang="en-US" sz="1600" dirty="0">
                <a:solidFill>
                  <a:srgbClr val="163896"/>
                </a:solidFill>
                <a:latin typeface="微软雅黑" panose="020B0503020204020204" pitchFamily="34" charset="-122"/>
                <a:cs typeface="+mn-ea"/>
                <a:sym typeface="+mn-lt"/>
              </a:rPr>
              <a:t>，风电送出受限；西部通道葵花</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牡丹极限外送仅</a:t>
            </a:r>
            <a:r>
              <a:rPr lang="en-US" altLang="zh-CN" sz="1600" dirty="0">
                <a:solidFill>
                  <a:srgbClr val="163896"/>
                </a:solidFill>
                <a:latin typeface="微软雅黑" panose="020B0503020204020204" pitchFamily="34" charset="-122"/>
                <a:cs typeface="+mn-ea"/>
                <a:sym typeface="+mn-lt"/>
              </a:rPr>
              <a:t>1.6</a:t>
            </a:r>
            <a:r>
              <a:rPr lang="zh-CN" altLang="en-US" sz="1600" dirty="0">
                <a:solidFill>
                  <a:srgbClr val="163896"/>
                </a:solidFill>
                <a:latin typeface="微软雅黑" panose="020B0503020204020204" pitchFamily="34" charset="-122"/>
                <a:cs typeface="+mn-ea"/>
                <a:sym typeface="+mn-lt"/>
              </a:rPr>
              <a:t>万千瓦，且牡丹变负载率超</a:t>
            </a:r>
            <a:r>
              <a:rPr lang="en-US" altLang="zh-CN" sz="1600" dirty="0">
                <a:solidFill>
                  <a:srgbClr val="163896"/>
                </a:solidFill>
                <a:latin typeface="微软雅黑" panose="020B0503020204020204" pitchFamily="34" charset="-122"/>
                <a:cs typeface="+mn-ea"/>
                <a:sym typeface="+mn-lt"/>
              </a:rPr>
              <a:t>80%</a:t>
            </a:r>
            <a:r>
              <a:rPr lang="zh-CN" altLang="en-US" sz="1600" dirty="0">
                <a:solidFill>
                  <a:srgbClr val="163896"/>
                </a:solidFill>
                <a:latin typeface="微软雅黑" panose="020B0503020204020204" pitchFamily="34" charset="-122"/>
                <a:cs typeface="+mn-ea"/>
                <a:sym typeface="+mn-lt"/>
              </a:rPr>
              <a:t>，可考虑就地消纳。</a:t>
            </a:r>
            <a:endParaRPr lang="en-US" altLang="zh-CN" sz="1600" dirty="0">
              <a:solidFill>
                <a:srgbClr val="163896"/>
              </a:solidFill>
              <a:latin typeface="微软雅黑" panose="020B0503020204020204" pitchFamily="34" charset="-122"/>
              <a:cs typeface="+mn-ea"/>
              <a:sym typeface="+mn-lt"/>
            </a:endParaRPr>
          </a:p>
        </p:txBody>
      </p:sp>
      <p:sp>
        <p:nvSpPr>
          <p:cNvPr id="315" name="矩形 314"/>
          <p:cNvSpPr/>
          <p:nvPr/>
        </p:nvSpPr>
        <p:spPr>
          <a:xfrm>
            <a:off x="562185" y="5875409"/>
            <a:ext cx="11100408" cy="775662"/>
          </a:xfrm>
          <a:prstGeom prst="rect">
            <a:avLst/>
          </a:prstGeom>
        </p:spPr>
        <p:txBody>
          <a:bodyPr wrap="square">
            <a:spAutoFit/>
          </a:bodyPr>
          <a:lstStyle/>
          <a:p>
            <a:pPr>
              <a:lnSpc>
                <a:spcPts val="2800"/>
              </a:lnSpc>
              <a:defRPr/>
            </a:pPr>
            <a:r>
              <a:rPr lang="zh-CN" altLang="en-US" sz="1600" b="1" dirty="0">
                <a:solidFill>
                  <a:srgbClr val="163896"/>
                </a:solidFill>
                <a:latin typeface="微软雅黑" panose="020B0503020204020204" pitchFamily="34" charset="-122"/>
                <a:cs typeface="+mn-ea"/>
                <a:sym typeface="+mn-lt"/>
              </a:rPr>
              <a:t>主要实施方案：</a:t>
            </a:r>
            <a:r>
              <a:rPr lang="zh-CN" altLang="en-US" sz="1600" dirty="0">
                <a:solidFill>
                  <a:srgbClr val="163896"/>
                </a:solidFill>
                <a:latin typeface="微软雅黑" panose="020B0503020204020204" pitchFamily="34" charset="-122"/>
                <a:cs typeface="+mn-ea"/>
                <a:sym typeface="+mn-lt"/>
              </a:rPr>
              <a:t>东部风电接入涂营站，并统筹接入新建</a:t>
            </a:r>
            <a:r>
              <a:rPr lang="en-US" altLang="zh-CN" sz="1600" dirty="0">
                <a:solidFill>
                  <a:srgbClr val="163896"/>
                </a:solidFill>
                <a:latin typeface="微软雅黑" panose="020B0503020204020204" pitchFamily="34" charset="-122"/>
                <a:cs typeface="+mn-ea"/>
                <a:sym typeface="+mn-lt"/>
              </a:rPr>
              <a:t>220</a:t>
            </a:r>
            <a:r>
              <a:rPr lang="zh-CN" altLang="en-US" sz="1600" dirty="0">
                <a:solidFill>
                  <a:srgbClr val="163896"/>
                </a:solidFill>
                <a:latin typeface="微软雅黑" panose="020B0503020204020204" pitchFamily="34" charset="-122"/>
                <a:cs typeface="+mn-ea"/>
                <a:sym typeface="+mn-lt"/>
              </a:rPr>
              <a:t>千伏站。西部风电就近接入</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千伏荷花站，调整运行方式后转接牡丹部分符合，解决牡丹重载问题。</a:t>
            </a:r>
            <a:endParaRPr lang="en-US" altLang="zh-CN" sz="1600" dirty="0">
              <a:solidFill>
                <a:srgbClr val="163896"/>
              </a:solidFill>
              <a:latin typeface="微软雅黑" panose="020B0503020204020204" pitchFamily="34" charset="-122"/>
              <a:cs typeface="+mn-ea"/>
              <a:sym typeface="+mn-lt"/>
            </a:endParaRPr>
          </a:p>
        </p:txBody>
      </p:sp>
      <p:sp>
        <p:nvSpPr>
          <p:cNvPr id="94" name="矩形 93"/>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pSp>
        <p:nvGrpSpPr>
          <p:cNvPr id="2" name="组合 1"/>
          <p:cNvGrpSpPr/>
          <p:nvPr/>
        </p:nvGrpSpPr>
        <p:grpSpPr>
          <a:xfrm>
            <a:off x="343397" y="2390218"/>
            <a:ext cx="4198694" cy="3152456"/>
            <a:chOff x="343397" y="2048577"/>
            <a:chExt cx="4198694" cy="3152456"/>
          </a:xfrm>
        </p:grpSpPr>
        <p:sp>
          <p:nvSpPr>
            <p:cNvPr id="91" name="任意多边形 90"/>
            <p:cNvSpPr/>
            <p:nvPr/>
          </p:nvSpPr>
          <p:spPr bwMode="auto">
            <a:xfrm>
              <a:off x="343397" y="2048577"/>
              <a:ext cx="4198694" cy="3028551"/>
            </a:xfrm>
            <a:custGeom>
              <a:avLst/>
              <a:gdLst>
                <a:gd name="connsiteX0" fmla="*/ 1992864 w 1994013"/>
                <a:gd name="connsiteY0" fmla="*/ 679472 h 1438297"/>
                <a:gd name="connsiteX1" fmla="*/ 1976989 w 1994013"/>
                <a:gd name="connsiteY1" fmla="*/ 749322 h 1438297"/>
                <a:gd name="connsiteX2" fmla="*/ 1970639 w 1994013"/>
                <a:gd name="connsiteY2" fmla="*/ 771547 h 1438297"/>
                <a:gd name="connsiteX3" fmla="*/ 1957939 w 1994013"/>
                <a:gd name="connsiteY3" fmla="*/ 787422 h 1438297"/>
                <a:gd name="connsiteX4" fmla="*/ 1948414 w 1994013"/>
                <a:gd name="connsiteY4" fmla="*/ 819172 h 1438297"/>
                <a:gd name="connsiteX5" fmla="*/ 1935714 w 1994013"/>
                <a:gd name="connsiteY5" fmla="*/ 841397 h 1438297"/>
                <a:gd name="connsiteX6" fmla="*/ 1910314 w 1994013"/>
                <a:gd name="connsiteY6" fmla="*/ 854097 h 1438297"/>
                <a:gd name="connsiteX7" fmla="*/ 1888089 w 1994013"/>
                <a:gd name="connsiteY7" fmla="*/ 873147 h 1438297"/>
                <a:gd name="connsiteX8" fmla="*/ 1865864 w 1994013"/>
                <a:gd name="connsiteY8" fmla="*/ 885847 h 1438297"/>
                <a:gd name="connsiteX9" fmla="*/ 1849989 w 1994013"/>
                <a:gd name="connsiteY9" fmla="*/ 901722 h 1438297"/>
                <a:gd name="connsiteX10" fmla="*/ 1849989 w 1994013"/>
                <a:gd name="connsiteY10" fmla="*/ 930297 h 1438297"/>
                <a:gd name="connsiteX11" fmla="*/ 1849989 w 1994013"/>
                <a:gd name="connsiteY11" fmla="*/ 965222 h 1438297"/>
                <a:gd name="connsiteX12" fmla="*/ 1849989 w 1994013"/>
                <a:gd name="connsiteY12" fmla="*/ 1009672 h 1438297"/>
                <a:gd name="connsiteX13" fmla="*/ 1843639 w 1994013"/>
                <a:gd name="connsiteY13" fmla="*/ 1044597 h 1438297"/>
                <a:gd name="connsiteX14" fmla="*/ 1827764 w 1994013"/>
                <a:gd name="connsiteY14" fmla="*/ 1060472 h 1438297"/>
                <a:gd name="connsiteX15" fmla="*/ 1799189 w 1994013"/>
                <a:gd name="connsiteY15" fmla="*/ 1060472 h 1438297"/>
                <a:gd name="connsiteX16" fmla="*/ 1776964 w 1994013"/>
                <a:gd name="connsiteY16" fmla="*/ 1066822 h 1438297"/>
                <a:gd name="connsiteX17" fmla="*/ 1764264 w 1994013"/>
                <a:gd name="connsiteY17" fmla="*/ 1076347 h 1438297"/>
                <a:gd name="connsiteX18" fmla="*/ 1757914 w 1994013"/>
                <a:gd name="connsiteY18" fmla="*/ 1104922 h 1438297"/>
                <a:gd name="connsiteX19" fmla="*/ 1748389 w 1994013"/>
                <a:gd name="connsiteY19" fmla="*/ 1143022 h 1438297"/>
                <a:gd name="connsiteX20" fmla="*/ 1745214 w 1994013"/>
                <a:gd name="connsiteY20" fmla="*/ 1168422 h 1438297"/>
                <a:gd name="connsiteX21" fmla="*/ 1726164 w 1994013"/>
                <a:gd name="connsiteY21" fmla="*/ 1181122 h 1438297"/>
                <a:gd name="connsiteX22" fmla="*/ 1697589 w 1994013"/>
                <a:gd name="connsiteY22" fmla="*/ 1184297 h 1438297"/>
                <a:gd name="connsiteX23" fmla="*/ 1681714 w 1994013"/>
                <a:gd name="connsiteY23" fmla="*/ 1196997 h 1438297"/>
                <a:gd name="connsiteX24" fmla="*/ 1678539 w 1994013"/>
                <a:gd name="connsiteY24" fmla="*/ 1222397 h 1438297"/>
                <a:gd name="connsiteX25" fmla="*/ 1656314 w 1994013"/>
                <a:gd name="connsiteY25" fmla="*/ 1244622 h 1438297"/>
                <a:gd name="connsiteX26" fmla="*/ 1618214 w 1994013"/>
                <a:gd name="connsiteY26" fmla="*/ 1257322 h 1438297"/>
                <a:gd name="connsiteX27" fmla="*/ 1602339 w 1994013"/>
                <a:gd name="connsiteY27" fmla="*/ 1263672 h 1438297"/>
                <a:gd name="connsiteX28" fmla="*/ 1586464 w 1994013"/>
                <a:gd name="connsiteY28" fmla="*/ 1273197 h 1438297"/>
                <a:gd name="connsiteX29" fmla="*/ 1586464 w 1994013"/>
                <a:gd name="connsiteY29" fmla="*/ 1292247 h 1438297"/>
                <a:gd name="connsiteX30" fmla="*/ 1570589 w 1994013"/>
                <a:gd name="connsiteY30" fmla="*/ 1308122 h 1438297"/>
                <a:gd name="connsiteX31" fmla="*/ 1554714 w 1994013"/>
                <a:gd name="connsiteY31" fmla="*/ 1317647 h 1438297"/>
                <a:gd name="connsiteX32" fmla="*/ 1529314 w 1994013"/>
                <a:gd name="connsiteY32" fmla="*/ 1327172 h 1438297"/>
                <a:gd name="connsiteX33" fmla="*/ 1488039 w 1994013"/>
                <a:gd name="connsiteY33" fmla="*/ 1336697 h 1438297"/>
                <a:gd name="connsiteX34" fmla="*/ 1459464 w 1994013"/>
                <a:gd name="connsiteY34" fmla="*/ 1339872 h 1438297"/>
                <a:gd name="connsiteX35" fmla="*/ 1434064 w 1994013"/>
                <a:gd name="connsiteY35" fmla="*/ 1339872 h 1438297"/>
                <a:gd name="connsiteX36" fmla="*/ 1373739 w 1994013"/>
                <a:gd name="connsiteY36" fmla="*/ 1339872 h 1438297"/>
                <a:gd name="connsiteX37" fmla="*/ 1329289 w 1994013"/>
                <a:gd name="connsiteY37" fmla="*/ 1339872 h 1438297"/>
                <a:gd name="connsiteX38" fmla="*/ 1272139 w 1994013"/>
                <a:gd name="connsiteY38" fmla="*/ 1343047 h 1438297"/>
                <a:gd name="connsiteX39" fmla="*/ 1243564 w 1994013"/>
                <a:gd name="connsiteY39" fmla="*/ 1343047 h 1438297"/>
                <a:gd name="connsiteX40" fmla="*/ 1221339 w 1994013"/>
                <a:gd name="connsiteY40" fmla="*/ 1362097 h 1438297"/>
                <a:gd name="connsiteX41" fmla="*/ 1214989 w 1994013"/>
                <a:gd name="connsiteY41" fmla="*/ 1390672 h 1438297"/>
                <a:gd name="connsiteX42" fmla="*/ 1186414 w 1994013"/>
                <a:gd name="connsiteY42" fmla="*/ 1406547 h 1438297"/>
                <a:gd name="connsiteX43" fmla="*/ 1173714 w 1994013"/>
                <a:gd name="connsiteY43" fmla="*/ 1425597 h 1438297"/>
                <a:gd name="connsiteX44" fmla="*/ 1157839 w 1994013"/>
                <a:gd name="connsiteY44" fmla="*/ 1438297 h 1438297"/>
                <a:gd name="connsiteX45" fmla="*/ 1122914 w 1994013"/>
                <a:gd name="connsiteY45" fmla="*/ 1425597 h 1438297"/>
                <a:gd name="connsiteX46" fmla="*/ 1097514 w 1994013"/>
                <a:gd name="connsiteY46" fmla="*/ 1409722 h 1438297"/>
                <a:gd name="connsiteX47" fmla="*/ 1072114 w 1994013"/>
                <a:gd name="connsiteY47" fmla="*/ 1397022 h 1438297"/>
                <a:gd name="connsiteX48" fmla="*/ 1037189 w 1994013"/>
                <a:gd name="connsiteY48" fmla="*/ 1397022 h 1438297"/>
                <a:gd name="connsiteX49" fmla="*/ 986389 w 1994013"/>
                <a:gd name="connsiteY49" fmla="*/ 1397022 h 1438297"/>
                <a:gd name="connsiteX50" fmla="*/ 970514 w 1994013"/>
                <a:gd name="connsiteY50" fmla="*/ 1387497 h 1438297"/>
                <a:gd name="connsiteX51" fmla="*/ 945114 w 1994013"/>
                <a:gd name="connsiteY51" fmla="*/ 1377972 h 1438297"/>
                <a:gd name="connsiteX52" fmla="*/ 932414 w 1994013"/>
                <a:gd name="connsiteY52" fmla="*/ 1355747 h 1438297"/>
                <a:gd name="connsiteX53" fmla="*/ 932414 w 1994013"/>
                <a:gd name="connsiteY53" fmla="*/ 1333522 h 1438297"/>
                <a:gd name="connsiteX54" fmla="*/ 935589 w 1994013"/>
                <a:gd name="connsiteY54" fmla="*/ 1292247 h 1438297"/>
                <a:gd name="connsiteX55" fmla="*/ 948289 w 1994013"/>
                <a:gd name="connsiteY55" fmla="*/ 1222397 h 1438297"/>
                <a:gd name="connsiteX56" fmla="*/ 964164 w 1994013"/>
                <a:gd name="connsiteY56" fmla="*/ 1193822 h 1438297"/>
                <a:gd name="connsiteX57" fmla="*/ 970514 w 1994013"/>
                <a:gd name="connsiteY57" fmla="*/ 1171597 h 1438297"/>
                <a:gd name="connsiteX58" fmla="*/ 973689 w 1994013"/>
                <a:gd name="connsiteY58" fmla="*/ 1149372 h 1438297"/>
                <a:gd name="connsiteX59" fmla="*/ 935589 w 1994013"/>
                <a:gd name="connsiteY59" fmla="*/ 1139847 h 1438297"/>
                <a:gd name="connsiteX60" fmla="*/ 916539 w 1994013"/>
                <a:gd name="connsiteY60" fmla="*/ 1117622 h 1438297"/>
                <a:gd name="connsiteX61" fmla="*/ 900664 w 1994013"/>
                <a:gd name="connsiteY61" fmla="*/ 1101747 h 1438297"/>
                <a:gd name="connsiteX62" fmla="*/ 872089 w 1994013"/>
                <a:gd name="connsiteY62" fmla="*/ 1069997 h 1438297"/>
                <a:gd name="connsiteX63" fmla="*/ 833989 w 1994013"/>
                <a:gd name="connsiteY63" fmla="*/ 1028722 h 1438297"/>
                <a:gd name="connsiteX64" fmla="*/ 802239 w 1994013"/>
                <a:gd name="connsiteY64" fmla="*/ 1025547 h 1438297"/>
                <a:gd name="connsiteX65" fmla="*/ 748264 w 1994013"/>
                <a:gd name="connsiteY65" fmla="*/ 1050947 h 1438297"/>
                <a:gd name="connsiteX66" fmla="*/ 697464 w 1994013"/>
                <a:gd name="connsiteY66" fmla="*/ 1073172 h 1438297"/>
                <a:gd name="connsiteX67" fmla="*/ 653014 w 1994013"/>
                <a:gd name="connsiteY67" fmla="*/ 1104922 h 1438297"/>
                <a:gd name="connsiteX68" fmla="*/ 599039 w 1994013"/>
                <a:gd name="connsiteY68" fmla="*/ 1111272 h 1438297"/>
                <a:gd name="connsiteX69" fmla="*/ 541889 w 1994013"/>
                <a:gd name="connsiteY69" fmla="*/ 1104922 h 1438297"/>
                <a:gd name="connsiteX70" fmla="*/ 519664 w 1994013"/>
                <a:gd name="connsiteY70" fmla="*/ 1079522 h 1438297"/>
                <a:gd name="connsiteX71" fmla="*/ 503789 w 1994013"/>
                <a:gd name="connsiteY71" fmla="*/ 1044597 h 1438297"/>
                <a:gd name="connsiteX72" fmla="*/ 481564 w 1994013"/>
                <a:gd name="connsiteY72" fmla="*/ 1031897 h 1438297"/>
                <a:gd name="connsiteX73" fmla="*/ 456164 w 1994013"/>
                <a:gd name="connsiteY73" fmla="*/ 1031897 h 1438297"/>
                <a:gd name="connsiteX74" fmla="*/ 414889 w 1994013"/>
                <a:gd name="connsiteY74" fmla="*/ 1050947 h 1438297"/>
                <a:gd name="connsiteX75" fmla="*/ 389489 w 1994013"/>
                <a:gd name="connsiteY75" fmla="*/ 1054122 h 1438297"/>
                <a:gd name="connsiteX76" fmla="*/ 357739 w 1994013"/>
                <a:gd name="connsiteY76" fmla="*/ 1050947 h 1438297"/>
                <a:gd name="connsiteX77" fmla="*/ 319639 w 1994013"/>
                <a:gd name="connsiteY77" fmla="*/ 1016022 h 1438297"/>
                <a:gd name="connsiteX78" fmla="*/ 316464 w 1994013"/>
                <a:gd name="connsiteY78" fmla="*/ 984272 h 1438297"/>
                <a:gd name="connsiteX79" fmla="*/ 310114 w 1994013"/>
                <a:gd name="connsiteY79" fmla="*/ 942997 h 1438297"/>
                <a:gd name="connsiteX80" fmla="*/ 306939 w 1994013"/>
                <a:gd name="connsiteY80" fmla="*/ 901722 h 1438297"/>
                <a:gd name="connsiteX81" fmla="*/ 300589 w 1994013"/>
                <a:gd name="connsiteY81" fmla="*/ 863622 h 1438297"/>
                <a:gd name="connsiteX82" fmla="*/ 278364 w 1994013"/>
                <a:gd name="connsiteY82" fmla="*/ 841397 h 1438297"/>
                <a:gd name="connsiteX83" fmla="*/ 265664 w 1994013"/>
                <a:gd name="connsiteY83" fmla="*/ 809647 h 1438297"/>
                <a:gd name="connsiteX84" fmla="*/ 278364 w 1994013"/>
                <a:gd name="connsiteY84" fmla="*/ 774722 h 1438297"/>
                <a:gd name="connsiteX85" fmla="*/ 303764 w 1994013"/>
                <a:gd name="connsiteY85" fmla="*/ 762022 h 1438297"/>
                <a:gd name="connsiteX86" fmla="*/ 310114 w 1994013"/>
                <a:gd name="connsiteY86" fmla="*/ 742972 h 1438297"/>
                <a:gd name="connsiteX87" fmla="*/ 294239 w 1994013"/>
                <a:gd name="connsiteY87" fmla="*/ 714397 h 1438297"/>
                <a:gd name="connsiteX88" fmla="*/ 281539 w 1994013"/>
                <a:gd name="connsiteY88" fmla="*/ 695347 h 1438297"/>
                <a:gd name="connsiteX89" fmla="*/ 268839 w 1994013"/>
                <a:gd name="connsiteY89" fmla="*/ 657247 h 1438297"/>
                <a:gd name="connsiteX90" fmla="*/ 252964 w 1994013"/>
                <a:gd name="connsiteY90" fmla="*/ 619147 h 1438297"/>
                <a:gd name="connsiteX91" fmla="*/ 240264 w 1994013"/>
                <a:gd name="connsiteY91" fmla="*/ 590572 h 1438297"/>
                <a:gd name="connsiteX92" fmla="*/ 221214 w 1994013"/>
                <a:gd name="connsiteY92" fmla="*/ 574697 h 1438297"/>
                <a:gd name="connsiteX93" fmla="*/ 205339 w 1994013"/>
                <a:gd name="connsiteY93" fmla="*/ 549297 h 1438297"/>
                <a:gd name="connsiteX94" fmla="*/ 170414 w 1994013"/>
                <a:gd name="connsiteY94" fmla="*/ 520722 h 1438297"/>
                <a:gd name="connsiteX95" fmla="*/ 141839 w 1994013"/>
                <a:gd name="connsiteY95" fmla="*/ 501672 h 1438297"/>
                <a:gd name="connsiteX96" fmla="*/ 119614 w 1994013"/>
                <a:gd name="connsiteY96" fmla="*/ 482622 h 1438297"/>
                <a:gd name="connsiteX97" fmla="*/ 100564 w 1994013"/>
                <a:gd name="connsiteY97" fmla="*/ 469922 h 1438297"/>
                <a:gd name="connsiteX98" fmla="*/ 56114 w 1994013"/>
                <a:gd name="connsiteY98" fmla="*/ 473097 h 1438297"/>
                <a:gd name="connsiteX99" fmla="*/ 59289 w 1994013"/>
                <a:gd name="connsiteY99" fmla="*/ 431822 h 1438297"/>
                <a:gd name="connsiteX100" fmla="*/ 68814 w 1994013"/>
                <a:gd name="connsiteY100" fmla="*/ 409597 h 1438297"/>
                <a:gd name="connsiteX101" fmla="*/ 91039 w 1994013"/>
                <a:gd name="connsiteY101" fmla="*/ 374672 h 1438297"/>
                <a:gd name="connsiteX102" fmla="*/ 97389 w 1994013"/>
                <a:gd name="connsiteY102" fmla="*/ 336572 h 1438297"/>
                <a:gd name="connsiteX103" fmla="*/ 65639 w 1994013"/>
                <a:gd name="connsiteY103" fmla="*/ 304822 h 1438297"/>
                <a:gd name="connsiteX104" fmla="*/ 27539 w 1994013"/>
                <a:gd name="connsiteY104" fmla="*/ 307997 h 1438297"/>
                <a:gd name="connsiteX105" fmla="*/ 2139 w 1994013"/>
                <a:gd name="connsiteY105" fmla="*/ 307997 h 1438297"/>
                <a:gd name="connsiteX106" fmla="*/ 2139 w 1994013"/>
                <a:gd name="connsiteY106" fmla="*/ 273072 h 1438297"/>
                <a:gd name="connsiteX107" fmla="*/ 8489 w 1994013"/>
                <a:gd name="connsiteY107" fmla="*/ 241322 h 1438297"/>
                <a:gd name="connsiteX108" fmla="*/ 14839 w 1994013"/>
                <a:gd name="connsiteY108" fmla="*/ 225447 h 1438297"/>
                <a:gd name="connsiteX109" fmla="*/ 52939 w 1994013"/>
                <a:gd name="connsiteY109" fmla="*/ 206397 h 1438297"/>
                <a:gd name="connsiteX110" fmla="*/ 81514 w 1994013"/>
                <a:gd name="connsiteY110" fmla="*/ 190522 h 1438297"/>
                <a:gd name="connsiteX111" fmla="*/ 103739 w 1994013"/>
                <a:gd name="connsiteY111" fmla="*/ 165122 h 1438297"/>
                <a:gd name="connsiteX112" fmla="*/ 132314 w 1994013"/>
                <a:gd name="connsiteY112" fmla="*/ 146072 h 1438297"/>
                <a:gd name="connsiteX113" fmla="*/ 173589 w 1994013"/>
                <a:gd name="connsiteY113" fmla="*/ 139722 h 1438297"/>
                <a:gd name="connsiteX114" fmla="*/ 183114 w 1994013"/>
                <a:gd name="connsiteY114" fmla="*/ 117497 h 1438297"/>
                <a:gd name="connsiteX115" fmla="*/ 227564 w 1994013"/>
                <a:gd name="connsiteY115" fmla="*/ 95272 h 1438297"/>
                <a:gd name="connsiteX116" fmla="*/ 252964 w 1994013"/>
                <a:gd name="connsiteY116" fmla="*/ 60347 h 1438297"/>
                <a:gd name="connsiteX117" fmla="*/ 262489 w 1994013"/>
                <a:gd name="connsiteY117" fmla="*/ 41297 h 1438297"/>
                <a:gd name="connsiteX118" fmla="*/ 278364 w 1994013"/>
                <a:gd name="connsiteY118" fmla="*/ 15897 h 1438297"/>
                <a:gd name="connsiteX119" fmla="*/ 294239 w 1994013"/>
                <a:gd name="connsiteY119" fmla="*/ 22 h 1438297"/>
                <a:gd name="connsiteX120" fmla="*/ 297414 w 1994013"/>
                <a:gd name="connsiteY120" fmla="*/ 12722 h 1438297"/>
                <a:gd name="connsiteX121" fmla="*/ 319639 w 1994013"/>
                <a:gd name="connsiteY121" fmla="*/ 25422 h 1438297"/>
                <a:gd name="connsiteX122" fmla="*/ 332339 w 1994013"/>
                <a:gd name="connsiteY122" fmla="*/ 31772 h 1438297"/>
                <a:gd name="connsiteX123" fmla="*/ 348214 w 1994013"/>
                <a:gd name="connsiteY123" fmla="*/ 44472 h 1438297"/>
                <a:gd name="connsiteX124" fmla="*/ 383139 w 1994013"/>
                <a:gd name="connsiteY124" fmla="*/ 53997 h 1438297"/>
                <a:gd name="connsiteX125" fmla="*/ 411714 w 1994013"/>
                <a:gd name="connsiteY125" fmla="*/ 60347 h 1438297"/>
                <a:gd name="connsiteX126" fmla="*/ 437114 w 1994013"/>
                <a:gd name="connsiteY126" fmla="*/ 63522 h 1438297"/>
                <a:gd name="connsiteX127" fmla="*/ 446639 w 1994013"/>
                <a:gd name="connsiteY127" fmla="*/ 69872 h 1438297"/>
                <a:gd name="connsiteX128" fmla="*/ 465689 w 1994013"/>
                <a:gd name="connsiteY128" fmla="*/ 101622 h 1438297"/>
                <a:gd name="connsiteX129" fmla="*/ 487914 w 1994013"/>
                <a:gd name="connsiteY129" fmla="*/ 114322 h 1438297"/>
                <a:gd name="connsiteX130" fmla="*/ 506964 w 1994013"/>
                <a:gd name="connsiteY130" fmla="*/ 127022 h 1438297"/>
                <a:gd name="connsiteX131" fmla="*/ 545064 w 1994013"/>
                <a:gd name="connsiteY131" fmla="*/ 133372 h 1438297"/>
                <a:gd name="connsiteX132" fmla="*/ 560939 w 1994013"/>
                <a:gd name="connsiteY132" fmla="*/ 133372 h 1438297"/>
                <a:gd name="connsiteX133" fmla="*/ 576814 w 1994013"/>
                <a:gd name="connsiteY133" fmla="*/ 123847 h 1438297"/>
                <a:gd name="connsiteX134" fmla="*/ 599039 w 1994013"/>
                <a:gd name="connsiteY134" fmla="*/ 101622 h 1438297"/>
                <a:gd name="connsiteX135" fmla="*/ 621264 w 1994013"/>
                <a:gd name="connsiteY135" fmla="*/ 76222 h 1438297"/>
                <a:gd name="connsiteX136" fmla="*/ 646664 w 1994013"/>
                <a:gd name="connsiteY136" fmla="*/ 53997 h 1438297"/>
                <a:gd name="connsiteX137" fmla="*/ 675239 w 1994013"/>
                <a:gd name="connsiteY137" fmla="*/ 47647 h 1438297"/>
                <a:gd name="connsiteX138" fmla="*/ 691114 w 1994013"/>
                <a:gd name="connsiteY138" fmla="*/ 41297 h 1438297"/>
                <a:gd name="connsiteX139" fmla="*/ 713339 w 1994013"/>
                <a:gd name="connsiteY139" fmla="*/ 44472 h 1438297"/>
                <a:gd name="connsiteX140" fmla="*/ 757789 w 1994013"/>
                <a:gd name="connsiteY140" fmla="*/ 44472 h 1438297"/>
                <a:gd name="connsiteX141" fmla="*/ 792714 w 1994013"/>
                <a:gd name="connsiteY141" fmla="*/ 47647 h 1438297"/>
                <a:gd name="connsiteX142" fmla="*/ 824464 w 1994013"/>
                <a:gd name="connsiteY142" fmla="*/ 50822 h 1438297"/>
                <a:gd name="connsiteX143" fmla="*/ 859389 w 1994013"/>
                <a:gd name="connsiteY143" fmla="*/ 60347 h 1438297"/>
                <a:gd name="connsiteX144" fmla="*/ 884789 w 1994013"/>
                <a:gd name="connsiteY144" fmla="*/ 69872 h 1438297"/>
                <a:gd name="connsiteX145" fmla="*/ 897489 w 1994013"/>
                <a:gd name="connsiteY145" fmla="*/ 98447 h 1438297"/>
                <a:gd name="connsiteX146" fmla="*/ 900664 w 1994013"/>
                <a:gd name="connsiteY146" fmla="*/ 117497 h 1438297"/>
                <a:gd name="connsiteX147" fmla="*/ 919714 w 1994013"/>
                <a:gd name="connsiteY147" fmla="*/ 123847 h 1438297"/>
                <a:gd name="connsiteX148" fmla="*/ 938764 w 1994013"/>
                <a:gd name="connsiteY148" fmla="*/ 136547 h 1438297"/>
                <a:gd name="connsiteX149" fmla="*/ 951464 w 1994013"/>
                <a:gd name="connsiteY149" fmla="*/ 136547 h 1438297"/>
                <a:gd name="connsiteX150" fmla="*/ 980039 w 1994013"/>
                <a:gd name="connsiteY150" fmla="*/ 165122 h 1438297"/>
                <a:gd name="connsiteX151" fmla="*/ 999089 w 1994013"/>
                <a:gd name="connsiteY151" fmla="*/ 187347 h 1438297"/>
                <a:gd name="connsiteX152" fmla="*/ 1027664 w 1994013"/>
                <a:gd name="connsiteY152" fmla="*/ 203222 h 1438297"/>
                <a:gd name="connsiteX153" fmla="*/ 1072114 w 1994013"/>
                <a:gd name="connsiteY153" fmla="*/ 228622 h 1438297"/>
                <a:gd name="connsiteX154" fmla="*/ 1119739 w 1994013"/>
                <a:gd name="connsiteY154" fmla="*/ 241322 h 1438297"/>
                <a:gd name="connsiteX155" fmla="*/ 1164189 w 1994013"/>
                <a:gd name="connsiteY155" fmla="*/ 247672 h 1438297"/>
                <a:gd name="connsiteX156" fmla="*/ 1205464 w 1994013"/>
                <a:gd name="connsiteY156" fmla="*/ 250847 h 1438297"/>
                <a:gd name="connsiteX157" fmla="*/ 1265789 w 1994013"/>
                <a:gd name="connsiteY157" fmla="*/ 250847 h 1438297"/>
                <a:gd name="connsiteX158" fmla="*/ 1329289 w 1994013"/>
                <a:gd name="connsiteY158" fmla="*/ 250847 h 1438297"/>
                <a:gd name="connsiteX159" fmla="*/ 1376914 w 1994013"/>
                <a:gd name="connsiteY159" fmla="*/ 257197 h 1438297"/>
                <a:gd name="connsiteX160" fmla="*/ 1421364 w 1994013"/>
                <a:gd name="connsiteY160" fmla="*/ 260372 h 1438297"/>
                <a:gd name="connsiteX161" fmla="*/ 1449939 w 1994013"/>
                <a:gd name="connsiteY161" fmla="*/ 266722 h 1438297"/>
                <a:gd name="connsiteX162" fmla="*/ 1453114 w 1994013"/>
                <a:gd name="connsiteY162" fmla="*/ 279422 h 1438297"/>
                <a:gd name="connsiteX163" fmla="*/ 1465814 w 1994013"/>
                <a:gd name="connsiteY163" fmla="*/ 292122 h 1438297"/>
                <a:gd name="connsiteX164" fmla="*/ 1468989 w 1994013"/>
                <a:gd name="connsiteY164" fmla="*/ 298472 h 1438297"/>
                <a:gd name="connsiteX165" fmla="*/ 1481689 w 1994013"/>
                <a:gd name="connsiteY165" fmla="*/ 323872 h 1438297"/>
                <a:gd name="connsiteX166" fmla="*/ 1497564 w 1994013"/>
                <a:gd name="connsiteY166" fmla="*/ 339747 h 1438297"/>
                <a:gd name="connsiteX167" fmla="*/ 1503914 w 1994013"/>
                <a:gd name="connsiteY167" fmla="*/ 365147 h 1438297"/>
                <a:gd name="connsiteX168" fmla="*/ 1526139 w 1994013"/>
                <a:gd name="connsiteY168" fmla="*/ 390547 h 1438297"/>
                <a:gd name="connsiteX169" fmla="*/ 1538839 w 1994013"/>
                <a:gd name="connsiteY169" fmla="*/ 409597 h 1438297"/>
                <a:gd name="connsiteX170" fmla="*/ 1554714 w 1994013"/>
                <a:gd name="connsiteY170" fmla="*/ 434997 h 1438297"/>
                <a:gd name="connsiteX171" fmla="*/ 1554714 w 1994013"/>
                <a:gd name="connsiteY171" fmla="*/ 457222 h 1438297"/>
                <a:gd name="connsiteX172" fmla="*/ 1557889 w 1994013"/>
                <a:gd name="connsiteY172" fmla="*/ 492147 h 1438297"/>
                <a:gd name="connsiteX173" fmla="*/ 1561064 w 1994013"/>
                <a:gd name="connsiteY173" fmla="*/ 530247 h 1438297"/>
                <a:gd name="connsiteX174" fmla="*/ 1561064 w 1994013"/>
                <a:gd name="connsiteY174" fmla="*/ 558822 h 1438297"/>
                <a:gd name="connsiteX175" fmla="*/ 1567414 w 1994013"/>
                <a:gd name="connsiteY175" fmla="*/ 587397 h 1438297"/>
                <a:gd name="connsiteX176" fmla="*/ 1599164 w 1994013"/>
                <a:gd name="connsiteY176" fmla="*/ 596922 h 1438297"/>
                <a:gd name="connsiteX177" fmla="*/ 1640439 w 1994013"/>
                <a:gd name="connsiteY177" fmla="*/ 593747 h 1438297"/>
                <a:gd name="connsiteX178" fmla="*/ 1694414 w 1994013"/>
                <a:gd name="connsiteY178" fmla="*/ 593747 h 1438297"/>
                <a:gd name="connsiteX179" fmla="*/ 1738864 w 1994013"/>
                <a:gd name="connsiteY179" fmla="*/ 596922 h 1438297"/>
                <a:gd name="connsiteX180" fmla="*/ 1776964 w 1994013"/>
                <a:gd name="connsiteY180" fmla="*/ 603272 h 1438297"/>
                <a:gd name="connsiteX181" fmla="*/ 1821414 w 1994013"/>
                <a:gd name="connsiteY181" fmla="*/ 609622 h 1438297"/>
                <a:gd name="connsiteX182" fmla="*/ 1827764 w 1994013"/>
                <a:gd name="connsiteY182" fmla="*/ 628672 h 1438297"/>
                <a:gd name="connsiteX183" fmla="*/ 1837289 w 1994013"/>
                <a:gd name="connsiteY183" fmla="*/ 657247 h 1438297"/>
                <a:gd name="connsiteX184" fmla="*/ 1872214 w 1994013"/>
                <a:gd name="connsiteY184" fmla="*/ 685822 h 1438297"/>
                <a:gd name="connsiteX185" fmla="*/ 1903964 w 1994013"/>
                <a:gd name="connsiteY185" fmla="*/ 695347 h 1438297"/>
                <a:gd name="connsiteX186" fmla="*/ 1942064 w 1994013"/>
                <a:gd name="connsiteY186" fmla="*/ 695347 h 1438297"/>
                <a:gd name="connsiteX187" fmla="*/ 1992864 w 1994013"/>
                <a:gd name="connsiteY187" fmla="*/ 679472 h 143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994013" h="1438297">
                  <a:moveTo>
                    <a:pt x="1992864" y="679472"/>
                  </a:moveTo>
                  <a:cubicBezTo>
                    <a:pt x="1998685" y="688468"/>
                    <a:pt x="1980693" y="733976"/>
                    <a:pt x="1976989" y="749322"/>
                  </a:cubicBezTo>
                  <a:cubicBezTo>
                    <a:pt x="1973285" y="764668"/>
                    <a:pt x="1973814" y="765197"/>
                    <a:pt x="1970639" y="771547"/>
                  </a:cubicBezTo>
                  <a:cubicBezTo>
                    <a:pt x="1967464" y="777897"/>
                    <a:pt x="1961643" y="779485"/>
                    <a:pt x="1957939" y="787422"/>
                  </a:cubicBezTo>
                  <a:cubicBezTo>
                    <a:pt x="1954235" y="795359"/>
                    <a:pt x="1952118" y="810176"/>
                    <a:pt x="1948414" y="819172"/>
                  </a:cubicBezTo>
                  <a:cubicBezTo>
                    <a:pt x="1944710" y="828168"/>
                    <a:pt x="1942064" y="835576"/>
                    <a:pt x="1935714" y="841397"/>
                  </a:cubicBezTo>
                  <a:cubicBezTo>
                    <a:pt x="1929364" y="847218"/>
                    <a:pt x="1918251" y="848805"/>
                    <a:pt x="1910314" y="854097"/>
                  </a:cubicBezTo>
                  <a:cubicBezTo>
                    <a:pt x="1902377" y="859389"/>
                    <a:pt x="1895497" y="867855"/>
                    <a:pt x="1888089" y="873147"/>
                  </a:cubicBezTo>
                  <a:cubicBezTo>
                    <a:pt x="1880681" y="878439"/>
                    <a:pt x="1872214" y="881085"/>
                    <a:pt x="1865864" y="885847"/>
                  </a:cubicBezTo>
                  <a:cubicBezTo>
                    <a:pt x="1859514" y="890609"/>
                    <a:pt x="1852635" y="894314"/>
                    <a:pt x="1849989" y="901722"/>
                  </a:cubicBezTo>
                  <a:cubicBezTo>
                    <a:pt x="1847343" y="909130"/>
                    <a:pt x="1849989" y="930297"/>
                    <a:pt x="1849989" y="930297"/>
                  </a:cubicBezTo>
                  <a:lnTo>
                    <a:pt x="1849989" y="965222"/>
                  </a:lnTo>
                  <a:cubicBezTo>
                    <a:pt x="1849989" y="978451"/>
                    <a:pt x="1851047" y="996443"/>
                    <a:pt x="1849989" y="1009672"/>
                  </a:cubicBezTo>
                  <a:cubicBezTo>
                    <a:pt x="1848931" y="1022901"/>
                    <a:pt x="1847343" y="1036130"/>
                    <a:pt x="1843639" y="1044597"/>
                  </a:cubicBezTo>
                  <a:cubicBezTo>
                    <a:pt x="1839935" y="1053064"/>
                    <a:pt x="1835172" y="1057826"/>
                    <a:pt x="1827764" y="1060472"/>
                  </a:cubicBezTo>
                  <a:cubicBezTo>
                    <a:pt x="1820356" y="1063118"/>
                    <a:pt x="1807656" y="1059414"/>
                    <a:pt x="1799189" y="1060472"/>
                  </a:cubicBezTo>
                  <a:cubicBezTo>
                    <a:pt x="1790722" y="1061530"/>
                    <a:pt x="1782785" y="1064176"/>
                    <a:pt x="1776964" y="1066822"/>
                  </a:cubicBezTo>
                  <a:cubicBezTo>
                    <a:pt x="1771143" y="1069468"/>
                    <a:pt x="1767439" y="1069997"/>
                    <a:pt x="1764264" y="1076347"/>
                  </a:cubicBezTo>
                  <a:cubicBezTo>
                    <a:pt x="1761089" y="1082697"/>
                    <a:pt x="1760560" y="1093809"/>
                    <a:pt x="1757914" y="1104922"/>
                  </a:cubicBezTo>
                  <a:cubicBezTo>
                    <a:pt x="1755268" y="1116035"/>
                    <a:pt x="1750506" y="1132439"/>
                    <a:pt x="1748389" y="1143022"/>
                  </a:cubicBezTo>
                  <a:cubicBezTo>
                    <a:pt x="1746272" y="1153605"/>
                    <a:pt x="1748918" y="1162072"/>
                    <a:pt x="1745214" y="1168422"/>
                  </a:cubicBezTo>
                  <a:cubicBezTo>
                    <a:pt x="1741510" y="1174772"/>
                    <a:pt x="1734101" y="1178476"/>
                    <a:pt x="1726164" y="1181122"/>
                  </a:cubicBezTo>
                  <a:cubicBezTo>
                    <a:pt x="1718227" y="1183768"/>
                    <a:pt x="1704997" y="1181651"/>
                    <a:pt x="1697589" y="1184297"/>
                  </a:cubicBezTo>
                  <a:cubicBezTo>
                    <a:pt x="1690181" y="1186943"/>
                    <a:pt x="1684889" y="1190647"/>
                    <a:pt x="1681714" y="1196997"/>
                  </a:cubicBezTo>
                  <a:cubicBezTo>
                    <a:pt x="1678539" y="1203347"/>
                    <a:pt x="1682772" y="1214460"/>
                    <a:pt x="1678539" y="1222397"/>
                  </a:cubicBezTo>
                  <a:cubicBezTo>
                    <a:pt x="1674306" y="1230334"/>
                    <a:pt x="1666368" y="1238801"/>
                    <a:pt x="1656314" y="1244622"/>
                  </a:cubicBezTo>
                  <a:cubicBezTo>
                    <a:pt x="1646260" y="1250443"/>
                    <a:pt x="1627210" y="1254147"/>
                    <a:pt x="1618214" y="1257322"/>
                  </a:cubicBezTo>
                  <a:cubicBezTo>
                    <a:pt x="1609218" y="1260497"/>
                    <a:pt x="1607631" y="1261026"/>
                    <a:pt x="1602339" y="1263672"/>
                  </a:cubicBezTo>
                  <a:cubicBezTo>
                    <a:pt x="1597047" y="1266318"/>
                    <a:pt x="1589110" y="1268435"/>
                    <a:pt x="1586464" y="1273197"/>
                  </a:cubicBezTo>
                  <a:cubicBezTo>
                    <a:pt x="1583818" y="1277959"/>
                    <a:pt x="1589110" y="1286426"/>
                    <a:pt x="1586464" y="1292247"/>
                  </a:cubicBezTo>
                  <a:cubicBezTo>
                    <a:pt x="1583818" y="1298068"/>
                    <a:pt x="1575881" y="1303889"/>
                    <a:pt x="1570589" y="1308122"/>
                  </a:cubicBezTo>
                  <a:cubicBezTo>
                    <a:pt x="1565297" y="1312355"/>
                    <a:pt x="1561593" y="1314472"/>
                    <a:pt x="1554714" y="1317647"/>
                  </a:cubicBezTo>
                  <a:cubicBezTo>
                    <a:pt x="1547835" y="1320822"/>
                    <a:pt x="1540427" y="1323997"/>
                    <a:pt x="1529314" y="1327172"/>
                  </a:cubicBezTo>
                  <a:cubicBezTo>
                    <a:pt x="1518201" y="1330347"/>
                    <a:pt x="1499681" y="1334580"/>
                    <a:pt x="1488039" y="1336697"/>
                  </a:cubicBezTo>
                  <a:cubicBezTo>
                    <a:pt x="1476397" y="1338814"/>
                    <a:pt x="1468460" y="1339343"/>
                    <a:pt x="1459464" y="1339872"/>
                  </a:cubicBezTo>
                  <a:cubicBezTo>
                    <a:pt x="1450468" y="1340401"/>
                    <a:pt x="1434064" y="1339872"/>
                    <a:pt x="1434064" y="1339872"/>
                  </a:cubicBezTo>
                  <a:lnTo>
                    <a:pt x="1373739" y="1339872"/>
                  </a:lnTo>
                  <a:cubicBezTo>
                    <a:pt x="1356277" y="1339872"/>
                    <a:pt x="1346222" y="1339343"/>
                    <a:pt x="1329289" y="1339872"/>
                  </a:cubicBezTo>
                  <a:cubicBezTo>
                    <a:pt x="1312356" y="1340401"/>
                    <a:pt x="1286426" y="1342518"/>
                    <a:pt x="1272139" y="1343047"/>
                  </a:cubicBezTo>
                  <a:cubicBezTo>
                    <a:pt x="1257851" y="1343576"/>
                    <a:pt x="1252031" y="1339872"/>
                    <a:pt x="1243564" y="1343047"/>
                  </a:cubicBezTo>
                  <a:cubicBezTo>
                    <a:pt x="1235097" y="1346222"/>
                    <a:pt x="1226101" y="1354160"/>
                    <a:pt x="1221339" y="1362097"/>
                  </a:cubicBezTo>
                  <a:cubicBezTo>
                    <a:pt x="1216576" y="1370035"/>
                    <a:pt x="1220810" y="1383264"/>
                    <a:pt x="1214989" y="1390672"/>
                  </a:cubicBezTo>
                  <a:cubicBezTo>
                    <a:pt x="1209168" y="1398080"/>
                    <a:pt x="1193293" y="1400726"/>
                    <a:pt x="1186414" y="1406547"/>
                  </a:cubicBezTo>
                  <a:cubicBezTo>
                    <a:pt x="1179535" y="1412368"/>
                    <a:pt x="1178476" y="1420305"/>
                    <a:pt x="1173714" y="1425597"/>
                  </a:cubicBezTo>
                  <a:cubicBezTo>
                    <a:pt x="1168951" y="1430889"/>
                    <a:pt x="1166306" y="1438297"/>
                    <a:pt x="1157839" y="1438297"/>
                  </a:cubicBezTo>
                  <a:cubicBezTo>
                    <a:pt x="1149372" y="1438297"/>
                    <a:pt x="1132968" y="1430360"/>
                    <a:pt x="1122914" y="1425597"/>
                  </a:cubicBezTo>
                  <a:cubicBezTo>
                    <a:pt x="1112860" y="1420835"/>
                    <a:pt x="1105981" y="1414485"/>
                    <a:pt x="1097514" y="1409722"/>
                  </a:cubicBezTo>
                  <a:cubicBezTo>
                    <a:pt x="1089047" y="1404959"/>
                    <a:pt x="1082168" y="1399139"/>
                    <a:pt x="1072114" y="1397022"/>
                  </a:cubicBezTo>
                  <a:cubicBezTo>
                    <a:pt x="1062060" y="1394905"/>
                    <a:pt x="1037189" y="1397022"/>
                    <a:pt x="1037189" y="1397022"/>
                  </a:cubicBezTo>
                  <a:cubicBezTo>
                    <a:pt x="1022902" y="1397022"/>
                    <a:pt x="997501" y="1398609"/>
                    <a:pt x="986389" y="1397022"/>
                  </a:cubicBezTo>
                  <a:cubicBezTo>
                    <a:pt x="975277" y="1395435"/>
                    <a:pt x="977393" y="1390672"/>
                    <a:pt x="970514" y="1387497"/>
                  </a:cubicBezTo>
                  <a:cubicBezTo>
                    <a:pt x="963635" y="1384322"/>
                    <a:pt x="951464" y="1383264"/>
                    <a:pt x="945114" y="1377972"/>
                  </a:cubicBezTo>
                  <a:cubicBezTo>
                    <a:pt x="938764" y="1372680"/>
                    <a:pt x="934531" y="1363155"/>
                    <a:pt x="932414" y="1355747"/>
                  </a:cubicBezTo>
                  <a:cubicBezTo>
                    <a:pt x="930297" y="1348339"/>
                    <a:pt x="931885" y="1344105"/>
                    <a:pt x="932414" y="1333522"/>
                  </a:cubicBezTo>
                  <a:cubicBezTo>
                    <a:pt x="932943" y="1322939"/>
                    <a:pt x="932943" y="1310768"/>
                    <a:pt x="935589" y="1292247"/>
                  </a:cubicBezTo>
                  <a:cubicBezTo>
                    <a:pt x="938235" y="1273726"/>
                    <a:pt x="943526" y="1238801"/>
                    <a:pt x="948289" y="1222397"/>
                  </a:cubicBezTo>
                  <a:cubicBezTo>
                    <a:pt x="953052" y="1205993"/>
                    <a:pt x="960460" y="1202289"/>
                    <a:pt x="964164" y="1193822"/>
                  </a:cubicBezTo>
                  <a:cubicBezTo>
                    <a:pt x="967868" y="1185355"/>
                    <a:pt x="968927" y="1179005"/>
                    <a:pt x="970514" y="1171597"/>
                  </a:cubicBezTo>
                  <a:cubicBezTo>
                    <a:pt x="972101" y="1164189"/>
                    <a:pt x="979510" y="1154664"/>
                    <a:pt x="973689" y="1149372"/>
                  </a:cubicBezTo>
                  <a:cubicBezTo>
                    <a:pt x="967868" y="1144080"/>
                    <a:pt x="945114" y="1145139"/>
                    <a:pt x="935589" y="1139847"/>
                  </a:cubicBezTo>
                  <a:cubicBezTo>
                    <a:pt x="926064" y="1134555"/>
                    <a:pt x="922360" y="1123972"/>
                    <a:pt x="916539" y="1117622"/>
                  </a:cubicBezTo>
                  <a:cubicBezTo>
                    <a:pt x="910718" y="1111272"/>
                    <a:pt x="908072" y="1109685"/>
                    <a:pt x="900664" y="1101747"/>
                  </a:cubicBezTo>
                  <a:cubicBezTo>
                    <a:pt x="893256" y="1093810"/>
                    <a:pt x="883202" y="1082168"/>
                    <a:pt x="872089" y="1069997"/>
                  </a:cubicBezTo>
                  <a:cubicBezTo>
                    <a:pt x="860976" y="1057826"/>
                    <a:pt x="845631" y="1036130"/>
                    <a:pt x="833989" y="1028722"/>
                  </a:cubicBezTo>
                  <a:cubicBezTo>
                    <a:pt x="822347" y="1021314"/>
                    <a:pt x="816526" y="1021843"/>
                    <a:pt x="802239" y="1025547"/>
                  </a:cubicBezTo>
                  <a:cubicBezTo>
                    <a:pt x="787952" y="1029251"/>
                    <a:pt x="765726" y="1043010"/>
                    <a:pt x="748264" y="1050947"/>
                  </a:cubicBezTo>
                  <a:cubicBezTo>
                    <a:pt x="730802" y="1058884"/>
                    <a:pt x="713339" y="1064176"/>
                    <a:pt x="697464" y="1073172"/>
                  </a:cubicBezTo>
                  <a:cubicBezTo>
                    <a:pt x="681589" y="1082168"/>
                    <a:pt x="669418" y="1098572"/>
                    <a:pt x="653014" y="1104922"/>
                  </a:cubicBezTo>
                  <a:cubicBezTo>
                    <a:pt x="636610" y="1111272"/>
                    <a:pt x="617560" y="1111272"/>
                    <a:pt x="599039" y="1111272"/>
                  </a:cubicBezTo>
                  <a:cubicBezTo>
                    <a:pt x="580518" y="1111272"/>
                    <a:pt x="555118" y="1110214"/>
                    <a:pt x="541889" y="1104922"/>
                  </a:cubicBezTo>
                  <a:cubicBezTo>
                    <a:pt x="528660" y="1099630"/>
                    <a:pt x="526014" y="1089576"/>
                    <a:pt x="519664" y="1079522"/>
                  </a:cubicBezTo>
                  <a:cubicBezTo>
                    <a:pt x="513314" y="1069468"/>
                    <a:pt x="510139" y="1052534"/>
                    <a:pt x="503789" y="1044597"/>
                  </a:cubicBezTo>
                  <a:cubicBezTo>
                    <a:pt x="497439" y="1036660"/>
                    <a:pt x="489501" y="1034014"/>
                    <a:pt x="481564" y="1031897"/>
                  </a:cubicBezTo>
                  <a:cubicBezTo>
                    <a:pt x="473627" y="1029780"/>
                    <a:pt x="467277" y="1028722"/>
                    <a:pt x="456164" y="1031897"/>
                  </a:cubicBezTo>
                  <a:cubicBezTo>
                    <a:pt x="445051" y="1035072"/>
                    <a:pt x="426001" y="1047243"/>
                    <a:pt x="414889" y="1050947"/>
                  </a:cubicBezTo>
                  <a:cubicBezTo>
                    <a:pt x="403777" y="1054651"/>
                    <a:pt x="399014" y="1054122"/>
                    <a:pt x="389489" y="1054122"/>
                  </a:cubicBezTo>
                  <a:cubicBezTo>
                    <a:pt x="379964" y="1054122"/>
                    <a:pt x="369381" y="1057297"/>
                    <a:pt x="357739" y="1050947"/>
                  </a:cubicBezTo>
                  <a:cubicBezTo>
                    <a:pt x="346097" y="1044597"/>
                    <a:pt x="326518" y="1027134"/>
                    <a:pt x="319639" y="1016022"/>
                  </a:cubicBezTo>
                  <a:cubicBezTo>
                    <a:pt x="312760" y="1004910"/>
                    <a:pt x="318051" y="996443"/>
                    <a:pt x="316464" y="984272"/>
                  </a:cubicBezTo>
                  <a:cubicBezTo>
                    <a:pt x="314877" y="972101"/>
                    <a:pt x="311701" y="956755"/>
                    <a:pt x="310114" y="942997"/>
                  </a:cubicBezTo>
                  <a:cubicBezTo>
                    <a:pt x="308527" y="929239"/>
                    <a:pt x="308526" y="914951"/>
                    <a:pt x="306939" y="901722"/>
                  </a:cubicBezTo>
                  <a:cubicBezTo>
                    <a:pt x="305352" y="888493"/>
                    <a:pt x="305351" y="873676"/>
                    <a:pt x="300589" y="863622"/>
                  </a:cubicBezTo>
                  <a:cubicBezTo>
                    <a:pt x="295826" y="853568"/>
                    <a:pt x="284185" y="850393"/>
                    <a:pt x="278364" y="841397"/>
                  </a:cubicBezTo>
                  <a:cubicBezTo>
                    <a:pt x="272543" y="832401"/>
                    <a:pt x="265664" y="820759"/>
                    <a:pt x="265664" y="809647"/>
                  </a:cubicBezTo>
                  <a:cubicBezTo>
                    <a:pt x="265664" y="798535"/>
                    <a:pt x="272014" y="782659"/>
                    <a:pt x="278364" y="774722"/>
                  </a:cubicBezTo>
                  <a:cubicBezTo>
                    <a:pt x="284714" y="766785"/>
                    <a:pt x="298472" y="767314"/>
                    <a:pt x="303764" y="762022"/>
                  </a:cubicBezTo>
                  <a:cubicBezTo>
                    <a:pt x="309056" y="756730"/>
                    <a:pt x="311702" y="750910"/>
                    <a:pt x="310114" y="742972"/>
                  </a:cubicBezTo>
                  <a:cubicBezTo>
                    <a:pt x="308526" y="735034"/>
                    <a:pt x="299001" y="722335"/>
                    <a:pt x="294239" y="714397"/>
                  </a:cubicBezTo>
                  <a:cubicBezTo>
                    <a:pt x="289476" y="706460"/>
                    <a:pt x="285772" y="704872"/>
                    <a:pt x="281539" y="695347"/>
                  </a:cubicBezTo>
                  <a:cubicBezTo>
                    <a:pt x="277306" y="685822"/>
                    <a:pt x="273602" y="669947"/>
                    <a:pt x="268839" y="657247"/>
                  </a:cubicBezTo>
                  <a:cubicBezTo>
                    <a:pt x="264076" y="644547"/>
                    <a:pt x="257726" y="630259"/>
                    <a:pt x="252964" y="619147"/>
                  </a:cubicBezTo>
                  <a:cubicBezTo>
                    <a:pt x="248202" y="608035"/>
                    <a:pt x="245556" y="597980"/>
                    <a:pt x="240264" y="590572"/>
                  </a:cubicBezTo>
                  <a:cubicBezTo>
                    <a:pt x="234972" y="583164"/>
                    <a:pt x="227035" y="581576"/>
                    <a:pt x="221214" y="574697"/>
                  </a:cubicBezTo>
                  <a:cubicBezTo>
                    <a:pt x="215393" y="567818"/>
                    <a:pt x="213806" y="558293"/>
                    <a:pt x="205339" y="549297"/>
                  </a:cubicBezTo>
                  <a:cubicBezTo>
                    <a:pt x="196872" y="540301"/>
                    <a:pt x="180997" y="528659"/>
                    <a:pt x="170414" y="520722"/>
                  </a:cubicBezTo>
                  <a:cubicBezTo>
                    <a:pt x="159831" y="512785"/>
                    <a:pt x="150306" y="508022"/>
                    <a:pt x="141839" y="501672"/>
                  </a:cubicBezTo>
                  <a:cubicBezTo>
                    <a:pt x="133372" y="495322"/>
                    <a:pt x="126493" y="487914"/>
                    <a:pt x="119614" y="482622"/>
                  </a:cubicBezTo>
                  <a:cubicBezTo>
                    <a:pt x="112735" y="477330"/>
                    <a:pt x="111147" y="471509"/>
                    <a:pt x="100564" y="469922"/>
                  </a:cubicBezTo>
                  <a:cubicBezTo>
                    <a:pt x="89981" y="468334"/>
                    <a:pt x="62993" y="479447"/>
                    <a:pt x="56114" y="473097"/>
                  </a:cubicBezTo>
                  <a:cubicBezTo>
                    <a:pt x="49235" y="466747"/>
                    <a:pt x="57172" y="442405"/>
                    <a:pt x="59289" y="431822"/>
                  </a:cubicBezTo>
                  <a:cubicBezTo>
                    <a:pt x="61406" y="421239"/>
                    <a:pt x="63522" y="419122"/>
                    <a:pt x="68814" y="409597"/>
                  </a:cubicBezTo>
                  <a:cubicBezTo>
                    <a:pt x="74106" y="400072"/>
                    <a:pt x="86277" y="386843"/>
                    <a:pt x="91039" y="374672"/>
                  </a:cubicBezTo>
                  <a:cubicBezTo>
                    <a:pt x="95801" y="362501"/>
                    <a:pt x="101622" y="348214"/>
                    <a:pt x="97389" y="336572"/>
                  </a:cubicBezTo>
                  <a:cubicBezTo>
                    <a:pt x="93156" y="324930"/>
                    <a:pt x="77281" y="309584"/>
                    <a:pt x="65639" y="304822"/>
                  </a:cubicBezTo>
                  <a:cubicBezTo>
                    <a:pt x="53997" y="300060"/>
                    <a:pt x="38122" y="307468"/>
                    <a:pt x="27539" y="307997"/>
                  </a:cubicBezTo>
                  <a:cubicBezTo>
                    <a:pt x="16956" y="308526"/>
                    <a:pt x="6372" y="313818"/>
                    <a:pt x="2139" y="307997"/>
                  </a:cubicBezTo>
                  <a:cubicBezTo>
                    <a:pt x="-2094" y="302176"/>
                    <a:pt x="1081" y="284184"/>
                    <a:pt x="2139" y="273072"/>
                  </a:cubicBezTo>
                  <a:cubicBezTo>
                    <a:pt x="3197" y="261960"/>
                    <a:pt x="6372" y="249259"/>
                    <a:pt x="8489" y="241322"/>
                  </a:cubicBezTo>
                  <a:cubicBezTo>
                    <a:pt x="10606" y="233385"/>
                    <a:pt x="7431" y="231268"/>
                    <a:pt x="14839" y="225447"/>
                  </a:cubicBezTo>
                  <a:cubicBezTo>
                    <a:pt x="22247" y="219626"/>
                    <a:pt x="41827" y="212218"/>
                    <a:pt x="52939" y="206397"/>
                  </a:cubicBezTo>
                  <a:cubicBezTo>
                    <a:pt x="64051" y="200576"/>
                    <a:pt x="73047" y="197401"/>
                    <a:pt x="81514" y="190522"/>
                  </a:cubicBezTo>
                  <a:cubicBezTo>
                    <a:pt x="89981" y="183643"/>
                    <a:pt x="95272" y="172530"/>
                    <a:pt x="103739" y="165122"/>
                  </a:cubicBezTo>
                  <a:cubicBezTo>
                    <a:pt x="112206" y="157714"/>
                    <a:pt x="120672" y="150305"/>
                    <a:pt x="132314" y="146072"/>
                  </a:cubicBezTo>
                  <a:cubicBezTo>
                    <a:pt x="143956" y="141839"/>
                    <a:pt x="165122" y="144485"/>
                    <a:pt x="173589" y="139722"/>
                  </a:cubicBezTo>
                  <a:cubicBezTo>
                    <a:pt x="182056" y="134959"/>
                    <a:pt x="174118" y="124905"/>
                    <a:pt x="183114" y="117497"/>
                  </a:cubicBezTo>
                  <a:cubicBezTo>
                    <a:pt x="192110" y="110089"/>
                    <a:pt x="215922" y="104797"/>
                    <a:pt x="227564" y="95272"/>
                  </a:cubicBezTo>
                  <a:cubicBezTo>
                    <a:pt x="239206" y="85747"/>
                    <a:pt x="247143" y="69343"/>
                    <a:pt x="252964" y="60347"/>
                  </a:cubicBezTo>
                  <a:cubicBezTo>
                    <a:pt x="258785" y="51351"/>
                    <a:pt x="258256" y="48705"/>
                    <a:pt x="262489" y="41297"/>
                  </a:cubicBezTo>
                  <a:cubicBezTo>
                    <a:pt x="266722" y="33889"/>
                    <a:pt x="273072" y="22776"/>
                    <a:pt x="278364" y="15897"/>
                  </a:cubicBezTo>
                  <a:cubicBezTo>
                    <a:pt x="283656" y="9018"/>
                    <a:pt x="291064" y="551"/>
                    <a:pt x="294239" y="22"/>
                  </a:cubicBezTo>
                  <a:cubicBezTo>
                    <a:pt x="297414" y="-507"/>
                    <a:pt x="293181" y="8489"/>
                    <a:pt x="297414" y="12722"/>
                  </a:cubicBezTo>
                  <a:cubicBezTo>
                    <a:pt x="301647" y="16955"/>
                    <a:pt x="313818" y="22247"/>
                    <a:pt x="319639" y="25422"/>
                  </a:cubicBezTo>
                  <a:cubicBezTo>
                    <a:pt x="325460" y="28597"/>
                    <a:pt x="327577" y="28597"/>
                    <a:pt x="332339" y="31772"/>
                  </a:cubicBezTo>
                  <a:cubicBezTo>
                    <a:pt x="337101" y="34947"/>
                    <a:pt x="339747" y="40768"/>
                    <a:pt x="348214" y="44472"/>
                  </a:cubicBezTo>
                  <a:cubicBezTo>
                    <a:pt x="356681" y="48176"/>
                    <a:pt x="372556" y="51351"/>
                    <a:pt x="383139" y="53997"/>
                  </a:cubicBezTo>
                  <a:cubicBezTo>
                    <a:pt x="393722" y="56643"/>
                    <a:pt x="402718" y="58760"/>
                    <a:pt x="411714" y="60347"/>
                  </a:cubicBezTo>
                  <a:cubicBezTo>
                    <a:pt x="420710" y="61934"/>
                    <a:pt x="431293" y="61934"/>
                    <a:pt x="437114" y="63522"/>
                  </a:cubicBezTo>
                  <a:cubicBezTo>
                    <a:pt x="442935" y="65109"/>
                    <a:pt x="441877" y="63522"/>
                    <a:pt x="446639" y="69872"/>
                  </a:cubicBezTo>
                  <a:cubicBezTo>
                    <a:pt x="451401" y="76222"/>
                    <a:pt x="458810" y="94214"/>
                    <a:pt x="465689" y="101622"/>
                  </a:cubicBezTo>
                  <a:cubicBezTo>
                    <a:pt x="472568" y="109030"/>
                    <a:pt x="481035" y="110089"/>
                    <a:pt x="487914" y="114322"/>
                  </a:cubicBezTo>
                  <a:cubicBezTo>
                    <a:pt x="494793" y="118555"/>
                    <a:pt x="497439" y="123847"/>
                    <a:pt x="506964" y="127022"/>
                  </a:cubicBezTo>
                  <a:cubicBezTo>
                    <a:pt x="516489" y="130197"/>
                    <a:pt x="536068" y="132314"/>
                    <a:pt x="545064" y="133372"/>
                  </a:cubicBezTo>
                  <a:cubicBezTo>
                    <a:pt x="554060" y="134430"/>
                    <a:pt x="555647" y="134959"/>
                    <a:pt x="560939" y="133372"/>
                  </a:cubicBezTo>
                  <a:cubicBezTo>
                    <a:pt x="566231" y="131785"/>
                    <a:pt x="570464" y="129139"/>
                    <a:pt x="576814" y="123847"/>
                  </a:cubicBezTo>
                  <a:cubicBezTo>
                    <a:pt x="583164" y="118555"/>
                    <a:pt x="591631" y="109559"/>
                    <a:pt x="599039" y="101622"/>
                  </a:cubicBezTo>
                  <a:cubicBezTo>
                    <a:pt x="606447" y="93684"/>
                    <a:pt x="613327" y="84159"/>
                    <a:pt x="621264" y="76222"/>
                  </a:cubicBezTo>
                  <a:cubicBezTo>
                    <a:pt x="629201" y="68285"/>
                    <a:pt x="637668" y="58759"/>
                    <a:pt x="646664" y="53997"/>
                  </a:cubicBezTo>
                  <a:cubicBezTo>
                    <a:pt x="655660" y="49235"/>
                    <a:pt x="667831" y="49764"/>
                    <a:pt x="675239" y="47647"/>
                  </a:cubicBezTo>
                  <a:cubicBezTo>
                    <a:pt x="682647" y="45530"/>
                    <a:pt x="684764" y="41826"/>
                    <a:pt x="691114" y="41297"/>
                  </a:cubicBezTo>
                  <a:cubicBezTo>
                    <a:pt x="697464" y="40768"/>
                    <a:pt x="702227" y="43943"/>
                    <a:pt x="713339" y="44472"/>
                  </a:cubicBezTo>
                  <a:cubicBezTo>
                    <a:pt x="724451" y="45001"/>
                    <a:pt x="744560" y="43943"/>
                    <a:pt x="757789" y="44472"/>
                  </a:cubicBezTo>
                  <a:cubicBezTo>
                    <a:pt x="771018" y="45001"/>
                    <a:pt x="792714" y="47647"/>
                    <a:pt x="792714" y="47647"/>
                  </a:cubicBezTo>
                  <a:cubicBezTo>
                    <a:pt x="803826" y="48705"/>
                    <a:pt x="813352" y="48705"/>
                    <a:pt x="824464" y="50822"/>
                  </a:cubicBezTo>
                  <a:cubicBezTo>
                    <a:pt x="835576" y="52939"/>
                    <a:pt x="849335" y="57172"/>
                    <a:pt x="859389" y="60347"/>
                  </a:cubicBezTo>
                  <a:cubicBezTo>
                    <a:pt x="869443" y="63522"/>
                    <a:pt x="878439" y="63522"/>
                    <a:pt x="884789" y="69872"/>
                  </a:cubicBezTo>
                  <a:cubicBezTo>
                    <a:pt x="891139" y="76222"/>
                    <a:pt x="894843" y="90510"/>
                    <a:pt x="897489" y="98447"/>
                  </a:cubicBezTo>
                  <a:cubicBezTo>
                    <a:pt x="900135" y="106384"/>
                    <a:pt x="896960" y="113264"/>
                    <a:pt x="900664" y="117497"/>
                  </a:cubicBezTo>
                  <a:cubicBezTo>
                    <a:pt x="904368" y="121730"/>
                    <a:pt x="913364" y="120672"/>
                    <a:pt x="919714" y="123847"/>
                  </a:cubicBezTo>
                  <a:cubicBezTo>
                    <a:pt x="926064" y="127022"/>
                    <a:pt x="933472" y="134430"/>
                    <a:pt x="938764" y="136547"/>
                  </a:cubicBezTo>
                  <a:cubicBezTo>
                    <a:pt x="944056" y="138664"/>
                    <a:pt x="944585" y="131785"/>
                    <a:pt x="951464" y="136547"/>
                  </a:cubicBezTo>
                  <a:cubicBezTo>
                    <a:pt x="958343" y="141309"/>
                    <a:pt x="972101" y="156655"/>
                    <a:pt x="980039" y="165122"/>
                  </a:cubicBezTo>
                  <a:cubicBezTo>
                    <a:pt x="987976" y="173589"/>
                    <a:pt x="991152" y="180997"/>
                    <a:pt x="999089" y="187347"/>
                  </a:cubicBezTo>
                  <a:cubicBezTo>
                    <a:pt x="1007026" y="193697"/>
                    <a:pt x="1027664" y="203222"/>
                    <a:pt x="1027664" y="203222"/>
                  </a:cubicBezTo>
                  <a:cubicBezTo>
                    <a:pt x="1039835" y="210101"/>
                    <a:pt x="1056768" y="222272"/>
                    <a:pt x="1072114" y="228622"/>
                  </a:cubicBezTo>
                  <a:cubicBezTo>
                    <a:pt x="1087460" y="234972"/>
                    <a:pt x="1104393" y="238147"/>
                    <a:pt x="1119739" y="241322"/>
                  </a:cubicBezTo>
                  <a:cubicBezTo>
                    <a:pt x="1135085" y="244497"/>
                    <a:pt x="1149902" y="246085"/>
                    <a:pt x="1164189" y="247672"/>
                  </a:cubicBezTo>
                  <a:cubicBezTo>
                    <a:pt x="1178476" y="249259"/>
                    <a:pt x="1188531" y="250318"/>
                    <a:pt x="1205464" y="250847"/>
                  </a:cubicBezTo>
                  <a:cubicBezTo>
                    <a:pt x="1222397" y="251376"/>
                    <a:pt x="1265789" y="250847"/>
                    <a:pt x="1265789" y="250847"/>
                  </a:cubicBezTo>
                  <a:cubicBezTo>
                    <a:pt x="1286426" y="250847"/>
                    <a:pt x="1310768" y="249789"/>
                    <a:pt x="1329289" y="250847"/>
                  </a:cubicBezTo>
                  <a:cubicBezTo>
                    <a:pt x="1347810" y="251905"/>
                    <a:pt x="1361568" y="255609"/>
                    <a:pt x="1376914" y="257197"/>
                  </a:cubicBezTo>
                  <a:cubicBezTo>
                    <a:pt x="1392260" y="258784"/>
                    <a:pt x="1409193" y="258785"/>
                    <a:pt x="1421364" y="260372"/>
                  </a:cubicBezTo>
                  <a:cubicBezTo>
                    <a:pt x="1433535" y="261959"/>
                    <a:pt x="1444647" y="263547"/>
                    <a:pt x="1449939" y="266722"/>
                  </a:cubicBezTo>
                  <a:cubicBezTo>
                    <a:pt x="1455231" y="269897"/>
                    <a:pt x="1450468" y="275189"/>
                    <a:pt x="1453114" y="279422"/>
                  </a:cubicBezTo>
                  <a:cubicBezTo>
                    <a:pt x="1455760" y="283655"/>
                    <a:pt x="1463168" y="288947"/>
                    <a:pt x="1465814" y="292122"/>
                  </a:cubicBezTo>
                  <a:cubicBezTo>
                    <a:pt x="1468460" y="295297"/>
                    <a:pt x="1468989" y="298472"/>
                    <a:pt x="1468989" y="298472"/>
                  </a:cubicBezTo>
                  <a:cubicBezTo>
                    <a:pt x="1471635" y="303764"/>
                    <a:pt x="1476927" y="316993"/>
                    <a:pt x="1481689" y="323872"/>
                  </a:cubicBezTo>
                  <a:cubicBezTo>
                    <a:pt x="1486451" y="330751"/>
                    <a:pt x="1493860" y="332868"/>
                    <a:pt x="1497564" y="339747"/>
                  </a:cubicBezTo>
                  <a:cubicBezTo>
                    <a:pt x="1501268" y="346626"/>
                    <a:pt x="1499151" y="356680"/>
                    <a:pt x="1503914" y="365147"/>
                  </a:cubicBezTo>
                  <a:cubicBezTo>
                    <a:pt x="1508677" y="373614"/>
                    <a:pt x="1520318" y="383139"/>
                    <a:pt x="1526139" y="390547"/>
                  </a:cubicBezTo>
                  <a:cubicBezTo>
                    <a:pt x="1531960" y="397955"/>
                    <a:pt x="1534076" y="402189"/>
                    <a:pt x="1538839" y="409597"/>
                  </a:cubicBezTo>
                  <a:cubicBezTo>
                    <a:pt x="1543601" y="417005"/>
                    <a:pt x="1552068" y="427060"/>
                    <a:pt x="1554714" y="434997"/>
                  </a:cubicBezTo>
                  <a:cubicBezTo>
                    <a:pt x="1557360" y="442934"/>
                    <a:pt x="1554185" y="447697"/>
                    <a:pt x="1554714" y="457222"/>
                  </a:cubicBezTo>
                  <a:cubicBezTo>
                    <a:pt x="1555243" y="466747"/>
                    <a:pt x="1556831" y="479976"/>
                    <a:pt x="1557889" y="492147"/>
                  </a:cubicBezTo>
                  <a:cubicBezTo>
                    <a:pt x="1558947" y="504318"/>
                    <a:pt x="1560535" y="519135"/>
                    <a:pt x="1561064" y="530247"/>
                  </a:cubicBezTo>
                  <a:cubicBezTo>
                    <a:pt x="1561593" y="541359"/>
                    <a:pt x="1560006" y="549297"/>
                    <a:pt x="1561064" y="558822"/>
                  </a:cubicBezTo>
                  <a:cubicBezTo>
                    <a:pt x="1562122" y="568347"/>
                    <a:pt x="1561064" y="581047"/>
                    <a:pt x="1567414" y="587397"/>
                  </a:cubicBezTo>
                  <a:cubicBezTo>
                    <a:pt x="1573764" y="593747"/>
                    <a:pt x="1586993" y="595864"/>
                    <a:pt x="1599164" y="596922"/>
                  </a:cubicBezTo>
                  <a:cubicBezTo>
                    <a:pt x="1611335" y="597980"/>
                    <a:pt x="1624564" y="594276"/>
                    <a:pt x="1640439" y="593747"/>
                  </a:cubicBezTo>
                  <a:cubicBezTo>
                    <a:pt x="1656314" y="593218"/>
                    <a:pt x="1678010" y="593218"/>
                    <a:pt x="1694414" y="593747"/>
                  </a:cubicBezTo>
                  <a:cubicBezTo>
                    <a:pt x="1710818" y="594276"/>
                    <a:pt x="1725106" y="595335"/>
                    <a:pt x="1738864" y="596922"/>
                  </a:cubicBezTo>
                  <a:cubicBezTo>
                    <a:pt x="1752622" y="598509"/>
                    <a:pt x="1763206" y="601155"/>
                    <a:pt x="1776964" y="603272"/>
                  </a:cubicBezTo>
                  <a:cubicBezTo>
                    <a:pt x="1790722" y="605389"/>
                    <a:pt x="1812947" y="605389"/>
                    <a:pt x="1821414" y="609622"/>
                  </a:cubicBezTo>
                  <a:cubicBezTo>
                    <a:pt x="1829881" y="613855"/>
                    <a:pt x="1827764" y="628672"/>
                    <a:pt x="1827764" y="628672"/>
                  </a:cubicBezTo>
                  <a:cubicBezTo>
                    <a:pt x="1830410" y="636609"/>
                    <a:pt x="1829881" y="647722"/>
                    <a:pt x="1837289" y="657247"/>
                  </a:cubicBezTo>
                  <a:cubicBezTo>
                    <a:pt x="1844697" y="666772"/>
                    <a:pt x="1861102" y="679472"/>
                    <a:pt x="1872214" y="685822"/>
                  </a:cubicBezTo>
                  <a:cubicBezTo>
                    <a:pt x="1883326" y="692172"/>
                    <a:pt x="1892322" y="693760"/>
                    <a:pt x="1903964" y="695347"/>
                  </a:cubicBezTo>
                  <a:cubicBezTo>
                    <a:pt x="1915606" y="696934"/>
                    <a:pt x="1930952" y="696934"/>
                    <a:pt x="1942064" y="695347"/>
                  </a:cubicBezTo>
                  <a:cubicBezTo>
                    <a:pt x="1953176" y="693760"/>
                    <a:pt x="1987043" y="670476"/>
                    <a:pt x="1992864" y="679472"/>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grpSp>
          <p:nvGrpSpPr>
            <p:cNvPr id="4" name="组合 3"/>
            <p:cNvGrpSpPr/>
            <p:nvPr/>
          </p:nvGrpSpPr>
          <p:grpSpPr>
            <a:xfrm>
              <a:off x="891321" y="3640804"/>
              <a:ext cx="1471966" cy="1436326"/>
              <a:chOff x="4669296" y="3538709"/>
              <a:chExt cx="766337" cy="747782"/>
            </a:xfrm>
          </p:grpSpPr>
          <p:grpSp>
            <p:nvGrpSpPr>
              <p:cNvPr id="92" name="组合 91"/>
              <p:cNvGrpSpPr/>
              <p:nvPr/>
            </p:nvGrpSpPr>
            <p:grpSpPr>
              <a:xfrm>
                <a:off x="5320731" y="3538709"/>
                <a:ext cx="114902" cy="110204"/>
                <a:chOff x="6172435" y="2662625"/>
                <a:chExt cx="208448" cy="199924"/>
              </a:xfrm>
            </p:grpSpPr>
            <p:sp>
              <p:nvSpPr>
                <p:cNvPr id="93"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96"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98"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99" name="直接连接符 98"/>
              <p:cNvCxnSpPr/>
              <p:nvPr/>
            </p:nvCxnSpPr>
            <p:spPr>
              <a:xfrm flipH="1">
                <a:off x="5094581" y="3652672"/>
                <a:ext cx="263244" cy="63381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5196157" y="3636897"/>
                <a:ext cx="144175" cy="33263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4669296" y="3856171"/>
                <a:ext cx="526861" cy="11097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675708" y="4351805"/>
              <a:ext cx="614680" cy="292388"/>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至桂园</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500" b="1" dirty="0">
                  <a:solidFill>
                    <a:srgbClr val="163896"/>
                  </a:solidFill>
                  <a:ea typeface="宋体" panose="02010600030101010101" pitchFamily="2" charset="-122"/>
                </a:rPr>
                <a:t>18+15</a:t>
              </a:r>
              <a:endParaRPr lang="zh-CN" altLang="en-US" sz="500" b="1" dirty="0">
                <a:solidFill>
                  <a:srgbClr val="163896"/>
                </a:solidFill>
                <a:ea typeface="宋体" panose="02010600030101010101" pitchFamily="2" charset="-122"/>
              </a:endParaRPr>
            </a:p>
          </p:txBody>
        </p:sp>
        <p:sp>
          <p:nvSpPr>
            <p:cNvPr id="104" name="TextBox 103"/>
            <p:cNvSpPr txBox="1"/>
            <p:nvPr/>
          </p:nvSpPr>
          <p:spPr>
            <a:xfrm>
              <a:off x="1984697" y="3370884"/>
              <a:ext cx="614680" cy="361637"/>
            </a:xfrm>
            <a:prstGeom prst="rect">
              <a:avLst/>
            </a:prstGeom>
            <a:noFill/>
          </p:spPr>
          <p:txBody>
            <a:bodyPr wrap="square" rtlCol="0">
              <a:spAutoFit/>
            </a:bodyPr>
            <a:lstStyle/>
            <a:p>
              <a:pPr algn="ctr" eaLnBrk="0" hangingPunct="0">
                <a:spcBef>
                  <a:spcPct val="0"/>
                </a:spcBef>
              </a:pPr>
              <a:r>
                <a:rPr lang="zh-CN" altLang="en-US" sz="1050" b="1" dirty="0">
                  <a:solidFill>
                    <a:srgbClr val="163896"/>
                  </a:solidFill>
                  <a:ea typeface="宋体" panose="02010600030101010101" pitchFamily="2" charset="-122"/>
                </a:rPr>
                <a:t>葵花</a:t>
              </a:r>
              <a:endParaRPr lang="en-US" altLang="zh-CN" sz="1050" b="1" dirty="0">
                <a:solidFill>
                  <a:srgbClr val="163896"/>
                </a:solidFill>
                <a:ea typeface="宋体" panose="02010600030101010101" pitchFamily="2" charset="-122"/>
              </a:endParaRPr>
            </a:p>
            <a:p>
              <a:pPr algn="ctr" eaLnBrk="0" hangingPunct="0">
                <a:spcBef>
                  <a:spcPct val="0"/>
                </a:spcBef>
              </a:pPr>
              <a:r>
                <a:rPr lang="en-US" altLang="zh-CN" sz="700" b="1" dirty="0">
                  <a:solidFill>
                    <a:srgbClr val="163896"/>
                  </a:solidFill>
                  <a:ea typeface="宋体" panose="02010600030101010101" pitchFamily="2" charset="-122"/>
                </a:rPr>
                <a:t>18+18</a:t>
              </a:r>
              <a:endParaRPr lang="zh-CN" altLang="en-US" sz="700" b="1" dirty="0">
                <a:solidFill>
                  <a:srgbClr val="163896"/>
                </a:solidFill>
                <a:ea typeface="宋体" panose="02010600030101010101" pitchFamily="2" charset="-122"/>
              </a:endParaRPr>
            </a:p>
          </p:txBody>
        </p:sp>
        <p:grpSp>
          <p:nvGrpSpPr>
            <p:cNvPr id="105" name="组合 104"/>
            <p:cNvGrpSpPr/>
            <p:nvPr/>
          </p:nvGrpSpPr>
          <p:grpSpPr>
            <a:xfrm>
              <a:off x="3311736" y="3151048"/>
              <a:ext cx="219836" cy="219836"/>
              <a:chOff x="3394645" y="3342217"/>
              <a:chExt cx="141702" cy="141702"/>
            </a:xfrm>
            <a:noFill/>
          </p:grpSpPr>
          <p:sp>
            <p:nvSpPr>
              <p:cNvPr id="108" name="椭圆 107"/>
              <p:cNvSpPr/>
              <p:nvPr/>
            </p:nvSpPr>
            <p:spPr>
              <a:xfrm>
                <a:off x="3394645" y="3342217"/>
                <a:ext cx="141702" cy="141702"/>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椭圆 117"/>
              <p:cNvSpPr/>
              <p:nvPr/>
            </p:nvSpPr>
            <p:spPr>
              <a:xfrm>
                <a:off x="3412476" y="3359644"/>
                <a:ext cx="106039" cy="106039"/>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122"/>
              <p:cNvSpPr/>
              <p:nvPr/>
            </p:nvSpPr>
            <p:spPr>
              <a:xfrm>
                <a:off x="3429389" y="3374440"/>
                <a:ext cx="73722" cy="73722"/>
              </a:xfrm>
              <a:prstGeom prst="ellipse">
                <a:avLst/>
              </a:prstGeom>
              <a:grp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24" name="直接连接符 123"/>
            <p:cNvCxnSpPr/>
            <p:nvPr/>
          </p:nvCxnSpPr>
          <p:spPr>
            <a:xfrm flipH="1">
              <a:off x="1834025" y="4463740"/>
              <a:ext cx="271253" cy="66955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93210" y="4468323"/>
              <a:ext cx="1894591" cy="391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2717800" y="3212744"/>
              <a:ext cx="601766" cy="102667"/>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V="1">
              <a:off x="3115734" y="3395983"/>
              <a:ext cx="262341" cy="1268847"/>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04" idx="2"/>
            </p:cNvCxnSpPr>
            <p:nvPr/>
          </p:nvCxnSpPr>
          <p:spPr>
            <a:xfrm flipV="1">
              <a:off x="2292037" y="3291841"/>
              <a:ext cx="425763" cy="44068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3416518" y="3327753"/>
              <a:ext cx="54051" cy="1396957"/>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3179656" y="4674679"/>
              <a:ext cx="132080" cy="100061"/>
              <a:chOff x="4018280" y="2722880"/>
              <a:chExt cx="167640" cy="127000"/>
            </a:xfrm>
          </p:grpSpPr>
          <p:cxnSp>
            <p:nvCxnSpPr>
              <p:cNvPr id="149" name="直接连接符 148"/>
              <p:cNvCxnSpPr/>
              <p:nvPr/>
            </p:nvCxnSpPr>
            <p:spPr>
              <a:xfrm flipH="1">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018280" y="2722880"/>
                <a:ext cx="167640" cy="127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1" name="TextBox 150"/>
            <p:cNvSpPr txBox="1"/>
            <p:nvPr/>
          </p:nvSpPr>
          <p:spPr>
            <a:xfrm>
              <a:off x="1785870" y="4985589"/>
              <a:ext cx="614680"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至春申</a:t>
              </a:r>
              <a:endParaRPr lang="en-US" altLang="zh-CN" sz="800" b="1" dirty="0">
                <a:solidFill>
                  <a:srgbClr val="163896"/>
                </a:solidFill>
                <a:ea typeface="宋体" panose="02010600030101010101" pitchFamily="2" charset="-122"/>
              </a:endParaRPr>
            </a:p>
          </p:txBody>
        </p:sp>
        <p:sp>
          <p:nvSpPr>
            <p:cNvPr id="152" name="TextBox 151"/>
            <p:cNvSpPr txBox="1"/>
            <p:nvPr/>
          </p:nvSpPr>
          <p:spPr>
            <a:xfrm rot="588165">
              <a:off x="3503908" y="4770418"/>
              <a:ext cx="614680" cy="407804"/>
            </a:xfrm>
            <a:prstGeom prst="rect">
              <a:avLst/>
            </a:prstGeom>
            <a:noFill/>
          </p:spPr>
          <p:txBody>
            <a:bodyPr wrap="square" rtlCol="0">
              <a:spAutoFit/>
            </a:bodyPr>
            <a:lstStyle/>
            <a:p>
              <a:pPr algn="ctr" eaLnBrk="0" hangingPunct="0">
                <a:spcBef>
                  <a:spcPct val="0"/>
                </a:spcBef>
              </a:pPr>
              <a:r>
                <a:rPr lang="zh-CN" altLang="en-US" sz="1050" b="1" dirty="0">
                  <a:solidFill>
                    <a:srgbClr val="163896"/>
                  </a:solidFill>
                  <a:ea typeface="宋体" panose="02010600030101010101" pitchFamily="2" charset="-122"/>
                </a:rPr>
                <a:t>至蓼城</a:t>
              </a:r>
              <a:endParaRPr lang="en-US" altLang="zh-CN" sz="1050" b="1" dirty="0">
                <a:solidFill>
                  <a:srgbClr val="163896"/>
                </a:solidFill>
                <a:ea typeface="宋体" panose="02010600030101010101" pitchFamily="2" charset="-122"/>
              </a:endParaRPr>
            </a:p>
            <a:p>
              <a:pPr algn="ctr" eaLnBrk="0" hangingPunct="0">
                <a:spcBef>
                  <a:spcPct val="0"/>
                </a:spcBef>
              </a:pPr>
              <a:r>
                <a:rPr lang="en-US" altLang="zh-CN" sz="1000" b="1" dirty="0">
                  <a:solidFill>
                    <a:srgbClr val="163896"/>
                  </a:solidFill>
                  <a:ea typeface="宋体" panose="02010600030101010101" pitchFamily="2" charset="-122"/>
                </a:rPr>
                <a:t>15+15</a:t>
              </a:r>
            </a:p>
          </p:txBody>
        </p:sp>
        <p:grpSp>
          <p:nvGrpSpPr>
            <p:cNvPr id="175" name="组合 174"/>
            <p:cNvGrpSpPr/>
            <p:nvPr/>
          </p:nvGrpSpPr>
          <p:grpSpPr>
            <a:xfrm>
              <a:off x="1678882" y="3040939"/>
              <a:ext cx="155143" cy="148799"/>
              <a:chOff x="958577" y="3152050"/>
              <a:chExt cx="158786" cy="152293"/>
            </a:xfrm>
          </p:grpSpPr>
          <p:sp>
            <p:nvSpPr>
              <p:cNvPr id="177"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78"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8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81" name="Text Box 217"/>
            <p:cNvSpPr txBox="1">
              <a:spLocks noChangeArrowheads="1"/>
            </p:cNvSpPr>
            <p:nvPr/>
          </p:nvSpPr>
          <p:spPr bwMode="auto">
            <a:xfrm>
              <a:off x="1564401" y="2887051"/>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牡丹</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182" name="组合 181"/>
            <p:cNvGrpSpPr/>
            <p:nvPr/>
          </p:nvGrpSpPr>
          <p:grpSpPr>
            <a:xfrm>
              <a:off x="2497565" y="3042131"/>
              <a:ext cx="155143" cy="148799"/>
              <a:chOff x="958577" y="3152050"/>
              <a:chExt cx="158786" cy="152293"/>
            </a:xfrm>
          </p:grpSpPr>
          <p:sp>
            <p:nvSpPr>
              <p:cNvPr id="184"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85"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86"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188" name="组合 187"/>
            <p:cNvGrpSpPr/>
            <p:nvPr/>
          </p:nvGrpSpPr>
          <p:grpSpPr>
            <a:xfrm>
              <a:off x="1626270" y="3498464"/>
              <a:ext cx="155143" cy="148799"/>
              <a:chOff x="958577" y="3152050"/>
              <a:chExt cx="158786" cy="152293"/>
            </a:xfrm>
          </p:grpSpPr>
          <p:sp>
            <p:nvSpPr>
              <p:cNvPr id="190"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91"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94"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97" name="Text Box 217"/>
            <p:cNvSpPr txBox="1">
              <a:spLocks noChangeArrowheads="1"/>
            </p:cNvSpPr>
            <p:nvPr/>
          </p:nvSpPr>
          <p:spPr bwMode="auto">
            <a:xfrm>
              <a:off x="2442744" y="2841373"/>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启明</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198" name="直接连接符 197"/>
            <p:cNvCxnSpPr>
              <a:stCxn id="177" idx="6"/>
              <a:endCxn id="184" idx="2"/>
            </p:cNvCxnSpPr>
            <p:nvPr/>
          </p:nvCxnSpPr>
          <p:spPr>
            <a:xfrm>
              <a:off x="1834025" y="3115339"/>
              <a:ext cx="663540" cy="119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04" idx="2"/>
            </p:cNvCxnSpPr>
            <p:nvPr/>
          </p:nvCxnSpPr>
          <p:spPr>
            <a:xfrm flipV="1">
              <a:off x="2292037" y="3161175"/>
              <a:ext cx="269119" cy="57134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endCxn id="93" idx="1"/>
            </p:cNvCxnSpPr>
            <p:nvPr/>
          </p:nvCxnSpPr>
          <p:spPr>
            <a:xfrm>
              <a:off x="1773508" y="3183353"/>
              <a:ext cx="401398" cy="48844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01" name="Text Box 217"/>
            <p:cNvSpPr txBox="1">
              <a:spLocks noChangeArrowheads="1"/>
            </p:cNvSpPr>
            <p:nvPr/>
          </p:nvSpPr>
          <p:spPr bwMode="auto">
            <a:xfrm>
              <a:off x="1290388" y="3502390"/>
              <a:ext cx="3244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荷花</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3.15+3.15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202" name="直接连接符 201"/>
            <p:cNvCxnSpPr/>
            <p:nvPr/>
          </p:nvCxnSpPr>
          <p:spPr>
            <a:xfrm>
              <a:off x="1783940" y="3572863"/>
              <a:ext cx="358645" cy="10858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773508" y="3618683"/>
              <a:ext cx="358645" cy="10858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2547863" y="3634139"/>
              <a:ext cx="155143" cy="148799"/>
              <a:chOff x="958577" y="3152050"/>
              <a:chExt cx="158786" cy="152293"/>
            </a:xfrm>
          </p:grpSpPr>
          <p:sp>
            <p:nvSpPr>
              <p:cNvPr id="205"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06"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07"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208" name="组合 207"/>
            <p:cNvGrpSpPr/>
            <p:nvPr/>
          </p:nvGrpSpPr>
          <p:grpSpPr>
            <a:xfrm>
              <a:off x="2410234" y="4070828"/>
              <a:ext cx="155143" cy="148799"/>
              <a:chOff x="958577" y="3152050"/>
              <a:chExt cx="158786" cy="152293"/>
            </a:xfrm>
          </p:grpSpPr>
          <p:sp>
            <p:nvSpPr>
              <p:cNvPr id="20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1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1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212" name="组合 211"/>
            <p:cNvGrpSpPr/>
            <p:nvPr/>
          </p:nvGrpSpPr>
          <p:grpSpPr>
            <a:xfrm>
              <a:off x="2899423" y="4328205"/>
              <a:ext cx="155143" cy="148799"/>
              <a:chOff x="958577" y="3152050"/>
              <a:chExt cx="158786" cy="152293"/>
            </a:xfrm>
          </p:grpSpPr>
          <p:sp>
            <p:nvSpPr>
              <p:cNvPr id="21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1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1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17" name="直接连接符 216"/>
            <p:cNvCxnSpPr>
              <a:endCxn id="205" idx="2"/>
            </p:cNvCxnSpPr>
            <p:nvPr/>
          </p:nvCxnSpPr>
          <p:spPr>
            <a:xfrm flipV="1">
              <a:off x="2356927" y="3708539"/>
              <a:ext cx="190936" cy="5672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flipV="1">
              <a:off x="2278942" y="3855899"/>
              <a:ext cx="163198" cy="23464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flipV="1">
              <a:off x="2536678" y="4206659"/>
              <a:ext cx="362745" cy="16916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20" name="组合 219"/>
            <p:cNvGrpSpPr/>
            <p:nvPr/>
          </p:nvGrpSpPr>
          <p:grpSpPr>
            <a:xfrm>
              <a:off x="3488984" y="3881607"/>
              <a:ext cx="155143" cy="148799"/>
              <a:chOff x="958577" y="3152050"/>
              <a:chExt cx="158786" cy="152293"/>
            </a:xfrm>
          </p:grpSpPr>
          <p:sp>
            <p:nvSpPr>
              <p:cNvPr id="22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22"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23"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28" name="直接连接符 227"/>
            <p:cNvCxnSpPr>
              <a:stCxn id="221" idx="3"/>
            </p:cNvCxnSpPr>
            <p:nvPr/>
          </p:nvCxnSpPr>
          <p:spPr>
            <a:xfrm flipH="1">
              <a:off x="3040506" y="4008615"/>
              <a:ext cx="471198" cy="39279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flipV="1">
              <a:off x="2251773" y="3852480"/>
              <a:ext cx="71546" cy="33094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2121925" y="4191266"/>
              <a:ext cx="206420" cy="47298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38" name="Text Box 217"/>
            <p:cNvSpPr txBox="1">
              <a:spLocks noChangeArrowheads="1"/>
            </p:cNvSpPr>
            <p:nvPr/>
          </p:nvSpPr>
          <p:spPr bwMode="auto">
            <a:xfrm>
              <a:off x="2732496" y="3496411"/>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淮滨</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4+3.15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239" name="直接连接符 238"/>
            <p:cNvCxnSpPr>
              <a:stCxn id="209" idx="7"/>
            </p:cNvCxnSpPr>
            <p:nvPr/>
          </p:nvCxnSpPr>
          <p:spPr>
            <a:xfrm flipV="1">
              <a:off x="2542657" y="3785110"/>
              <a:ext cx="55291" cy="30750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42" name="Text Box 217"/>
            <p:cNvSpPr txBox="1">
              <a:spLocks noChangeArrowheads="1"/>
            </p:cNvSpPr>
            <p:nvPr/>
          </p:nvSpPr>
          <p:spPr bwMode="auto">
            <a:xfrm>
              <a:off x="2367107" y="4250577"/>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海棠</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243" name="Text Box 217"/>
            <p:cNvSpPr txBox="1">
              <a:spLocks noChangeArrowheads="1"/>
            </p:cNvSpPr>
            <p:nvPr/>
          </p:nvSpPr>
          <p:spPr bwMode="auto">
            <a:xfrm>
              <a:off x="2868488" y="4148861"/>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蓉花</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244" name="Text Box 217"/>
            <p:cNvSpPr txBox="1">
              <a:spLocks noChangeArrowheads="1"/>
            </p:cNvSpPr>
            <p:nvPr/>
          </p:nvSpPr>
          <p:spPr bwMode="auto">
            <a:xfrm>
              <a:off x="3539069" y="3708539"/>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涂营</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245" name="直接连接符 244"/>
            <p:cNvCxnSpPr/>
            <p:nvPr/>
          </p:nvCxnSpPr>
          <p:spPr>
            <a:xfrm flipH="1" flipV="1">
              <a:off x="3030317" y="4446055"/>
              <a:ext cx="847417" cy="30154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47" name="TextBox 246"/>
            <p:cNvSpPr txBox="1"/>
            <p:nvPr/>
          </p:nvSpPr>
          <p:spPr>
            <a:xfrm rot="1089140">
              <a:off x="3503722" y="4415623"/>
              <a:ext cx="614680" cy="323165"/>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至秀水</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700" b="1" dirty="0">
                  <a:solidFill>
                    <a:srgbClr val="163896"/>
                  </a:solidFill>
                  <a:ea typeface="宋体" panose="02010600030101010101" pitchFamily="2" charset="-122"/>
                </a:rPr>
                <a:t>5</a:t>
              </a:r>
            </a:p>
          </p:txBody>
        </p:sp>
        <p:sp>
          <p:nvSpPr>
            <p:cNvPr id="248" name="椭圆 247"/>
            <p:cNvSpPr/>
            <p:nvPr/>
          </p:nvSpPr>
          <p:spPr>
            <a:xfrm>
              <a:off x="2868488" y="3069508"/>
              <a:ext cx="878061" cy="413037"/>
            </a:xfrm>
            <a:prstGeom prst="ellipse">
              <a:avLst/>
            </a:prstGeom>
            <a:solidFill>
              <a:srgbClr val="DDD9C3">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prstClr val="black"/>
                  </a:solidFill>
                  <a:latin typeface="微软雅黑" panose="020B0503020204020204" pitchFamily="34" charset="-122"/>
                </a:rPr>
                <a:t> </a:t>
              </a:r>
              <a:r>
                <a:rPr lang="zh-CN" altLang="en-US" sz="900" dirty="0">
                  <a:solidFill>
                    <a:prstClr val="black"/>
                  </a:solidFill>
                  <a:latin typeface="微软雅黑" panose="020B0503020204020204" pitchFamily="34" charset="-122"/>
                </a:rPr>
                <a:t>新增</a:t>
              </a:r>
              <a:r>
                <a:rPr lang="en-US" altLang="zh-CN" sz="900" dirty="0">
                  <a:solidFill>
                    <a:prstClr val="black"/>
                  </a:solidFill>
                  <a:latin typeface="微软雅黑" panose="020B0503020204020204" pitchFamily="34" charset="-122"/>
                </a:rPr>
                <a:t>220</a:t>
              </a:r>
              <a:r>
                <a:rPr lang="zh-CN" altLang="en-US" sz="900" dirty="0">
                  <a:solidFill>
                    <a:prstClr val="black"/>
                  </a:solidFill>
                  <a:latin typeface="微软雅黑" panose="020B0503020204020204" pitchFamily="34" charset="-122"/>
                </a:rPr>
                <a:t>千伏</a:t>
              </a:r>
            </a:p>
          </p:txBody>
        </p:sp>
        <p:sp>
          <p:nvSpPr>
            <p:cNvPr id="249" name="TextBox 248"/>
            <p:cNvSpPr txBox="1"/>
            <p:nvPr/>
          </p:nvSpPr>
          <p:spPr>
            <a:xfrm>
              <a:off x="1219345" y="4828124"/>
              <a:ext cx="614680"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至春申</a:t>
              </a:r>
              <a:endParaRPr lang="zh-CN" altLang="en-US" sz="500" b="1" dirty="0">
                <a:solidFill>
                  <a:srgbClr val="163896"/>
                </a:solidFill>
                <a:ea typeface="宋体" panose="02010600030101010101" pitchFamily="2" charset="-122"/>
              </a:endParaRPr>
            </a:p>
          </p:txBody>
        </p:sp>
        <p:sp>
          <p:nvSpPr>
            <p:cNvPr id="252" name="TextBox 251"/>
            <p:cNvSpPr txBox="1"/>
            <p:nvPr/>
          </p:nvSpPr>
          <p:spPr>
            <a:xfrm>
              <a:off x="1429657" y="2569151"/>
              <a:ext cx="898688" cy="261610"/>
            </a:xfrm>
            <a:prstGeom prst="rect">
              <a:avLst/>
            </a:prstGeom>
            <a:noFill/>
            <a:ln w="3175">
              <a:noFill/>
            </a:ln>
          </p:spPr>
          <p:txBody>
            <a:bodyPr wrap="square" rtlCol="0">
              <a:spAutoFit/>
            </a:bodyPr>
            <a:lstStyle/>
            <a:p>
              <a:pPr algn="ctr"/>
              <a:r>
                <a:rPr lang="zh-CN" altLang="en-US" sz="1050" dirty="0">
                  <a:solidFill>
                    <a:prstClr val="black">
                      <a:lumMod val="75000"/>
                      <a:lumOff val="25000"/>
                    </a:prstClr>
                  </a:solidFill>
                  <a:latin typeface="微软雅黑" panose="020B0503020204020204" pitchFamily="34" charset="-122"/>
                </a:rPr>
                <a:t>淮滨县</a:t>
              </a:r>
            </a:p>
          </p:txBody>
        </p:sp>
        <p:sp>
          <p:nvSpPr>
            <p:cNvPr id="5" name="任意多边形 4"/>
            <p:cNvSpPr/>
            <p:nvPr/>
          </p:nvSpPr>
          <p:spPr>
            <a:xfrm rot="21107662">
              <a:off x="732951" y="2883135"/>
              <a:ext cx="500193" cy="589965"/>
            </a:xfrm>
            <a:custGeom>
              <a:avLst/>
              <a:gdLst>
                <a:gd name="connsiteX0" fmla="*/ 42333 w 273441"/>
                <a:gd name="connsiteY0" fmla="*/ 18187 h 285374"/>
                <a:gd name="connsiteX1" fmla="*/ 0 w 273441"/>
                <a:gd name="connsiteY1" fmla="*/ 52054 h 285374"/>
                <a:gd name="connsiteX2" fmla="*/ 42333 w 273441"/>
                <a:gd name="connsiteY2" fmla="*/ 77454 h 285374"/>
                <a:gd name="connsiteX3" fmla="*/ 84667 w 273441"/>
                <a:gd name="connsiteY3" fmla="*/ 111321 h 285374"/>
                <a:gd name="connsiteX4" fmla="*/ 84667 w 273441"/>
                <a:gd name="connsiteY4" fmla="*/ 136721 h 285374"/>
                <a:gd name="connsiteX5" fmla="*/ 50800 w 273441"/>
                <a:gd name="connsiteY5" fmla="*/ 195987 h 285374"/>
                <a:gd name="connsiteX6" fmla="*/ 33867 w 273441"/>
                <a:gd name="connsiteY6" fmla="*/ 204454 h 285374"/>
                <a:gd name="connsiteX7" fmla="*/ 76200 w 273441"/>
                <a:gd name="connsiteY7" fmla="*/ 229854 h 285374"/>
                <a:gd name="connsiteX8" fmla="*/ 127000 w 273441"/>
                <a:gd name="connsiteY8" fmla="*/ 221387 h 285374"/>
                <a:gd name="connsiteX9" fmla="*/ 143933 w 273441"/>
                <a:gd name="connsiteY9" fmla="*/ 221387 h 285374"/>
                <a:gd name="connsiteX10" fmla="*/ 152400 w 273441"/>
                <a:gd name="connsiteY10" fmla="*/ 280654 h 285374"/>
                <a:gd name="connsiteX11" fmla="*/ 237067 w 273441"/>
                <a:gd name="connsiteY11" fmla="*/ 280654 h 285374"/>
                <a:gd name="connsiteX12" fmla="*/ 270933 w 273441"/>
                <a:gd name="connsiteY12" fmla="*/ 272187 h 285374"/>
                <a:gd name="connsiteX13" fmla="*/ 270933 w 273441"/>
                <a:gd name="connsiteY13" fmla="*/ 229854 h 285374"/>
                <a:gd name="connsiteX14" fmla="*/ 270933 w 273441"/>
                <a:gd name="connsiteY14" fmla="*/ 187521 h 285374"/>
                <a:gd name="connsiteX15" fmla="*/ 270933 w 273441"/>
                <a:gd name="connsiteY15" fmla="*/ 128254 h 285374"/>
                <a:gd name="connsiteX16" fmla="*/ 254000 w 273441"/>
                <a:gd name="connsiteY16" fmla="*/ 94387 h 285374"/>
                <a:gd name="connsiteX17" fmla="*/ 220133 w 273441"/>
                <a:gd name="connsiteY17" fmla="*/ 52054 h 285374"/>
                <a:gd name="connsiteX18" fmla="*/ 194733 w 273441"/>
                <a:gd name="connsiteY18" fmla="*/ 18187 h 285374"/>
                <a:gd name="connsiteX19" fmla="*/ 143933 w 273441"/>
                <a:gd name="connsiteY19" fmla="*/ 1254 h 285374"/>
                <a:gd name="connsiteX20" fmla="*/ 118533 w 273441"/>
                <a:gd name="connsiteY20" fmla="*/ 1254 h 285374"/>
                <a:gd name="connsiteX21" fmla="*/ 42333 w 273441"/>
                <a:gd name="connsiteY21" fmla="*/ 18187 h 28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441" h="285374">
                  <a:moveTo>
                    <a:pt x="42333" y="18187"/>
                  </a:moveTo>
                  <a:cubicBezTo>
                    <a:pt x="28222" y="29476"/>
                    <a:pt x="0" y="42176"/>
                    <a:pt x="0" y="52054"/>
                  </a:cubicBezTo>
                  <a:cubicBezTo>
                    <a:pt x="0" y="61932"/>
                    <a:pt x="28222" y="67576"/>
                    <a:pt x="42333" y="77454"/>
                  </a:cubicBezTo>
                  <a:cubicBezTo>
                    <a:pt x="56444" y="87332"/>
                    <a:pt x="77611" y="101443"/>
                    <a:pt x="84667" y="111321"/>
                  </a:cubicBezTo>
                  <a:cubicBezTo>
                    <a:pt x="91723" y="121199"/>
                    <a:pt x="90312" y="122610"/>
                    <a:pt x="84667" y="136721"/>
                  </a:cubicBezTo>
                  <a:cubicBezTo>
                    <a:pt x="79023" y="150832"/>
                    <a:pt x="59267" y="184698"/>
                    <a:pt x="50800" y="195987"/>
                  </a:cubicBezTo>
                  <a:cubicBezTo>
                    <a:pt x="42333" y="207276"/>
                    <a:pt x="29634" y="198810"/>
                    <a:pt x="33867" y="204454"/>
                  </a:cubicBezTo>
                  <a:cubicBezTo>
                    <a:pt x="38100" y="210098"/>
                    <a:pt x="60678" y="227032"/>
                    <a:pt x="76200" y="229854"/>
                  </a:cubicBezTo>
                  <a:cubicBezTo>
                    <a:pt x="91722" y="232676"/>
                    <a:pt x="115711" y="222798"/>
                    <a:pt x="127000" y="221387"/>
                  </a:cubicBezTo>
                  <a:cubicBezTo>
                    <a:pt x="138289" y="219976"/>
                    <a:pt x="139700" y="211509"/>
                    <a:pt x="143933" y="221387"/>
                  </a:cubicBezTo>
                  <a:cubicBezTo>
                    <a:pt x="148166" y="231265"/>
                    <a:pt x="136878" y="270776"/>
                    <a:pt x="152400" y="280654"/>
                  </a:cubicBezTo>
                  <a:cubicBezTo>
                    <a:pt x="167922" y="290532"/>
                    <a:pt x="217312" y="282065"/>
                    <a:pt x="237067" y="280654"/>
                  </a:cubicBezTo>
                  <a:cubicBezTo>
                    <a:pt x="256822" y="279243"/>
                    <a:pt x="265289" y="280654"/>
                    <a:pt x="270933" y="272187"/>
                  </a:cubicBezTo>
                  <a:cubicBezTo>
                    <a:pt x="276577" y="263720"/>
                    <a:pt x="270933" y="229854"/>
                    <a:pt x="270933" y="229854"/>
                  </a:cubicBezTo>
                  <a:lnTo>
                    <a:pt x="270933" y="187521"/>
                  </a:lnTo>
                  <a:cubicBezTo>
                    <a:pt x="270933" y="170588"/>
                    <a:pt x="273755" y="143776"/>
                    <a:pt x="270933" y="128254"/>
                  </a:cubicBezTo>
                  <a:cubicBezTo>
                    <a:pt x="268111" y="112732"/>
                    <a:pt x="262467" y="107087"/>
                    <a:pt x="254000" y="94387"/>
                  </a:cubicBezTo>
                  <a:cubicBezTo>
                    <a:pt x="245533" y="81687"/>
                    <a:pt x="230011" y="64754"/>
                    <a:pt x="220133" y="52054"/>
                  </a:cubicBezTo>
                  <a:cubicBezTo>
                    <a:pt x="210255" y="39354"/>
                    <a:pt x="207433" y="26654"/>
                    <a:pt x="194733" y="18187"/>
                  </a:cubicBezTo>
                  <a:cubicBezTo>
                    <a:pt x="182033" y="9720"/>
                    <a:pt x="156633" y="4076"/>
                    <a:pt x="143933" y="1254"/>
                  </a:cubicBezTo>
                  <a:cubicBezTo>
                    <a:pt x="131233" y="-1568"/>
                    <a:pt x="118533" y="1254"/>
                    <a:pt x="118533" y="1254"/>
                  </a:cubicBezTo>
                  <a:lnTo>
                    <a:pt x="42333" y="18187"/>
                  </a:ln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433158" y="2408673"/>
              <a:ext cx="798897" cy="422088"/>
            </a:xfrm>
            <a:custGeom>
              <a:avLst/>
              <a:gdLst>
                <a:gd name="connsiteX0" fmla="*/ 88552 w 217077"/>
                <a:gd name="connsiteY0" fmla="*/ 606 h 114690"/>
                <a:gd name="connsiteX1" fmla="*/ 3886 w 217077"/>
                <a:gd name="connsiteY1" fmla="*/ 68340 h 114690"/>
                <a:gd name="connsiteX2" fmla="*/ 215552 w 217077"/>
                <a:gd name="connsiteY2" fmla="*/ 110673 h 114690"/>
                <a:gd name="connsiteX3" fmla="*/ 88552 w 217077"/>
                <a:gd name="connsiteY3" fmla="*/ 606 h 114690"/>
              </a:gdLst>
              <a:ahLst/>
              <a:cxnLst>
                <a:cxn ang="0">
                  <a:pos x="connsiteX0" y="connsiteY0"/>
                </a:cxn>
                <a:cxn ang="0">
                  <a:pos x="connsiteX1" y="connsiteY1"/>
                </a:cxn>
                <a:cxn ang="0">
                  <a:pos x="connsiteX2" y="connsiteY2"/>
                </a:cxn>
                <a:cxn ang="0">
                  <a:pos x="connsiteX3" y="connsiteY3"/>
                </a:cxn>
              </a:cxnLst>
              <a:rect l="l" t="t" r="r" b="b"/>
              <a:pathLst>
                <a:path w="217077" h="114690">
                  <a:moveTo>
                    <a:pt x="88552" y="606"/>
                  </a:moveTo>
                  <a:cubicBezTo>
                    <a:pt x="53274" y="-6449"/>
                    <a:pt x="-17281" y="49995"/>
                    <a:pt x="3886" y="68340"/>
                  </a:cubicBezTo>
                  <a:cubicBezTo>
                    <a:pt x="25053" y="86685"/>
                    <a:pt x="200030" y="127606"/>
                    <a:pt x="215552" y="110673"/>
                  </a:cubicBezTo>
                  <a:cubicBezTo>
                    <a:pt x="231074" y="93740"/>
                    <a:pt x="123830" y="7661"/>
                    <a:pt x="88552" y="606"/>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21058905">
              <a:off x="1112472" y="2134733"/>
              <a:ext cx="804268" cy="511468"/>
            </a:xfrm>
            <a:custGeom>
              <a:avLst/>
              <a:gdLst>
                <a:gd name="connsiteX0" fmla="*/ 4520 w 268787"/>
                <a:gd name="connsiteY0" fmla="*/ 71120 h 170933"/>
                <a:gd name="connsiteX1" fmla="*/ 70560 w 268787"/>
                <a:gd name="connsiteY1" fmla="*/ 132080 h 170933"/>
                <a:gd name="connsiteX2" fmla="*/ 95960 w 268787"/>
                <a:gd name="connsiteY2" fmla="*/ 167640 h 170933"/>
                <a:gd name="connsiteX3" fmla="*/ 156920 w 268787"/>
                <a:gd name="connsiteY3" fmla="*/ 167640 h 170933"/>
                <a:gd name="connsiteX4" fmla="*/ 233120 w 268787"/>
                <a:gd name="connsiteY4" fmla="*/ 152400 h 170933"/>
                <a:gd name="connsiteX5" fmla="*/ 268680 w 268787"/>
                <a:gd name="connsiteY5" fmla="*/ 91440 h 170933"/>
                <a:gd name="connsiteX6" fmla="*/ 222960 w 268787"/>
                <a:gd name="connsiteY6" fmla="*/ 55880 h 170933"/>
                <a:gd name="connsiteX7" fmla="*/ 197560 w 268787"/>
                <a:gd name="connsiteY7" fmla="*/ 45720 h 170933"/>
                <a:gd name="connsiteX8" fmla="*/ 187400 w 268787"/>
                <a:gd name="connsiteY8" fmla="*/ 35560 h 170933"/>
                <a:gd name="connsiteX9" fmla="*/ 146760 w 268787"/>
                <a:gd name="connsiteY9" fmla="*/ 81280 h 170933"/>
                <a:gd name="connsiteX10" fmla="*/ 126440 w 268787"/>
                <a:gd name="connsiteY10" fmla="*/ 86360 h 170933"/>
                <a:gd name="connsiteX11" fmla="*/ 75640 w 268787"/>
                <a:gd name="connsiteY11" fmla="*/ 30480 h 170933"/>
                <a:gd name="connsiteX12" fmla="*/ 45160 w 268787"/>
                <a:gd name="connsiteY12" fmla="*/ 20320 h 170933"/>
                <a:gd name="connsiteX13" fmla="*/ 29920 w 268787"/>
                <a:gd name="connsiteY13" fmla="*/ 0 h 170933"/>
                <a:gd name="connsiteX14" fmla="*/ 9600 w 268787"/>
                <a:gd name="connsiteY14" fmla="*/ 20320 h 170933"/>
                <a:gd name="connsiteX15" fmla="*/ 4520 w 268787"/>
                <a:gd name="connsiteY15" fmla="*/ 71120 h 1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87" h="170933">
                  <a:moveTo>
                    <a:pt x="4520" y="71120"/>
                  </a:moveTo>
                  <a:cubicBezTo>
                    <a:pt x="14680" y="89747"/>
                    <a:pt x="55320" y="115993"/>
                    <a:pt x="70560" y="132080"/>
                  </a:cubicBezTo>
                  <a:cubicBezTo>
                    <a:pt x="85800" y="148167"/>
                    <a:pt x="81567" y="161713"/>
                    <a:pt x="95960" y="167640"/>
                  </a:cubicBezTo>
                  <a:cubicBezTo>
                    <a:pt x="110353" y="173567"/>
                    <a:pt x="134060" y="170180"/>
                    <a:pt x="156920" y="167640"/>
                  </a:cubicBezTo>
                  <a:cubicBezTo>
                    <a:pt x="179780" y="165100"/>
                    <a:pt x="214493" y="165100"/>
                    <a:pt x="233120" y="152400"/>
                  </a:cubicBezTo>
                  <a:cubicBezTo>
                    <a:pt x="251747" y="139700"/>
                    <a:pt x="270373" y="107527"/>
                    <a:pt x="268680" y="91440"/>
                  </a:cubicBezTo>
                  <a:cubicBezTo>
                    <a:pt x="266987" y="75353"/>
                    <a:pt x="234813" y="63500"/>
                    <a:pt x="222960" y="55880"/>
                  </a:cubicBezTo>
                  <a:cubicBezTo>
                    <a:pt x="211107" y="48260"/>
                    <a:pt x="203487" y="49107"/>
                    <a:pt x="197560" y="45720"/>
                  </a:cubicBezTo>
                  <a:cubicBezTo>
                    <a:pt x="191633" y="42333"/>
                    <a:pt x="195867" y="29633"/>
                    <a:pt x="187400" y="35560"/>
                  </a:cubicBezTo>
                  <a:cubicBezTo>
                    <a:pt x="178933" y="41487"/>
                    <a:pt x="156920" y="72813"/>
                    <a:pt x="146760" y="81280"/>
                  </a:cubicBezTo>
                  <a:cubicBezTo>
                    <a:pt x="136600" y="89747"/>
                    <a:pt x="138293" y="94827"/>
                    <a:pt x="126440" y="86360"/>
                  </a:cubicBezTo>
                  <a:cubicBezTo>
                    <a:pt x="114587" y="77893"/>
                    <a:pt x="89187" y="41487"/>
                    <a:pt x="75640" y="30480"/>
                  </a:cubicBezTo>
                  <a:cubicBezTo>
                    <a:pt x="62093" y="19473"/>
                    <a:pt x="52780" y="25400"/>
                    <a:pt x="45160" y="20320"/>
                  </a:cubicBezTo>
                  <a:cubicBezTo>
                    <a:pt x="37540" y="15240"/>
                    <a:pt x="35847" y="0"/>
                    <a:pt x="29920" y="0"/>
                  </a:cubicBezTo>
                  <a:cubicBezTo>
                    <a:pt x="23993" y="0"/>
                    <a:pt x="15527" y="13547"/>
                    <a:pt x="9600" y="20320"/>
                  </a:cubicBezTo>
                  <a:cubicBezTo>
                    <a:pt x="3673" y="27093"/>
                    <a:pt x="-5640" y="52493"/>
                    <a:pt x="4520" y="71120"/>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3873426" y="3494554"/>
              <a:ext cx="550782" cy="430199"/>
            </a:xfrm>
            <a:custGeom>
              <a:avLst/>
              <a:gdLst>
                <a:gd name="connsiteX0" fmla="*/ 189231 w 260786"/>
                <a:gd name="connsiteY0" fmla="*/ 323 h 203692"/>
                <a:gd name="connsiteX1" fmla="*/ 2964 w 260786"/>
                <a:gd name="connsiteY1" fmla="*/ 68056 h 203692"/>
                <a:gd name="connsiteX2" fmla="*/ 87631 w 260786"/>
                <a:gd name="connsiteY2" fmla="*/ 203523 h 203692"/>
                <a:gd name="connsiteX3" fmla="*/ 256964 w 260786"/>
                <a:gd name="connsiteY3" fmla="*/ 93456 h 203692"/>
                <a:gd name="connsiteX4" fmla="*/ 189231 w 260786"/>
                <a:gd name="connsiteY4" fmla="*/ 323 h 203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786" h="203692">
                  <a:moveTo>
                    <a:pt x="189231" y="323"/>
                  </a:moveTo>
                  <a:cubicBezTo>
                    <a:pt x="146898" y="-3910"/>
                    <a:pt x="19897" y="34189"/>
                    <a:pt x="2964" y="68056"/>
                  </a:cubicBezTo>
                  <a:cubicBezTo>
                    <a:pt x="-13969" y="101923"/>
                    <a:pt x="45298" y="199290"/>
                    <a:pt x="87631" y="203523"/>
                  </a:cubicBezTo>
                  <a:cubicBezTo>
                    <a:pt x="129964" y="207756"/>
                    <a:pt x="240031" y="131556"/>
                    <a:pt x="256964" y="93456"/>
                  </a:cubicBezTo>
                  <a:cubicBezTo>
                    <a:pt x="273897" y="55356"/>
                    <a:pt x="231564" y="4556"/>
                    <a:pt x="189231" y="323"/>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189388" y="2353707"/>
              <a:ext cx="644637" cy="338554"/>
            </a:xfrm>
            <a:prstGeom prst="rect">
              <a:avLst/>
            </a:prstGeom>
            <a:noFill/>
          </p:spPr>
          <p:txBody>
            <a:bodyPr wrap="square" rtlCol="0">
              <a:spAutoFit/>
            </a:bodyPr>
            <a:lstStyle/>
            <a:p>
              <a:pPr algn="ctr"/>
              <a:r>
                <a:rPr lang="zh-CN" altLang="en-US" sz="800" b="1" dirty="0">
                  <a:solidFill>
                    <a:schemeClr val="bg1"/>
                  </a:solidFill>
                </a:rPr>
                <a:t>西部风</a:t>
              </a:r>
              <a:r>
                <a:rPr lang="zh-CN" altLang="en-US" sz="800" b="1" dirty="0" smtClean="0">
                  <a:solidFill>
                    <a:schemeClr val="bg1"/>
                  </a:solidFill>
                </a:rPr>
                <a:t>电</a:t>
              </a:r>
              <a:r>
                <a:rPr lang="en-US" altLang="zh-CN" sz="800" b="1" dirty="0" smtClean="0">
                  <a:solidFill>
                    <a:schemeClr val="bg1"/>
                  </a:solidFill>
                </a:rPr>
                <a:t>10</a:t>
              </a:r>
              <a:endParaRPr lang="zh-CN" altLang="en-US" sz="800" b="1" dirty="0">
                <a:solidFill>
                  <a:schemeClr val="bg1"/>
                </a:solidFill>
              </a:endParaRPr>
            </a:p>
          </p:txBody>
        </p:sp>
        <p:sp>
          <p:nvSpPr>
            <p:cNvPr id="95" name="TextBox 94"/>
            <p:cNvSpPr txBox="1"/>
            <p:nvPr/>
          </p:nvSpPr>
          <p:spPr>
            <a:xfrm rot="510103">
              <a:off x="449492" y="2399874"/>
              <a:ext cx="644637" cy="338554"/>
            </a:xfrm>
            <a:prstGeom prst="rect">
              <a:avLst/>
            </a:prstGeom>
            <a:noFill/>
          </p:spPr>
          <p:txBody>
            <a:bodyPr wrap="square" rtlCol="0">
              <a:spAutoFit/>
            </a:bodyPr>
            <a:lstStyle/>
            <a:p>
              <a:pPr algn="ctr"/>
              <a:r>
                <a:rPr lang="zh-CN" altLang="en-US" sz="800" b="1" dirty="0">
                  <a:solidFill>
                    <a:schemeClr val="bg1"/>
                  </a:solidFill>
                </a:rPr>
                <a:t>西部风</a:t>
              </a:r>
              <a:r>
                <a:rPr lang="zh-CN" altLang="en-US" sz="800" b="1" dirty="0" smtClean="0">
                  <a:solidFill>
                    <a:schemeClr val="bg1"/>
                  </a:solidFill>
                </a:rPr>
                <a:t>电</a:t>
              </a:r>
              <a:endParaRPr lang="en-US" altLang="zh-CN" sz="800" b="1" dirty="0" smtClean="0">
                <a:solidFill>
                  <a:schemeClr val="bg1"/>
                </a:solidFill>
              </a:endParaRPr>
            </a:p>
            <a:p>
              <a:pPr algn="ctr"/>
              <a:r>
                <a:rPr lang="en-US" altLang="zh-CN" sz="800" b="1" dirty="0">
                  <a:solidFill>
                    <a:schemeClr val="bg1"/>
                  </a:solidFill>
                </a:rPr>
                <a:t>5</a:t>
              </a:r>
              <a:endParaRPr lang="zh-CN" altLang="en-US" sz="800" b="1" dirty="0">
                <a:solidFill>
                  <a:schemeClr val="bg1"/>
                </a:solidFill>
              </a:endParaRPr>
            </a:p>
          </p:txBody>
        </p:sp>
        <p:sp>
          <p:nvSpPr>
            <p:cNvPr id="97" name="TextBox 96"/>
            <p:cNvSpPr txBox="1"/>
            <p:nvPr/>
          </p:nvSpPr>
          <p:spPr>
            <a:xfrm rot="2936701">
              <a:off x="712541" y="2970464"/>
              <a:ext cx="644637" cy="338554"/>
            </a:xfrm>
            <a:prstGeom prst="rect">
              <a:avLst/>
            </a:prstGeom>
            <a:noFill/>
          </p:spPr>
          <p:txBody>
            <a:bodyPr wrap="square" rtlCol="0">
              <a:spAutoFit/>
            </a:bodyPr>
            <a:lstStyle/>
            <a:p>
              <a:pPr algn="ctr"/>
              <a:r>
                <a:rPr lang="zh-CN" altLang="en-US" sz="800" b="1" dirty="0">
                  <a:solidFill>
                    <a:schemeClr val="bg1"/>
                  </a:solidFill>
                </a:rPr>
                <a:t>西部风</a:t>
              </a:r>
              <a:r>
                <a:rPr lang="zh-CN" altLang="en-US" sz="800" b="1" dirty="0" smtClean="0">
                  <a:solidFill>
                    <a:schemeClr val="bg1"/>
                  </a:solidFill>
                </a:rPr>
                <a:t>电</a:t>
              </a:r>
              <a:r>
                <a:rPr lang="en-US" altLang="zh-CN" sz="800" b="1" dirty="0" smtClean="0">
                  <a:solidFill>
                    <a:schemeClr val="bg1"/>
                  </a:solidFill>
                </a:rPr>
                <a:t>10</a:t>
              </a:r>
              <a:endParaRPr lang="zh-CN" altLang="en-US" sz="800" b="1" dirty="0">
                <a:solidFill>
                  <a:schemeClr val="bg1"/>
                </a:solidFill>
              </a:endParaRPr>
            </a:p>
          </p:txBody>
        </p:sp>
        <p:sp>
          <p:nvSpPr>
            <p:cNvPr id="100" name="TextBox 99"/>
            <p:cNvSpPr txBox="1"/>
            <p:nvPr/>
          </p:nvSpPr>
          <p:spPr>
            <a:xfrm>
              <a:off x="3830495" y="3597266"/>
              <a:ext cx="644637" cy="338554"/>
            </a:xfrm>
            <a:prstGeom prst="rect">
              <a:avLst/>
            </a:prstGeom>
            <a:noFill/>
          </p:spPr>
          <p:txBody>
            <a:bodyPr wrap="square" rtlCol="0">
              <a:spAutoFit/>
            </a:bodyPr>
            <a:lstStyle/>
            <a:p>
              <a:pPr algn="ctr"/>
              <a:r>
                <a:rPr lang="zh-CN" altLang="en-US" sz="800" b="1" dirty="0">
                  <a:solidFill>
                    <a:schemeClr val="bg1"/>
                  </a:solidFill>
                </a:rPr>
                <a:t>东部风</a:t>
              </a:r>
              <a:r>
                <a:rPr lang="zh-CN" altLang="en-US" sz="800" b="1" dirty="0" smtClean="0">
                  <a:solidFill>
                    <a:schemeClr val="bg1"/>
                  </a:solidFill>
                </a:rPr>
                <a:t>电</a:t>
              </a:r>
              <a:endParaRPr lang="en-US" altLang="zh-CN" sz="800" b="1" dirty="0" smtClean="0">
                <a:solidFill>
                  <a:schemeClr val="bg1"/>
                </a:solidFill>
              </a:endParaRPr>
            </a:p>
            <a:p>
              <a:pPr algn="ctr"/>
              <a:r>
                <a:rPr lang="en-US" altLang="zh-CN" sz="800" b="1" dirty="0" smtClean="0">
                  <a:solidFill>
                    <a:schemeClr val="bg1"/>
                  </a:solidFill>
                </a:rPr>
                <a:t>10</a:t>
              </a:r>
              <a:endParaRPr lang="zh-CN" altLang="en-US" sz="800" b="1" dirty="0">
                <a:solidFill>
                  <a:schemeClr val="bg1"/>
                </a:solidFill>
              </a:endParaRPr>
            </a:p>
          </p:txBody>
        </p:sp>
      </p:grpSp>
      <p:graphicFrame>
        <p:nvGraphicFramePr>
          <p:cNvPr id="106" name="表格 105"/>
          <p:cNvGraphicFramePr>
            <a:graphicFrameLocks noGrp="1"/>
          </p:cNvGraphicFramePr>
          <p:nvPr/>
        </p:nvGraphicFramePr>
        <p:xfrm>
          <a:off x="4927597" y="2447294"/>
          <a:ext cx="6637868" cy="3249267"/>
        </p:xfrm>
        <a:graphic>
          <a:graphicData uri="http://schemas.openxmlformats.org/drawingml/2006/table">
            <a:tbl>
              <a:tblPr firstRow="1" bandRow="1">
                <a:tableStyleId>{5C22544A-7EE6-4342-B048-85BDC9FD1C3A}</a:tableStyleId>
              </a:tblPr>
              <a:tblGrid>
                <a:gridCol w="899574">
                  <a:extLst>
                    <a:ext uri="{9D8B030D-6E8A-4147-A177-3AD203B41FA5}">
                      <a16:colId xmlns="" xmlns:a16="http://schemas.microsoft.com/office/drawing/2014/main" val="20000"/>
                    </a:ext>
                  </a:extLst>
                </a:gridCol>
                <a:gridCol w="911668">
                  <a:extLst>
                    <a:ext uri="{9D8B030D-6E8A-4147-A177-3AD203B41FA5}">
                      <a16:colId xmlns="" xmlns:a16="http://schemas.microsoft.com/office/drawing/2014/main" val="20001"/>
                    </a:ext>
                  </a:extLst>
                </a:gridCol>
                <a:gridCol w="1011870">
                  <a:extLst>
                    <a:ext uri="{9D8B030D-6E8A-4147-A177-3AD203B41FA5}">
                      <a16:colId xmlns="" xmlns:a16="http://schemas.microsoft.com/office/drawing/2014/main" val="20002"/>
                    </a:ext>
                  </a:extLst>
                </a:gridCol>
                <a:gridCol w="1001752">
                  <a:extLst>
                    <a:ext uri="{9D8B030D-6E8A-4147-A177-3AD203B41FA5}">
                      <a16:colId xmlns="" xmlns:a16="http://schemas.microsoft.com/office/drawing/2014/main" val="20003"/>
                    </a:ext>
                  </a:extLst>
                </a:gridCol>
                <a:gridCol w="1406502">
                  <a:extLst>
                    <a:ext uri="{9D8B030D-6E8A-4147-A177-3AD203B41FA5}">
                      <a16:colId xmlns="" xmlns:a16="http://schemas.microsoft.com/office/drawing/2014/main" val="20004"/>
                    </a:ext>
                  </a:extLst>
                </a:gridCol>
                <a:gridCol w="1406502">
                  <a:extLst>
                    <a:ext uri="{9D8B030D-6E8A-4147-A177-3AD203B41FA5}">
                      <a16:colId xmlns="" xmlns:a16="http://schemas.microsoft.com/office/drawing/2014/main" val="20005"/>
                    </a:ext>
                  </a:extLst>
                </a:gridCol>
              </a:tblGrid>
              <a:tr h="470533">
                <a:tc>
                  <a:txBody>
                    <a:bodyPr/>
                    <a:lstStyle/>
                    <a:p>
                      <a:pPr algn="ctr"/>
                      <a:r>
                        <a:rPr lang="zh-CN" altLang="en-US" sz="1200" dirty="0"/>
                        <a:t>风电场</a:t>
                      </a:r>
                      <a:endParaRPr lang="en-US" altLang="zh-CN" sz="1200" dirty="0"/>
                    </a:p>
                    <a:p>
                      <a:pPr algn="ctr"/>
                      <a:r>
                        <a:rPr lang="zh-CN" altLang="en-US" sz="1200" dirty="0"/>
                        <a:t>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396962">
                <a:tc rowSpan="4">
                  <a:txBody>
                    <a:bodyPr/>
                    <a:lstStyle/>
                    <a:p>
                      <a:pPr algn="ctr"/>
                      <a:r>
                        <a:rPr lang="zh-CN" altLang="en-US" sz="1400" dirty="0"/>
                        <a:t>东部风电</a:t>
                      </a:r>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葵花</a:t>
                      </a:r>
                    </a:p>
                  </a:txBody>
                  <a:tcPr anchor="ctr">
                    <a:solidFill>
                      <a:schemeClr val="bg1"/>
                    </a:solidFill>
                  </a:tcPr>
                </a:tc>
                <a:tc>
                  <a:txBody>
                    <a:bodyPr/>
                    <a:lstStyle/>
                    <a:p>
                      <a:pPr algn="ctr"/>
                      <a:r>
                        <a:rPr lang="en-US" altLang="zh-CN" sz="1400" dirty="0"/>
                        <a:t>36</a:t>
                      </a:r>
                      <a:endParaRPr lang="zh-CN" altLang="en-US" sz="1400" dirty="0"/>
                    </a:p>
                  </a:txBody>
                  <a:tcPr anchor="ctr">
                    <a:solidFill>
                      <a:schemeClr val="bg1"/>
                    </a:solidFill>
                  </a:tcPr>
                </a:tc>
                <a:tc>
                  <a:txBody>
                    <a:bodyPr/>
                    <a:lstStyle/>
                    <a:p>
                      <a:pPr algn="ctr"/>
                      <a:r>
                        <a:rPr lang="en-US" altLang="zh-CN" sz="1400" dirty="0"/>
                        <a:t>21.4</a:t>
                      </a:r>
                      <a:endParaRPr lang="zh-CN" altLang="en-US" sz="1400" dirty="0"/>
                    </a:p>
                  </a:txBody>
                  <a:tcPr anchor="ctr">
                    <a:solidFill>
                      <a:schemeClr val="bg1"/>
                    </a:solidFill>
                  </a:tcPr>
                </a:tc>
                <a:tc>
                  <a:txBody>
                    <a:bodyPr/>
                    <a:lstStyle/>
                    <a:p>
                      <a:pPr algn="ctr"/>
                      <a:r>
                        <a:rPr lang="en-US" altLang="zh-CN" sz="1400" dirty="0"/>
                        <a:t>9.2</a:t>
                      </a:r>
                      <a:endParaRPr lang="zh-CN" altLang="en-US" sz="1400" dirty="0"/>
                    </a:p>
                  </a:txBody>
                  <a:tcPr anchor="ctr">
                    <a:solidFill>
                      <a:schemeClr val="bg1"/>
                    </a:solidFill>
                  </a:tcPr>
                </a:tc>
                <a:tc>
                  <a:txBody>
                    <a:bodyPr/>
                    <a:lstStyle/>
                    <a:p>
                      <a:pPr algn="ctr"/>
                      <a:r>
                        <a:rPr lang="en-US" altLang="zh-CN" sz="1400" dirty="0"/>
                        <a:t>21.8</a:t>
                      </a:r>
                      <a:endParaRPr lang="zh-CN" altLang="en-US" sz="1400" dirty="0"/>
                    </a:p>
                  </a:txBody>
                  <a:tcPr anchor="ctr">
                    <a:solidFill>
                      <a:schemeClr val="bg1"/>
                    </a:solidFill>
                  </a:tcPr>
                </a:tc>
                <a:extLst>
                  <a:ext uri="{0D108BD9-81ED-4DB2-BD59-A6C34878D82A}">
                    <a16:rowId xmlns="" xmlns:a16="http://schemas.microsoft.com/office/drawing/2014/main" val="10001"/>
                  </a:ext>
                </a:extLst>
              </a:tr>
              <a:tr h="396962">
                <a:tc vMerge="1">
                  <a:txBody>
                    <a:bodyPr/>
                    <a:lstStyle/>
                    <a:p>
                      <a:endParaRPr lang="zh-CN"/>
                    </a:p>
                  </a:txBody>
                  <a:tcPr/>
                </a:tc>
                <a:tc>
                  <a:txBody>
                    <a:bodyPr/>
                    <a:lstStyle/>
                    <a:p>
                      <a:pPr algn="ctr"/>
                      <a:r>
                        <a:rPr lang="zh-CN" altLang="en-US" sz="1400" dirty="0"/>
                        <a:t>海棠</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1.9</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2.35</a:t>
                      </a:r>
                      <a:endParaRPr lang="zh-CN" altLang="en-US" sz="1400" dirty="0"/>
                    </a:p>
                  </a:txBody>
                  <a:tcPr anchor="ctr">
                    <a:lnL w="12700" cap="flat" cmpd="sng" algn="ctr">
                      <a:noFill/>
                      <a:prstDash val="solid"/>
                      <a:round/>
                      <a:headEnd type="none" w="med" len="med"/>
                      <a:tailEnd type="none" w="med" len="med"/>
                    </a:lnL>
                    <a:lnR w="12700" cmpd="sng">
                      <a:noFill/>
                    </a:lnR>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4.1</a:t>
                      </a:r>
                      <a:endParaRPr lang="zh-CN" altLang="en-US" sz="1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396962">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蓉花</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3.47</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0.78</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2.53</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96962">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涂营</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3.72</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0.53</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2.28</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396962">
                <a:tc rowSpan="3">
                  <a:txBody>
                    <a:bodyPr/>
                    <a:lstStyle/>
                    <a:p>
                      <a:pPr algn="ctr"/>
                      <a:r>
                        <a:rPr lang="zh-CN" altLang="en-US" sz="1400" dirty="0"/>
                        <a:t>西部风电</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荷花</a:t>
                      </a:r>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6.3</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3.4</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2.0</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4.16</a:t>
                      </a:r>
                      <a:endParaRPr lang="zh-CN" altLang="en-US" sz="1400" dirty="0"/>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96962">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marL="0" algn="ctr" defTabSz="1218565" rtl="0" eaLnBrk="1" latinLnBrk="0" hangingPunct="1"/>
                      <a:r>
                        <a:rPr lang="zh-CN" altLang="en-US" sz="1400" kern="1200" dirty="0">
                          <a:solidFill>
                            <a:schemeClr val="dk1"/>
                          </a:solidFill>
                          <a:latin typeface="+mn-lt"/>
                          <a:ea typeface="+mn-ea"/>
                          <a:cs typeface="+mn-cs"/>
                        </a:rPr>
                        <a:t>牡丹</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5</a:t>
                      </a:r>
                      <a:endParaRPr lang="zh-CN" altLang="en-US" sz="14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4.34</a:t>
                      </a:r>
                      <a:endParaRPr lang="zh-CN" altLang="en-US" sz="14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0</a:t>
                      </a:r>
                      <a:endParaRPr lang="zh-CN" altLang="en-US" sz="14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1.66</a:t>
                      </a:r>
                      <a:endParaRPr lang="zh-CN" altLang="en-US" sz="14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6"/>
                  </a:ext>
                </a:extLst>
              </a:tr>
              <a:tr h="396962">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启明</a:t>
                      </a:r>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1.51</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2.74</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4.49</a:t>
                      </a:r>
                      <a:endParaRPr lang="zh-CN" altLang="en-US" sz="1400" dirty="0"/>
                    </a:p>
                  </a:txBody>
                  <a:tcPr anchor="ct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bl>
          </a:graphicData>
        </a:graphic>
      </p:graphicFrame>
      <p:sp>
        <p:nvSpPr>
          <p:cNvPr id="107" name="TextBox 106"/>
          <p:cNvSpPr txBox="1"/>
          <p:nvPr/>
        </p:nvSpPr>
        <p:spPr>
          <a:xfrm>
            <a:off x="754261" y="5542674"/>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淮滨县风场接入变电站分布图</a:t>
            </a:r>
          </a:p>
        </p:txBody>
      </p:sp>
      <p:sp>
        <p:nvSpPr>
          <p:cNvPr id="109" name="矩形 108"/>
          <p:cNvSpPr/>
          <p:nvPr/>
        </p:nvSpPr>
        <p:spPr>
          <a:xfrm>
            <a:off x="300109" y="784002"/>
            <a:ext cx="1975645"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110" name="直接连接符 109"/>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11"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91790" y="1372006"/>
            <a:ext cx="10817855" cy="1052596"/>
          </a:xfrm>
          <a:prstGeom prst="rect">
            <a:avLst/>
          </a:prstGeom>
        </p:spPr>
        <p:txBody>
          <a:bodyPr wrap="square">
            <a:spAutoFit/>
          </a:bodyPr>
          <a:lstStyle/>
          <a:p>
            <a:pPr>
              <a:lnSpc>
                <a:spcPct val="130000"/>
              </a:lnSpc>
              <a:defRPr/>
            </a:pPr>
            <a:r>
              <a:rPr lang="zh-CN" altLang="en-US" sz="1600" b="1" dirty="0" smtClean="0">
                <a:solidFill>
                  <a:srgbClr val="163896"/>
                </a:solidFill>
                <a:latin typeface="微软雅黑" panose="020B0503020204020204" pitchFamily="34" charset="-122"/>
                <a:cs typeface="+mn-ea"/>
                <a:sym typeface="+mn-lt"/>
              </a:rPr>
              <a:t>通道整体</a:t>
            </a:r>
            <a:r>
              <a:rPr lang="zh-CN" altLang="en-US" sz="1600" b="1" dirty="0">
                <a:solidFill>
                  <a:srgbClr val="163896"/>
                </a:solidFill>
                <a:latin typeface="微软雅黑" panose="020B0503020204020204" pitchFamily="34" charset="-122"/>
                <a:cs typeface="+mn-ea"/>
                <a:sym typeface="+mn-lt"/>
              </a:rPr>
              <a:t>情况：</a:t>
            </a:r>
            <a:r>
              <a:rPr lang="zh-CN" altLang="en-US" sz="1600" dirty="0">
                <a:solidFill>
                  <a:srgbClr val="163896"/>
                </a:solidFill>
                <a:latin typeface="微软雅黑" panose="020B0503020204020204" pitchFamily="34" charset="-122"/>
                <a:cs typeface="+mn-ea"/>
                <a:sym typeface="+mn-lt"/>
              </a:rPr>
              <a:t>北部通道江南</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弦城</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紫水</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光山</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五里极限外送</a:t>
            </a:r>
            <a:r>
              <a:rPr lang="en-US" altLang="zh-CN" sz="1600" dirty="0">
                <a:solidFill>
                  <a:srgbClr val="163896"/>
                </a:solidFill>
                <a:latin typeface="微软雅黑" panose="020B0503020204020204" pitchFamily="34" charset="-122"/>
                <a:cs typeface="+mn-ea"/>
                <a:sym typeface="+mn-lt"/>
              </a:rPr>
              <a:t>3.6</a:t>
            </a:r>
            <a:r>
              <a:rPr lang="zh-CN" altLang="en-US" sz="1600" dirty="0">
                <a:solidFill>
                  <a:srgbClr val="163896"/>
                </a:solidFill>
                <a:latin typeface="微软雅黑" panose="020B0503020204020204" pitchFamily="34" charset="-122"/>
                <a:cs typeface="+mn-ea"/>
                <a:sym typeface="+mn-lt"/>
              </a:rPr>
              <a:t>万千瓦，江南负载已超</a:t>
            </a:r>
            <a:r>
              <a:rPr lang="en-US" altLang="zh-CN" sz="1600" dirty="0">
                <a:solidFill>
                  <a:srgbClr val="163896"/>
                </a:solidFill>
                <a:latin typeface="微软雅黑" panose="020B0503020204020204" pitchFamily="34" charset="-122"/>
                <a:cs typeface="+mn-ea"/>
                <a:sym typeface="+mn-lt"/>
              </a:rPr>
              <a:t>70% </a:t>
            </a:r>
            <a:r>
              <a:rPr lang="zh-CN" altLang="en-US" sz="1600" dirty="0">
                <a:solidFill>
                  <a:srgbClr val="163896"/>
                </a:solidFill>
                <a:latin typeface="微软雅黑" panose="020B0503020204020204" pitchFamily="34" charset="-122"/>
                <a:cs typeface="+mn-ea"/>
                <a:sym typeface="+mn-lt"/>
              </a:rPr>
              <a:t>，可考虑由弦城至春申送至信阳城区；西南部为负荷中心，可开发主要为分散式风电，西南部通过江南</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马畈</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天瑞</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金楼</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映山红环供电，就近负荷消纳。</a:t>
            </a:r>
            <a:endParaRPr lang="en-US" altLang="zh-CN" sz="1600" dirty="0">
              <a:solidFill>
                <a:srgbClr val="163896"/>
              </a:solidFill>
              <a:latin typeface="微软雅黑" panose="020B0503020204020204" pitchFamily="34" charset="-122"/>
              <a:cs typeface="+mn-ea"/>
              <a:sym typeface="+mn-lt"/>
            </a:endParaRPr>
          </a:p>
        </p:txBody>
      </p:sp>
      <p:grpSp>
        <p:nvGrpSpPr>
          <p:cNvPr id="2" name="组合 1"/>
          <p:cNvGrpSpPr/>
          <p:nvPr/>
        </p:nvGrpSpPr>
        <p:grpSpPr>
          <a:xfrm>
            <a:off x="172063" y="2424602"/>
            <a:ext cx="4432069" cy="3128186"/>
            <a:chOff x="172063" y="2002576"/>
            <a:chExt cx="4432069" cy="3128186"/>
          </a:xfrm>
        </p:grpSpPr>
        <p:sp>
          <p:nvSpPr>
            <p:cNvPr id="86" name="任意多边形 85"/>
            <p:cNvSpPr/>
            <p:nvPr/>
          </p:nvSpPr>
          <p:spPr bwMode="auto">
            <a:xfrm>
              <a:off x="435965" y="2002577"/>
              <a:ext cx="4168167" cy="3128185"/>
            </a:xfrm>
            <a:custGeom>
              <a:avLst/>
              <a:gdLst>
                <a:gd name="connsiteX0" fmla="*/ 1152172 w 2132453"/>
                <a:gd name="connsiteY0" fmla="*/ 29633 h 1600394"/>
                <a:gd name="connsiteX1" fmla="*/ 1211439 w 2132453"/>
                <a:gd name="connsiteY1" fmla="*/ 27516 h 1600394"/>
                <a:gd name="connsiteX2" fmla="*/ 1230489 w 2132453"/>
                <a:gd name="connsiteY2" fmla="*/ 29633 h 1600394"/>
                <a:gd name="connsiteX3" fmla="*/ 1243189 w 2132453"/>
                <a:gd name="connsiteY3" fmla="*/ 31750 h 1600394"/>
                <a:gd name="connsiteX4" fmla="*/ 1245306 w 2132453"/>
                <a:gd name="connsiteY4" fmla="*/ 55033 h 1600394"/>
                <a:gd name="connsiteX5" fmla="*/ 1245306 w 2132453"/>
                <a:gd name="connsiteY5" fmla="*/ 80433 h 1600394"/>
                <a:gd name="connsiteX6" fmla="*/ 1243189 w 2132453"/>
                <a:gd name="connsiteY6" fmla="*/ 103716 h 1600394"/>
                <a:gd name="connsiteX7" fmla="*/ 1243189 w 2132453"/>
                <a:gd name="connsiteY7" fmla="*/ 118533 h 1600394"/>
                <a:gd name="connsiteX8" fmla="*/ 1255889 w 2132453"/>
                <a:gd name="connsiteY8" fmla="*/ 139700 h 1600394"/>
                <a:gd name="connsiteX9" fmla="*/ 1266472 w 2132453"/>
                <a:gd name="connsiteY9" fmla="*/ 158750 h 1600394"/>
                <a:gd name="connsiteX10" fmla="*/ 1279172 w 2132453"/>
                <a:gd name="connsiteY10" fmla="*/ 171450 h 1600394"/>
                <a:gd name="connsiteX11" fmla="*/ 1296106 w 2132453"/>
                <a:gd name="connsiteY11" fmla="*/ 192616 h 1600394"/>
                <a:gd name="connsiteX12" fmla="*/ 1308806 w 2132453"/>
                <a:gd name="connsiteY12" fmla="*/ 215900 h 1600394"/>
                <a:gd name="connsiteX13" fmla="*/ 1329972 w 2132453"/>
                <a:gd name="connsiteY13" fmla="*/ 258233 h 1600394"/>
                <a:gd name="connsiteX14" fmla="*/ 1344789 w 2132453"/>
                <a:gd name="connsiteY14" fmla="*/ 287866 h 1600394"/>
                <a:gd name="connsiteX15" fmla="*/ 1359606 w 2132453"/>
                <a:gd name="connsiteY15" fmla="*/ 328083 h 1600394"/>
                <a:gd name="connsiteX16" fmla="*/ 1370189 w 2132453"/>
                <a:gd name="connsiteY16" fmla="*/ 353483 h 1600394"/>
                <a:gd name="connsiteX17" fmla="*/ 1382889 w 2132453"/>
                <a:gd name="connsiteY17" fmla="*/ 374650 h 1600394"/>
                <a:gd name="connsiteX18" fmla="*/ 1401939 w 2132453"/>
                <a:gd name="connsiteY18" fmla="*/ 383116 h 1600394"/>
                <a:gd name="connsiteX19" fmla="*/ 1420989 w 2132453"/>
                <a:gd name="connsiteY19" fmla="*/ 387350 h 1600394"/>
                <a:gd name="connsiteX20" fmla="*/ 1444272 w 2132453"/>
                <a:gd name="connsiteY20" fmla="*/ 389466 h 1600394"/>
                <a:gd name="connsiteX21" fmla="*/ 1473906 w 2132453"/>
                <a:gd name="connsiteY21" fmla="*/ 389466 h 1600394"/>
                <a:gd name="connsiteX22" fmla="*/ 1518356 w 2132453"/>
                <a:gd name="connsiteY22" fmla="*/ 391583 h 1600394"/>
                <a:gd name="connsiteX23" fmla="*/ 1547989 w 2132453"/>
                <a:gd name="connsiteY23" fmla="*/ 397933 h 1600394"/>
                <a:gd name="connsiteX24" fmla="*/ 1577622 w 2132453"/>
                <a:gd name="connsiteY24" fmla="*/ 408516 h 1600394"/>
                <a:gd name="connsiteX25" fmla="*/ 1588206 w 2132453"/>
                <a:gd name="connsiteY25" fmla="*/ 421216 h 1600394"/>
                <a:gd name="connsiteX26" fmla="*/ 1586089 w 2132453"/>
                <a:gd name="connsiteY26" fmla="*/ 442383 h 1600394"/>
                <a:gd name="connsiteX27" fmla="*/ 1569156 w 2132453"/>
                <a:gd name="connsiteY27" fmla="*/ 457200 h 1600394"/>
                <a:gd name="connsiteX28" fmla="*/ 1550106 w 2132453"/>
                <a:gd name="connsiteY28" fmla="*/ 474133 h 1600394"/>
                <a:gd name="connsiteX29" fmla="*/ 1526822 w 2132453"/>
                <a:gd name="connsiteY29" fmla="*/ 497416 h 1600394"/>
                <a:gd name="connsiteX30" fmla="*/ 1501422 w 2132453"/>
                <a:gd name="connsiteY30" fmla="*/ 527050 h 1600394"/>
                <a:gd name="connsiteX31" fmla="*/ 1490839 w 2132453"/>
                <a:gd name="connsiteY31" fmla="*/ 558800 h 1600394"/>
                <a:gd name="connsiteX32" fmla="*/ 1488722 w 2132453"/>
                <a:gd name="connsiteY32" fmla="*/ 586316 h 1600394"/>
                <a:gd name="connsiteX33" fmla="*/ 1501422 w 2132453"/>
                <a:gd name="connsiteY33" fmla="*/ 603250 h 1600394"/>
                <a:gd name="connsiteX34" fmla="*/ 1522589 w 2132453"/>
                <a:gd name="connsiteY34" fmla="*/ 624416 h 1600394"/>
                <a:gd name="connsiteX35" fmla="*/ 1539522 w 2132453"/>
                <a:gd name="connsiteY35" fmla="*/ 645583 h 1600394"/>
                <a:gd name="connsiteX36" fmla="*/ 1541639 w 2132453"/>
                <a:gd name="connsiteY36" fmla="*/ 658283 h 1600394"/>
                <a:gd name="connsiteX37" fmla="*/ 1533172 w 2132453"/>
                <a:gd name="connsiteY37" fmla="*/ 673100 h 1600394"/>
                <a:gd name="connsiteX38" fmla="*/ 1528939 w 2132453"/>
                <a:gd name="connsiteY38" fmla="*/ 692150 h 1600394"/>
                <a:gd name="connsiteX39" fmla="*/ 1520472 w 2132453"/>
                <a:gd name="connsiteY39" fmla="*/ 702733 h 1600394"/>
                <a:gd name="connsiteX40" fmla="*/ 1522589 w 2132453"/>
                <a:gd name="connsiteY40" fmla="*/ 726016 h 1600394"/>
                <a:gd name="connsiteX41" fmla="*/ 1535289 w 2132453"/>
                <a:gd name="connsiteY41" fmla="*/ 747183 h 1600394"/>
                <a:gd name="connsiteX42" fmla="*/ 1547989 w 2132453"/>
                <a:gd name="connsiteY42" fmla="*/ 774700 h 1600394"/>
                <a:gd name="connsiteX43" fmla="*/ 1560689 w 2132453"/>
                <a:gd name="connsiteY43" fmla="*/ 793750 h 1600394"/>
                <a:gd name="connsiteX44" fmla="*/ 1577622 w 2132453"/>
                <a:gd name="connsiteY44" fmla="*/ 814916 h 1600394"/>
                <a:gd name="connsiteX45" fmla="*/ 1592439 w 2132453"/>
                <a:gd name="connsiteY45" fmla="*/ 833966 h 1600394"/>
                <a:gd name="connsiteX46" fmla="*/ 1615722 w 2132453"/>
                <a:gd name="connsiteY46" fmla="*/ 836083 h 1600394"/>
                <a:gd name="connsiteX47" fmla="*/ 1641122 w 2132453"/>
                <a:gd name="connsiteY47" fmla="*/ 840316 h 1600394"/>
                <a:gd name="connsiteX48" fmla="*/ 1662289 w 2132453"/>
                <a:gd name="connsiteY48" fmla="*/ 840316 h 1600394"/>
                <a:gd name="connsiteX49" fmla="*/ 1672872 w 2132453"/>
                <a:gd name="connsiteY49" fmla="*/ 850900 h 1600394"/>
                <a:gd name="connsiteX50" fmla="*/ 1691922 w 2132453"/>
                <a:gd name="connsiteY50" fmla="*/ 869950 h 1600394"/>
                <a:gd name="connsiteX51" fmla="*/ 1710972 w 2132453"/>
                <a:gd name="connsiteY51" fmla="*/ 886883 h 1600394"/>
                <a:gd name="connsiteX52" fmla="*/ 1725789 w 2132453"/>
                <a:gd name="connsiteY52" fmla="*/ 895350 h 1600394"/>
                <a:gd name="connsiteX53" fmla="*/ 1757539 w 2132453"/>
                <a:gd name="connsiteY53" fmla="*/ 889000 h 1600394"/>
                <a:gd name="connsiteX54" fmla="*/ 1778706 w 2132453"/>
                <a:gd name="connsiteY54" fmla="*/ 889000 h 1600394"/>
                <a:gd name="connsiteX55" fmla="*/ 1791406 w 2132453"/>
                <a:gd name="connsiteY55" fmla="*/ 876300 h 1600394"/>
                <a:gd name="connsiteX56" fmla="*/ 1801989 w 2132453"/>
                <a:gd name="connsiteY56" fmla="*/ 876300 h 1600394"/>
                <a:gd name="connsiteX57" fmla="*/ 1816806 w 2132453"/>
                <a:gd name="connsiteY57" fmla="*/ 882650 h 1600394"/>
                <a:gd name="connsiteX58" fmla="*/ 1825272 w 2132453"/>
                <a:gd name="connsiteY58" fmla="*/ 895350 h 1600394"/>
                <a:gd name="connsiteX59" fmla="*/ 1827389 w 2132453"/>
                <a:gd name="connsiteY59" fmla="*/ 920750 h 1600394"/>
                <a:gd name="connsiteX60" fmla="*/ 1840089 w 2132453"/>
                <a:gd name="connsiteY60" fmla="*/ 935566 h 1600394"/>
                <a:gd name="connsiteX61" fmla="*/ 1859139 w 2132453"/>
                <a:gd name="connsiteY61" fmla="*/ 969433 h 1600394"/>
                <a:gd name="connsiteX62" fmla="*/ 1867606 w 2132453"/>
                <a:gd name="connsiteY62" fmla="*/ 994833 h 1600394"/>
                <a:gd name="connsiteX63" fmla="*/ 1880306 w 2132453"/>
                <a:gd name="connsiteY63" fmla="*/ 1020233 h 1600394"/>
                <a:gd name="connsiteX64" fmla="*/ 1895122 w 2132453"/>
                <a:gd name="connsiteY64" fmla="*/ 1032933 h 1600394"/>
                <a:gd name="connsiteX65" fmla="*/ 1914172 w 2132453"/>
                <a:gd name="connsiteY65" fmla="*/ 1047750 h 1600394"/>
                <a:gd name="connsiteX66" fmla="*/ 1941689 w 2132453"/>
                <a:gd name="connsiteY66" fmla="*/ 1058333 h 1600394"/>
                <a:gd name="connsiteX67" fmla="*/ 1969206 w 2132453"/>
                <a:gd name="connsiteY67" fmla="*/ 1066800 h 1600394"/>
                <a:gd name="connsiteX68" fmla="*/ 1998839 w 2132453"/>
                <a:gd name="connsiteY68" fmla="*/ 1071033 h 1600394"/>
                <a:gd name="connsiteX69" fmla="*/ 2015772 w 2132453"/>
                <a:gd name="connsiteY69" fmla="*/ 1075266 h 1600394"/>
                <a:gd name="connsiteX70" fmla="*/ 2017889 w 2132453"/>
                <a:gd name="connsiteY70" fmla="*/ 1107016 h 1600394"/>
                <a:gd name="connsiteX71" fmla="*/ 2011539 w 2132453"/>
                <a:gd name="connsiteY71" fmla="*/ 1128183 h 1600394"/>
                <a:gd name="connsiteX72" fmla="*/ 2009422 w 2132453"/>
                <a:gd name="connsiteY72" fmla="*/ 1149350 h 1600394"/>
                <a:gd name="connsiteX73" fmla="*/ 2003072 w 2132453"/>
                <a:gd name="connsiteY73" fmla="*/ 1168400 h 1600394"/>
                <a:gd name="connsiteX74" fmla="*/ 1986139 w 2132453"/>
                <a:gd name="connsiteY74" fmla="*/ 1181100 h 1600394"/>
                <a:gd name="connsiteX75" fmla="*/ 1969206 w 2132453"/>
                <a:gd name="connsiteY75" fmla="*/ 1193800 h 1600394"/>
                <a:gd name="connsiteX76" fmla="*/ 1956506 w 2132453"/>
                <a:gd name="connsiteY76" fmla="*/ 1204383 h 1600394"/>
                <a:gd name="connsiteX77" fmla="*/ 1945922 w 2132453"/>
                <a:gd name="connsiteY77" fmla="*/ 1221316 h 1600394"/>
                <a:gd name="connsiteX78" fmla="*/ 1943806 w 2132453"/>
                <a:gd name="connsiteY78" fmla="*/ 1244600 h 1600394"/>
                <a:gd name="connsiteX79" fmla="*/ 1937456 w 2132453"/>
                <a:gd name="connsiteY79" fmla="*/ 1267883 h 1600394"/>
                <a:gd name="connsiteX80" fmla="*/ 1937456 w 2132453"/>
                <a:gd name="connsiteY80" fmla="*/ 1293283 h 1600394"/>
                <a:gd name="connsiteX81" fmla="*/ 1941689 w 2132453"/>
                <a:gd name="connsiteY81" fmla="*/ 1310216 h 1600394"/>
                <a:gd name="connsiteX82" fmla="*/ 1950156 w 2132453"/>
                <a:gd name="connsiteY82" fmla="*/ 1327150 h 1600394"/>
                <a:gd name="connsiteX83" fmla="*/ 1962856 w 2132453"/>
                <a:gd name="connsiteY83" fmla="*/ 1335616 h 1600394"/>
                <a:gd name="connsiteX84" fmla="*/ 1971322 w 2132453"/>
                <a:gd name="connsiteY84" fmla="*/ 1344083 h 1600394"/>
                <a:gd name="connsiteX85" fmla="*/ 1984022 w 2132453"/>
                <a:gd name="connsiteY85" fmla="*/ 1354666 h 1600394"/>
                <a:gd name="connsiteX86" fmla="*/ 1998839 w 2132453"/>
                <a:gd name="connsiteY86" fmla="*/ 1361016 h 1600394"/>
                <a:gd name="connsiteX87" fmla="*/ 2017889 w 2132453"/>
                <a:gd name="connsiteY87" fmla="*/ 1382183 h 1600394"/>
                <a:gd name="connsiteX88" fmla="*/ 2055989 w 2132453"/>
                <a:gd name="connsiteY88" fmla="*/ 1411816 h 1600394"/>
                <a:gd name="connsiteX89" fmla="*/ 2077156 w 2132453"/>
                <a:gd name="connsiteY89" fmla="*/ 1426633 h 1600394"/>
                <a:gd name="connsiteX90" fmla="*/ 2100439 w 2132453"/>
                <a:gd name="connsiteY90" fmla="*/ 1454150 h 1600394"/>
                <a:gd name="connsiteX91" fmla="*/ 2119489 w 2132453"/>
                <a:gd name="connsiteY91" fmla="*/ 1471083 h 1600394"/>
                <a:gd name="connsiteX92" fmla="*/ 2130072 w 2132453"/>
                <a:gd name="connsiteY92" fmla="*/ 1507066 h 1600394"/>
                <a:gd name="connsiteX93" fmla="*/ 2132189 w 2132453"/>
                <a:gd name="connsiteY93" fmla="*/ 1534583 h 1600394"/>
                <a:gd name="connsiteX94" fmla="*/ 2125839 w 2132453"/>
                <a:gd name="connsiteY94" fmla="*/ 1562100 h 1600394"/>
                <a:gd name="connsiteX95" fmla="*/ 2119489 w 2132453"/>
                <a:gd name="connsiteY95" fmla="*/ 1566333 h 1600394"/>
                <a:gd name="connsiteX96" fmla="*/ 2104672 w 2132453"/>
                <a:gd name="connsiteY96" fmla="*/ 1574800 h 1600394"/>
                <a:gd name="connsiteX97" fmla="*/ 2083506 w 2132453"/>
                <a:gd name="connsiteY97" fmla="*/ 1574800 h 1600394"/>
                <a:gd name="connsiteX98" fmla="*/ 2053872 w 2132453"/>
                <a:gd name="connsiteY98" fmla="*/ 1585383 h 1600394"/>
                <a:gd name="connsiteX99" fmla="*/ 2041172 w 2132453"/>
                <a:gd name="connsiteY99" fmla="*/ 1585383 h 1600394"/>
                <a:gd name="connsiteX100" fmla="*/ 2017889 w 2132453"/>
                <a:gd name="connsiteY100" fmla="*/ 1589616 h 1600394"/>
                <a:gd name="connsiteX101" fmla="*/ 2000956 w 2132453"/>
                <a:gd name="connsiteY101" fmla="*/ 1595966 h 1600394"/>
                <a:gd name="connsiteX102" fmla="*/ 1986139 w 2132453"/>
                <a:gd name="connsiteY102" fmla="*/ 1600200 h 1600394"/>
                <a:gd name="connsiteX103" fmla="*/ 1973439 w 2132453"/>
                <a:gd name="connsiteY103" fmla="*/ 1589616 h 1600394"/>
                <a:gd name="connsiteX104" fmla="*/ 1958622 w 2132453"/>
                <a:gd name="connsiteY104" fmla="*/ 1579033 h 1600394"/>
                <a:gd name="connsiteX105" fmla="*/ 1950156 w 2132453"/>
                <a:gd name="connsiteY105" fmla="*/ 1568450 h 1600394"/>
                <a:gd name="connsiteX106" fmla="*/ 1931106 w 2132453"/>
                <a:gd name="connsiteY106" fmla="*/ 1557866 h 1600394"/>
                <a:gd name="connsiteX107" fmla="*/ 1918406 w 2132453"/>
                <a:gd name="connsiteY107" fmla="*/ 1547283 h 1600394"/>
                <a:gd name="connsiteX108" fmla="*/ 1897239 w 2132453"/>
                <a:gd name="connsiteY108" fmla="*/ 1540933 h 1600394"/>
                <a:gd name="connsiteX109" fmla="*/ 1859139 w 2132453"/>
                <a:gd name="connsiteY109" fmla="*/ 1530350 h 1600394"/>
                <a:gd name="connsiteX110" fmla="*/ 1827389 w 2132453"/>
                <a:gd name="connsiteY110" fmla="*/ 1528233 h 1600394"/>
                <a:gd name="connsiteX111" fmla="*/ 1799872 w 2132453"/>
                <a:gd name="connsiteY111" fmla="*/ 1528233 h 1600394"/>
                <a:gd name="connsiteX112" fmla="*/ 1772356 w 2132453"/>
                <a:gd name="connsiteY112" fmla="*/ 1532466 h 1600394"/>
                <a:gd name="connsiteX113" fmla="*/ 1749072 w 2132453"/>
                <a:gd name="connsiteY113" fmla="*/ 1534583 h 1600394"/>
                <a:gd name="connsiteX114" fmla="*/ 1734256 w 2132453"/>
                <a:gd name="connsiteY114" fmla="*/ 1536700 h 1600394"/>
                <a:gd name="connsiteX115" fmla="*/ 1721556 w 2132453"/>
                <a:gd name="connsiteY115" fmla="*/ 1530350 h 1600394"/>
                <a:gd name="connsiteX116" fmla="*/ 1704622 w 2132453"/>
                <a:gd name="connsiteY116" fmla="*/ 1507066 h 1600394"/>
                <a:gd name="connsiteX117" fmla="*/ 1694039 w 2132453"/>
                <a:gd name="connsiteY117" fmla="*/ 1490133 h 1600394"/>
                <a:gd name="connsiteX118" fmla="*/ 1681339 w 2132453"/>
                <a:gd name="connsiteY118" fmla="*/ 1479550 h 1600394"/>
                <a:gd name="connsiteX119" fmla="*/ 1662289 w 2132453"/>
                <a:gd name="connsiteY119" fmla="*/ 1477433 h 1600394"/>
                <a:gd name="connsiteX120" fmla="*/ 1639006 w 2132453"/>
                <a:gd name="connsiteY120" fmla="*/ 1477433 h 1600394"/>
                <a:gd name="connsiteX121" fmla="*/ 1600906 w 2132453"/>
                <a:gd name="connsiteY121" fmla="*/ 1483783 h 1600394"/>
                <a:gd name="connsiteX122" fmla="*/ 1575506 w 2132453"/>
                <a:gd name="connsiteY122" fmla="*/ 1483783 h 1600394"/>
                <a:gd name="connsiteX123" fmla="*/ 1552222 w 2132453"/>
                <a:gd name="connsiteY123" fmla="*/ 1473200 h 1600394"/>
                <a:gd name="connsiteX124" fmla="*/ 1524706 w 2132453"/>
                <a:gd name="connsiteY124" fmla="*/ 1456266 h 1600394"/>
                <a:gd name="connsiteX125" fmla="*/ 1503539 w 2132453"/>
                <a:gd name="connsiteY125" fmla="*/ 1454150 h 1600394"/>
                <a:gd name="connsiteX126" fmla="*/ 1492956 w 2132453"/>
                <a:gd name="connsiteY126" fmla="*/ 1447800 h 1600394"/>
                <a:gd name="connsiteX127" fmla="*/ 1461206 w 2132453"/>
                <a:gd name="connsiteY127" fmla="*/ 1449916 h 1600394"/>
                <a:gd name="connsiteX128" fmla="*/ 1429456 w 2132453"/>
                <a:gd name="connsiteY128" fmla="*/ 1449916 h 1600394"/>
                <a:gd name="connsiteX129" fmla="*/ 1395589 w 2132453"/>
                <a:gd name="connsiteY129" fmla="*/ 1452033 h 1600394"/>
                <a:gd name="connsiteX130" fmla="*/ 1370189 w 2132453"/>
                <a:gd name="connsiteY130" fmla="*/ 1456266 h 1600394"/>
                <a:gd name="connsiteX131" fmla="*/ 1355372 w 2132453"/>
                <a:gd name="connsiteY131" fmla="*/ 1464733 h 1600394"/>
                <a:gd name="connsiteX132" fmla="*/ 1336322 w 2132453"/>
                <a:gd name="connsiteY132" fmla="*/ 1464733 h 1600394"/>
                <a:gd name="connsiteX133" fmla="*/ 1319389 w 2132453"/>
                <a:gd name="connsiteY133" fmla="*/ 1456266 h 1600394"/>
                <a:gd name="connsiteX134" fmla="*/ 1298222 w 2132453"/>
                <a:gd name="connsiteY134" fmla="*/ 1449916 h 1600394"/>
                <a:gd name="connsiteX135" fmla="*/ 1274939 w 2132453"/>
                <a:gd name="connsiteY135" fmla="*/ 1445683 h 1600394"/>
                <a:gd name="connsiteX136" fmla="*/ 1241072 w 2132453"/>
                <a:gd name="connsiteY136" fmla="*/ 1432983 h 1600394"/>
                <a:gd name="connsiteX137" fmla="*/ 1219906 w 2132453"/>
                <a:gd name="connsiteY137" fmla="*/ 1420283 h 1600394"/>
                <a:gd name="connsiteX138" fmla="*/ 1192389 w 2132453"/>
                <a:gd name="connsiteY138" fmla="*/ 1409700 h 1600394"/>
                <a:gd name="connsiteX139" fmla="*/ 1160639 w 2132453"/>
                <a:gd name="connsiteY139" fmla="*/ 1394883 h 1600394"/>
                <a:gd name="connsiteX140" fmla="*/ 1128889 w 2132453"/>
                <a:gd name="connsiteY140" fmla="*/ 1371600 h 1600394"/>
                <a:gd name="connsiteX141" fmla="*/ 1107722 w 2132453"/>
                <a:gd name="connsiteY141" fmla="*/ 1363133 h 1600394"/>
                <a:gd name="connsiteX142" fmla="*/ 1082322 w 2132453"/>
                <a:gd name="connsiteY142" fmla="*/ 1341966 h 1600394"/>
                <a:gd name="connsiteX143" fmla="*/ 1063272 w 2132453"/>
                <a:gd name="connsiteY143" fmla="*/ 1333500 h 1600394"/>
                <a:gd name="connsiteX144" fmla="*/ 1042106 w 2132453"/>
                <a:gd name="connsiteY144" fmla="*/ 1322916 h 1600394"/>
                <a:gd name="connsiteX145" fmla="*/ 1025172 w 2132453"/>
                <a:gd name="connsiteY145" fmla="*/ 1322916 h 1600394"/>
                <a:gd name="connsiteX146" fmla="*/ 1001889 w 2132453"/>
                <a:gd name="connsiteY146" fmla="*/ 1322916 h 1600394"/>
                <a:gd name="connsiteX147" fmla="*/ 982839 w 2132453"/>
                <a:gd name="connsiteY147" fmla="*/ 1322916 h 1600394"/>
                <a:gd name="connsiteX148" fmla="*/ 968022 w 2132453"/>
                <a:gd name="connsiteY148" fmla="*/ 1329266 h 1600394"/>
                <a:gd name="connsiteX149" fmla="*/ 965906 w 2132453"/>
                <a:gd name="connsiteY149" fmla="*/ 1344083 h 1600394"/>
                <a:gd name="connsiteX150" fmla="*/ 959556 w 2132453"/>
                <a:gd name="connsiteY150" fmla="*/ 1358900 h 1600394"/>
                <a:gd name="connsiteX151" fmla="*/ 957439 w 2132453"/>
                <a:gd name="connsiteY151" fmla="*/ 1369483 h 1600394"/>
                <a:gd name="connsiteX152" fmla="*/ 944739 w 2132453"/>
                <a:gd name="connsiteY152" fmla="*/ 1373716 h 1600394"/>
                <a:gd name="connsiteX153" fmla="*/ 925689 w 2132453"/>
                <a:gd name="connsiteY153" fmla="*/ 1373716 h 1600394"/>
                <a:gd name="connsiteX154" fmla="*/ 912989 w 2132453"/>
                <a:gd name="connsiteY154" fmla="*/ 1373716 h 1600394"/>
                <a:gd name="connsiteX155" fmla="*/ 885472 w 2132453"/>
                <a:gd name="connsiteY155" fmla="*/ 1365250 h 1600394"/>
                <a:gd name="connsiteX156" fmla="*/ 847372 w 2132453"/>
                <a:gd name="connsiteY156" fmla="*/ 1358900 h 1600394"/>
                <a:gd name="connsiteX157" fmla="*/ 802922 w 2132453"/>
                <a:gd name="connsiteY157" fmla="*/ 1344083 h 1600394"/>
                <a:gd name="connsiteX158" fmla="*/ 747889 w 2132453"/>
                <a:gd name="connsiteY158" fmla="*/ 1329266 h 1600394"/>
                <a:gd name="connsiteX159" fmla="*/ 714022 w 2132453"/>
                <a:gd name="connsiteY159" fmla="*/ 1318683 h 1600394"/>
                <a:gd name="connsiteX160" fmla="*/ 694972 w 2132453"/>
                <a:gd name="connsiteY160" fmla="*/ 1308100 h 1600394"/>
                <a:gd name="connsiteX161" fmla="*/ 673806 w 2132453"/>
                <a:gd name="connsiteY161" fmla="*/ 1314450 h 1600394"/>
                <a:gd name="connsiteX162" fmla="*/ 650522 w 2132453"/>
                <a:gd name="connsiteY162" fmla="*/ 1320800 h 1600394"/>
                <a:gd name="connsiteX163" fmla="*/ 637822 w 2132453"/>
                <a:gd name="connsiteY163" fmla="*/ 1320800 h 1600394"/>
                <a:gd name="connsiteX164" fmla="*/ 614539 w 2132453"/>
                <a:gd name="connsiteY164" fmla="*/ 1316566 h 1600394"/>
                <a:gd name="connsiteX165" fmla="*/ 595489 w 2132453"/>
                <a:gd name="connsiteY165" fmla="*/ 1308100 h 1600394"/>
                <a:gd name="connsiteX166" fmla="*/ 567972 w 2132453"/>
                <a:gd name="connsiteY166" fmla="*/ 1325033 h 1600394"/>
                <a:gd name="connsiteX167" fmla="*/ 555272 w 2132453"/>
                <a:gd name="connsiteY167" fmla="*/ 1339850 h 1600394"/>
                <a:gd name="connsiteX168" fmla="*/ 540456 w 2132453"/>
                <a:gd name="connsiteY168" fmla="*/ 1350433 h 1600394"/>
                <a:gd name="connsiteX169" fmla="*/ 525639 w 2132453"/>
                <a:gd name="connsiteY169" fmla="*/ 1354666 h 1600394"/>
                <a:gd name="connsiteX170" fmla="*/ 496006 w 2132453"/>
                <a:gd name="connsiteY170" fmla="*/ 1358900 h 1600394"/>
                <a:gd name="connsiteX171" fmla="*/ 466372 w 2132453"/>
                <a:gd name="connsiteY171" fmla="*/ 1358900 h 1600394"/>
                <a:gd name="connsiteX172" fmla="*/ 436739 w 2132453"/>
                <a:gd name="connsiteY172" fmla="*/ 1356783 h 1600394"/>
                <a:gd name="connsiteX173" fmla="*/ 415572 w 2132453"/>
                <a:gd name="connsiteY173" fmla="*/ 1350433 h 1600394"/>
                <a:gd name="connsiteX174" fmla="*/ 392289 w 2132453"/>
                <a:gd name="connsiteY174" fmla="*/ 1346200 h 1600394"/>
                <a:gd name="connsiteX175" fmla="*/ 383822 w 2132453"/>
                <a:gd name="connsiteY175" fmla="*/ 1331383 h 1600394"/>
                <a:gd name="connsiteX176" fmla="*/ 388056 w 2132453"/>
                <a:gd name="connsiteY176" fmla="*/ 1318683 h 1600394"/>
                <a:gd name="connsiteX177" fmla="*/ 390172 w 2132453"/>
                <a:gd name="connsiteY177" fmla="*/ 1308100 h 1600394"/>
                <a:gd name="connsiteX178" fmla="*/ 385939 w 2132453"/>
                <a:gd name="connsiteY178" fmla="*/ 1295400 h 1600394"/>
                <a:gd name="connsiteX179" fmla="*/ 375356 w 2132453"/>
                <a:gd name="connsiteY179" fmla="*/ 1284816 h 1600394"/>
                <a:gd name="connsiteX180" fmla="*/ 364772 w 2132453"/>
                <a:gd name="connsiteY180" fmla="*/ 1274233 h 1600394"/>
                <a:gd name="connsiteX181" fmla="*/ 352072 w 2132453"/>
                <a:gd name="connsiteY181" fmla="*/ 1265766 h 1600394"/>
                <a:gd name="connsiteX182" fmla="*/ 335139 w 2132453"/>
                <a:gd name="connsiteY182" fmla="*/ 1265766 h 1600394"/>
                <a:gd name="connsiteX183" fmla="*/ 311856 w 2132453"/>
                <a:gd name="connsiteY183" fmla="*/ 1265766 h 1600394"/>
                <a:gd name="connsiteX184" fmla="*/ 286456 w 2132453"/>
                <a:gd name="connsiteY184" fmla="*/ 1263650 h 1600394"/>
                <a:gd name="connsiteX185" fmla="*/ 267406 w 2132453"/>
                <a:gd name="connsiteY185" fmla="*/ 1259416 h 1600394"/>
                <a:gd name="connsiteX186" fmla="*/ 248356 w 2132453"/>
                <a:gd name="connsiteY186" fmla="*/ 1250950 h 1600394"/>
                <a:gd name="connsiteX187" fmla="*/ 233539 w 2132453"/>
                <a:gd name="connsiteY187" fmla="*/ 1242483 h 1600394"/>
                <a:gd name="connsiteX188" fmla="*/ 208139 w 2132453"/>
                <a:gd name="connsiteY188" fmla="*/ 1229783 h 1600394"/>
                <a:gd name="connsiteX189" fmla="*/ 189089 w 2132453"/>
                <a:gd name="connsiteY189" fmla="*/ 1210733 h 1600394"/>
                <a:gd name="connsiteX190" fmla="*/ 176389 w 2132453"/>
                <a:gd name="connsiteY190" fmla="*/ 1191683 h 1600394"/>
                <a:gd name="connsiteX191" fmla="*/ 159456 w 2132453"/>
                <a:gd name="connsiteY191" fmla="*/ 1185333 h 1600394"/>
                <a:gd name="connsiteX192" fmla="*/ 142522 w 2132453"/>
                <a:gd name="connsiteY192" fmla="*/ 1185333 h 1600394"/>
                <a:gd name="connsiteX193" fmla="*/ 136172 w 2132453"/>
                <a:gd name="connsiteY193" fmla="*/ 1183216 h 1600394"/>
                <a:gd name="connsiteX194" fmla="*/ 121356 w 2132453"/>
                <a:gd name="connsiteY194" fmla="*/ 1159933 h 1600394"/>
                <a:gd name="connsiteX195" fmla="*/ 108656 w 2132453"/>
                <a:gd name="connsiteY195" fmla="*/ 1138766 h 1600394"/>
                <a:gd name="connsiteX196" fmla="*/ 98072 w 2132453"/>
                <a:gd name="connsiteY196" fmla="*/ 1111250 h 1600394"/>
                <a:gd name="connsiteX197" fmla="*/ 95956 w 2132453"/>
                <a:gd name="connsiteY197" fmla="*/ 1081616 h 1600394"/>
                <a:gd name="connsiteX198" fmla="*/ 115006 w 2132453"/>
                <a:gd name="connsiteY198" fmla="*/ 1049866 h 1600394"/>
                <a:gd name="connsiteX199" fmla="*/ 142522 w 2132453"/>
                <a:gd name="connsiteY199" fmla="*/ 1013883 h 1600394"/>
                <a:gd name="connsiteX200" fmla="*/ 170039 w 2132453"/>
                <a:gd name="connsiteY200" fmla="*/ 980016 h 1600394"/>
                <a:gd name="connsiteX201" fmla="*/ 186972 w 2132453"/>
                <a:gd name="connsiteY201" fmla="*/ 948266 h 1600394"/>
                <a:gd name="connsiteX202" fmla="*/ 186972 w 2132453"/>
                <a:gd name="connsiteY202" fmla="*/ 937683 h 1600394"/>
                <a:gd name="connsiteX203" fmla="*/ 186972 w 2132453"/>
                <a:gd name="connsiteY203" fmla="*/ 929216 h 1600394"/>
                <a:gd name="connsiteX204" fmla="*/ 180622 w 2132453"/>
                <a:gd name="connsiteY204" fmla="*/ 908050 h 1600394"/>
                <a:gd name="connsiteX205" fmla="*/ 165806 w 2132453"/>
                <a:gd name="connsiteY205" fmla="*/ 893233 h 1600394"/>
                <a:gd name="connsiteX206" fmla="*/ 150989 w 2132453"/>
                <a:gd name="connsiteY206" fmla="*/ 878416 h 1600394"/>
                <a:gd name="connsiteX207" fmla="*/ 138289 w 2132453"/>
                <a:gd name="connsiteY207" fmla="*/ 855133 h 1600394"/>
                <a:gd name="connsiteX208" fmla="*/ 121356 w 2132453"/>
                <a:gd name="connsiteY208" fmla="*/ 831850 h 1600394"/>
                <a:gd name="connsiteX209" fmla="*/ 106539 w 2132453"/>
                <a:gd name="connsiteY209" fmla="*/ 812800 h 1600394"/>
                <a:gd name="connsiteX210" fmla="*/ 91722 w 2132453"/>
                <a:gd name="connsiteY210" fmla="*/ 797983 h 1600394"/>
                <a:gd name="connsiteX211" fmla="*/ 68439 w 2132453"/>
                <a:gd name="connsiteY211" fmla="*/ 793750 h 1600394"/>
                <a:gd name="connsiteX212" fmla="*/ 47272 w 2132453"/>
                <a:gd name="connsiteY212" fmla="*/ 791633 h 1600394"/>
                <a:gd name="connsiteX213" fmla="*/ 32456 w 2132453"/>
                <a:gd name="connsiteY213" fmla="*/ 781050 h 1600394"/>
                <a:gd name="connsiteX214" fmla="*/ 17639 w 2132453"/>
                <a:gd name="connsiteY214" fmla="*/ 766233 h 1600394"/>
                <a:gd name="connsiteX215" fmla="*/ 7056 w 2132453"/>
                <a:gd name="connsiteY215" fmla="*/ 732366 h 1600394"/>
                <a:gd name="connsiteX216" fmla="*/ 706 w 2132453"/>
                <a:gd name="connsiteY216" fmla="*/ 692150 h 1600394"/>
                <a:gd name="connsiteX217" fmla="*/ 23989 w 2132453"/>
                <a:gd name="connsiteY217" fmla="*/ 658283 h 1600394"/>
                <a:gd name="connsiteX218" fmla="*/ 40922 w 2132453"/>
                <a:gd name="connsiteY218" fmla="*/ 632883 h 1600394"/>
                <a:gd name="connsiteX219" fmla="*/ 66322 w 2132453"/>
                <a:gd name="connsiteY219" fmla="*/ 601133 h 1600394"/>
                <a:gd name="connsiteX220" fmla="*/ 81139 w 2132453"/>
                <a:gd name="connsiteY220" fmla="*/ 577850 h 1600394"/>
                <a:gd name="connsiteX221" fmla="*/ 91722 w 2132453"/>
                <a:gd name="connsiteY221" fmla="*/ 571500 h 1600394"/>
                <a:gd name="connsiteX222" fmla="*/ 129822 w 2132453"/>
                <a:gd name="connsiteY222" fmla="*/ 554566 h 1600394"/>
                <a:gd name="connsiteX223" fmla="*/ 161572 w 2132453"/>
                <a:gd name="connsiteY223" fmla="*/ 546100 h 1600394"/>
                <a:gd name="connsiteX224" fmla="*/ 189089 w 2132453"/>
                <a:gd name="connsiteY224" fmla="*/ 529166 h 1600394"/>
                <a:gd name="connsiteX225" fmla="*/ 193322 w 2132453"/>
                <a:gd name="connsiteY225" fmla="*/ 503766 h 1600394"/>
                <a:gd name="connsiteX226" fmla="*/ 186972 w 2132453"/>
                <a:gd name="connsiteY226" fmla="*/ 463550 h 1600394"/>
                <a:gd name="connsiteX227" fmla="*/ 191206 w 2132453"/>
                <a:gd name="connsiteY227" fmla="*/ 442383 h 1600394"/>
                <a:gd name="connsiteX228" fmla="*/ 206022 w 2132453"/>
                <a:gd name="connsiteY228" fmla="*/ 423333 h 1600394"/>
                <a:gd name="connsiteX229" fmla="*/ 233539 w 2132453"/>
                <a:gd name="connsiteY229" fmla="*/ 408516 h 1600394"/>
                <a:gd name="connsiteX230" fmla="*/ 265289 w 2132453"/>
                <a:gd name="connsiteY230" fmla="*/ 381000 h 1600394"/>
                <a:gd name="connsiteX231" fmla="*/ 288572 w 2132453"/>
                <a:gd name="connsiteY231" fmla="*/ 355600 h 1600394"/>
                <a:gd name="connsiteX232" fmla="*/ 303389 w 2132453"/>
                <a:gd name="connsiteY232" fmla="*/ 332316 h 1600394"/>
                <a:gd name="connsiteX233" fmla="*/ 330906 w 2132453"/>
                <a:gd name="connsiteY233" fmla="*/ 292100 h 1600394"/>
                <a:gd name="connsiteX234" fmla="*/ 349956 w 2132453"/>
                <a:gd name="connsiteY234" fmla="*/ 260350 h 1600394"/>
                <a:gd name="connsiteX235" fmla="*/ 379589 w 2132453"/>
                <a:gd name="connsiteY235" fmla="*/ 222250 h 1600394"/>
                <a:gd name="connsiteX236" fmla="*/ 379589 w 2132453"/>
                <a:gd name="connsiteY236" fmla="*/ 213783 h 1600394"/>
                <a:gd name="connsiteX237" fmla="*/ 379589 w 2132453"/>
                <a:gd name="connsiteY237" fmla="*/ 196850 h 1600394"/>
                <a:gd name="connsiteX238" fmla="*/ 369006 w 2132453"/>
                <a:gd name="connsiteY238" fmla="*/ 162983 h 1600394"/>
                <a:gd name="connsiteX239" fmla="*/ 366889 w 2132453"/>
                <a:gd name="connsiteY239" fmla="*/ 137583 h 1600394"/>
                <a:gd name="connsiteX240" fmla="*/ 366889 w 2132453"/>
                <a:gd name="connsiteY240" fmla="*/ 120650 h 1600394"/>
                <a:gd name="connsiteX241" fmla="*/ 366889 w 2132453"/>
                <a:gd name="connsiteY241" fmla="*/ 86783 h 1600394"/>
                <a:gd name="connsiteX242" fmla="*/ 366889 w 2132453"/>
                <a:gd name="connsiteY242" fmla="*/ 65616 h 1600394"/>
                <a:gd name="connsiteX243" fmla="*/ 379589 w 2132453"/>
                <a:gd name="connsiteY243" fmla="*/ 55033 h 1600394"/>
                <a:gd name="connsiteX244" fmla="*/ 407106 w 2132453"/>
                <a:gd name="connsiteY244" fmla="*/ 35983 h 1600394"/>
                <a:gd name="connsiteX245" fmla="*/ 434622 w 2132453"/>
                <a:gd name="connsiteY245" fmla="*/ 21166 h 1600394"/>
                <a:gd name="connsiteX246" fmla="*/ 466372 w 2132453"/>
                <a:gd name="connsiteY246" fmla="*/ 10583 h 1600394"/>
                <a:gd name="connsiteX247" fmla="*/ 483306 w 2132453"/>
                <a:gd name="connsiteY247" fmla="*/ 6350 h 1600394"/>
                <a:gd name="connsiteX248" fmla="*/ 502356 w 2132453"/>
                <a:gd name="connsiteY248" fmla="*/ 0 h 1600394"/>
                <a:gd name="connsiteX249" fmla="*/ 523522 w 2132453"/>
                <a:gd name="connsiteY249" fmla="*/ 0 h 1600394"/>
                <a:gd name="connsiteX250" fmla="*/ 553156 w 2132453"/>
                <a:gd name="connsiteY250" fmla="*/ 6350 h 1600394"/>
                <a:gd name="connsiteX251" fmla="*/ 584906 w 2132453"/>
                <a:gd name="connsiteY251" fmla="*/ 12700 h 1600394"/>
                <a:gd name="connsiteX252" fmla="*/ 608189 w 2132453"/>
                <a:gd name="connsiteY252" fmla="*/ 8466 h 1600394"/>
                <a:gd name="connsiteX253" fmla="*/ 625122 w 2132453"/>
                <a:gd name="connsiteY253" fmla="*/ 6350 h 1600394"/>
                <a:gd name="connsiteX254" fmla="*/ 650522 w 2132453"/>
                <a:gd name="connsiteY254" fmla="*/ 8466 h 1600394"/>
                <a:gd name="connsiteX255" fmla="*/ 671689 w 2132453"/>
                <a:gd name="connsiteY255" fmla="*/ 25400 h 1600394"/>
                <a:gd name="connsiteX256" fmla="*/ 697089 w 2132453"/>
                <a:gd name="connsiteY256" fmla="*/ 46566 h 1600394"/>
                <a:gd name="connsiteX257" fmla="*/ 716139 w 2132453"/>
                <a:gd name="connsiteY257" fmla="*/ 67733 h 1600394"/>
                <a:gd name="connsiteX258" fmla="*/ 741539 w 2132453"/>
                <a:gd name="connsiteY258" fmla="*/ 93133 h 1600394"/>
                <a:gd name="connsiteX259" fmla="*/ 769056 w 2132453"/>
                <a:gd name="connsiteY259" fmla="*/ 116416 h 1600394"/>
                <a:gd name="connsiteX260" fmla="*/ 798689 w 2132453"/>
                <a:gd name="connsiteY260" fmla="*/ 127000 h 1600394"/>
                <a:gd name="connsiteX261" fmla="*/ 824089 w 2132453"/>
                <a:gd name="connsiteY261" fmla="*/ 127000 h 1600394"/>
                <a:gd name="connsiteX262" fmla="*/ 851606 w 2132453"/>
                <a:gd name="connsiteY262" fmla="*/ 131233 h 1600394"/>
                <a:gd name="connsiteX263" fmla="*/ 870656 w 2132453"/>
                <a:gd name="connsiteY263" fmla="*/ 135466 h 1600394"/>
                <a:gd name="connsiteX264" fmla="*/ 896056 w 2132453"/>
                <a:gd name="connsiteY264" fmla="*/ 150283 h 1600394"/>
                <a:gd name="connsiteX265" fmla="*/ 917222 w 2132453"/>
                <a:gd name="connsiteY265" fmla="*/ 160866 h 1600394"/>
                <a:gd name="connsiteX266" fmla="*/ 951089 w 2132453"/>
                <a:gd name="connsiteY266" fmla="*/ 167216 h 1600394"/>
                <a:gd name="connsiteX267" fmla="*/ 978606 w 2132453"/>
                <a:gd name="connsiteY267" fmla="*/ 160866 h 1600394"/>
                <a:gd name="connsiteX268" fmla="*/ 997656 w 2132453"/>
                <a:gd name="connsiteY268" fmla="*/ 152400 h 1600394"/>
                <a:gd name="connsiteX269" fmla="*/ 1016706 w 2132453"/>
                <a:gd name="connsiteY269" fmla="*/ 141816 h 1600394"/>
                <a:gd name="connsiteX270" fmla="*/ 1037872 w 2132453"/>
                <a:gd name="connsiteY270" fmla="*/ 129116 h 1600394"/>
                <a:gd name="connsiteX271" fmla="*/ 1059039 w 2132453"/>
                <a:gd name="connsiteY271" fmla="*/ 110066 h 1600394"/>
                <a:gd name="connsiteX272" fmla="*/ 1071739 w 2132453"/>
                <a:gd name="connsiteY272" fmla="*/ 97366 h 1600394"/>
                <a:gd name="connsiteX273" fmla="*/ 1075972 w 2132453"/>
                <a:gd name="connsiteY273" fmla="*/ 80433 h 1600394"/>
                <a:gd name="connsiteX274" fmla="*/ 1097139 w 2132453"/>
                <a:gd name="connsiteY274" fmla="*/ 57150 h 1600394"/>
                <a:gd name="connsiteX275" fmla="*/ 1152172 w 2132453"/>
                <a:gd name="connsiteY275" fmla="*/ 29633 h 160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132453" h="1600394">
                  <a:moveTo>
                    <a:pt x="1152172" y="29633"/>
                  </a:moveTo>
                  <a:cubicBezTo>
                    <a:pt x="1171222" y="24694"/>
                    <a:pt x="1198386" y="27516"/>
                    <a:pt x="1211439" y="27516"/>
                  </a:cubicBezTo>
                  <a:cubicBezTo>
                    <a:pt x="1224492" y="27516"/>
                    <a:pt x="1225197" y="28927"/>
                    <a:pt x="1230489" y="29633"/>
                  </a:cubicBezTo>
                  <a:cubicBezTo>
                    <a:pt x="1235781" y="30339"/>
                    <a:pt x="1240720" y="27517"/>
                    <a:pt x="1243189" y="31750"/>
                  </a:cubicBezTo>
                  <a:cubicBezTo>
                    <a:pt x="1245658" y="35983"/>
                    <a:pt x="1244953" y="46919"/>
                    <a:pt x="1245306" y="55033"/>
                  </a:cubicBezTo>
                  <a:cubicBezTo>
                    <a:pt x="1245659" y="63147"/>
                    <a:pt x="1245659" y="72319"/>
                    <a:pt x="1245306" y="80433"/>
                  </a:cubicBezTo>
                  <a:cubicBezTo>
                    <a:pt x="1244953" y="88547"/>
                    <a:pt x="1243542" y="97366"/>
                    <a:pt x="1243189" y="103716"/>
                  </a:cubicBezTo>
                  <a:cubicBezTo>
                    <a:pt x="1242836" y="110066"/>
                    <a:pt x="1241072" y="112536"/>
                    <a:pt x="1243189" y="118533"/>
                  </a:cubicBezTo>
                  <a:cubicBezTo>
                    <a:pt x="1245306" y="124530"/>
                    <a:pt x="1252009" y="132997"/>
                    <a:pt x="1255889" y="139700"/>
                  </a:cubicBezTo>
                  <a:cubicBezTo>
                    <a:pt x="1259769" y="146403"/>
                    <a:pt x="1262592" y="153458"/>
                    <a:pt x="1266472" y="158750"/>
                  </a:cubicBezTo>
                  <a:cubicBezTo>
                    <a:pt x="1270352" y="164042"/>
                    <a:pt x="1274233" y="165806"/>
                    <a:pt x="1279172" y="171450"/>
                  </a:cubicBezTo>
                  <a:cubicBezTo>
                    <a:pt x="1284111" y="177094"/>
                    <a:pt x="1291167" y="185208"/>
                    <a:pt x="1296106" y="192616"/>
                  </a:cubicBezTo>
                  <a:cubicBezTo>
                    <a:pt x="1301045" y="200024"/>
                    <a:pt x="1303162" y="204964"/>
                    <a:pt x="1308806" y="215900"/>
                  </a:cubicBezTo>
                  <a:cubicBezTo>
                    <a:pt x="1314450" y="226836"/>
                    <a:pt x="1329972" y="258233"/>
                    <a:pt x="1329972" y="258233"/>
                  </a:cubicBezTo>
                  <a:cubicBezTo>
                    <a:pt x="1335969" y="270227"/>
                    <a:pt x="1339850" y="276224"/>
                    <a:pt x="1344789" y="287866"/>
                  </a:cubicBezTo>
                  <a:cubicBezTo>
                    <a:pt x="1349728" y="299508"/>
                    <a:pt x="1355373" y="317147"/>
                    <a:pt x="1359606" y="328083"/>
                  </a:cubicBezTo>
                  <a:cubicBezTo>
                    <a:pt x="1363839" y="339019"/>
                    <a:pt x="1366309" y="345722"/>
                    <a:pt x="1370189" y="353483"/>
                  </a:cubicBezTo>
                  <a:cubicBezTo>
                    <a:pt x="1374070" y="361244"/>
                    <a:pt x="1377597" y="369711"/>
                    <a:pt x="1382889" y="374650"/>
                  </a:cubicBezTo>
                  <a:cubicBezTo>
                    <a:pt x="1388181" y="379589"/>
                    <a:pt x="1395589" y="380999"/>
                    <a:pt x="1401939" y="383116"/>
                  </a:cubicBezTo>
                  <a:cubicBezTo>
                    <a:pt x="1408289" y="385233"/>
                    <a:pt x="1413934" y="386292"/>
                    <a:pt x="1420989" y="387350"/>
                  </a:cubicBezTo>
                  <a:cubicBezTo>
                    <a:pt x="1428044" y="388408"/>
                    <a:pt x="1435453" y="389113"/>
                    <a:pt x="1444272" y="389466"/>
                  </a:cubicBezTo>
                  <a:cubicBezTo>
                    <a:pt x="1453091" y="389819"/>
                    <a:pt x="1461559" y="389113"/>
                    <a:pt x="1473906" y="389466"/>
                  </a:cubicBezTo>
                  <a:cubicBezTo>
                    <a:pt x="1486253" y="389819"/>
                    <a:pt x="1506009" y="390172"/>
                    <a:pt x="1518356" y="391583"/>
                  </a:cubicBezTo>
                  <a:cubicBezTo>
                    <a:pt x="1530703" y="392994"/>
                    <a:pt x="1538111" y="395111"/>
                    <a:pt x="1547989" y="397933"/>
                  </a:cubicBezTo>
                  <a:cubicBezTo>
                    <a:pt x="1557867" y="400755"/>
                    <a:pt x="1570919" y="404636"/>
                    <a:pt x="1577622" y="408516"/>
                  </a:cubicBezTo>
                  <a:cubicBezTo>
                    <a:pt x="1584325" y="412396"/>
                    <a:pt x="1586795" y="415571"/>
                    <a:pt x="1588206" y="421216"/>
                  </a:cubicBezTo>
                  <a:cubicBezTo>
                    <a:pt x="1589617" y="426861"/>
                    <a:pt x="1589264" y="436386"/>
                    <a:pt x="1586089" y="442383"/>
                  </a:cubicBezTo>
                  <a:cubicBezTo>
                    <a:pt x="1582914" y="448380"/>
                    <a:pt x="1569156" y="457200"/>
                    <a:pt x="1569156" y="457200"/>
                  </a:cubicBezTo>
                  <a:cubicBezTo>
                    <a:pt x="1563159" y="462492"/>
                    <a:pt x="1557162" y="467430"/>
                    <a:pt x="1550106" y="474133"/>
                  </a:cubicBezTo>
                  <a:cubicBezTo>
                    <a:pt x="1543050" y="480836"/>
                    <a:pt x="1534936" y="488597"/>
                    <a:pt x="1526822" y="497416"/>
                  </a:cubicBezTo>
                  <a:cubicBezTo>
                    <a:pt x="1518708" y="506235"/>
                    <a:pt x="1507419" y="516819"/>
                    <a:pt x="1501422" y="527050"/>
                  </a:cubicBezTo>
                  <a:cubicBezTo>
                    <a:pt x="1495425" y="537281"/>
                    <a:pt x="1492956" y="548922"/>
                    <a:pt x="1490839" y="558800"/>
                  </a:cubicBezTo>
                  <a:cubicBezTo>
                    <a:pt x="1488722" y="568678"/>
                    <a:pt x="1486958" y="578908"/>
                    <a:pt x="1488722" y="586316"/>
                  </a:cubicBezTo>
                  <a:cubicBezTo>
                    <a:pt x="1490486" y="593724"/>
                    <a:pt x="1495778" y="596900"/>
                    <a:pt x="1501422" y="603250"/>
                  </a:cubicBezTo>
                  <a:cubicBezTo>
                    <a:pt x="1507066" y="609600"/>
                    <a:pt x="1516239" y="617361"/>
                    <a:pt x="1522589" y="624416"/>
                  </a:cubicBezTo>
                  <a:cubicBezTo>
                    <a:pt x="1528939" y="631471"/>
                    <a:pt x="1536347" y="639938"/>
                    <a:pt x="1539522" y="645583"/>
                  </a:cubicBezTo>
                  <a:cubicBezTo>
                    <a:pt x="1542697" y="651228"/>
                    <a:pt x="1542697" y="653697"/>
                    <a:pt x="1541639" y="658283"/>
                  </a:cubicBezTo>
                  <a:cubicBezTo>
                    <a:pt x="1540581" y="662869"/>
                    <a:pt x="1535289" y="667456"/>
                    <a:pt x="1533172" y="673100"/>
                  </a:cubicBezTo>
                  <a:cubicBezTo>
                    <a:pt x="1531055" y="678744"/>
                    <a:pt x="1531056" y="687211"/>
                    <a:pt x="1528939" y="692150"/>
                  </a:cubicBezTo>
                  <a:cubicBezTo>
                    <a:pt x="1526822" y="697089"/>
                    <a:pt x="1521530" y="697089"/>
                    <a:pt x="1520472" y="702733"/>
                  </a:cubicBezTo>
                  <a:cubicBezTo>
                    <a:pt x="1519414" y="708377"/>
                    <a:pt x="1520120" y="718608"/>
                    <a:pt x="1522589" y="726016"/>
                  </a:cubicBezTo>
                  <a:cubicBezTo>
                    <a:pt x="1525058" y="733424"/>
                    <a:pt x="1531056" y="739069"/>
                    <a:pt x="1535289" y="747183"/>
                  </a:cubicBezTo>
                  <a:cubicBezTo>
                    <a:pt x="1539522" y="755297"/>
                    <a:pt x="1543756" y="766939"/>
                    <a:pt x="1547989" y="774700"/>
                  </a:cubicBezTo>
                  <a:cubicBezTo>
                    <a:pt x="1552222" y="782461"/>
                    <a:pt x="1555750" y="787047"/>
                    <a:pt x="1560689" y="793750"/>
                  </a:cubicBezTo>
                  <a:cubicBezTo>
                    <a:pt x="1565628" y="800453"/>
                    <a:pt x="1572330" y="808213"/>
                    <a:pt x="1577622" y="814916"/>
                  </a:cubicBezTo>
                  <a:cubicBezTo>
                    <a:pt x="1582914" y="821619"/>
                    <a:pt x="1586089" y="830438"/>
                    <a:pt x="1592439" y="833966"/>
                  </a:cubicBezTo>
                  <a:cubicBezTo>
                    <a:pt x="1598789" y="837494"/>
                    <a:pt x="1607608" y="835025"/>
                    <a:pt x="1615722" y="836083"/>
                  </a:cubicBezTo>
                  <a:cubicBezTo>
                    <a:pt x="1623836" y="837141"/>
                    <a:pt x="1633361" y="839611"/>
                    <a:pt x="1641122" y="840316"/>
                  </a:cubicBezTo>
                  <a:cubicBezTo>
                    <a:pt x="1648883" y="841021"/>
                    <a:pt x="1656997" y="838552"/>
                    <a:pt x="1662289" y="840316"/>
                  </a:cubicBezTo>
                  <a:cubicBezTo>
                    <a:pt x="1667581" y="842080"/>
                    <a:pt x="1672872" y="850900"/>
                    <a:pt x="1672872" y="850900"/>
                  </a:cubicBezTo>
                  <a:cubicBezTo>
                    <a:pt x="1677811" y="855839"/>
                    <a:pt x="1685572" y="863953"/>
                    <a:pt x="1691922" y="869950"/>
                  </a:cubicBezTo>
                  <a:cubicBezTo>
                    <a:pt x="1698272" y="875947"/>
                    <a:pt x="1705328" y="882650"/>
                    <a:pt x="1710972" y="886883"/>
                  </a:cubicBezTo>
                  <a:cubicBezTo>
                    <a:pt x="1716616" y="891116"/>
                    <a:pt x="1718028" y="894997"/>
                    <a:pt x="1725789" y="895350"/>
                  </a:cubicBezTo>
                  <a:cubicBezTo>
                    <a:pt x="1733550" y="895703"/>
                    <a:pt x="1748720" y="890058"/>
                    <a:pt x="1757539" y="889000"/>
                  </a:cubicBezTo>
                  <a:cubicBezTo>
                    <a:pt x="1766359" y="887942"/>
                    <a:pt x="1773062" y="891117"/>
                    <a:pt x="1778706" y="889000"/>
                  </a:cubicBezTo>
                  <a:cubicBezTo>
                    <a:pt x="1784350" y="886883"/>
                    <a:pt x="1787526" y="878417"/>
                    <a:pt x="1791406" y="876300"/>
                  </a:cubicBezTo>
                  <a:cubicBezTo>
                    <a:pt x="1795286" y="874183"/>
                    <a:pt x="1797756" y="875242"/>
                    <a:pt x="1801989" y="876300"/>
                  </a:cubicBezTo>
                  <a:cubicBezTo>
                    <a:pt x="1806222" y="877358"/>
                    <a:pt x="1812926" y="879475"/>
                    <a:pt x="1816806" y="882650"/>
                  </a:cubicBezTo>
                  <a:cubicBezTo>
                    <a:pt x="1820686" y="885825"/>
                    <a:pt x="1823508" y="889000"/>
                    <a:pt x="1825272" y="895350"/>
                  </a:cubicBezTo>
                  <a:cubicBezTo>
                    <a:pt x="1827036" y="901700"/>
                    <a:pt x="1824920" y="914047"/>
                    <a:pt x="1827389" y="920750"/>
                  </a:cubicBezTo>
                  <a:cubicBezTo>
                    <a:pt x="1829858" y="927453"/>
                    <a:pt x="1834797" y="927452"/>
                    <a:pt x="1840089" y="935566"/>
                  </a:cubicBezTo>
                  <a:cubicBezTo>
                    <a:pt x="1845381" y="943680"/>
                    <a:pt x="1854553" y="959555"/>
                    <a:pt x="1859139" y="969433"/>
                  </a:cubicBezTo>
                  <a:cubicBezTo>
                    <a:pt x="1863725" y="979311"/>
                    <a:pt x="1864078" y="986366"/>
                    <a:pt x="1867606" y="994833"/>
                  </a:cubicBezTo>
                  <a:cubicBezTo>
                    <a:pt x="1871134" y="1003300"/>
                    <a:pt x="1875720" y="1013883"/>
                    <a:pt x="1880306" y="1020233"/>
                  </a:cubicBezTo>
                  <a:cubicBezTo>
                    <a:pt x="1884892" y="1026583"/>
                    <a:pt x="1889478" y="1028347"/>
                    <a:pt x="1895122" y="1032933"/>
                  </a:cubicBezTo>
                  <a:cubicBezTo>
                    <a:pt x="1900766" y="1037519"/>
                    <a:pt x="1906411" y="1043517"/>
                    <a:pt x="1914172" y="1047750"/>
                  </a:cubicBezTo>
                  <a:cubicBezTo>
                    <a:pt x="1921933" y="1051983"/>
                    <a:pt x="1932517" y="1055158"/>
                    <a:pt x="1941689" y="1058333"/>
                  </a:cubicBezTo>
                  <a:cubicBezTo>
                    <a:pt x="1950861" y="1061508"/>
                    <a:pt x="1959681" y="1064683"/>
                    <a:pt x="1969206" y="1066800"/>
                  </a:cubicBezTo>
                  <a:cubicBezTo>
                    <a:pt x="1978731" y="1068917"/>
                    <a:pt x="1991078" y="1069622"/>
                    <a:pt x="1998839" y="1071033"/>
                  </a:cubicBezTo>
                  <a:cubicBezTo>
                    <a:pt x="2006600" y="1072444"/>
                    <a:pt x="2012597" y="1069269"/>
                    <a:pt x="2015772" y="1075266"/>
                  </a:cubicBezTo>
                  <a:cubicBezTo>
                    <a:pt x="2018947" y="1081263"/>
                    <a:pt x="2018595" y="1098196"/>
                    <a:pt x="2017889" y="1107016"/>
                  </a:cubicBezTo>
                  <a:cubicBezTo>
                    <a:pt x="2017183" y="1115836"/>
                    <a:pt x="2012950" y="1121127"/>
                    <a:pt x="2011539" y="1128183"/>
                  </a:cubicBezTo>
                  <a:cubicBezTo>
                    <a:pt x="2010128" y="1135239"/>
                    <a:pt x="2010833" y="1142647"/>
                    <a:pt x="2009422" y="1149350"/>
                  </a:cubicBezTo>
                  <a:cubicBezTo>
                    <a:pt x="2008011" y="1156053"/>
                    <a:pt x="2006952" y="1163108"/>
                    <a:pt x="2003072" y="1168400"/>
                  </a:cubicBezTo>
                  <a:cubicBezTo>
                    <a:pt x="1999192" y="1173692"/>
                    <a:pt x="1986139" y="1181100"/>
                    <a:pt x="1986139" y="1181100"/>
                  </a:cubicBezTo>
                  <a:cubicBezTo>
                    <a:pt x="1980495" y="1185333"/>
                    <a:pt x="1974145" y="1189920"/>
                    <a:pt x="1969206" y="1193800"/>
                  </a:cubicBezTo>
                  <a:cubicBezTo>
                    <a:pt x="1964267" y="1197680"/>
                    <a:pt x="1960387" y="1199797"/>
                    <a:pt x="1956506" y="1204383"/>
                  </a:cubicBezTo>
                  <a:cubicBezTo>
                    <a:pt x="1952625" y="1208969"/>
                    <a:pt x="1948039" y="1214613"/>
                    <a:pt x="1945922" y="1221316"/>
                  </a:cubicBezTo>
                  <a:cubicBezTo>
                    <a:pt x="1943805" y="1228019"/>
                    <a:pt x="1945217" y="1236839"/>
                    <a:pt x="1943806" y="1244600"/>
                  </a:cubicBezTo>
                  <a:cubicBezTo>
                    <a:pt x="1942395" y="1252361"/>
                    <a:pt x="1938514" y="1259769"/>
                    <a:pt x="1937456" y="1267883"/>
                  </a:cubicBezTo>
                  <a:cubicBezTo>
                    <a:pt x="1936398" y="1275997"/>
                    <a:pt x="1936751" y="1286228"/>
                    <a:pt x="1937456" y="1293283"/>
                  </a:cubicBezTo>
                  <a:cubicBezTo>
                    <a:pt x="1938161" y="1300338"/>
                    <a:pt x="1939572" y="1304572"/>
                    <a:pt x="1941689" y="1310216"/>
                  </a:cubicBezTo>
                  <a:cubicBezTo>
                    <a:pt x="1943806" y="1315860"/>
                    <a:pt x="1946628" y="1322917"/>
                    <a:pt x="1950156" y="1327150"/>
                  </a:cubicBezTo>
                  <a:cubicBezTo>
                    <a:pt x="1953684" y="1331383"/>
                    <a:pt x="1959328" y="1332794"/>
                    <a:pt x="1962856" y="1335616"/>
                  </a:cubicBezTo>
                  <a:cubicBezTo>
                    <a:pt x="1966384" y="1338438"/>
                    <a:pt x="1967794" y="1340908"/>
                    <a:pt x="1971322" y="1344083"/>
                  </a:cubicBezTo>
                  <a:cubicBezTo>
                    <a:pt x="1974850" y="1347258"/>
                    <a:pt x="1979436" y="1351844"/>
                    <a:pt x="1984022" y="1354666"/>
                  </a:cubicBezTo>
                  <a:cubicBezTo>
                    <a:pt x="1988608" y="1357488"/>
                    <a:pt x="1993195" y="1356430"/>
                    <a:pt x="1998839" y="1361016"/>
                  </a:cubicBezTo>
                  <a:cubicBezTo>
                    <a:pt x="2004484" y="1365602"/>
                    <a:pt x="2008364" y="1373716"/>
                    <a:pt x="2017889" y="1382183"/>
                  </a:cubicBezTo>
                  <a:cubicBezTo>
                    <a:pt x="2027414" y="1390650"/>
                    <a:pt x="2046111" y="1404408"/>
                    <a:pt x="2055989" y="1411816"/>
                  </a:cubicBezTo>
                  <a:cubicBezTo>
                    <a:pt x="2065867" y="1419224"/>
                    <a:pt x="2069748" y="1419577"/>
                    <a:pt x="2077156" y="1426633"/>
                  </a:cubicBezTo>
                  <a:cubicBezTo>
                    <a:pt x="2084564" y="1433689"/>
                    <a:pt x="2093384" y="1446742"/>
                    <a:pt x="2100439" y="1454150"/>
                  </a:cubicBezTo>
                  <a:cubicBezTo>
                    <a:pt x="2107495" y="1461558"/>
                    <a:pt x="2114550" y="1462264"/>
                    <a:pt x="2119489" y="1471083"/>
                  </a:cubicBezTo>
                  <a:cubicBezTo>
                    <a:pt x="2124428" y="1479902"/>
                    <a:pt x="2127955" y="1496483"/>
                    <a:pt x="2130072" y="1507066"/>
                  </a:cubicBezTo>
                  <a:cubicBezTo>
                    <a:pt x="2132189" y="1517649"/>
                    <a:pt x="2132894" y="1525411"/>
                    <a:pt x="2132189" y="1534583"/>
                  </a:cubicBezTo>
                  <a:cubicBezTo>
                    <a:pt x="2131484" y="1543755"/>
                    <a:pt x="2127956" y="1556808"/>
                    <a:pt x="2125839" y="1562100"/>
                  </a:cubicBezTo>
                  <a:cubicBezTo>
                    <a:pt x="2123722" y="1567392"/>
                    <a:pt x="2123017" y="1564216"/>
                    <a:pt x="2119489" y="1566333"/>
                  </a:cubicBezTo>
                  <a:cubicBezTo>
                    <a:pt x="2115961" y="1568450"/>
                    <a:pt x="2110669" y="1573389"/>
                    <a:pt x="2104672" y="1574800"/>
                  </a:cubicBezTo>
                  <a:cubicBezTo>
                    <a:pt x="2098675" y="1576211"/>
                    <a:pt x="2091973" y="1573036"/>
                    <a:pt x="2083506" y="1574800"/>
                  </a:cubicBezTo>
                  <a:cubicBezTo>
                    <a:pt x="2075039" y="1576564"/>
                    <a:pt x="2060928" y="1583619"/>
                    <a:pt x="2053872" y="1585383"/>
                  </a:cubicBezTo>
                  <a:cubicBezTo>
                    <a:pt x="2046816" y="1587147"/>
                    <a:pt x="2047169" y="1584678"/>
                    <a:pt x="2041172" y="1585383"/>
                  </a:cubicBezTo>
                  <a:cubicBezTo>
                    <a:pt x="2035175" y="1586088"/>
                    <a:pt x="2024592" y="1587852"/>
                    <a:pt x="2017889" y="1589616"/>
                  </a:cubicBezTo>
                  <a:cubicBezTo>
                    <a:pt x="2011186" y="1591380"/>
                    <a:pt x="2006248" y="1594202"/>
                    <a:pt x="2000956" y="1595966"/>
                  </a:cubicBezTo>
                  <a:cubicBezTo>
                    <a:pt x="1995664" y="1597730"/>
                    <a:pt x="1990725" y="1601258"/>
                    <a:pt x="1986139" y="1600200"/>
                  </a:cubicBezTo>
                  <a:cubicBezTo>
                    <a:pt x="1981553" y="1599142"/>
                    <a:pt x="1978025" y="1593144"/>
                    <a:pt x="1973439" y="1589616"/>
                  </a:cubicBezTo>
                  <a:cubicBezTo>
                    <a:pt x="1968853" y="1586088"/>
                    <a:pt x="1962503" y="1582561"/>
                    <a:pt x="1958622" y="1579033"/>
                  </a:cubicBezTo>
                  <a:cubicBezTo>
                    <a:pt x="1954741" y="1575505"/>
                    <a:pt x="1954742" y="1571978"/>
                    <a:pt x="1950156" y="1568450"/>
                  </a:cubicBezTo>
                  <a:cubicBezTo>
                    <a:pt x="1945570" y="1564922"/>
                    <a:pt x="1936398" y="1561394"/>
                    <a:pt x="1931106" y="1557866"/>
                  </a:cubicBezTo>
                  <a:cubicBezTo>
                    <a:pt x="1925814" y="1554338"/>
                    <a:pt x="1924050" y="1550105"/>
                    <a:pt x="1918406" y="1547283"/>
                  </a:cubicBezTo>
                  <a:cubicBezTo>
                    <a:pt x="1912762" y="1544461"/>
                    <a:pt x="1897239" y="1540933"/>
                    <a:pt x="1897239" y="1540933"/>
                  </a:cubicBezTo>
                  <a:cubicBezTo>
                    <a:pt x="1887361" y="1538111"/>
                    <a:pt x="1870781" y="1532467"/>
                    <a:pt x="1859139" y="1530350"/>
                  </a:cubicBezTo>
                  <a:cubicBezTo>
                    <a:pt x="1847497" y="1528233"/>
                    <a:pt x="1837267" y="1528586"/>
                    <a:pt x="1827389" y="1528233"/>
                  </a:cubicBezTo>
                  <a:cubicBezTo>
                    <a:pt x="1817511" y="1527880"/>
                    <a:pt x="1809044" y="1527528"/>
                    <a:pt x="1799872" y="1528233"/>
                  </a:cubicBezTo>
                  <a:cubicBezTo>
                    <a:pt x="1790700" y="1528938"/>
                    <a:pt x="1780823" y="1531408"/>
                    <a:pt x="1772356" y="1532466"/>
                  </a:cubicBezTo>
                  <a:cubicBezTo>
                    <a:pt x="1763889" y="1533524"/>
                    <a:pt x="1755422" y="1533877"/>
                    <a:pt x="1749072" y="1534583"/>
                  </a:cubicBezTo>
                  <a:cubicBezTo>
                    <a:pt x="1742722" y="1535289"/>
                    <a:pt x="1738842" y="1537406"/>
                    <a:pt x="1734256" y="1536700"/>
                  </a:cubicBezTo>
                  <a:cubicBezTo>
                    <a:pt x="1729670" y="1535995"/>
                    <a:pt x="1726495" y="1535289"/>
                    <a:pt x="1721556" y="1530350"/>
                  </a:cubicBezTo>
                  <a:cubicBezTo>
                    <a:pt x="1716617" y="1525411"/>
                    <a:pt x="1709208" y="1513769"/>
                    <a:pt x="1704622" y="1507066"/>
                  </a:cubicBezTo>
                  <a:cubicBezTo>
                    <a:pt x="1700036" y="1500363"/>
                    <a:pt x="1697920" y="1494719"/>
                    <a:pt x="1694039" y="1490133"/>
                  </a:cubicBezTo>
                  <a:cubicBezTo>
                    <a:pt x="1690158" y="1485547"/>
                    <a:pt x="1686631" y="1481667"/>
                    <a:pt x="1681339" y="1479550"/>
                  </a:cubicBezTo>
                  <a:cubicBezTo>
                    <a:pt x="1676047" y="1477433"/>
                    <a:pt x="1669344" y="1477786"/>
                    <a:pt x="1662289" y="1477433"/>
                  </a:cubicBezTo>
                  <a:cubicBezTo>
                    <a:pt x="1655234" y="1477080"/>
                    <a:pt x="1649237" y="1476375"/>
                    <a:pt x="1639006" y="1477433"/>
                  </a:cubicBezTo>
                  <a:cubicBezTo>
                    <a:pt x="1628776" y="1478491"/>
                    <a:pt x="1611489" y="1482725"/>
                    <a:pt x="1600906" y="1483783"/>
                  </a:cubicBezTo>
                  <a:cubicBezTo>
                    <a:pt x="1590323" y="1484841"/>
                    <a:pt x="1583620" y="1485547"/>
                    <a:pt x="1575506" y="1483783"/>
                  </a:cubicBezTo>
                  <a:cubicBezTo>
                    <a:pt x="1567392" y="1482019"/>
                    <a:pt x="1560689" y="1477786"/>
                    <a:pt x="1552222" y="1473200"/>
                  </a:cubicBezTo>
                  <a:cubicBezTo>
                    <a:pt x="1543755" y="1468614"/>
                    <a:pt x="1532820" y="1459441"/>
                    <a:pt x="1524706" y="1456266"/>
                  </a:cubicBezTo>
                  <a:cubicBezTo>
                    <a:pt x="1516592" y="1453091"/>
                    <a:pt x="1508831" y="1455561"/>
                    <a:pt x="1503539" y="1454150"/>
                  </a:cubicBezTo>
                  <a:cubicBezTo>
                    <a:pt x="1498247" y="1452739"/>
                    <a:pt x="1500011" y="1448506"/>
                    <a:pt x="1492956" y="1447800"/>
                  </a:cubicBezTo>
                  <a:cubicBezTo>
                    <a:pt x="1485901" y="1447094"/>
                    <a:pt x="1471789" y="1449563"/>
                    <a:pt x="1461206" y="1449916"/>
                  </a:cubicBezTo>
                  <a:cubicBezTo>
                    <a:pt x="1450623" y="1450269"/>
                    <a:pt x="1440392" y="1449563"/>
                    <a:pt x="1429456" y="1449916"/>
                  </a:cubicBezTo>
                  <a:cubicBezTo>
                    <a:pt x="1418520" y="1450269"/>
                    <a:pt x="1405467" y="1450975"/>
                    <a:pt x="1395589" y="1452033"/>
                  </a:cubicBezTo>
                  <a:cubicBezTo>
                    <a:pt x="1385711" y="1453091"/>
                    <a:pt x="1376892" y="1454149"/>
                    <a:pt x="1370189" y="1456266"/>
                  </a:cubicBezTo>
                  <a:cubicBezTo>
                    <a:pt x="1363486" y="1458383"/>
                    <a:pt x="1361017" y="1463322"/>
                    <a:pt x="1355372" y="1464733"/>
                  </a:cubicBezTo>
                  <a:cubicBezTo>
                    <a:pt x="1349727" y="1466144"/>
                    <a:pt x="1342319" y="1466144"/>
                    <a:pt x="1336322" y="1464733"/>
                  </a:cubicBezTo>
                  <a:cubicBezTo>
                    <a:pt x="1330325" y="1463322"/>
                    <a:pt x="1325739" y="1458735"/>
                    <a:pt x="1319389" y="1456266"/>
                  </a:cubicBezTo>
                  <a:cubicBezTo>
                    <a:pt x="1313039" y="1453797"/>
                    <a:pt x="1305630" y="1451680"/>
                    <a:pt x="1298222" y="1449916"/>
                  </a:cubicBezTo>
                  <a:cubicBezTo>
                    <a:pt x="1290814" y="1448152"/>
                    <a:pt x="1284464" y="1448505"/>
                    <a:pt x="1274939" y="1445683"/>
                  </a:cubicBezTo>
                  <a:cubicBezTo>
                    <a:pt x="1265414" y="1442861"/>
                    <a:pt x="1250244" y="1437216"/>
                    <a:pt x="1241072" y="1432983"/>
                  </a:cubicBezTo>
                  <a:cubicBezTo>
                    <a:pt x="1231900" y="1428750"/>
                    <a:pt x="1228020" y="1424163"/>
                    <a:pt x="1219906" y="1420283"/>
                  </a:cubicBezTo>
                  <a:cubicBezTo>
                    <a:pt x="1211792" y="1416403"/>
                    <a:pt x="1202267" y="1413933"/>
                    <a:pt x="1192389" y="1409700"/>
                  </a:cubicBezTo>
                  <a:cubicBezTo>
                    <a:pt x="1182511" y="1405467"/>
                    <a:pt x="1171222" y="1401233"/>
                    <a:pt x="1160639" y="1394883"/>
                  </a:cubicBezTo>
                  <a:cubicBezTo>
                    <a:pt x="1150056" y="1388533"/>
                    <a:pt x="1137708" y="1376892"/>
                    <a:pt x="1128889" y="1371600"/>
                  </a:cubicBezTo>
                  <a:cubicBezTo>
                    <a:pt x="1120070" y="1366308"/>
                    <a:pt x="1115483" y="1368072"/>
                    <a:pt x="1107722" y="1363133"/>
                  </a:cubicBezTo>
                  <a:cubicBezTo>
                    <a:pt x="1099961" y="1358194"/>
                    <a:pt x="1089730" y="1346905"/>
                    <a:pt x="1082322" y="1341966"/>
                  </a:cubicBezTo>
                  <a:cubicBezTo>
                    <a:pt x="1074914" y="1337027"/>
                    <a:pt x="1069975" y="1336675"/>
                    <a:pt x="1063272" y="1333500"/>
                  </a:cubicBezTo>
                  <a:cubicBezTo>
                    <a:pt x="1056569" y="1330325"/>
                    <a:pt x="1048456" y="1324680"/>
                    <a:pt x="1042106" y="1322916"/>
                  </a:cubicBezTo>
                  <a:cubicBezTo>
                    <a:pt x="1035756" y="1321152"/>
                    <a:pt x="1025172" y="1322916"/>
                    <a:pt x="1025172" y="1322916"/>
                  </a:cubicBezTo>
                  <a:lnTo>
                    <a:pt x="1001889" y="1322916"/>
                  </a:lnTo>
                  <a:cubicBezTo>
                    <a:pt x="994834" y="1322916"/>
                    <a:pt x="988483" y="1321858"/>
                    <a:pt x="982839" y="1322916"/>
                  </a:cubicBezTo>
                  <a:cubicBezTo>
                    <a:pt x="977195" y="1323974"/>
                    <a:pt x="970844" y="1325738"/>
                    <a:pt x="968022" y="1329266"/>
                  </a:cubicBezTo>
                  <a:cubicBezTo>
                    <a:pt x="965200" y="1332794"/>
                    <a:pt x="967317" y="1339144"/>
                    <a:pt x="965906" y="1344083"/>
                  </a:cubicBezTo>
                  <a:cubicBezTo>
                    <a:pt x="964495" y="1349022"/>
                    <a:pt x="960967" y="1354667"/>
                    <a:pt x="959556" y="1358900"/>
                  </a:cubicBezTo>
                  <a:cubicBezTo>
                    <a:pt x="958145" y="1363133"/>
                    <a:pt x="959908" y="1367014"/>
                    <a:pt x="957439" y="1369483"/>
                  </a:cubicBezTo>
                  <a:cubicBezTo>
                    <a:pt x="954970" y="1371952"/>
                    <a:pt x="950031" y="1373011"/>
                    <a:pt x="944739" y="1373716"/>
                  </a:cubicBezTo>
                  <a:cubicBezTo>
                    <a:pt x="939447" y="1374421"/>
                    <a:pt x="925689" y="1373716"/>
                    <a:pt x="925689" y="1373716"/>
                  </a:cubicBezTo>
                  <a:cubicBezTo>
                    <a:pt x="920397" y="1373716"/>
                    <a:pt x="919692" y="1375127"/>
                    <a:pt x="912989" y="1373716"/>
                  </a:cubicBezTo>
                  <a:cubicBezTo>
                    <a:pt x="906286" y="1372305"/>
                    <a:pt x="896408" y="1367719"/>
                    <a:pt x="885472" y="1365250"/>
                  </a:cubicBezTo>
                  <a:cubicBezTo>
                    <a:pt x="874536" y="1362781"/>
                    <a:pt x="861130" y="1362428"/>
                    <a:pt x="847372" y="1358900"/>
                  </a:cubicBezTo>
                  <a:cubicBezTo>
                    <a:pt x="833614" y="1355372"/>
                    <a:pt x="819502" y="1349022"/>
                    <a:pt x="802922" y="1344083"/>
                  </a:cubicBezTo>
                  <a:cubicBezTo>
                    <a:pt x="786342" y="1339144"/>
                    <a:pt x="762706" y="1333499"/>
                    <a:pt x="747889" y="1329266"/>
                  </a:cubicBezTo>
                  <a:cubicBezTo>
                    <a:pt x="733072" y="1325033"/>
                    <a:pt x="722841" y="1322211"/>
                    <a:pt x="714022" y="1318683"/>
                  </a:cubicBezTo>
                  <a:cubicBezTo>
                    <a:pt x="705203" y="1315155"/>
                    <a:pt x="701675" y="1308805"/>
                    <a:pt x="694972" y="1308100"/>
                  </a:cubicBezTo>
                  <a:cubicBezTo>
                    <a:pt x="688269" y="1307395"/>
                    <a:pt x="681214" y="1312333"/>
                    <a:pt x="673806" y="1314450"/>
                  </a:cubicBezTo>
                  <a:cubicBezTo>
                    <a:pt x="666398" y="1316567"/>
                    <a:pt x="656519" y="1319742"/>
                    <a:pt x="650522" y="1320800"/>
                  </a:cubicBezTo>
                  <a:cubicBezTo>
                    <a:pt x="644525" y="1321858"/>
                    <a:pt x="643819" y="1321506"/>
                    <a:pt x="637822" y="1320800"/>
                  </a:cubicBezTo>
                  <a:cubicBezTo>
                    <a:pt x="631825" y="1320094"/>
                    <a:pt x="621594" y="1318683"/>
                    <a:pt x="614539" y="1316566"/>
                  </a:cubicBezTo>
                  <a:cubicBezTo>
                    <a:pt x="607484" y="1314449"/>
                    <a:pt x="603250" y="1306689"/>
                    <a:pt x="595489" y="1308100"/>
                  </a:cubicBezTo>
                  <a:cubicBezTo>
                    <a:pt x="587728" y="1309511"/>
                    <a:pt x="574675" y="1319741"/>
                    <a:pt x="567972" y="1325033"/>
                  </a:cubicBezTo>
                  <a:cubicBezTo>
                    <a:pt x="561269" y="1330325"/>
                    <a:pt x="559858" y="1335617"/>
                    <a:pt x="555272" y="1339850"/>
                  </a:cubicBezTo>
                  <a:cubicBezTo>
                    <a:pt x="550686" y="1344083"/>
                    <a:pt x="545395" y="1347964"/>
                    <a:pt x="540456" y="1350433"/>
                  </a:cubicBezTo>
                  <a:cubicBezTo>
                    <a:pt x="535517" y="1352902"/>
                    <a:pt x="533047" y="1353255"/>
                    <a:pt x="525639" y="1354666"/>
                  </a:cubicBezTo>
                  <a:cubicBezTo>
                    <a:pt x="518231" y="1356077"/>
                    <a:pt x="505884" y="1358194"/>
                    <a:pt x="496006" y="1358900"/>
                  </a:cubicBezTo>
                  <a:cubicBezTo>
                    <a:pt x="486128" y="1359606"/>
                    <a:pt x="476250" y="1359253"/>
                    <a:pt x="466372" y="1358900"/>
                  </a:cubicBezTo>
                  <a:cubicBezTo>
                    <a:pt x="456494" y="1358547"/>
                    <a:pt x="445206" y="1358194"/>
                    <a:pt x="436739" y="1356783"/>
                  </a:cubicBezTo>
                  <a:cubicBezTo>
                    <a:pt x="428272" y="1355372"/>
                    <a:pt x="422980" y="1352197"/>
                    <a:pt x="415572" y="1350433"/>
                  </a:cubicBezTo>
                  <a:cubicBezTo>
                    <a:pt x="408164" y="1348669"/>
                    <a:pt x="397581" y="1349375"/>
                    <a:pt x="392289" y="1346200"/>
                  </a:cubicBezTo>
                  <a:cubicBezTo>
                    <a:pt x="386997" y="1343025"/>
                    <a:pt x="384527" y="1335969"/>
                    <a:pt x="383822" y="1331383"/>
                  </a:cubicBezTo>
                  <a:cubicBezTo>
                    <a:pt x="383116" y="1326797"/>
                    <a:pt x="386998" y="1322564"/>
                    <a:pt x="388056" y="1318683"/>
                  </a:cubicBezTo>
                  <a:cubicBezTo>
                    <a:pt x="389114" y="1314803"/>
                    <a:pt x="390525" y="1311980"/>
                    <a:pt x="390172" y="1308100"/>
                  </a:cubicBezTo>
                  <a:cubicBezTo>
                    <a:pt x="389819" y="1304220"/>
                    <a:pt x="388408" y="1299281"/>
                    <a:pt x="385939" y="1295400"/>
                  </a:cubicBezTo>
                  <a:cubicBezTo>
                    <a:pt x="383470" y="1291519"/>
                    <a:pt x="375356" y="1284816"/>
                    <a:pt x="375356" y="1284816"/>
                  </a:cubicBezTo>
                  <a:cubicBezTo>
                    <a:pt x="371828" y="1281288"/>
                    <a:pt x="368653" y="1277408"/>
                    <a:pt x="364772" y="1274233"/>
                  </a:cubicBezTo>
                  <a:cubicBezTo>
                    <a:pt x="360891" y="1271058"/>
                    <a:pt x="357011" y="1267177"/>
                    <a:pt x="352072" y="1265766"/>
                  </a:cubicBezTo>
                  <a:cubicBezTo>
                    <a:pt x="347133" y="1264355"/>
                    <a:pt x="335139" y="1265766"/>
                    <a:pt x="335139" y="1265766"/>
                  </a:cubicBezTo>
                  <a:cubicBezTo>
                    <a:pt x="328436" y="1265766"/>
                    <a:pt x="319970" y="1266119"/>
                    <a:pt x="311856" y="1265766"/>
                  </a:cubicBezTo>
                  <a:cubicBezTo>
                    <a:pt x="303742" y="1265413"/>
                    <a:pt x="293864" y="1264708"/>
                    <a:pt x="286456" y="1263650"/>
                  </a:cubicBezTo>
                  <a:cubicBezTo>
                    <a:pt x="279048" y="1262592"/>
                    <a:pt x="273756" y="1261533"/>
                    <a:pt x="267406" y="1259416"/>
                  </a:cubicBezTo>
                  <a:cubicBezTo>
                    <a:pt x="261056" y="1257299"/>
                    <a:pt x="254000" y="1253772"/>
                    <a:pt x="248356" y="1250950"/>
                  </a:cubicBezTo>
                  <a:cubicBezTo>
                    <a:pt x="242712" y="1248128"/>
                    <a:pt x="240242" y="1246011"/>
                    <a:pt x="233539" y="1242483"/>
                  </a:cubicBezTo>
                  <a:cubicBezTo>
                    <a:pt x="226836" y="1238955"/>
                    <a:pt x="215547" y="1235075"/>
                    <a:pt x="208139" y="1229783"/>
                  </a:cubicBezTo>
                  <a:cubicBezTo>
                    <a:pt x="200731" y="1224491"/>
                    <a:pt x="194381" y="1217083"/>
                    <a:pt x="189089" y="1210733"/>
                  </a:cubicBezTo>
                  <a:cubicBezTo>
                    <a:pt x="183797" y="1204383"/>
                    <a:pt x="181328" y="1195916"/>
                    <a:pt x="176389" y="1191683"/>
                  </a:cubicBezTo>
                  <a:cubicBezTo>
                    <a:pt x="171450" y="1187450"/>
                    <a:pt x="165100" y="1186391"/>
                    <a:pt x="159456" y="1185333"/>
                  </a:cubicBezTo>
                  <a:cubicBezTo>
                    <a:pt x="153812" y="1184275"/>
                    <a:pt x="146403" y="1185686"/>
                    <a:pt x="142522" y="1185333"/>
                  </a:cubicBezTo>
                  <a:cubicBezTo>
                    <a:pt x="138641" y="1184980"/>
                    <a:pt x="139700" y="1187449"/>
                    <a:pt x="136172" y="1183216"/>
                  </a:cubicBezTo>
                  <a:cubicBezTo>
                    <a:pt x="132644" y="1178983"/>
                    <a:pt x="125942" y="1167341"/>
                    <a:pt x="121356" y="1159933"/>
                  </a:cubicBezTo>
                  <a:cubicBezTo>
                    <a:pt x="116770" y="1152525"/>
                    <a:pt x="112537" y="1146880"/>
                    <a:pt x="108656" y="1138766"/>
                  </a:cubicBezTo>
                  <a:cubicBezTo>
                    <a:pt x="104775" y="1130652"/>
                    <a:pt x="100189" y="1120775"/>
                    <a:pt x="98072" y="1111250"/>
                  </a:cubicBezTo>
                  <a:cubicBezTo>
                    <a:pt x="95955" y="1101725"/>
                    <a:pt x="93134" y="1091847"/>
                    <a:pt x="95956" y="1081616"/>
                  </a:cubicBezTo>
                  <a:cubicBezTo>
                    <a:pt x="98778" y="1071385"/>
                    <a:pt x="107245" y="1061155"/>
                    <a:pt x="115006" y="1049866"/>
                  </a:cubicBezTo>
                  <a:cubicBezTo>
                    <a:pt x="122767" y="1038577"/>
                    <a:pt x="133350" y="1025525"/>
                    <a:pt x="142522" y="1013883"/>
                  </a:cubicBezTo>
                  <a:cubicBezTo>
                    <a:pt x="151694" y="1002241"/>
                    <a:pt x="162631" y="990952"/>
                    <a:pt x="170039" y="980016"/>
                  </a:cubicBezTo>
                  <a:cubicBezTo>
                    <a:pt x="177447" y="969080"/>
                    <a:pt x="184150" y="955322"/>
                    <a:pt x="186972" y="948266"/>
                  </a:cubicBezTo>
                  <a:cubicBezTo>
                    <a:pt x="189794" y="941210"/>
                    <a:pt x="186972" y="937683"/>
                    <a:pt x="186972" y="937683"/>
                  </a:cubicBezTo>
                  <a:cubicBezTo>
                    <a:pt x="186972" y="934508"/>
                    <a:pt x="188030" y="934155"/>
                    <a:pt x="186972" y="929216"/>
                  </a:cubicBezTo>
                  <a:cubicBezTo>
                    <a:pt x="185914" y="924277"/>
                    <a:pt x="184150" y="914047"/>
                    <a:pt x="180622" y="908050"/>
                  </a:cubicBezTo>
                  <a:cubicBezTo>
                    <a:pt x="177094" y="902053"/>
                    <a:pt x="165806" y="893233"/>
                    <a:pt x="165806" y="893233"/>
                  </a:cubicBezTo>
                  <a:cubicBezTo>
                    <a:pt x="160867" y="888294"/>
                    <a:pt x="155575" y="884766"/>
                    <a:pt x="150989" y="878416"/>
                  </a:cubicBezTo>
                  <a:cubicBezTo>
                    <a:pt x="146403" y="872066"/>
                    <a:pt x="143228" y="862894"/>
                    <a:pt x="138289" y="855133"/>
                  </a:cubicBezTo>
                  <a:cubicBezTo>
                    <a:pt x="133350" y="847372"/>
                    <a:pt x="126648" y="838906"/>
                    <a:pt x="121356" y="831850"/>
                  </a:cubicBezTo>
                  <a:cubicBezTo>
                    <a:pt x="116064" y="824795"/>
                    <a:pt x="111478" y="818445"/>
                    <a:pt x="106539" y="812800"/>
                  </a:cubicBezTo>
                  <a:cubicBezTo>
                    <a:pt x="101600" y="807156"/>
                    <a:pt x="98072" y="801158"/>
                    <a:pt x="91722" y="797983"/>
                  </a:cubicBezTo>
                  <a:cubicBezTo>
                    <a:pt x="85372" y="794808"/>
                    <a:pt x="75847" y="794808"/>
                    <a:pt x="68439" y="793750"/>
                  </a:cubicBezTo>
                  <a:cubicBezTo>
                    <a:pt x="61031" y="792692"/>
                    <a:pt x="53269" y="793750"/>
                    <a:pt x="47272" y="791633"/>
                  </a:cubicBezTo>
                  <a:cubicBezTo>
                    <a:pt x="41275" y="789516"/>
                    <a:pt x="37395" y="785283"/>
                    <a:pt x="32456" y="781050"/>
                  </a:cubicBezTo>
                  <a:cubicBezTo>
                    <a:pt x="27517" y="776817"/>
                    <a:pt x="21872" y="774347"/>
                    <a:pt x="17639" y="766233"/>
                  </a:cubicBezTo>
                  <a:cubicBezTo>
                    <a:pt x="13406" y="758119"/>
                    <a:pt x="9878" y="744713"/>
                    <a:pt x="7056" y="732366"/>
                  </a:cubicBezTo>
                  <a:cubicBezTo>
                    <a:pt x="4234" y="720019"/>
                    <a:pt x="-2116" y="704497"/>
                    <a:pt x="706" y="692150"/>
                  </a:cubicBezTo>
                  <a:cubicBezTo>
                    <a:pt x="3528" y="679803"/>
                    <a:pt x="17286" y="668161"/>
                    <a:pt x="23989" y="658283"/>
                  </a:cubicBezTo>
                  <a:cubicBezTo>
                    <a:pt x="30692" y="648405"/>
                    <a:pt x="33867" y="642408"/>
                    <a:pt x="40922" y="632883"/>
                  </a:cubicBezTo>
                  <a:cubicBezTo>
                    <a:pt x="47977" y="623358"/>
                    <a:pt x="59619" y="610305"/>
                    <a:pt x="66322" y="601133"/>
                  </a:cubicBezTo>
                  <a:cubicBezTo>
                    <a:pt x="73025" y="591961"/>
                    <a:pt x="76906" y="582789"/>
                    <a:pt x="81139" y="577850"/>
                  </a:cubicBezTo>
                  <a:cubicBezTo>
                    <a:pt x="85372" y="572911"/>
                    <a:pt x="83608" y="575381"/>
                    <a:pt x="91722" y="571500"/>
                  </a:cubicBezTo>
                  <a:cubicBezTo>
                    <a:pt x="99836" y="567619"/>
                    <a:pt x="118180" y="558799"/>
                    <a:pt x="129822" y="554566"/>
                  </a:cubicBezTo>
                  <a:cubicBezTo>
                    <a:pt x="141464" y="550333"/>
                    <a:pt x="151694" y="550333"/>
                    <a:pt x="161572" y="546100"/>
                  </a:cubicBezTo>
                  <a:cubicBezTo>
                    <a:pt x="171450" y="541867"/>
                    <a:pt x="183797" y="536222"/>
                    <a:pt x="189089" y="529166"/>
                  </a:cubicBezTo>
                  <a:cubicBezTo>
                    <a:pt x="194381" y="522110"/>
                    <a:pt x="193675" y="514702"/>
                    <a:pt x="193322" y="503766"/>
                  </a:cubicBezTo>
                  <a:cubicBezTo>
                    <a:pt x="192969" y="492830"/>
                    <a:pt x="187325" y="473780"/>
                    <a:pt x="186972" y="463550"/>
                  </a:cubicBezTo>
                  <a:cubicBezTo>
                    <a:pt x="186619" y="453320"/>
                    <a:pt x="188031" y="449086"/>
                    <a:pt x="191206" y="442383"/>
                  </a:cubicBezTo>
                  <a:cubicBezTo>
                    <a:pt x="194381" y="435680"/>
                    <a:pt x="198967" y="428977"/>
                    <a:pt x="206022" y="423333"/>
                  </a:cubicBezTo>
                  <a:cubicBezTo>
                    <a:pt x="213077" y="417689"/>
                    <a:pt x="223661" y="415572"/>
                    <a:pt x="233539" y="408516"/>
                  </a:cubicBezTo>
                  <a:cubicBezTo>
                    <a:pt x="243417" y="401461"/>
                    <a:pt x="256117" y="389819"/>
                    <a:pt x="265289" y="381000"/>
                  </a:cubicBezTo>
                  <a:cubicBezTo>
                    <a:pt x="274461" y="372181"/>
                    <a:pt x="282222" y="363714"/>
                    <a:pt x="288572" y="355600"/>
                  </a:cubicBezTo>
                  <a:cubicBezTo>
                    <a:pt x="294922" y="347486"/>
                    <a:pt x="296333" y="342899"/>
                    <a:pt x="303389" y="332316"/>
                  </a:cubicBezTo>
                  <a:cubicBezTo>
                    <a:pt x="310445" y="321733"/>
                    <a:pt x="323145" y="304094"/>
                    <a:pt x="330906" y="292100"/>
                  </a:cubicBezTo>
                  <a:cubicBezTo>
                    <a:pt x="338667" y="280106"/>
                    <a:pt x="341842" y="271992"/>
                    <a:pt x="349956" y="260350"/>
                  </a:cubicBezTo>
                  <a:cubicBezTo>
                    <a:pt x="358070" y="248708"/>
                    <a:pt x="374650" y="230011"/>
                    <a:pt x="379589" y="222250"/>
                  </a:cubicBezTo>
                  <a:cubicBezTo>
                    <a:pt x="384528" y="214489"/>
                    <a:pt x="379589" y="213783"/>
                    <a:pt x="379589" y="213783"/>
                  </a:cubicBezTo>
                  <a:cubicBezTo>
                    <a:pt x="379589" y="209550"/>
                    <a:pt x="381353" y="205317"/>
                    <a:pt x="379589" y="196850"/>
                  </a:cubicBezTo>
                  <a:cubicBezTo>
                    <a:pt x="377825" y="188383"/>
                    <a:pt x="371123" y="172861"/>
                    <a:pt x="369006" y="162983"/>
                  </a:cubicBezTo>
                  <a:cubicBezTo>
                    <a:pt x="366889" y="153105"/>
                    <a:pt x="367242" y="144638"/>
                    <a:pt x="366889" y="137583"/>
                  </a:cubicBezTo>
                  <a:cubicBezTo>
                    <a:pt x="366536" y="130528"/>
                    <a:pt x="366889" y="120650"/>
                    <a:pt x="366889" y="120650"/>
                  </a:cubicBezTo>
                  <a:lnTo>
                    <a:pt x="366889" y="86783"/>
                  </a:lnTo>
                  <a:cubicBezTo>
                    <a:pt x="366889" y="77611"/>
                    <a:pt x="364772" y="70908"/>
                    <a:pt x="366889" y="65616"/>
                  </a:cubicBezTo>
                  <a:cubicBezTo>
                    <a:pt x="369006" y="60324"/>
                    <a:pt x="372886" y="59972"/>
                    <a:pt x="379589" y="55033"/>
                  </a:cubicBezTo>
                  <a:cubicBezTo>
                    <a:pt x="386292" y="50094"/>
                    <a:pt x="397934" y="41628"/>
                    <a:pt x="407106" y="35983"/>
                  </a:cubicBezTo>
                  <a:cubicBezTo>
                    <a:pt x="416278" y="30338"/>
                    <a:pt x="424744" y="25399"/>
                    <a:pt x="434622" y="21166"/>
                  </a:cubicBezTo>
                  <a:cubicBezTo>
                    <a:pt x="444500" y="16933"/>
                    <a:pt x="458258" y="13052"/>
                    <a:pt x="466372" y="10583"/>
                  </a:cubicBezTo>
                  <a:cubicBezTo>
                    <a:pt x="474486" y="8114"/>
                    <a:pt x="477309" y="8114"/>
                    <a:pt x="483306" y="6350"/>
                  </a:cubicBezTo>
                  <a:cubicBezTo>
                    <a:pt x="489303" y="4586"/>
                    <a:pt x="495653" y="1058"/>
                    <a:pt x="502356" y="0"/>
                  </a:cubicBezTo>
                  <a:cubicBezTo>
                    <a:pt x="509059" y="-1058"/>
                    <a:pt x="515055" y="-1058"/>
                    <a:pt x="523522" y="0"/>
                  </a:cubicBezTo>
                  <a:cubicBezTo>
                    <a:pt x="531989" y="1058"/>
                    <a:pt x="553156" y="6350"/>
                    <a:pt x="553156" y="6350"/>
                  </a:cubicBezTo>
                  <a:cubicBezTo>
                    <a:pt x="563387" y="8467"/>
                    <a:pt x="575734" y="12347"/>
                    <a:pt x="584906" y="12700"/>
                  </a:cubicBezTo>
                  <a:cubicBezTo>
                    <a:pt x="594078" y="13053"/>
                    <a:pt x="601486" y="9524"/>
                    <a:pt x="608189" y="8466"/>
                  </a:cubicBezTo>
                  <a:cubicBezTo>
                    <a:pt x="614892" y="7408"/>
                    <a:pt x="618067" y="6350"/>
                    <a:pt x="625122" y="6350"/>
                  </a:cubicBezTo>
                  <a:cubicBezTo>
                    <a:pt x="632177" y="6350"/>
                    <a:pt x="642761" y="5291"/>
                    <a:pt x="650522" y="8466"/>
                  </a:cubicBezTo>
                  <a:cubicBezTo>
                    <a:pt x="658283" y="11641"/>
                    <a:pt x="663928" y="19050"/>
                    <a:pt x="671689" y="25400"/>
                  </a:cubicBezTo>
                  <a:cubicBezTo>
                    <a:pt x="679450" y="31750"/>
                    <a:pt x="689681" y="39511"/>
                    <a:pt x="697089" y="46566"/>
                  </a:cubicBezTo>
                  <a:cubicBezTo>
                    <a:pt x="704497" y="53622"/>
                    <a:pt x="708731" y="59972"/>
                    <a:pt x="716139" y="67733"/>
                  </a:cubicBezTo>
                  <a:cubicBezTo>
                    <a:pt x="723547" y="75494"/>
                    <a:pt x="732720" y="85019"/>
                    <a:pt x="741539" y="93133"/>
                  </a:cubicBezTo>
                  <a:cubicBezTo>
                    <a:pt x="750358" y="101247"/>
                    <a:pt x="759531" y="110772"/>
                    <a:pt x="769056" y="116416"/>
                  </a:cubicBezTo>
                  <a:cubicBezTo>
                    <a:pt x="778581" y="122061"/>
                    <a:pt x="789517" y="125236"/>
                    <a:pt x="798689" y="127000"/>
                  </a:cubicBezTo>
                  <a:cubicBezTo>
                    <a:pt x="807861" y="128764"/>
                    <a:pt x="815269" y="126294"/>
                    <a:pt x="824089" y="127000"/>
                  </a:cubicBezTo>
                  <a:cubicBezTo>
                    <a:pt x="832909" y="127706"/>
                    <a:pt x="843845" y="129822"/>
                    <a:pt x="851606" y="131233"/>
                  </a:cubicBezTo>
                  <a:cubicBezTo>
                    <a:pt x="859367" y="132644"/>
                    <a:pt x="863248" y="132291"/>
                    <a:pt x="870656" y="135466"/>
                  </a:cubicBezTo>
                  <a:cubicBezTo>
                    <a:pt x="878064" y="138641"/>
                    <a:pt x="888295" y="146050"/>
                    <a:pt x="896056" y="150283"/>
                  </a:cubicBezTo>
                  <a:cubicBezTo>
                    <a:pt x="903817" y="154516"/>
                    <a:pt x="908050" y="158044"/>
                    <a:pt x="917222" y="160866"/>
                  </a:cubicBezTo>
                  <a:cubicBezTo>
                    <a:pt x="926394" y="163688"/>
                    <a:pt x="940858" y="167216"/>
                    <a:pt x="951089" y="167216"/>
                  </a:cubicBezTo>
                  <a:cubicBezTo>
                    <a:pt x="961320" y="167216"/>
                    <a:pt x="970845" y="163335"/>
                    <a:pt x="978606" y="160866"/>
                  </a:cubicBezTo>
                  <a:cubicBezTo>
                    <a:pt x="986367" y="158397"/>
                    <a:pt x="991306" y="155575"/>
                    <a:pt x="997656" y="152400"/>
                  </a:cubicBezTo>
                  <a:cubicBezTo>
                    <a:pt x="1004006" y="149225"/>
                    <a:pt x="1010003" y="145697"/>
                    <a:pt x="1016706" y="141816"/>
                  </a:cubicBezTo>
                  <a:cubicBezTo>
                    <a:pt x="1023409" y="137935"/>
                    <a:pt x="1030816" y="134408"/>
                    <a:pt x="1037872" y="129116"/>
                  </a:cubicBezTo>
                  <a:cubicBezTo>
                    <a:pt x="1044927" y="123824"/>
                    <a:pt x="1053395" y="115358"/>
                    <a:pt x="1059039" y="110066"/>
                  </a:cubicBezTo>
                  <a:cubicBezTo>
                    <a:pt x="1064683" y="104774"/>
                    <a:pt x="1068917" y="102305"/>
                    <a:pt x="1071739" y="97366"/>
                  </a:cubicBezTo>
                  <a:cubicBezTo>
                    <a:pt x="1074561" y="92427"/>
                    <a:pt x="1071739" y="87135"/>
                    <a:pt x="1075972" y="80433"/>
                  </a:cubicBezTo>
                  <a:cubicBezTo>
                    <a:pt x="1080205" y="73731"/>
                    <a:pt x="1091847" y="62794"/>
                    <a:pt x="1097139" y="57150"/>
                  </a:cubicBezTo>
                  <a:cubicBezTo>
                    <a:pt x="1102431" y="51506"/>
                    <a:pt x="1133122" y="34572"/>
                    <a:pt x="1152172" y="29633"/>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233" name="TextBox 232"/>
            <p:cNvSpPr txBox="1"/>
            <p:nvPr/>
          </p:nvSpPr>
          <p:spPr>
            <a:xfrm>
              <a:off x="2664525" y="3738979"/>
              <a:ext cx="891476" cy="261610"/>
            </a:xfrm>
            <a:prstGeom prst="rect">
              <a:avLst/>
            </a:prstGeom>
            <a:noFill/>
            <a:ln w="3175">
              <a:noFill/>
            </a:ln>
          </p:spPr>
          <p:txBody>
            <a:bodyPr wrap="square" rtlCol="0">
              <a:spAutoFit/>
            </a:bodyPr>
            <a:lstStyle/>
            <a:p>
              <a:pPr algn="ctr"/>
              <a:r>
                <a:rPr lang="zh-CN" altLang="en-US" sz="1100" dirty="0">
                  <a:solidFill>
                    <a:prstClr val="black">
                      <a:lumMod val="75000"/>
                      <a:lumOff val="25000"/>
                    </a:prstClr>
                  </a:solidFill>
                  <a:latin typeface="微软雅黑" panose="020B0503020204020204" pitchFamily="34" charset="-122"/>
                </a:rPr>
                <a:t>光山县</a:t>
              </a:r>
            </a:p>
          </p:txBody>
        </p:sp>
        <p:grpSp>
          <p:nvGrpSpPr>
            <p:cNvPr id="237" name="组合 236"/>
            <p:cNvGrpSpPr/>
            <p:nvPr/>
          </p:nvGrpSpPr>
          <p:grpSpPr>
            <a:xfrm>
              <a:off x="3754501" y="2235352"/>
              <a:ext cx="440578" cy="422562"/>
              <a:chOff x="10020532" y="3370500"/>
              <a:chExt cx="151353" cy="149002"/>
            </a:xfrm>
          </p:grpSpPr>
          <p:sp>
            <p:nvSpPr>
              <p:cNvPr id="240"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41"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46"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50" name="Line 216"/>
            <p:cNvSpPr>
              <a:spLocks noChangeShapeType="1"/>
            </p:cNvSpPr>
            <p:nvPr/>
          </p:nvSpPr>
          <p:spPr bwMode="auto">
            <a:xfrm flipH="1">
              <a:off x="474064" y="2539829"/>
              <a:ext cx="3370177" cy="313366"/>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51" name="Line 216"/>
            <p:cNvSpPr>
              <a:spLocks noChangeShapeType="1"/>
            </p:cNvSpPr>
            <p:nvPr/>
          </p:nvSpPr>
          <p:spPr bwMode="auto">
            <a:xfrm flipH="1">
              <a:off x="443538" y="2462888"/>
              <a:ext cx="3359064" cy="288822"/>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pic>
          <p:nvPicPr>
            <p:cNvPr id="259" name="Picture 3" descr="D:\Users\111647\桌面\b0bdf5d50b71d8dbb2f8c010fcd404db.jpe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500" b="92000" l="8000" r="91667"/>
                      </a14:imgEffect>
                    </a14:imgLayer>
                  </a14:imgProps>
                </a:ext>
                <a:ext uri="{28A0092B-C50C-407E-A947-70E740481C1C}">
                  <a14:useLocalDpi xmlns:a14="http://schemas.microsoft.com/office/drawing/2010/main" val="0"/>
                </a:ext>
              </a:extLst>
            </a:blip>
            <a:srcRect l="8063" t="8420" r="8098" b="8046"/>
            <a:stretch>
              <a:fillRect/>
            </a:stretch>
          </p:blipFill>
          <p:spPr bwMode="auto">
            <a:xfrm>
              <a:off x="1679716" y="2889824"/>
              <a:ext cx="253388" cy="252467"/>
            </a:xfrm>
            <a:prstGeom prst="rect">
              <a:avLst/>
            </a:prstGeom>
            <a:noFill/>
            <a:extLst>
              <a:ext uri="{909E8E84-426E-40DD-AFC4-6F175D3DCCD1}">
                <a14:hiddenFill xmlns:a14="http://schemas.microsoft.com/office/drawing/2010/main">
                  <a:solidFill>
                    <a:srgbClr val="FFFFFF"/>
                  </a:solidFill>
                </a14:hiddenFill>
              </a:ext>
            </a:extLst>
          </p:spPr>
        </p:pic>
        <p:sp>
          <p:nvSpPr>
            <p:cNvPr id="260" name="矩形 259"/>
            <p:cNvSpPr/>
            <p:nvPr/>
          </p:nvSpPr>
          <p:spPr>
            <a:xfrm>
              <a:off x="1791170" y="2753729"/>
              <a:ext cx="952790" cy="151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lnSpc>
                  <a:spcPts val="900"/>
                </a:lnSpc>
              </a:pPr>
              <a:r>
                <a:rPr lang="zh-CN" altLang="en-US" sz="800" b="1" dirty="0">
                  <a:solidFill>
                    <a:srgbClr val="163896"/>
                  </a:solidFill>
                </a:rPr>
                <a:t>光山生物质垃圾电厂</a:t>
              </a:r>
            </a:p>
          </p:txBody>
        </p:sp>
        <p:cxnSp>
          <p:nvCxnSpPr>
            <p:cNvPr id="268" name="直接连接符 267"/>
            <p:cNvCxnSpPr/>
            <p:nvPr/>
          </p:nvCxnSpPr>
          <p:spPr>
            <a:xfrm flipH="1" flipV="1">
              <a:off x="1487303" y="3613977"/>
              <a:ext cx="704241" cy="24853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flipH="1" flipV="1">
              <a:off x="1474708" y="3654041"/>
              <a:ext cx="704241" cy="24853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flipV="1">
              <a:off x="2025770" y="3976156"/>
              <a:ext cx="217516" cy="8144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flipV="1">
              <a:off x="2064322" y="4002534"/>
              <a:ext cx="217516" cy="8144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72" name="矩形 271"/>
            <p:cNvSpPr/>
            <p:nvPr/>
          </p:nvSpPr>
          <p:spPr>
            <a:xfrm>
              <a:off x="1391503" y="3971336"/>
              <a:ext cx="590919" cy="134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700" b="1" dirty="0">
                  <a:solidFill>
                    <a:srgbClr val="163896"/>
                  </a:solidFill>
                </a:rPr>
                <a:t>环亚光伏电站</a:t>
              </a:r>
            </a:p>
          </p:txBody>
        </p:sp>
        <p:cxnSp>
          <p:nvCxnSpPr>
            <p:cNvPr id="273" name="直接连接符 272"/>
            <p:cNvCxnSpPr/>
            <p:nvPr/>
          </p:nvCxnSpPr>
          <p:spPr>
            <a:xfrm flipV="1">
              <a:off x="2357370" y="2688251"/>
              <a:ext cx="838339" cy="111515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flipV="1">
              <a:off x="2395352" y="2745807"/>
              <a:ext cx="839504" cy="110260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endCxn id="240" idx="3"/>
            </p:cNvCxnSpPr>
            <p:nvPr/>
          </p:nvCxnSpPr>
          <p:spPr>
            <a:xfrm flipV="1">
              <a:off x="3191614" y="2596032"/>
              <a:ext cx="627411" cy="9507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89" name="Oval 120"/>
            <p:cNvSpPr>
              <a:spLocks noChangeArrowheads="1"/>
            </p:cNvSpPr>
            <p:nvPr/>
          </p:nvSpPr>
          <p:spPr bwMode="auto">
            <a:xfrm>
              <a:off x="1269117" y="3470723"/>
              <a:ext cx="242858" cy="232929"/>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90" name="Oval 121"/>
            <p:cNvSpPr>
              <a:spLocks noChangeArrowheads="1"/>
            </p:cNvSpPr>
            <p:nvPr/>
          </p:nvSpPr>
          <p:spPr bwMode="auto">
            <a:xfrm>
              <a:off x="1315012" y="3515445"/>
              <a:ext cx="152983" cy="139756"/>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91" name="Oval 122"/>
            <p:cNvSpPr>
              <a:spLocks noChangeArrowheads="1"/>
            </p:cNvSpPr>
            <p:nvPr/>
          </p:nvSpPr>
          <p:spPr bwMode="auto">
            <a:xfrm>
              <a:off x="1347520" y="3545260"/>
              <a:ext cx="86054" cy="80127"/>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nvGrpSpPr>
            <p:cNvPr id="292" name="组合 291"/>
            <p:cNvGrpSpPr/>
            <p:nvPr/>
          </p:nvGrpSpPr>
          <p:grpSpPr>
            <a:xfrm>
              <a:off x="2192914" y="3787972"/>
              <a:ext cx="242858" cy="232929"/>
              <a:chOff x="6172435" y="2662625"/>
              <a:chExt cx="208448" cy="199924"/>
            </a:xfrm>
          </p:grpSpPr>
          <p:sp>
            <p:nvSpPr>
              <p:cNvPr id="293"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94"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95"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309" name="直接连接符 308"/>
            <p:cNvCxnSpPr>
              <a:endCxn id="240" idx="4"/>
            </p:cNvCxnSpPr>
            <p:nvPr/>
          </p:nvCxnSpPr>
          <p:spPr>
            <a:xfrm flipV="1">
              <a:off x="3229833" y="2657914"/>
              <a:ext cx="744957" cy="9379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310" name="Picture 2" descr="D:\ppt\修改19\能源图标-23.png"/>
            <p:cNvPicPr>
              <a:picLocks noChangeArrowheads="1"/>
            </p:cNvPicPr>
            <p:nvPr/>
          </p:nvPicPr>
          <p:blipFill>
            <a:blip r:embed="rId5" cstate="print"/>
            <a:srcRect/>
            <a:stretch>
              <a:fillRect/>
            </a:stretch>
          </p:blipFill>
          <p:spPr bwMode="auto">
            <a:xfrm>
              <a:off x="990589" y="2905527"/>
              <a:ext cx="282675" cy="260462"/>
            </a:xfrm>
            <a:prstGeom prst="rect">
              <a:avLst/>
            </a:prstGeom>
            <a:noFill/>
            <a:ln w="9525">
              <a:noFill/>
              <a:miter lim="800000"/>
              <a:headEnd/>
              <a:tailEnd/>
            </a:ln>
          </p:spPr>
        </p:pic>
        <p:sp>
          <p:nvSpPr>
            <p:cNvPr id="311" name="矩形 310"/>
            <p:cNvSpPr/>
            <p:nvPr/>
          </p:nvSpPr>
          <p:spPr>
            <a:xfrm>
              <a:off x="657673" y="3199620"/>
              <a:ext cx="778386" cy="193745"/>
            </a:xfrm>
            <a:prstGeom prst="rect">
              <a:avLst/>
            </a:pr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zh-CN" altLang="en-US" sz="900" b="1" dirty="0">
                  <a:solidFill>
                    <a:prstClr val="white"/>
                  </a:solidFill>
                  <a:effectLst>
                    <a:outerShdw blurRad="38100" dist="38100" dir="2700000" algn="tl">
                      <a:srgbClr val="000000">
                        <a:alpha val="43137"/>
                      </a:srgbClr>
                    </a:outerShdw>
                  </a:effectLst>
                </a:rPr>
                <a:t>五岳抽水蓄能</a:t>
              </a:r>
            </a:p>
          </p:txBody>
        </p:sp>
        <p:cxnSp>
          <p:nvCxnSpPr>
            <p:cNvPr id="263" name="直接连接符 262"/>
            <p:cNvCxnSpPr/>
            <p:nvPr/>
          </p:nvCxnSpPr>
          <p:spPr>
            <a:xfrm flipH="1" flipV="1">
              <a:off x="370388" y="3097556"/>
              <a:ext cx="927063" cy="42741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flipH="1" flipV="1">
              <a:off x="344548" y="3146028"/>
              <a:ext cx="927063" cy="42741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12" name="TextBox 311"/>
            <p:cNvSpPr txBox="1"/>
            <p:nvPr/>
          </p:nvSpPr>
          <p:spPr>
            <a:xfrm>
              <a:off x="808079" y="3515445"/>
              <a:ext cx="614680" cy="338554"/>
            </a:xfrm>
            <a:prstGeom prst="rect">
              <a:avLst/>
            </a:prstGeom>
            <a:noFill/>
          </p:spPr>
          <p:txBody>
            <a:bodyPr wrap="square" rtlCol="0">
              <a:spAutoFit/>
            </a:bodyPr>
            <a:lstStyle/>
            <a:p>
              <a:pPr algn="ctr" eaLnBrk="0" hangingPunct="0">
                <a:spcBef>
                  <a:spcPct val="0"/>
                </a:spcBef>
              </a:pPr>
              <a:r>
                <a:rPr lang="zh-CN" altLang="en-US" sz="900" b="1" dirty="0">
                  <a:solidFill>
                    <a:srgbClr val="163896"/>
                  </a:solidFill>
                  <a:ea typeface="宋体" panose="02010600030101010101" pitchFamily="2" charset="-122"/>
                </a:rPr>
                <a:t>江南</a:t>
              </a:r>
              <a:endParaRPr lang="en-US" altLang="zh-CN" sz="900" b="1" dirty="0">
                <a:solidFill>
                  <a:srgbClr val="163896"/>
                </a:solidFill>
                <a:ea typeface="宋体" panose="02010600030101010101" pitchFamily="2" charset="-122"/>
              </a:endParaRPr>
            </a:p>
            <a:p>
              <a:pPr algn="ctr" eaLnBrk="0" hangingPunct="0">
                <a:spcBef>
                  <a:spcPct val="0"/>
                </a:spcBef>
              </a:pPr>
              <a:r>
                <a:rPr lang="en-US" altLang="zh-CN" sz="700" b="1" dirty="0">
                  <a:solidFill>
                    <a:srgbClr val="163896"/>
                  </a:solidFill>
                  <a:ea typeface="宋体" panose="02010600030101010101" pitchFamily="2" charset="-122"/>
                </a:rPr>
                <a:t>18</a:t>
              </a:r>
              <a:endParaRPr lang="zh-CN" altLang="en-US" sz="700" b="1" dirty="0">
                <a:solidFill>
                  <a:srgbClr val="163896"/>
                </a:solidFill>
                <a:ea typeface="宋体" panose="02010600030101010101" pitchFamily="2" charset="-122"/>
              </a:endParaRPr>
            </a:p>
          </p:txBody>
        </p:sp>
        <p:cxnSp>
          <p:nvCxnSpPr>
            <p:cNvPr id="313" name="直接连接符 312"/>
            <p:cNvCxnSpPr>
              <a:stCxn id="289" idx="0"/>
            </p:cNvCxnSpPr>
            <p:nvPr/>
          </p:nvCxnSpPr>
          <p:spPr>
            <a:xfrm flipV="1">
              <a:off x="1390546" y="3305532"/>
              <a:ext cx="127876" cy="16519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1761851" y="3305532"/>
              <a:ext cx="155143" cy="148799"/>
              <a:chOff x="958577" y="3152050"/>
              <a:chExt cx="158786" cy="152293"/>
            </a:xfrm>
          </p:grpSpPr>
          <p:sp>
            <p:nvSpPr>
              <p:cNvPr id="316"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17"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18"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19" name="Text Box 217"/>
            <p:cNvSpPr txBox="1">
              <a:spLocks noChangeArrowheads="1"/>
            </p:cNvSpPr>
            <p:nvPr/>
          </p:nvSpPr>
          <p:spPr bwMode="auto">
            <a:xfrm>
              <a:off x="1845419" y="3135325"/>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光山</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320" name="组合 319"/>
            <p:cNvGrpSpPr/>
            <p:nvPr/>
          </p:nvGrpSpPr>
          <p:grpSpPr>
            <a:xfrm>
              <a:off x="1020878" y="3886769"/>
              <a:ext cx="155143" cy="148799"/>
              <a:chOff x="958577" y="3152050"/>
              <a:chExt cx="158786" cy="152293"/>
            </a:xfrm>
          </p:grpSpPr>
          <p:sp>
            <p:nvSpPr>
              <p:cNvPr id="32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22"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23"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24" name="Text Box 217"/>
            <p:cNvSpPr txBox="1">
              <a:spLocks noChangeArrowheads="1"/>
            </p:cNvSpPr>
            <p:nvPr/>
          </p:nvSpPr>
          <p:spPr bwMode="auto">
            <a:xfrm>
              <a:off x="775441" y="3848416"/>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马畈</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325" name="组合 324"/>
            <p:cNvGrpSpPr/>
            <p:nvPr/>
          </p:nvGrpSpPr>
          <p:grpSpPr>
            <a:xfrm>
              <a:off x="907797" y="4194467"/>
              <a:ext cx="155143" cy="148799"/>
              <a:chOff x="958577" y="3152050"/>
              <a:chExt cx="158786" cy="152293"/>
            </a:xfrm>
          </p:grpSpPr>
          <p:sp>
            <p:nvSpPr>
              <p:cNvPr id="326"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27"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28"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29" name="Text Box 217"/>
            <p:cNvSpPr txBox="1">
              <a:spLocks noChangeArrowheads="1"/>
            </p:cNvSpPr>
            <p:nvPr/>
          </p:nvSpPr>
          <p:spPr bwMode="auto">
            <a:xfrm>
              <a:off x="690785" y="4139794"/>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天瑞</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335" name="直接连接符 334"/>
            <p:cNvCxnSpPr>
              <a:stCxn id="321" idx="7"/>
            </p:cNvCxnSpPr>
            <p:nvPr/>
          </p:nvCxnSpPr>
          <p:spPr>
            <a:xfrm flipV="1">
              <a:off x="1153301" y="3682810"/>
              <a:ext cx="161711" cy="22575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a:stCxn id="326" idx="0"/>
            </p:cNvCxnSpPr>
            <p:nvPr/>
          </p:nvCxnSpPr>
          <p:spPr>
            <a:xfrm flipV="1">
              <a:off x="985369" y="4021766"/>
              <a:ext cx="80097" cy="17270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flipV="1">
              <a:off x="1122196" y="3661019"/>
              <a:ext cx="161711" cy="22575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8" name="组合 337"/>
            <p:cNvGrpSpPr/>
            <p:nvPr/>
          </p:nvGrpSpPr>
          <p:grpSpPr>
            <a:xfrm>
              <a:off x="1451877" y="4335360"/>
              <a:ext cx="155143" cy="148799"/>
              <a:chOff x="958577" y="3152050"/>
              <a:chExt cx="158786" cy="152293"/>
            </a:xfrm>
          </p:grpSpPr>
          <p:sp>
            <p:nvSpPr>
              <p:cNvPr id="33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4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4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42" name="Text Box 217"/>
            <p:cNvSpPr txBox="1">
              <a:spLocks noChangeArrowheads="1"/>
            </p:cNvSpPr>
            <p:nvPr/>
          </p:nvSpPr>
          <p:spPr bwMode="auto">
            <a:xfrm>
              <a:off x="1354206" y="4523785"/>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金楼</a:t>
              </a:r>
              <a:r>
                <a:rPr lang="en-US" altLang="zh-CN" sz="600" dirty="0">
                  <a:solidFill>
                    <a:srgbClr val="163896"/>
                  </a:solidFill>
                  <a:latin typeface="Times New Roman" panose="02020603050405020304" pitchFamily="18" charset="0"/>
                  <a:ea typeface="宋体" panose="02010600030101010101" pitchFamily="2" charset="-122"/>
                </a:rPr>
                <a:t>4</a:t>
              </a:r>
              <a:endParaRPr lang="zh-CN" altLang="en-US" sz="600" dirty="0">
                <a:solidFill>
                  <a:srgbClr val="163896"/>
                </a:solidFill>
                <a:latin typeface="Times New Roman" panose="02020603050405020304" pitchFamily="18" charset="0"/>
                <a:ea typeface="宋体" panose="02010600030101010101" pitchFamily="2" charset="-122"/>
              </a:endParaRPr>
            </a:p>
          </p:txBody>
        </p:sp>
        <p:pic>
          <p:nvPicPr>
            <p:cNvPr id="253" name="Picture 3" descr="D:\ppt\修改19\能源图标-24.png"/>
            <p:cNvPicPr>
              <a:picLocks noChangeArrowheads="1"/>
            </p:cNvPicPr>
            <p:nvPr/>
          </p:nvPicPr>
          <p:blipFill>
            <a:blip r:embed="rId6" cstate="print"/>
            <a:srcRect/>
            <a:stretch>
              <a:fillRect/>
            </a:stretch>
          </p:blipFill>
          <p:spPr bwMode="auto">
            <a:xfrm>
              <a:off x="1516015" y="4038811"/>
              <a:ext cx="205844" cy="194346"/>
            </a:xfrm>
            <a:prstGeom prst="rect">
              <a:avLst/>
            </a:prstGeom>
            <a:noFill/>
            <a:ln w="9525">
              <a:noFill/>
              <a:miter lim="800000"/>
              <a:headEnd/>
              <a:tailEnd/>
            </a:ln>
          </p:spPr>
        </p:pic>
        <p:cxnSp>
          <p:nvCxnSpPr>
            <p:cNvPr id="343" name="直接连接符 342"/>
            <p:cNvCxnSpPr>
              <a:stCxn id="339" idx="2"/>
            </p:cNvCxnSpPr>
            <p:nvPr/>
          </p:nvCxnSpPr>
          <p:spPr>
            <a:xfrm flipH="1" flipV="1">
              <a:off x="1046020" y="4312317"/>
              <a:ext cx="405857" cy="9744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4" name="直接连接符 343"/>
            <p:cNvCxnSpPr>
              <a:endCxn id="253" idx="2"/>
            </p:cNvCxnSpPr>
            <p:nvPr/>
          </p:nvCxnSpPr>
          <p:spPr>
            <a:xfrm flipV="1">
              <a:off x="1563702" y="4233157"/>
              <a:ext cx="55235" cy="11371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flipH="1" flipV="1">
              <a:off x="1591320" y="4428318"/>
              <a:ext cx="362605" cy="25312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46" name="TextBox 345"/>
            <p:cNvSpPr txBox="1"/>
            <p:nvPr/>
          </p:nvSpPr>
          <p:spPr>
            <a:xfrm rot="2120150">
              <a:off x="1581428" y="4407994"/>
              <a:ext cx="566608" cy="200055"/>
            </a:xfrm>
            <a:prstGeom prst="rect">
              <a:avLst/>
            </a:prstGeom>
            <a:noFill/>
          </p:spPr>
          <p:txBody>
            <a:bodyPr wrap="square" rtlCol="0">
              <a:spAutoFit/>
            </a:bodyPr>
            <a:lstStyle/>
            <a:p>
              <a:pPr algn="ctr" eaLnBrk="0" hangingPunct="0">
                <a:spcBef>
                  <a:spcPct val="0"/>
                </a:spcBef>
              </a:pPr>
              <a:r>
                <a:rPr lang="zh-CN" altLang="en-US" sz="700" b="1" dirty="0">
                  <a:solidFill>
                    <a:srgbClr val="163896"/>
                  </a:solidFill>
                  <a:ea typeface="宋体" panose="02010600030101010101" pitchFamily="2" charset="-122"/>
                </a:rPr>
                <a:t>至映山红</a:t>
              </a:r>
              <a:endParaRPr lang="zh-CN" altLang="en-US" sz="400" b="1" dirty="0">
                <a:solidFill>
                  <a:srgbClr val="163896"/>
                </a:solidFill>
                <a:ea typeface="宋体" panose="02010600030101010101" pitchFamily="2" charset="-122"/>
              </a:endParaRPr>
            </a:p>
          </p:txBody>
        </p:sp>
        <p:sp>
          <p:nvSpPr>
            <p:cNvPr id="347" name="TextBox 346"/>
            <p:cNvSpPr txBox="1"/>
            <p:nvPr/>
          </p:nvSpPr>
          <p:spPr>
            <a:xfrm>
              <a:off x="1959982" y="4604847"/>
              <a:ext cx="566608" cy="292388"/>
            </a:xfrm>
            <a:prstGeom prst="rect">
              <a:avLst/>
            </a:prstGeom>
            <a:noFill/>
          </p:spPr>
          <p:txBody>
            <a:bodyPr wrap="square" rtlCol="0">
              <a:spAutoFit/>
            </a:bodyPr>
            <a:lstStyle/>
            <a:p>
              <a:pPr algn="ctr" eaLnBrk="0" hangingPunct="0">
                <a:spcBef>
                  <a:spcPct val="0"/>
                </a:spcBef>
              </a:pPr>
              <a:r>
                <a:rPr lang="zh-CN" altLang="en-US" sz="700" b="1" dirty="0">
                  <a:solidFill>
                    <a:srgbClr val="163896"/>
                  </a:solidFill>
                  <a:ea typeface="宋体" panose="02010600030101010101" pitchFamily="2" charset="-122"/>
                </a:rPr>
                <a:t>至映山红</a:t>
              </a:r>
              <a:endParaRPr lang="en-US" altLang="zh-CN" sz="700" b="1" dirty="0">
                <a:solidFill>
                  <a:srgbClr val="163896"/>
                </a:solidFill>
                <a:ea typeface="宋体" panose="02010600030101010101" pitchFamily="2" charset="-122"/>
              </a:endParaRPr>
            </a:p>
            <a:p>
              <a:pPr algn="ctr" eaLnBrk="0" hangingPunct="0">
                <a:spcBef>
                  <a:spcPct val="0"/>
                </a:spcBef>
              </a:pPr>
              <a:r>
                <a:rPr lang="en-US" altLang="zh-CN" sz="600" b="1" dirty="0">
                  <a:solidFill>
                    <a:srgbClr val="163896"/>
                  </a:solidFill>
                  <a:ea typeface="宋体" panose="02010600030101010101" pitchFamily="2" charset="-122"/>
                </a:rPr>
                <a:t>18+18</a:t>
              </a:r>
              <a:endParaRPr lang="zh-CN" altLang="en-US" sz="300" b="1" dirty="0">
                <a:solidFill>
                  <a:srgbClr val="163896"/>
                </a:solidFill>
                <a:ea typeface="宋体" panose="02010600030101010101" pitchFamily="2" charset="-122"/>
              </a:endParaRPr>
            </a:p>
          </p:txBody>
        </p:sp>
        <p:grpSp>
          <p:nvGrpSpPr>
            <p:cNvPr id="348" name="组合 347"/>
            <p:cNvGrpSpPr/>
            <p:nvPr/>
          </p:nvGrpSpPr>
          <p:grpSpPr>
            <a:xfrm>
              <a:off x="2185314" y="3441045"/>
              <a:ext cx="155143" cy="148799"/>
              <a:chOff x="958577" y="3152050"/>
              <a:chExt cx="158786" cy="152293"/>
            </a:xfrm>
          </p:grpSpPr>
          <p:sp>
            <p:nvSpPr>
              <p:cNvPr id="34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5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5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352" name="组合 351"/>
            <p:cNvGrpSpPr/>
            <p:nvPr/>
          </p:nvGrpSpPr>
          <p:grpSpPr>
            <a:xfrm>
              <a:off x="1888899" y="3542721"/>
              <a:ext cx="155143" cy="148799"/>
              <a:chOff x="958577" y="3152050"/>
              <a:chExt cx="158786" cy="152293"/>
            </a:xfrm>
          </p:grpSpPr>
          <p:sp>
            <p:nvSpPr>
              <p:cNvPr id="35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5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5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356" name="直接连接符 355"/>
            <p:cNvCxnSpPr>
              <a:stCxn id="353" idx="2"/>
              <a:endCxn id="289" idx="6"/>
            </p:cNvCxnSpPr>
            <p:nvPr/>
          </p:nvCxnSpPr>
          <p:spPr>
            <a:xfrm flipH="1" flipV="1">
              <a:off x="1511975" y="3587188"/>
              <a:ext cx="376924" cy="2993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7" name="直接连接符 356"/>
            <p:cNvCxnSpPr>
              <a:endCxn id="353" idx="5"/>
            </p:cNvCxnSpPr>
            <p:nvPr/>
          </p:nvCxnSpPr>
          <p:spPr>
            <a:xfrm flipH="1" flipV="1">
              <a:off x="2021322" y="3669729"/>
              <a:ext cx="195423" cy="15004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endCxn id="349" idx="4"/>
            </p:cNvCxnSpPr>
            <p:nvPr/>
          </p:nvCxnSpPr>
          <p:spPr>
            <a:xfrm flipH="1" flipV="1">
              <a:off x="2262886" y="3589844"/>
              <a:ext cx="27740" cy="19931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9" name="直接连接符 358"/>
            <p:cNvCxnSpPr>
              <a:stCxn id="316" idx="3"/>
            </p:cNvCxnSpPr>
            <p:nvPr/>
          </p:nvCxnSpPr>
          <p:spPr>
            <a:xfrm flipH="1">
              <a:off x="1483261" y="3432540"/>
              <a:ext cx="301310" cy="9205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a:stCxn id="349" idx="1"/>
            </p:cNvCxnSpPr>
            <p:nvPr/>
          </p:nvCxnSpPr>
          <p:spPr>
            <a:xfrm flipH="1" flipV="1">
              <a:off x="1905326" y="3393365"/>
              <a:ext cx="302708" cy="6947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61" name="Text Box 217"/>
            <p:cNvSpPr txBox="1">
              <a:spLocks noChangeArrowheads="1"/>
            </p:cNvSpPr>
            <p:nvPr/>
          </p:nvSpPr>
          <p:spPr bwMode="auto">
            <a:xfrm>
              <a:off x="2261667" y="3253742"/>
              <a:ext cx="2170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紫水</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362" name="Text Box 217"/>
            <p:cNvSpPr txBox="1">
              <a:spLocks noChangeArrowheads="1"/>
            </p:cNvSpPr>
            <p:nvPr/>
          </p:nvSpPr>
          <p:spPr bwMode="auto">
            <a:xfrm>
              <a:off x="1780110" y="3669729"/>
              <a:ext cx="2170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官渡</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363" name="组合 362"/>
            <p:cNvGrpSpPr/>
            <p:nvPr/>
          </p:nvGrpSpPr>
          <p:grpSpPr>
            <a:xfrm>
              <a:off x="1478112" y="3199620"/>
              <a:ext cx="155143" cy="148799"/>
              <a:chOff x="958577" y="3152050"/>
              <a:chExt cx="158786" cy="152293"/>
            </a:xfrm>
          </p:grpSpPr>
          <p:sp>
            <p:nvSpPr>
              <p:cNvPr id="364"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65"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66"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67" name="Text Box 217"/>
            <p:cNvSpPr txBox="1">
              <a:spLocks noChangeArrowheads="1"/>
            </p:cNvSpPr>
            <p:nvPr/>
          </p:nvSpPr>
          <p:spPr bwMode="auto">
            <a:xfrm>
              <a:off x="1378797" y="2950545"/>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耿寨</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368" name="直接连接符 367"/>
            <p:cNvCxnSpPr/>
            <p:nvPr/>
          </p:nvCxnSpPr>
          <p:spPr>
            <a:xfrm flipH="1">
              <a:off x="1618937" y="3097025"/>
              <a:ext cx="102922" cy="13116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69" name="组合 368"/>
            <p:cNvGrpSpPr/>
            <p:nvPr/>
          </p:nvGrpSpPr>
          <p:grpSpPr>
            <a:xfrm>
              <a:off x="2139173" y="3059490"/>
              <a:ext cx="155143" cy="148799"/>
              <a:chOff x="958577" y="3152050"/>
              <a:chExt cx="158786" cy="152293"/>
            </a:xfrm>
          </p:grpSpPr>
          <p:sp>
            <p:nvSpPr>
              <p:cNvPr id="370"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71"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72"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73" name="Text Box 217"/>
            <p:cNvSpPr txBox="1">
              <a:spLocks noChangeArrowheads="1"/>
            </p:cNvSpPr>
            <p:nvPr/>
          </p:nvSpPr>
          <p:spPr bwMode="auto">
            <a:xfrm>
              <a:off x="2222741" y="2889283"/>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五里</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374" name="直接连接符 373"/>
            <p:cNvCxnSpPr>
              <a:stCxn id="370" idx="3"/>
            </p:cNvCxnSpPr>
            <p:nvPr/>
          </p:nvCxnSpPr>
          <p:spPr>
            <a:xfrm flipH="1">
              <a:off x="1910789" y="3186498"/>
              <a:ext cx="251104" cy="16427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75" name="Text Box 74"/>
            <p:cNvSpPr txBox="1">
              <a:spLocks noChangeArrowheads="1"/>
            </p:cNvSpPr>
            <p:nvPr/>
          </p:nvSpPr>
          <p:spPr bwMode="auto">
            <a:xfrm>
              <a:off x="3646721" y="2718330"/>
              <a:ext cx="41128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900" dirty="0">
                  <a:solidFill>
                    <a:srgbClr val="003366"/>
                  </a:solidFill>
                  <a:latin typeface="Times New Roman" panose="02020603050405020304" pitchFamily="18" charset="0"/>
                  <a:ea typeface="宋体" panose="02010600030101010101" pitchFamily="2" charset="-122"/>
                </a:rPr>
                <a:t>春申</a:t>
              </a:r>
              <a:endParaRPr lang="en-US" altLang="zh-CN" sz="90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003366"/>
                  </a:solidFill>
                  <a:latin typeface="Times New Roman" panose="02020603050405020304" pitchFamily="18" charset="0"/>
                  <a:ea typeface="宋体" panose="02010600030101010101" pitchFamily="2" charset="-122"/>
                </a:rPr>
                <a:t>250</a:t>
              </a:r>
              <a:endParaRPr lang="zh-CN" altLang="en-US" sz="600" dirty="0">
                <a:solidFill>
                  <a:srgbClr val="003366"/>
                </a:solidFill>
                <a:latin typeface="Times New Roman" panose="02020603050405020304" pitchFamily="18" charset="0"/>
                <a:ea typeface="宋体" panose="02010600030101010101" pitchFamily="2" charset="-122"/>
              </a:endParaRPr>
            </a:p>
          </p:txBody>
        </p:sp>
        <p:sp>
          <p:nvSpPr>
            <p:cNvPr id="376" name="TextBox 375"/>
            <p:cNvSpPr txBox="1"/>
            <p:nvPr/>
          </p:nvSpPr>
          <p:spPr>
            <a:xfrm>
              <a:off x="2244595" y="3924013"/>
              <a:ext cx="614680" cy="338554"/>
            </a:xfrm>
            <a:prstGeom prst="rect">
              <a:avLst/>
            </a:prstGeom>
            <a:noFill/>
          </p:spPr>
          <p:txBody>
            <a:bodyPr wrap="square" rtlCol="0">
              <a:spAutoFit/>
            </a:bodyPr>
            <a:lstStyle/>
            <a:p>
              <a:pPr algn="ctr" eaLnBrk="0" hangingPunct="0">
                <a:spcBef>
                  <a:spcPct val="0"/>
                </a:spcBef>
              </a:pPr>
              <a:r>
                <a:rPr lang="zh-CN" altLang="en-US" sz="900" b="1" dirty="0">
                  <a:solidFill>
                    <a:srgbClr val="163896"/>
                  </a:solidFill>
                  <a:ea typeface="宋体" panose="02010600030101010101" pitchFamily="2" charset="-122"/>
                </a:rPr>
                <a:t>弦城</a:t>
              </a:r>
              <a:endParaRPr lang="en-US" altLang="zh-CN" sz="900" b="1" dirty="0">
                <a:solidFill>
                  <a:srgbClr val="163896"/>
                </a:solidFill>
                <a:ea typeface="宋体" panose="02010600030101010101" pitchFamily="2" charset="-122"/>
              </a:endParaRPr>
            </a:p>
            <a:p>
              <a:pPr algn="ctr" eaLnBrk="0" hangingPunct="0">
                <a:spcBef>
                  <a:spcPct val="0"/>
                </a:spcBef>
              </a:pPr>
              <a:r>
                <a:rPr lang="en-US" altLang="zh-CN" sz="700" b="1" dirty="0">
                  <a:solidFill>
                    <a:srgbClr val="163896"/>
                  </a:solidFill>
                  <a:ea typeface="宋体" panose="02010600030101010101" pitchFamily="2" charset="-122"/>
                </a:rPr>
                <a:t>15+15</a:t>
              </a:r>
              <a:endParaRPr lang="zh-CN" altLang="en-US" sz="700" b="1" dirty="0">
                <a:solidFill>
                  <a:srgbClr val="163896"/>
                </a:solidFill>
                <a:ea typeface="宋体" panose="02010600030101010101" pitchFamily="2" charset="-122"/>
              </a:endParaRPr>
            </a:p>
          </p:txBody>
        </p:sp>
        <p:grpSp>
          <p:nvGrpSpPr>
            <p:cNvPr id="377" name="组合 376"/>
            <p:cNvGrpSpPr/>
            <p:nvPr/>
          </p:nvGrpSpPr>
          <p:grpSpPr>
            <a:xfrm>
              <a:off x="3427747" y="4406079"/>
              <a:ext cx="155143" cy="148799"/>
              <a:chOff x="958577" y="3152050"/>
              <a:chExt cx="158786" cy="152293"/>
            </a:xfrm>
          </p:grpSpPr>
          <p:sp>
            <p:nvSpPr>
              <p:cNvPr id="378"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7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8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381" name="直接连接符 380"/>
            <p:cNvCxnSpPr/>
            <p:nvPr/>
          </p:nvCxnSpPr>
          <p:spPr>
            <a:xfrm flipH="1" flipV="1">
              <a:off x="2434277" y="3956155"/>
              <a:ext cx="993470" cy="47800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82" name="Text Box 217"/>
            <p:cNvSpPr txBox="1">
              <a:spLocks noChangeArrowheads="1"/>
            </p:cNvSpPr>
            <p:nvPr/>
          </p:nvSpPr>
          <p:spPr bwMode="auto">
            <a:xfrm>
              <a:off x="3645995" y="4409759"/>
              <a:ext cx="2170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爱民</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383" name="TextBox 382"/>
            <p:cNvSpPr txBox="1"/>
            <p:nvPr/>
          </p:nvSpPr>
          <p:spPr>
            <a:xfrm rot="1464931">
              <a:off x="172063" y="3190700"/>
              <a:ext cx="566608"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至浉河</a:t>
              </a:r>
              <a:endParaRPr lang="zh-CN" altLang="en-US" sz="400" b="1" dirty="0">
                <a:solidFill>
                  <a:srgbClr val="163896"/>
                </a:solidFill>
                <a:ea typeface="宋体" panose="02010600030101010101" pitchFamily="2" charset="-122"/>
              </a:endParaRPr>
            </a:p>
          </p:txBody>
        </p:sp>
        <p:sp>
          <p:nvSpPr>
            <p:cNvPr id="384" name="Line 216"/>
            <p:cNvSpPr>
              <a:spLocks noChangeShapeType="1"/>
            </p:cNvSpPr>
            <p:nvPr/>
          </p:nvSpPr>
          <p:spPr bwMode="auto">
            <a:xfrm flipH="1" flipV="1">
              <a:off x="3827874" y="2002576"/>
              <a:ext cx="159090" cy="280621"/>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385" name="Line 216"/>
            <p:cNvSpPr>
              <a:spLocks noChangeShapeType="1"/>
            </p:cNvSpPr>
            <p:nvPr/>
          </p:nvSpPr>
          <p:spPr bwMode="auto">
            <a:xfrm flipH="1" flipV="1">
              <a:off x="3760597" y="2002576"/>
              <a:ext cx="177963" cy="313909"/>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4" name="任意多边形 3"/>
            <p:cNvSpPr/>
            <p:nvPr/>
          </p:nvSpPr>
          <p:spPr>
            <a:xfrm>
              <a:off x="1131926" y="4015288"/>
              <a:ext cx="240552" cy="249011"/>
            </a:xfrm>
            <a:custGeom>
              <a:avLst/>
              <a:gdLst>
                <a:gd name="connsiteX0" fmla="*/ 119997 w 163637"/>
                <a:gd name="connsiteY0" fmla="*/ 29 h 169391"/>
                <a:gd name="connsiteX1" fmla="*/ 1464 w 163637"/>
                <a:gd name="connsiteY1" fmla="*/ 76229 h 169391"/>
                <a:gd name="connsiteX2" fmla="*/ 60731 w 163637"/>
                <a:gd name="connsiteY2" fmla="*/ 169363 h 169391"/>
                <a:gd name="connsiteX3" fmla="*/ 162331 w 163637"/>
                <a:gd name="connsiteY3" fmla="*/ 84696 h 169391"/>
                <a:gd name="connsiteX4" fmla="*/ 119997 w 163637"/>
                <a:gd name="connsiteY4" fmla="*/ 29 h 16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37" h="169391">
                  <a:moveTo>
                    <a:pt x="119997" y="29"/>
                  </a:moveTo>
                  <a:cubicBezTo>
                    <a:pt x="93186" y="-1382"/>
                    <a:pt x="11342" y="48007"/>
                    <a:pt x="1464" y="76229"/>
                  </a:cubicBezTo>
                  <a:cubicBezTo>
                    <a:pt x="-8414" y="104451"/>
                    <a:pt x="33920" y="167952"/>
                    <a:pt x="60731" y="169363"/>
                  </a:cubicBezTo>
                  <a:cubicBezTo>
                    <a:pt x="87542" y="170774"/>
                    <a:pt x="155276" y="118563"/>
                    <a:pt x="162331" y="84696"/>
                  </a:cubicBezTo>
                  <a:cubicBezTo>
                    <a:pt x="169386" y="50829"/>
                    <a:pt x="146808" y="1440"/>
                    <a:pt x="119997" y="29"/>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任意多边形 4"/>
            <p:cNvSpPr/>
            <p:nvPr/>
          </p:nvSpPr>
          <p:spPr>
            <a:xfrm>
              <a:off x="2478679" y="2962962"/>
              <a:ext cx="563414" cy="344726"/>
            </a:xfrm>
            <a:custGeom>
              <a:avLst/>
              <a:gdLst>
                <a:gd name="connsiteX0" fmla="*/ 12170 w 332680"/>
                <a:gd name="connsiteY0" fmla="*/ 101682 h 203551"/>
                <a:gd name="connsiteX1" fmla="*/ 71437 w 332680"/>
                <a:gd name="connsiteY1" fmla="*/ 203282 h 203551"/>
                <a:gd name="connsiteX2" fmla="*/ 316970 w 332680"/>
                <a:gd name="connsiteY2" fmla="*/ 127082 h 203551"/>
                <a:gd name="connsiteX3" fmla="*/ 274637 w 332680"/>
                <a:gd name="connsiteY3" fmla="*/ 82 h 203551"/>
                <a:gd name="connsiteX4" fmla="*/ 12170 w 332680"/>
                <a:gd name="connsiteY4" fmla="*/ 101682 h 20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680" h="203551">
                  <a:moveTo>
                    <a:pt x="12170" y="101682"/>
                  </a:moveTo>
                  <a:cubicBezTo>
                    <a:pt x="-21697" y="135549"/>
                    <a:pt x="20637" y="199049"/>
                    <a:pt x="71437" y="203282"/>
                  </a:cubicBezTo>
                  <a:cubicBezTo>
                    <a:pt x="122237" y="207515"/>
                    <a:pt x="283103" y="160949"/>
                    <a:pt x="316970" y="127082"/>
                  </a:cubicBezTo>
                  <a:cubicBezTo>
                    <a:pt x="350837" y="93215"/>
                    <a:pt x="326848" y="2904"/>
                    <a:pt x="274637" y="82"/>
                  </a:cubicBezTo>
                  <a:cubicBezTo>
                    <a:pt x="222426" y="-2740"/>
                    <a:pt x="46037" y="67815"/>
                    <a:pt x="12170" y="101682"/>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3086806" y="2786702"/>
              <a:ext cx="296099" cy="386026"/>
            </a:xfrm>
            <a:custGeom>
              <a:avLst/>
              <a:gdLst>
                <a:gd name="connsiteX0" fmla="*/ 25607 w 189236"/>
                <a:gd name="connsiteY0" fmla="*/ 246359 h 246708"/>
                <a:gd name="connsiteX1" fmla="*/ 186474 w 189236"/>
                <a:gd name="connsiteY1" fmla="*/ 110892 h 246708"/>
                <a:gd name="connsiteX2" fmla="*/ 118740 w 189236"/>
                <a:gd name="connsiteY2" fmla="*/ 825 h 246708"/>
                <a:gd name="connsiteX3" fmla="*/ 8674 w 189236"/>
                <a:gd name="connsiteY3" fmla="*/ 68559 h 246708"/>
                <a:gd name="connsiteX4" fmla="*/ 25607 w 189236"/>
                <a:gd name="connsiteY4" fmla="*/ 246359 h 2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6" h="246708">
                  <a:moveTo>
                    <a:pt x="25607" y="246359"/>
                  </a:moveTo>
                  <a:cubicBezTo>
                    <a:pt x="55240" y="253414"/>
                    <a:pt x="170952" y="151814"/>
                    <a:pt x="186474" y="110892"/>
                  </a:cubicBezTo>
                  <a:cubicBezTo>
                    <a:pt x="201996" y="69970"/>
                    <a:pt x="148373" y="7880"/>
                    <a:pt x="118740" y="825"/>
                  </a:cubicBezTo>
                  <a:cubicBezTo>
                    <a:pt x="89107" y="-6230"/>
                    <a:pt x="22785" y="33281"/>
                    <a:pt x="8674" y="68559"/>
                  </a:cubicBezTo>
                  <a:cubicBezTo>
                    <a:pt x="-5437" y="103837"/>
                    <a:pt x="-4026" y="239304"/>
                    <a:pt x="25607" y="246359"/>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234156" y="4072315"/>
              <a:ext cx="495512" cy="338554"/>
            </a:xfrm>
            <a:prstGeom prst="rect">
              <a:avLst/>
            </a:prstGeom>
            <a:noFill/>
          </p:spPr>
          <p:txBody>
            <a:bodyPr wrap="square" rtlCol="0">
              <a:spAutoFit/>
            </a:bodyPr>
            <a:lstStyle/>
            <a:p>
              <a:pPr algn="ctr"/>
              <a:r>
                <a:rPr lang="zh-CN" altLang="en-US" sz="800" b="1" dirty="0"/>
                <a:t>分散式风</a:t>
              </a:r>
              <a:r>
                <a:rPr lang="zh-CN" altLang="en-US" sz="800" b="1" dirty="0" smtClean="0"/>
                <a:t>电</a:t>
              </a:r>
              <a:r>
                <a:rPr lang="en-US" altLang="zh-CN" sz="800" b="1" dirty="0" smtClean="0"/>
                <a:t>5</a:t>
              </a:r>
              <a:endParaRPr lang="zh-CN" altLang="en-US" sz="800" b="1" dirty="0"/>
            </a:p>
          </p:txBody>
        </p:sp>
        <p:sp>
          <p:nvSpPr>
            <p:cNvPr id="112" name="TextBox 111"/>
            <p:cNvSpPr txBox="1"/>
            <p:nvPr/>
          </p:nvSpPr>
          <p:spPr>
            <a:xfrm rot="20720719">
              <a:off x="2546581" y="2979715"/>
              <a:ext cx="495512" cy="338554"/>
            </a:xfrm>
            <a:prstGeom prst="rect">
              <a:avLst/>
            </a:prstGeom>
            <a:noFill/>
          </p:spPr>
          <p:txBody>
            <a:bodyPr wrap="square" rtlCol="0">
              <a:spAutoFit/>
            </a:bodyPr>
            <a:lstStyle/>
            <a:p>
              <a:pPr algn="ctr"/>
              <a:r>
                <a:rPr lang="zh-CN" altLang="en-US" sz="800" b="1" dirty="0">
                  <a:solidFill>
                    <a:schemeClr val="bg1"/>
                  </a:solidFill>
                </a:rPr>
                <a:t>东北部风电</a:t>
              </a:r>
              <a:r>
                <a:rPr lang="en-US" altLang="zh-CN" sz="800" b="1" dirty="0">
                  <a:solidFill>
                    <a:schemeClr val="bg1"/>
                  </a:solidFill>
                </a:rPr>
                <a:t>10</a:t>
              </a:r>
              <a:endParaRPr lang="zh-CN" altLang="en-US" sz="800" b="1" dirty="0">
                <a:solidFill>
                  <a:schemeClr val="bg1"/>
                </a:solidFill>
              </a:endParaRPr>
            </a:p>
          </p:txBody>
        </p:sp>
        <p:sp>
          <p:nvSpPr>
            <p:cNvPr id="113" name="TextBox 112"/>
            <p:cNvSpPr txBox="1"/>
            <p:nvPr/>
          </p:nvSpPr>
          <p:spPr>
            <a:xfrm rot="19559784">
              <a:off x="2987100" y="2777197"/>
              <a:ext cx="495512" cy="338554"/>
            </a:xfrm>
            <a:prstGeom prst="rect">
              <a:avLst/>
            </a:prstGeom>
            <a:noFill/>
          </p:spPr>
          <p:txBody>
            <a:bodyPr wrap="square" rtlCol="0">
              <a:spAutoFit/>
            </a:bodyPr>
            <a:lstStyle/>
            <a:p>
              <a:pPr algn="ctr"/>
              <a:r>
                <a:rPr lang="zh-CN" altLang="en-US" sz="800" b="1" dirty="0">
                  <a:solidFill>
                    <a:schemeClr val="bg1"/>
                  </a:solidFill>
                </a:rPr>
                <a:t>东北部风</a:t>
              </a:r>
              <a:r>
                <a:rPr lang="zh-CN" altLang="en-US" sz="800" b="1" dirty="0" smtClean="0">
                  <a:solidFill>
                    <a:schemeClr val="bg1"/>
                  </a:solidFill>
                </a:rPr>
                <a:t>电</a:t>
              </a:r>
              <a:r>
                <a:rPr lang="en-US" altLang="zh-CN" sz="800" b="1" dirty="0" smtClean="0">
                  <a:solidFill>
                    <a:schemeClr val="bg1"/>
                  </a:solidFill>
                </a:rPr>
                <a:t>5</a:t>
              </a:r>
              <a:endParaRPr lang="zh-CN" altLang="en-US" sz="800" b="1" dirty="0">
                <a:solidFill>
                  <a:schemeClr val="bg1"/>
                </a:solidFill>
              </a:endParaRPr>
            </a:p>
          </p:txBody>
        </p:sp>
      </p:grpSp>
      <p:sp>
        <p:nvSpPr>
          <p:cNvPr id="114" name="矩形 113"/>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115" name="表格 114"/>
          <p:cNvGraphicFramePr>
            <a:graphicFrameLocks noGrp="1"/>
          </p:cNvGraphicFramePr>
          <p:nvPr/>
        </p:nvGraphicFramePr>
        <p:xfrm>
          <a:off x="4796968" y="2453706"/>
          <a:ext cx="6637868" cy="3406859"/>
        </p:xfrm>
        <a:graphic>
          <a:graphicData uri="http://schemas.openxmlformats.org/drawingml/2006/table">
            <a:tbl>
              <a:tblPr firstRow="1" bandRow="1">
                <a:tableStyleId>{5C22544A-7EE6-4342-B048-85BDC9FD1C3A}</a:tableStyleId>
              </a:tblPr>
              <a:tblGrid>
                <a:gridCol w="1109310">
                  <a:extLst>
                    <a:ext uri="{9D8B030D-6E8A-4147-A177-3AD203B41FA5}">
                      <a16:colId xmlns="" xmlns:a16="http://schemas.microsoft.com/office/drawing/2014/main" val="20000"/>
                    </a:ext>
                  </a:extLst>
                </a:gridCol>
                <a:gridCol w="839755">
                  <a:extLst>
                    <a:ext uri="{9D8B030D-6E8A-4147-A177-3AD203B41FA5}">
                      <a16:colId xmlns="" xmlns:a16="http://schemas.microsoft.com/office/drawing/2014/main" val="20001"/>
                    </a:ext>
                  </a:extLst>
                </a:gridCol>
                <a:gridCol w="1063689">
                  <a:extLst>
                    <a:ext uri="{9D8B030D-6E8A-4147-A177-3AD203B41FA5}">
                      <a16:colId xmlns="" xmlns:a16="http://schemas.microsoft.com/office/drawing/2014/main" val="20002"/>
                    </a:ext>
                  </a:extLst>
                </a:gridCol>
                <a:gridCol w="1156996">
                  <a:extLst>
                    <a:ext uri="{9D8B030D-6E8A-4147-A177-3AD203B41FA5}">
                      <a16:colId xmlns="" xmlns:a16="http://schemas.microsoft.com/office/drawing/2014/main" val="20003"/>
                    </a:ext>
                  </a:extLst>
                </a:gridCol>
                <a:gridCol w="1203649">
                  <a:extLst>
                    <a:ext uri="{9D8B030D-6E8A-4147-A177-3AD203B41FA5}">
                      <a16:colId xmlns="" xmlns:a16="http://schemas.microsoft.com/office/drawing/2014/main" val="20004"/>
                    </a:ext>
                  </a:extLst>
                </a:gridCol>
                <a:gridCol w="1264469">
                  <a:extLst>
                    <a:ext uri="{9D8B030D-6E8A-4147-A177-3AD203B41FA5}">
                      <a16:colId xmlns="" xmlns:a16="http://schemas.microsoft.com/office/drawing/2014/main" val="20005"/>
                    </a:ext>
                  </a:extLst>
                </a:gridCol>
              </a:tblGrid>
              <a:tr h="463048">
                <a:tc>
                  <a:txBody>
                    <a:bodyPr/>
                    <a:lstStyle/>
                    <a:p>
                      <a:pPr algn="ctr"/>
                      <a:r>
                        <a:rPr lang="zh-CN" altLang="en-US" sz="1200" dirty="0"/>
                        <a:t>风电场</a:t>
                      </a:r>
                      <a:endParaRPr lang="en-US" altLang="zh-CN" sz="1200" dirty="0"/>
                    </a:p>
                    <a:p>
                      <a:pPr algn="ctr"/>
                      <a:r>
                        <a:rPr lang="zh-CN" altLang="en-US" sz="1200" dirty="0"/>
                        <a:t>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465606">
                <a:tc rowSpan="5">
                  <a:txBody>
                    <a:bodyPr/>
                    <a:lstStyle/>
                    <a:p>
                      <a:pPr algn="ctr"/>
                      <a:r>
                        <a:rPr lang="zh-CN" altLang="en-US" sz="1400" dirty="0"/>
                        <a:t>东北部风电</a:t>
                      </a:r>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弦城</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30</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12.5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13</a:t>
                      </a:r>
                      <a:endParaRPr lang="zh-CN" altLang="en-US" sz="1400" dirty="0"/>
                    </a:p>
                  </a:txBody>
                  <a:tcPr anchor="ctr">
                    <a:lnL w="12700" cap="flat" cmpd="sng" algn="ctr">
                      <a:noFill/>
                      <a:prstDash val="solid"/>
                      <a:round/>
                      <a:headEnd type="none" w="med" len="med"/>
                      <a:tailEnd type="none" w="med" len="med"/>
                    </a:lnL>
                    <a:lnR w="12700" cmpd="sng">
                      <a:noFill/>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23.5</a:t>
                      </a:r>
                      <a:endParaRPr lang="zh-CN" altLang="en-US" sz="1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65606">
                <a:tc vMerge="1">
                  <a:txBody>
                    <a:bodyPr/>
                    <a:lstStyle/>
                    <a:p>
                      <a:endParaRPr lang="zh-CN"/>
                    </a:p>
                  </a:txBody>
                  <a:tcPr/>
                </a:tc>
                <a:tc>
                  <a:txBody>
                    <a:bodyPr/>
                    <a:lstStyle/>
                    <a:p>
                      <a:pPr algn="ctr"/>
                      <a:r>
                        <a:rPr lang="zh-CN" altLang="en-US" sz="1400" dirty="0"/>
                        <a:t>江南</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13.68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1.62</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7.92</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465606">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光山</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10</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4.57</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3.93</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7.43</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65606">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紫水</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8.15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6.12</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0.8</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3.66</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465606">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五里</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615781">
                <a:tc>
                  <a:txBody>
                    <a:bodyPr/>
                    <a:lstStyle/>
                    <a:p>
                      <a:pPr algn="ctr"/>
                      <a:r>
                        <a:rPr lang="zh-CN" altLang="en-US" sz="1400" dirty="0"/>
                        <a:t>西南部分散式风电</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gridSpan="5">
                  <a:txBody>
                    <a:bodyPr/>
                    <a:lstStyle/>
                    <a:p>
                      <a:pPr algn="ctr"/>
                      <a:r>
                        <a:rPr lang="zh-CN" altLang="en-US" sz="1400" dirty="0"/>
                        <a:t>以就近接入光山产业集聚区</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h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6"/>
                  </a:ext>
                </a:extLst>
              </a:tr>
            </a:tbl>
          </a:graphicData>
        </a:graphic>
      </p:graphicFrame>
      <p:sp>
        <p:nvSpPr>
          <p:cNvPr id="117" name="矩形 116"/>
          <p:cNvSpPr/>
          <p:nvPr/>
        </p:nvSpPr>
        <p:spPr>
          <a:xfrm>
            <a:off x="455367" y="5937841"/>
            <a:ext cx="10821223" cy="810478"/>
          </a:xfrm>
          <a:prstGeom prst="rect">
            <a:avLst/>
          </a:prstGeom>
        </p:spPr>
        <p:txBody>
          <a:bodyPr wrap="square">
            <a:spAutoFit/>
          </a:bodyPr>
          <a:lstStyle/>
          <a:p>
            <a:pPr>
              <a:lnSpc>
                <a:spcPts val="2800"/>
              </a:lnSpc>
              <a:defRPr/>
            </a:pPr>
            <a:r>
              <a:rPr lang="zh-CN" altLang="en-US" sz="1600" b="1" dirty="0">
                <a:solidFill>
                  <a:srgbClr val="163896"/>
                </a:solidFill>
                <a:latin typeface="微软雅黑" panose="020B0503020204020204" pitchFamily="34" charset="-122"/>
                <a:cs typeface="+mn-ea"/>
                <a:sym typeface="+mn-lt"/>
              </a:rPr>
              <a:t>主要实施方案：</a:t>
            </a:r>
            <a:r>
              <a:rPr lang="zh-CN" altLang="en-US" sz="1600" dirty="0">
                <a:solidFill>
                  <a:srgbClr val="163896"/>
                </a:solidFill>
                <a:latin typeface="微软雅黑" panose="020B0503020204020204" pitchFamily="34" charset="-122"/>
                <a:cs typeface="+mn-ea"/>
                <a:sym typeface="+mn-lt"/>
              </a:rPr>
              <a:t>东北部风电接入考虑新建</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千伏变电站，与五里、紫水成环，同步五里变增容；西南部分散式风电结合光山省级产业集聚区就近接入消纳，与环亚光伏电站共同支撑终端负荷。</a:t>
            </a:r>
            <a:endParaRPr lang="en-US" altLang="zh-CN" sz="1600" dirty="0">
              <a:solidFill>
                <a:srgbClr val="163896"/>
              </a:solidFill>
              <a:latin typeface="微软雅黑" panose="020B0503020204020204" pitchFamily="34" charset="-122"/>
              <a:cs typeface="+mn-ea"/>
              <a:sym typeface="+mn-lt"/>
            </a:endParaRPr>
          </a:p>
        </p:txBody>
      </p:sp>
      <p:sp>
        <p:nvSpPr>
          <p:cNvPr id="118" name="TextBox 117"/>
          <p:cNvSpPr txBox="1"/>
          <p:nvPr/>
        </p:nvSpPr>
        <p:spPr>
          <a:xfrm>
            <a:off x="689952" y="5552788"/>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光山县风场接入变电站分布图</a:t>
            </a:r>
          </a:p>
        </p:txBody>
      </p:sp>
      <p:sp>
        <p:nvSpPr>
          <p:cNvPr id="116" name="矩形 115"/>
          <p:cNvSpPr/>
          <p:nvPr/>
        </p:nvSpPr>
        <p:spPr>
          <a:xfrm>
            <a:off x="300109" y="784002"/>
            <a:ext cx="1975645"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119" name="直接连接符 118"/>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20"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2000" y="1420218"/>
            <a:ext cx="10938539" cy="810478"/>
          </a:xfrm>
          <a:prstGeom prst="rect">
            <a:avLst/>
          </a:prstGeom>
        </p:spPr>
        <p:txBody>
          <a:bodyPr wrap="square">
            <a:spAutoFit/>
          </a:bodyPr>
          <a:lstStyle/>
          <a:p>
            <a:pPr>
              <a:lnSpc>
                <a:spcPts val="2800"/>
              </a:lnSpc>
              <a:defRPr/>
            </a:pPr>
            <a:r>
              <a:rPr lang="zh-CN" altLang="en-US" sz="1600" b="1" dirty="0" smtClean="0">
                <a:solidFill>
                  <a:srgbClr val="163896"/>
                </a:solidFill>
                <a:latin typeface="微软雅黑" panose="020B0503020204020204" pitchFamily="34" charset="-122"/>
                <a:cs typeface="+mn-ea"/>
                <a:sym typeface="+mn-lt"/>
              </a:rPr>
              <a:t>通道整体</a:t>
            </a:r>
            <a:r>
              <a:rPr lang="zh-CN" altLang="en-US" sz="1600" b="1" dirty="0">
                <a:solidFill>
                  <a:srgbClr val="163896"/>
                </a:solidFill>
                <a:latin typeface="微软雅黑" panose="020B0503020204020204" pitchFamily="34" charset="-122"/>
                <a:cs typeface="+mn-ea"/>
                <a:sym typeface="+mn-lt"/>
              </a:rPr>
              <a:t>情况：</a:t>
            </a:r>
            <a:r>
              <a:rPr lang="zh-CN" altLang="en-US" sz="1600" dirty="0">
                <a:solidFill>
                  <a:srgbClr val="163896"/>
                </a:solidFill>
                <a:latin typeface="微软雅黑" panose="020B0503020204020204" pitchFamily="34" charset="-122"/>
                <a:cs typeface="+mn-ea"/>
                <a:sym typeface="+mn-lt"/>
              </a:rPr>
              <a:t>北部通道春申</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衢达</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吉祥极限外送能力仅</a:t>
            </a:r>
            <a:r>
              <a:rPr lang="en-US" altLang="zh-CN" sz="1600" dirty="0">
                <a:solidFill>
                  <a:srgbClr val="163896"/>
                </a:solidFill>
                <a:latin typeface="微软雅黑" panose="020B0503020204020204" pitchFamily="34" charset="-122"/>
                <a:cs typeface="+mn-ea"/>
                <a:sym typeface="+mn-lt"/>
              </a:rPr>
              <a:t>2.6</a:t>
            </a:r>
            <a:r>
              <a:rPr lang="zh-CN" altLang="en-US" sz="1600" dirty="0">
                <a:solidFill>
                  <a:srgbClr val="163896"/>
                </a:solidFill>
                <a:latin typeface="微软雅黑" panose="020B0503020204020204" pitchFamily="34" charset="-122"/>
                <a:cs typeface="+mn-ea"/>
                <a:sym typeface="+mn-lt"/>
              </a:rPr>
              <a:t>万千瓦，受限于吉祥变，若调整现有接入方式，新增接入</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千伏变，可至少提高外送能力至</a:t>
            </a:r>
            <a:r>
              <a:rPr lang="en-US" altLang="zh-CN" sz="1600" dirty="0">
                <a:solidFill>
                  <a:srgbClr val="163896"/>
                </a:solidFill>
                <a:latin typeface="微软雅黑" panose="020B0503020204020204" pitchFamily="34" charset="-122"/>
                <a:cs typeface="+mn-ea"/>
                <a:sym typeface="+mn-lt"/>
              </a:rPr>
              <a:t>6.6</a:t>
            </a:r>
            <a:r>
              <a:rPr lang="zh-CN" altLang="en-US" sz="1600" dirty="0">
                <a:solidFill>
                  <a:srgbClr val="163896"/>
                </a:solidFill>
                <a:latin typeface="微软雅黑" panose="020B0503020204020204" pitchFamily="34" charset="-122"/>
                <a:cs typeface="+mn-ea"/>
                <a:sym typeface="+mn-lt"/>
              </a:rPr>
              <a:t>万千瓦，通过衢达</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春申</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浉河后往下网至信阳市区。</a:t>
            </a:r>
            <a:endParaRPr lang="en-US" altLang="zh-CN" sz="1600" dirty="0">
              <a:solidFill>
                <a:srgbClr val="163896"/>
              </a:solidFill>
              <a:latin typeface="微软雅黑" panose="020B0503020204020204" pitchFamily="34" charset="-122"/>
              <a:cs typeface="+mn-ea"/>
              <a:sym typeface="+mn-lt"/>
            </a:endParaRPr>
          </a:p>
        </p:txBody>
      </p:sp>
      <p:grpSp>
        <p:nvGrpSpPr>
          <p:cNvPr id="2" name="组合 1"/>
          <p:cNvGrpSpPr/>
          <p:nvPr/>
        </p:nvGrpSpPr>
        <p:grpSpPr>
          <a:xfrm>
            <a:off x="480771" y="2152027"/>
            <a:ext cx="3425565" cy="3663966"/>
            <a:chOff x="480771" y="1740047"/>
            <a:chExt cx="3425565" cy="3663966"/>
          </a:xfrm>
        </p:grpSpPr>
        <p:sp>
          <p:nvSpPr>
            <p:cNvPr id="105" name="任意多边形 104"/>
            <p:cNvSpPr/>
            <p:nvPr/>
          </p:nvSpPr>
          <p:spPr bwMode="auto">
            <a:xfrm>
              <a:off x="584834" y="1832976"/>
              <a:ext cx="3321502" cy="3571037"/>
            </a:xfrm>
            <a:custGeom>
              <a:avLst/>
              <a:gdLst>
                <a:gd name="connsiteX0" fmla="*/ 677951 w 1590572"/>
                <a:gd name="connsiteY0" fmla="*/ 51270 h 1710067"/>
                <a:gd name="connsiteX1" fmla="*/ 722401 w 1590572"/>
                <a:gd name="connsiteY1" fmla="*/ 6820 h 1710067"/>
                <a:gd name="connsiteX2" fmla="*/ 728751 w 1590572"/>
                <a:gd name="connsiteY2" fmla="*/ 470 h 1710067"/>
                <a:gd name="connsiteX3" fmla="*/ 731926 w 1590572"/>
                <a:gd name="connsiteY3" fmla="*/ 9995 h 1710067"/>
                <a:gd name="connsiteX4" fmla="*/ 735101 w 1590572"/>
                <a:gd name="connsiteY4" fmla="*/ 25870 h 1710067"/>
                <a:gd name="connsiteX5" fmla="*/ 744626 w 1590572"/>
                <a:gd name="connsiteY5" fmla="*/ 41745 h 1710067"/>
                <a:gd name="connsiteX6" fmla="*/ 757326 w 1590572"/>
                <a:gd name="connsiteY6" fmla="*/ 57620 h 1710067"/>
                <a:gd name="connsiteX7" fmla="*/ 785901 w 1590572"/>
                <a:gd name="connsiteY7" fmla="*/ 79845 h 1710067"/>
                <a:gd name="connsiteX8" fmla="*/ 814476 w 1590572"/>
                <a:gd name="connsiteY8" fmla="*/ 83020 h 1710067"/>
                <a:gd name="connsiteX9" fmla="*/ 843051 w 1590572"/>
                <a:gd name="connsiteY9" fmla="*/ 76670 h 1710067"/>
                <a:gd name="connsiteX10" fmla="*/ 858926 w 1590572"/>
                <a:gd name="connsiteY10" fmla="*/ 67145 h 1710067"/>
                <a:gd name="connsiteX11" fmla="*/ 877976 w 1590572"/>
                <a:gd name="connsiteY11" fmla="*/ 60795 h 1710067"/>
                <a:gd name="connsiteX12" fmla="*/ 900201 w 1590572"/>
                <a:gd name="connsiteY12" fmla="*/ 54445 h 1710067"/>
                <a:gd name="connsiteX13" fmla="*/ 916076 w 1590572"/>
                <a:gd name="connsiteY13" fmla="*/ 60795 h 1710067"/>
                <a:gd name="connsiteX14" fmla="*/ 928776 w 1590572"/>
                <a:gd name="connsiteY14" fmla="*/ 79845 h 1710067"/>
                <a:gd name="connsiteX15" fmla="*/ 941476 w 1590572"/>
                <a:gd name="connsiteY15" fmla="*/ 108420 h 1710067"/>
                <a:gd name="connsiteX16" fmla="*/ 954176 w 1590572"/>
                <a:gd name="connsiteY16" fmla="*/ 121120 h 1710067"/>
                <a:gd name="connsiteX17" fmla="*/ 992276 w 1590572"/>
                <a:gd name="connsiteY17" fmla="*/ 133820 h 1710067"/>
                <a:gd name="connsiteX18" fmla="*/ 1030376 w 1590572"/>
                <a:gd name="connsiteY18" fmla="*/ 136995 h 1710067"/>
                <a:gd name="connsiteX19" fmla="*/ 1062126 w 1590572"/>
                <a:gd name="connsiteY19" fmla="*/ 130645 h 1710067"/>
                <a:gd name="connsiteX20" fmla="*/ 1090701 w 1590572"/>
                <a:gd name="connsiteY20" fmla="*/ 121120 h 1710067"/>
                <a:gd name="connsiteX21" fmla="*/ 1116101 w 1590572"/>
                <a:gd name="connsiteY21" fmla="*/ 102070 h 1710067"/>
                <a:gd name="connsiteX22" fmla="*/ 1144676 w 1590572"/>
                <a:gd name="connsiteY22" fmla="*/ 89370 h 1710067"/>
                <a:gd name="connsiteX23" fmla="*/ 1179601 w 1590572"/>
                <a:gd name="connsiteY23" fmla="*/ 73495 h 1710067"/>
                <a:gd name="connsiteX24" fmla="*/ 1208176 w 1590572"/>
                <a:gd name="connsiteY24" fmla="*/ 63970 h 1710067"/>
                <a:gd name="connsiteX25" fmla="*/ 1239926 w 1590572"/>
                <a:gd name="connsiteY25" fmla="*/ 48095 h 1710067"/>
                <a:gd name="connsiteX26" fmla="*/ 1274851 w 1590572"/>
                <a:gd name="connsiteY26" fmla="*/ 70320 h 1710067"/>
                <a:gd name="connsiteX27" fmla="*/ 1300251 w 1590572"/>
                <a:gd name="connsiteY27" fmla="*/ 105245 h 1710067"/>
                <a:gd name="connsiteX28" fmla="*/ 1325651 w 1590572"/>
                <a:gd name="connsiteY28" fmla="*/ 127470 h 1710067"/>
                <a:gd name="connsiteX29" fmla="*/ 1344701 w 1590572"/>
                <a:gd name="connsiteY29" fmla="*/ 156045 h 1710067"/>
                <a:gd name="connsiteX30" fmla="*/ 1363751 w 1590572"/>
                <a:gd name="connsiteY30" fmla="*/ 168745 h 1710067"/>
                <a:gd name="connsiteX31" fmla="*/ 1392326 w 1590572"/>
                <a:gd name="connsiteY31" fmla="*/ 175095 h 1710067"/>
                <a:gd name="connsiteX32" fmla="*/ 1392326 w 1590572"/>
                <a:gd name="connsiteY32" fmla="*/ 194145 h 1710067"/>
                <a:gd name="connsiteX33" fmla="*/ 1373276 w 1590572"/>
                <a:gd name="connsiteY33" fmla="*/ 229070 h 1710067"/>
                <a:gd name="connsiteX34" fmla="*/ 1360576 w 1590572"/>
                <a:gd name="connsiteY34" fmla="*/ 267170 h 1710067"/>
                <a:gd name="connsiteX35" fmla="*/ 1354226 w 1590572"/>
                <a:gd name="connsiteY35" fmla="*/ 302095 h 1710067"/>
                <a:gd name="connsiteX36" fmla="*/ 1354226 w 1590572"/>
                <a:gd name="connsiteY36" fmla="*/ 343370 h 1710067"/>
                <a:gd name="connsiteX37" fmla="*/ 1354226 w 1590572"/>
                <a:gd name="connsiteY37" fmla="*/ 371945 h 1710067"/>
                <a:gd name="connsiteX38" fmla="*/ 1360576 w 1590572"/>
                <a:gd name="connsiteY38" fmla="*/ 403695 h 1710067"/>
                <a:gd name="connsiteX39" fmla="*/ 1382801 w 1590572"/>
                <a:gd name="connsiteY39" fmla="*/ 410045 h 1710067"/>
                <a:gd name="connsiteX40" fmla="*/ 1417726 w 1590572"/>
                <a:gd name="connsiteY40" fmla="*/ 425920 h 1710067"/>
                <a:gd name="connsiteX41" fmla="*/ 1443126 w 1590572"/>
                <a:gd name="connsiteY41" fmla="*/ 425920 h 1710067"/>
                <a:gd name="connsiteX42" fmla="*/ 1497101 w 1590572"/>
                <a:gd name="connsiteY42" fmla="*/ 425920 h 1710067"/>
                <a:gd name="connsiteX43" fmla="*/ 1522501 w 1590572"/>
                <a:gd name="connsiteY43" fmla="*/ 435445 h 1710067"/>
                <a:gd name="connsiteX44" fmla="*/ 1560601 w 1590572"/>
                <a:gd name="connsiteY44" fmla="*/ 457670 h 1710067"/>
                <a:gd name="connsiteX45" fmla="*/ 1582826 w 1590572"/>
                <a:gd name="connsiteY45" fmla="*/ 470370 h 1710067"/>
                <a:gd name="connsiteX46" fmla="*/ 1576476 w 1590572"/>
                <a:gd name="connsiteY46" fmla="*/ 489420 h 1710067"/>
                <a:gd name="connsiteX47" fmla="*/ 1570126 w 1590572"/>
                <a:gd name="connsiteY47" fmla="*/ 508470 h 1710067"/>
                <a:gd name="connsiteX48" fmla="*/ 1570126 w 1590572"/>
                <a:gd name="connsiteY48" fmla="*/ 533870 h 1710067"/>
                <a:gd name="connsiteX49" fmla="*/ 1570126 w 1590572"/>
                <a:gd name="connsiteY49" fmla="*/ 559270 h 1710067"/>
                <a:gd name="connsiteX50" fmla="*/ 1566951 w 1590572"/>
                <a:gd name="connsiteY50" fmla="*/ 613245 h 1710067"/>
                <a:gd name="connsiteX51" fmla="*/ 1563776 w 1590572"/>
                <a:gd name="connsiteY51" fmla="*/ 638645 h 1710067"/>
                <a:gd name="connsiteX52" fmla="*/ 1557426 w 1590572"/>
                <a:gd name="connsiteY52" fmla="*/ 654520 h 1710067"/>
                <a:gd name="connsiteX53" fmla="*/ 1547901 w 1590572"/>
                <a:gd name="connsiteY53" fmla="*/ 686270 h 1710067"/>
                <a:gd name="connsiteX54" fmla="*/ 1535201 w 1590572"/>
                <a:gd name="connsiteY54" fmla="*/ 708495 h 1710067"/>
                <a:gd name="connsiteX55" fmla="*/ 1528851 w 1590572"/>
                <a:gd name="connsiteY55" fmla="*/ 727545 h 1710067"/>
                <a:gd name="connsiteX56" fmla="*/ 1525676 w 1590572"/>
                <a:gd name="connsiteY56" fmla="*/ 746595 h 1710067"/>
                <a:gd name="connsiteX57" fmla="*/ 1525676 w 1590572"/>
                <a:gd name="connsiteY57" fmla="*/ 775170 h 1710067"/>
                <a:gd name="connsiteX58" fmla="*/ 1528851 w 1590572"/>
                <a:gd name="connsiteY58" fmla="*/ 800570 h 1710067"/>
                <a:gd name="connsiteX59" fmla="*/ 1528851 w 1590572"/>
                <a:gd name="connsiteY59" fmla="*/ 832320 h 1710067"/>
                <a:gd name="connsiteX60" fmla="*/ 1522501 w 1590572"/>
                <a:gd name="connsiteY60" fmla="*/ 854545 h 1710067"/>
                <a:gd name="connsiteX61" fmla="*/ 1528851 w 1590572"/>
                <a:gd name="connsiteY61" fmla="*/ 883120 h 1710067"/>
                <a:gd name="connsiteX62" fmla="*/ 1532026 w 1590572"/>
                <a:gd name="connsiteY62" fmla="*/ 905345 h 1710067"/>
                <a:gd name="connsiteX63" fmla="*/ 1544726 w 1590572"/>
                <a:gd name="connsiteY63" fmla="*/ 930745 h 1710067"/>
                <a:gd name="connsiteX64" fmla="*/ 1554251 w 1590572"/>
                <a:gd name="connsiteY64" fmla="*/ 952970 h 1710067"/>
                <a:gd name="connsiteX65" fmla="*/ 1560601 w 1590572"/>
                <a:gd name="connsiteY65" fmla="*/ 975195 h 1710067"/>
                <a:gd name="connsiteX66" fmla="*/ 1573301 w 1590572"/>
                <a:gd name="connsiteY66" fmla="*/ 1013295 h 1710067"/>
                <a:gd name="connsiteX67" fmla="*/ 1579651 w 1590572"/>
                <a:gd name="connsiteY67" fmla="*/ 1041870 h 1710067"/>
                <a:gd name="connsiteX68" fmla="*/ 1589176 w 1590572"/>
                <a:gd name="connsiteY68" fmla="*/ 1064095 h 1710067"/>
                <a:gd name="connsiteX69" fmla="*/ 1589176 w 1590572"/>
                <a:gd name="connsiteY69" fmla="*/ 1076795 h 1710067"/>
                <a:gd name="connsiteX70" fmla="*/ 1576476 w 1590572"/>
                <a:gd name="connsiteY70" fmla="*/ 1079970 h 1710067"/>
                <a:gd name="connsiteX71" fmla="*/ 1570126 w 1590572"/>
                <a:gd name="connsiteY71" fmla="*/ 1092670 h 1710067"/>
                <a:gd name="connsiteX72" fmla="*/ 1554251 w 1590572"/>
                <a:gd name="connsiteY72" fmla="*/ 1099020 h 1710067"/>
                <a:gd name="connsiteX73" fmla="*/ 1544726 w 1590572"/>
                <a:gd name="connsiteY73" fmla="*/ 1108545 h 1710067"/>
                <a:gd name="connsiteX74" fmla="*/ 1516151 w 1590572"/>
                <a:gd name="connsiteY74" fmla="*/ 1111720 h 1710067"/>
                <a:gd name="connsiteX75" fmla="*/ 1478051 w 1590572"/>
                <a:gd name="connsiteY75" fmla="*/ 1111720 h 1710067"/>
                <a:gd name="connsiteX76" fmla="*/ 1449476 w 1590572"/>
                <a:gd name="connsiteY76" fmla="*/ 1111720 h 1710067"/>
                <a:gd name="connsiteX77" fmla="*/ 1430426 w 1590572"/>
                <a:gd name="connsiteY77" fmla="*/ 1111720 h 1710067"/>
                <a:gd name="connsiteX78" fmla="*/ 1417726 w 1590572"/>
                <a:gd name="connsiteY78" fmla="*/ 1118070 h 1710067"/>
                <a:gd name="connsiteX79" fmla="*/ 1389151 w 1590572"/>
                <a:gd name="connsiteY79" fmla="*/ 1137120 h 1710067"/>
                <a:gd name="connsiteX80" fmla="*/ 1370101 w 1590572"/>
                <a:gd name="connsiteY80" fmla="*/ 1143470 h 1710067"/>
                <a:gd name="connsiteX81" fmla="*/ 1351051 w 1590572"/>
                <a:gd name="connsiteY81" fmla="*/ 1152995 h 1710067"/>
                <a:gd name="connsiteX82" fmla="*/ 1347876 w 1590572"/>
                <a:gd name="connsiteY82" fmla="*/ 1165695 h 1710067"/>
                <a:gd name="connsiteX83" fmla="*/ 1341526 w 1590572"/>
                <a:gd name="connsiteY83" fmla="*/ 1168870 h 1710067"/>
                <a:gd name="connsiteX84" fmla="*/ 1354226 w 1590572"/>
                <a:gd name="connsiteY84" fmla="*/ 1194270 h 1710067"/>
                <a:gd name="connsiteX85" fmla="*/ 1354226 w 1590572"/>
                <a:gd name="connsiteY85" fmla="*/ 1226020 h 1710067"/>
                <a:gd name="connsiteX86" fmla="*/ 1354226 w 1590572"/>
                <a:gd name="connsiteY86" fmla="*/ 1254595 h 1710067"/>
                <a:gd name="connsiteX87" fmla="*/ 1354226 w 1590572"/>
                <a:gd name="connsiteY87" fmla="*/ 1279995 h 1710067"/>
                <a:gd name="connsiteX88" fmla="*/ 1335176 w 1590572"/>
                <a:gd name="connsiteY88" fmla="*/ 1283170 h 1710067"/>
                <a:gd name="connsiteX89" fmla="*/ 1322476 w 1590572"/>
                <a:gd name="connsiteY89" fmla="*/ 1302220 h 1710067"/>
                <a:gd name="connsiteX90" fmla="*/ 1306601 w 1590572"/>
                <a:gd name="connsiteY90" fmla="*/ 1302220 h 1710067"/>
                <a:gd name="connsiteX91" fmla="*/ 1300251 w 1590572"/>
                <a:gd name="connsiteY91" fmla="*/ 1324445 h 1710067"/>
                <a:gd name="connsiteX92" fmla="*/ 1306601 w 1590572"/>
                <a:gd name="connsiteY92" fmla="*/ 1349845 h 1710067"/>
                <a:gd name="connsiteX93" fmla="*/ 1306601 w 1590572"/>
                <a:gd name="connsiteY93" fmla="*/ 1375245 h 1710067"/>
                <a:gd name="connsiteX94" fmla="*/ 1309776 w 1590572"/>
                <a:gd name="connsiteY94" fmla="*/ 1413345 h 1710067"/>
                <a:gd name="connsiteX95" fmla="*/ 1312951 w 1590572"/>
                <a:gd name="connsiteY95" fmla="*/ 1438745 h 1710067"/>
                <a:gd name="connsiteX96" fmla="*/ 1309776 w 1590572"/>
                <a:gd name="connsiteY96" fmla="*/ 1448270 h 1710067"/>
                <a:gd name="connsiteX97" fmla="*/ 1306601 w 1590572"/>
                <a:gd name="connsiteY97" fmla="*/ 1470495 h 1710067"/>
                <a:gd name="connsiteX98" fmla="*/ 1303426 w 1590572"/>
                <a:gd name="connsiteY98" fmla="*/ 1483195 h 1710067"/>
                <a:gd name="connsiteX99" fmla="*/ 1303426 w 1590572"/>
                <a:gd name="connsiteY99" fmla="*/ 1499070 h 1710067"/>
                <a:gd name="connsiteX100" fmla="*/ 1309776 w 1590572"/>
                <a:gd name="connsiteY100" fmla="*/ 1524470 h 1710067"/>
                <a:gd name="connsiteX101" fmla="*/ 1309776 w 1590572"/>
                <a:gd name="connsiteY101" fmla="*/ 1540345 h 1710067"/>
                <a:gd name="connsiteX102" fmla="*/ 1293901 w 1590572"/>
                <a:gd name="connsiteY102" fmla="*/ 1540345 h 1710067"/>
                <a:gd name="connsiteX103" fmla="*/ 1271676 w 1590572"/>
                <a:gd name="connsiteY103" fmla="*/ 1543520 h 1710067"/>
                <a:gd name="connsiteX104" fmla="*/ 1252626 w 1590572"/>
                <a:gd name="connsiteY104" fmla="*/ 1543520 h 1710067"/>
                <a:gd name="connsiteX105" fmla="*/ 1236751 w 1590572"/>
                <a:gd name="connsiteY105" fmla="*/ 1543520 h 1710067"/>
                <a:gd name="connsiteX106" fmla="*/ 1217701 w 1590572"/>
                <a:gd name="connsiteY106" fmla="*/ 1543520 h 1710067"/>
                <a:gd name="connsiteX107" fmla="*/ 1201826 w 1590572"/>
                <a:gd name="connsiteY107" fmla="*/ 1543520 h 1710067"/>
                <a:gd name="connsiteX108" fmla="*/ 1185951 w 1590572"/>
                <a:gd name="connsiteY108" fmla="*/ 1553045 h 1710067"/>
                <a:gd name="connsiteX109" fmla="*/ 1170076 w 1590572"/>
                <a:gd name="connsiteY109" fmla="*/ 1562570 h 1710067"/>
                <a:gd name="connsiteX110" fmla="*/ 1157376 w 1590572"/>
                <a:gd name="connsiteY110" fmla="*/ 1578445 h 1710067"/>
                <a:gd name="connsiteX111" fmla="*/ 1147851 w 1590572"/>
                <a:gd name="connsiteY111" fmla="*/ 1594320 h 1710067"/>
                <a:gd name="connsiteX112" fmla="*/ 1141501 w 1590572"/>
                <a:gd name="connsiteY112" fmla="*/ 1597495 h 1710067"/>
                <a:gd name="connsiteX113" fmla="*/ 1141501 w 1590572"/>
                <a:gd name="connsiteY113" fmla="*/ 1616545 h 1710067"/>
                <a:gd name="connsiteX114" fmla="*/ 1131976 w 1590572"/>
                <a:gd name="connsiteY114" fmla="*/ 1629245 h 1710067"/>
                <a:gd name="connsiteX115" fmla="*/ 1125626 w 1590572"/>
                <a:gd name="connsiteY115" fmla="*/ 1638770 h 1710067"/>
                <a:gd name="connsiteX116" fmla="*/ 1109751 w 1590572"/>
                <a:gd name="connsiteY116" fmla="*/ 1648295 h 1710067"/>
                <a:gd name="connsiteX117" fmla="*/ 1106576 w 1590572"/>
                <a:gd name="connsiteY117" fmla="*/ 1651470 h 1710067"/>
                <a:gd name="connsiteX118" fmla="*/ 1087526 w 1590572"/>
                <a:gd name="connsiteY118" fmla="*/ 1648295 h 1710067"/>
                <a:gd name="connsiteX119" fmla="*/ 1071651 w 1590572"/>
                <a:gd name="connsiteY119" fmla="*/ 1638770 h 1710067"/>
                <a:gd name="connsiteX120" fmla="*/ 1058951 w 1590572"/>
                <a:gd name="connsiteY120" fmla="*/ 1629245 h 1710067"/>
                <a:gd name="connsiteX121" fmla="*/ 1046251 w 1590572"/>
                <a:gd name="connsiteY121" fmla="*/ 1622895 h 1710067"/>
                <a:gd name="connsiteX122" fmla="*/ 1024026 w 1590572"/>
                <a:gd name="connsiteY122" fmla="*/ 1610195 h 1710067"/>
                <a:gd name="connsiteX123" fmla="*/ 1011326 w 1590572"/>
                <a:gd name="connsiteY123" fmla="*/ 1600670 h 1710067"/>
                <a:gd name="connsiteX124" fmla="*/ 979576 w 1590572"/>
                <a:gd name="connsiteY124" fmla="*/ 1587970 h 1710067"/>
                <a:gd name="connsiteX125" fmla="*/ 947826 w 1590572"/>
                <a:gd name="connsiteY125" fmla="*/ 1565745 h 1710067"/>
                <a:gd name="connsiteX126" fmla="*/ 941476 w 1590572"/>
                <a:gd name="connsiteY126" fmla="*/ 1546695 h 1710067"/>
                <a:gd name="connsiteX127" fmla="*/ 900201 w 1590572"/>
                <a:gd name="connsiteY127" fmla="*/ 1533995 h 1710067"/>
                <a:gd name="connsiteX128" fmla="*/ 874801 w 1590572"/>
                <a:gd name="connsiteY128" fmla="*/ 1533995 h 1710067"/>
                <a:gd name="connsiteX129" fmla="*/ 858926 w 1590572"/>
                <a:gd name="connsiteY129" fmla="*/ 1540345 h 1710067"/>
                <a:gd name="connsiteX130" fmla="*/ 836701 w 1590572"/>
                <a:gd name="connsiteY130" fmla="*/ 1559395 h 1710067"/>
                <a:gd name="connsiteX131" fmla="*/ 817651 w 1590572"/>
                <a:gd name="connsiteY131" fmla="*/ 1578445 h 1710067"/>
                <a:gd name="connsiteX132" fmla="*/ 808126 w 1590572"/>
                <a:gd name="connsiteY132" fmla="*/ 1597495 h 1710067"/>
                <a:gd name="connsiteX133" fmla="*/ 804951 w 1590572"/>
                <a:gd name="connsiteY133" fmla="*/ 1622895 h 1710067"/>
                <a:gd name="connsiteX134" fmla="*/ 795426 w 1590572"/>
                <a:gd name="connsiteY134" fmla="*/ 1638770 h 1710067"/>
                <a:gd name="connsiteX135" fmla="*/ 785901 w 1590572"/>
                <a:gd name="connsiteY135" fmla="*/ 1676870 h 1710067"/>
                <a:gd name="connsiteX136" fmla="*/ 785901 w 1590572"/>
                <a:gd name="connsiteY136" fmla="*/ 1692745 h 1710067"/>
                <a:gd name="connsiteX137" fmla="*/ 785901 w 1590572"/>
                <a:gd name="connsiteY137" fmla="*/ 1708620 h 1710067"/>
                <a:gd name="connsiteX138" fmla="*/ 760501 w 1590572"/>
                <a:gd name="connsiteY138" fmla="*/ 1708620 h 1710067"/>
                <a:gd name="connsiteX139" fmla="*/ 735101 w 1590572"/>
                <a:gd name="connsiteY139" fmla="*/ 1702270 h 1710067"/>
                <a:gd name="connsiteX140" fmla="*/ 703351 w 1590572"/>
                <a:gd name="connsiteY140" fmla="*/ 1695920 h 1710067"/>
                <a:gd name="connsiteX141" fmla="*/ 677951 w 1590572"/>
                <a:gd name="connsiteY141" fmla="*/ 1680045 h 1710067"/>
                <a:gd name="connsiteX142" fmla="*/ 655726 w 1590572"/>
                <a:gd name="connsiteY142" fmla="*/ 1670520 h 1710067"/>
                <a:gd name="connsiteX143" fmla="*/ 643026 w 1590572"/>
                <a:gd name="connsiteY143" fmla="*/ 1645120 h 1710067"/>
                <a:gd name="connsiteX144" fmla="*/ 623976 w 1590572"/>
                <a:gd name="connsiteY144" fmla="*/ 1613370 h 1710067"/>
                <a:gd name="connsiteX145" fmla="*/ 617626 w 1590572"/>
                <a:gd name="connsiteY145" fmla="*/ 1578445 h 1710067"/>
                <a:gd name="connsiteX146" fmla="*/ 595401 w 1590572"/>
                <a:gd name="connsiteY146" fmla="*/ 1553045 h 1710067"/>
                <a:gd name="connsiteX147" fmla="*/ 592226 w 1590572"/>
                <a:gd name="connsiteY147" fmla="*/ 1533995 h 1710067"/>
                <a:gd name="connsiteX148" fmla="*/ 579526 w 1590572"/>
                <a:gd name="connsiteY148" fmla="*/ 1514945 h 1710067"/>
                <a:gd name="connsiteX149" fmla="*/ 557301 w 1590572"/>
                <a:gd name="connsiteY149" fmla="*/ 1508595 h 1710067"/>
                <a:gd name="connsiteX150" fmla="*/ 547776 w 1590572"/>
                <a:gd name="connsiteY150" fmla="*/ 1521295 h 1710067"/>
                <a:gd name="connsiteX151" fmla="*/ 519201 w 1590572"/>
                <a:gd name="connsiteY151" fmla="*/ 1524470 h 1710067"/>
                <a:gd name="connsiteX152" fmla="*/ 500151 w 1590572"/>
                <a:gd name="connsiteY152" fmla="*/ 1527645 h 1710067"/>
                <a:gd name="connsiteX153" fmla="*/ 481101 w 1590572"/>
                <a:gd name="connsiteY153" fmla="*/ 1527645 h 1710067"/>
                <a:gd name="connsiteX154" fmla="*/ 462051 w 1590572"/>
                <a:gd name="connsiteY154" fmla="*/ 1508595 h 1710067"/>
                <a:gd name="connsiteX155" fmla="*/ 443001 w 1590572"/>
                <a:gd name="connsiteY155" fmla="*/ 1489545 h 1710067"/>
                <a:gd name="connsiteX156" fmla="*/ 430301 w 1590572"/>
                <a:gd name="connsiteY156" fmla="*/ 1480020 h 1710067"/>
                <a:gd name="connsiteX157" fmla="*/ 408076 w 1590572"/>
                <a:gd name="connsiteY157" fmla="*/ 1476845 h 1710067"/>
                <a:gd name="connsiteX158" fmla="*/ 382676 w 1590572"/>
                <a:gd name="connsiteY158" fmla="*/ 1473670 h 1710067"/>
                <a:gd name="connsiteX159" fmla="*/ 354101 w 1590572"/>
                <a:gd name="connsiteY159" fmla="*/ 1460970 h 1710067"/>
                <a:gd name="connsiteX160" fmla="*/ 328701 w 1590572"/>
                <a:gd name="connsiteY160" fmla="*/ 1438745 h 1710067"/>
                <a:gd name="connsiteX161" fmla="*/ 312826 w 1590572"/>
                <a:gd name="connsiteY161" fmla="*/ 1406995 h 1710067"/>
                <a:gd name="connsiteX162" fmla="*/ 293776 w 1590572"/>
                <a:gd name="connsiteY162" fmla="*/ 1381595 h 1710067"/>
                <a:gd name="connsiteX163" fmla="*/ 284251 w 1590572"/>
                <a:gd name="connsiteY163" fmla="*/ 1356195 h 1710067"/>
                <a:gd name="connsiteX164" fmla="*/ 284251 w 1590572"/>
                <a:gd name="connsiteY164" fmla="*/ 1330795 h 1710067"/>
                <a:gd name="connsiteX165" fmla="*/ 296951 w 1590572"/>
                <a:gd name="connsiteY165" fmla="*/ 1311745 h 1710067"/>
                <a:gd name="connsiteX166" fmla="*/ 306476 w 1590572"/>
                <a:gd name="connsiteY166" fmla="*/ 1289520 h 1710067"/>
                <a:gd name="connsiteX167" fmla="*/ 296951 w 1590572"/>
                <a:gd name="connsiteY167" fmla="*/ 1270470 h 1710067"/>
                <a:gd name="connsiteX168" fmla="*/ 284251 w 1590572"/>
                <a:gd name="connsiteY168" fmla="*/ 1254595 h 1710067"/>
                <a:gd name="connsiteX169" fmla="*/ 265201 w 1590572"/>
                <a:gd name="connsiteY169" fmla="*/ 1235545 h 1710067"/>
                <a:gd name="connsiteX170" fmla="*/ 255676 w 1590572"/>
                <a:gd name="connsiteY170" fmla="*/ 1210145 h 1710067"/>
                <a:gd name="connsiteX171" fmla="*/ 265201 w 1590572"/>
                <a:gd name="connsiteY171" fmla="*/ 1168870 h 1710067"/>
                <a:gd name="connsiteX172" fmla="*/ 287426 w 1590572"/>
                <a:gd name="connsiteY172" fmla="*/ 1140295 h 1710067"/>
                <a:gd name="connsiteX173" fmla="*/ 309651 w 1590572"/>
                <a:gd name="connsiteY173" fmla="*/ 1114895 h 1710067"/>
                <a:gd name="connsiteX174" fmla="*/ 338226 w 1590572"/>
                <a:gd name="connsiteY174" fmla="*/ 1095845 h 1710067"/>
                <a:gd name="connsiteX175" fmla="*/ 357276 w 1590572"/>
                <a:gd name="connsiteY175" fmla="*/ 1076795 h 1710067"/>
                <a:gd name="connsiteX176" fmla="*/ 357276 w 1590572"/>
                <a:gd name="connsiteY176" fmla="*/ 1057745 h 1710067"/>
                <a:gd name="connsiteX177" fmla="*/ 341401 w 1590572"/>
                <a:gd name="connsiteY177" fmla="*/ 1041870 h 1710067"/>
                <a:gd name="connsiteX178" fmla="*/ 319176 w 1590572"/>
                <a:gd name="connsiteY178" fmla="*/ 1032345 h 1710067"/>
                <a:gd name="connsiteX179" fmla="*/ 287426 w 1590572"/>
                <a:gd name="connsiteY179" fmla="*/ 1025995 h 1710067"/>
                <a:gd name="connsiteX180" fmla="*/ 265201 w 1590572"/>
                <a:gd name="connsiteY180" fmla="*/ 1025995 h 1710067"/>
                <a:gd name="connsiteX181" fmla="*/ 242976 w 1590572"/>
                <a:gd name="connsiteY181" fmla="*/ 1025995 h 1710067"/>
                <a:gd name="connsiteX182" fmla="*/ 214401 w 1590572"/>
                <a:gd name="connsiteY182" fmla="*/ 1025995 h 1710067"/>
                <a:gd name="connsiteX183" fmla="*/ 185826 w 1590572"/>
                <a:gd name="connsiteY183" fmla="*/ 1022820 h 1710067"/>
                <a:gd name="connsiteX184" fmla="*/ 163601 w 1590572"/>
                <a:gd name="connsiteY184" fmla="*/ 1013295 h 1710067"/>
                <a:gd name="connsiteX185" fmla="*/ 150901 w 1590572"/>
                <a:gd name="connsiteY185" fmla="*/ 1003770 h 1710067"/>
                <a:gd name="connsiteX186" fmla="*/ 141376 w 1590572"/>
                <a:gd name="connsiteY186" fmla="*/ 984720 h 1710067"/>
                <a:gd name="connsiteX187" fmla="*/ 131851 w 1590572"/>
                <a:gd name="connsiteY187" fmla="*/ 965670 h 1710067"/>
                <a:gd name="connsiteX188" fmla="*/ 122326 w 1590572"/>
                <a:gd name="connsiteY188" fmla="*/ 946620 h 1710067"/>
                <a:gd name="connsiteX189" fmla="*/ 115976 w 1590572"/>
                <a:gd name="connsiteY189" fmla="*/ 924395 h 1710067"/>
                <a:gd name="connsiteX190" fmla="*/ 103276 w 1590572"/>
                <a:gd name="connsiteY190" fmla="*/ 892645 h 1710067"/>
                <a:gd name="connsiteX191" fmla="*/ 84226 w 1590572"/>
                <a:gd name="connsiteY191" fmla="*/ 860895 h 1710067"/>
                <a:gd name="connsiteX192" fmla="*/ 68351 w 1590572"/>
                <a:gd name="connsiteY192" fmla="*/ 838670 h 1710067"/>
                <a:gd name="connsiteX193" fmla="*/ 58826 w 1590572"/>
                <a:gd name="connsiteY193" fmla="*/ 819620 h 1710067"/>
                <a:gd name="connsiteX194" fmla="*/ 46126 w 1590572"/>
                <a:gd name="connsiteY194" fmla="*/ 800570 h 1710067"/>
                <a:gd name="connsiteX195" fmla="*/ 27076 w 1590572"/>
                <a:gd name="connsiteY195" fmla="*/ 784695 h 1710067"/>
                <a:gd name="connsiteX196" fmla="*/ 11201 w 1590572"/>
                <a:gd name="connsiteY196" fmla="*/ 762470 h 1710067"/>
                <a:gd name="connsiteX197" fmla="*/ 8026 w 1590572"/>
                <a:gd name="connsiteY197" fmla="*/ 740245 h 1710067"/>
                <a:gd name="connsiteX198" fmla="*/ 8026 w 1590572"/>
                <a:gd name="connsiteY198" fmla="*/ 711670 h 1710067"/>
                <a:gd name="connsiteX199" fmla="*/ 8026 w 1590572"/>
                <a:gd name="connsiteY199" fmla="*/ 686270 h 1710067"/>
                <a:gd name="connsiteX200" fmla="*/ 1676 w 1590572"/>
                <a:gd name="connsiteY200" fmla="*/ 648170 h 1710067"/>
                <a:gd name="connsiteX201" fmla="*/ 1676 w 1590572"/>
                <a:gd name="connsiteY201" fmla="*/ 616420 h 1710067"/>
                <a:gd name="connsiteX202" fmla="*/ 20726 w 1590572"/>
                <a:gd name="connsiteY202" fmla="*/ 603720 h 1710067"/>
                <a:gd name="connsiteX203" fmla="*/ 36601 w 1590572"/>
                <a:gd name="connsiteY203" fmla="*/ 591020 h 1710067"/>
                <a:gd name="connsiteX204" fmla="*/ 42951 w 1590572"/>
                <a:gd name="connsiteY204" fmla="*/ 571970 h 1710067"/>
                <a:gd name="connsiteX205" fmla="*/ 62001 w 1590572"/>
                <a:gd name="connsiteY205" fmla="*/ 559270 h 1710067"/>
                <a:gd name="connsiteX206" fmla="*/ 96926 w 1590572"/>
                <a:gd name="connsiteY206" fmla="*/ 546570 h 1710067"/>
                <a:gd name="connsiteX207" fmla="*/ 131851 w 1590572"/>
                <a:gd name="connsiteY207" fmla="*/ 537045 h 1710067"/>
                <a:gd name="connsiteX208" fmla="*/ 157251 w 1590572"/>
                <a:gd name="connsiteY208" fmla="*/ 524345 h 1710067"/>
                <a:gd name="connsiteX209" fmla="*/ 192176 w 1590572"/>
                <a:gd name="connsiteY209" fmla="*/ 514820 h 1710067"/>
                <a:gd name="connsiteX210" fmla="*/ 223926 w 1590572"/>
                <a:gd name="connsiteY210" fmla="*/ 492595 h 1710067"/>
                <a:gd name="connsiteX211" fmla="*/ 246151 w 1590572"/>
                <a:gd name="connsiteY211" fmla="*/ 483070 h 1710067"/>
                <a:gd name="connsiteX212" fmla="*/ 262026 w 1590572"/>
                <a:gd name="connsiteY212" fmla="*/ 457670 h 1710067"/>
                <a:gd name="connsiteX213" fmla="*/ 277901 w 1590572"/>
                <a:gd name="connsiteY213" fmla="*/ 444970 h 1710067"/>
                <a:gd name="connsiteX214" fmla="*/ 290601 w 1590572"/>
                <a:gd name="connsiteY214" fmla="*/ 435445 h 1710067"/>
                <a:gd name="connsiteX215" fmla="*/ 312826 w 1590572"/>
                <a:gd name="connsiteY215" fmla="*/ 425920 h 1710067"/>
                <a:gd name="connsiteX216" fmla="*/ 335051 w 1590572"/>
                <a:gd name="connsiteY216" fmla="*/ 419570 h 1710067"/>
                <a:gd name="connsiteX217" fmla="*/ 357276 w 1590572"/>
                <a:gd name="connsiteY217" fmla="*/ 410045 h 1710067"/>
                <a:gd name="connsiteX218" fmla="*/ 379501 w 1590572"/>
                <a:gd name="connsiteY218" fmla="*/ 403695 h 1710067"/>
                <a:gd name="connsiteX219" fmla="*/ 408076 w 1590572"/>
                <a:gd name="connsiteY219" fmla="*/ 390995 h 1710067"/>
                <a:gd name="connsiteX220" fmla="*/ 414426 w 1590572"/>
                <a:gd name="connsiteY220" fmla="*/ 371945 h 1710067"/>
                <a:gd name="connsiteX221" fmla="*/ 414426 w 1590572"/>
                <a:gd name="connsiteY221" fmla="*/ 346545 h 1710067"/>
                <a:gd name="connsiteX222" fmla="*/ 414426 w 1590572"/>
                <a:gd name="connsiteY222" fmla="*/ 324320 h 1710067"/>
                <a:gd name="connsiteX223" fmla="*/ 414426 w 1590572"/>
                <a:gd name="connsiteY223" fmla="*/ 298920 h 1710067"/>
                <a:gd name="connsiteX224" fmla="*/ 417601 w 1590572"/>
                <a:gd name="connsiteY224" fmla="*/ 270345 h 1710067"/>
                <a:gd name="connsiteX225" fmla="*/ 423951 w 1590572"/>
                <a:gd name="connsiteY225" fmla="*/ 254470 h 1710067"/>
                <a:gd name="connsiteX226" fmla="*/ 449351 w 1590572"/>
                <a:gd name="connsiteY226" fmla="*/ 257645 h 1710067"/>
                <a:gd name="connsiteX227" fmla="*/ 484276 w 1590572"/>
                <a:gd name="connsiteY227" fmla="*/ 263995 h 1710067"/>
                <a:gd name="connsiteX228" fmla="*/ 503326 w 1590572"/>
                <a:gd name="connsiteY228" fmla="*/ 267170 h 1710067"/>
                <a:gd name="connsiteX229" fmla="*/ 528726 w 1590572"/>
                <a:gd name="connsiteY229" fmla="*/ 267170 h 1710067"/>
                <a:gd name="connsiteX230" fmla="*/ 547776 w 1590572"/>
                <a:gd name="connsiteY230" fmla="*/ 257645 h 1710067"/>
                <a:gd name="connsiteX231" fmla="*/ 573176 w 1590572"/>
                <a:gd name="connsiteY231" fmla="*/ 241770 h 1710067"/>
                <a:gd name="connsiteX232" fmla="*/ 579526 w 1590572"/>
                <a:gd name="connsiteY232" fmla="*/ 235420 h 1710067"/>
                <a:gd name="connsiteX233" fmla="*/ 579526 w 1590572"/>
                <a:gd name="connsiteY233" fmla="*/ 219545 h 1710067"/>
                <a:gd name="connsiteX234" fmla="*/ 589051 w 1590572"/>
                <a:gd name="connsiteY234" fmla="*/ 203670 h 1710067"/>
                <a:gd name="connsiteX235" fmla="*/ 589051 w 1590572"/>
                <a:gd name="connsiteY235" fmla="*/ 181445 h 1710067"/>
                <a:gd name="connsiteX236" fmla="*/ 598576 w 1590572"/>
                <a:gd name="connsiteY236" fmla="*/ 162395 h 1710067"/>
                <a:gd name="connsiteX237" fmla="*/ 604926 w 1590572"/>
                <a:gd name="connsiteY237" fmla="*/ 140170 h 1710067"/>
                <a:gd name="connsiteX238" fmla="*/ 620801 w 1590572"/>
                <a:gd name="connsiteY238" fmla="*/ 108420 h 1710067"/>
                <a:gd name="connsiteX239" fmla="*/ 643026 w 1590572"/>
                <a:gd name="connsiteY239" fmla="*/ 89370 h 1710067"/>
                <a:gd name="connsiteX240" fmla="*/ 677951 w 1590572"/>
                <a:gd name="connsiteY240" fmla="*/ 51270 h 17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590572" h="1710067">
                  <a:moveTo>
                    <a:pt x="677951" y="51270"/>
                  </a:moveTo>
                  <a:cubicBezTo>
                    <a:pt x="691180" y="37512"/>
                    <a:pt x="722401" y="6820"/>
                    <a:pt x="722401" y="6820"/>
                  </a:cubicBezTo>
                  <a:cubicBezTo>
                    <a:pt x="730868" y="-1647"/>
                    <a:pt x="727164" y="-59"/>
                    <a:pt x="728751" y="470"/>
                  </a:cubicBezTo>
                  <a:cubicBezTo>
                    <a:pt x="730338" y="999"/>
                    <a:pt x="730868" y="5762"/>
                    <a:pt x="731926" y="9995"/>
                  </a:cubicBezTo>
                  <a:cubicBezTo>
                    <a:pt x="732984" y="14228"/>
                    <a:pt x="732984" y="20578"/>
                    <a:pt x="735101" y="25870"/>
                  </a:cubicBezTo>
                  <a:cubicBezTo>
                    <a:pt x="737218" y="31162"/>
                    <a:pt x="740922" y="36453"/>
                    <a:pt x="744626" y="41745"/>
                  </a:cubicBezTo>
                  <a:cubicBezTo>
                    <a:pt x="748330" y="47037"/>
                    <a:pt x="750447" y="51270"/>
                    <a:pt x="757326" y="57620"/>
                  </a:cubicBezTo>
                  <a:cubicBezTo>
                    <a:pt x="764205" y="63970"/>
                    <a:pt x="776376" y="75612"/>
                    <a:pt x="785901" y="79845"/>
                  </a:cubicBezTo>
                  <a:cubicBezTo>
                    <a:pt x="795426" y="84078"/>
                    <a:pt x="804951" y="83549"/>
                    <a:pt x="814476" y="83020"/>
                  </a:cubicBezTo>
                  <a:cubicBezTo>
                    <a:pt x="824001" y="82491"/>
                    <a:pt x="835643" y="79316"/>
                    <a:pt x="843051" y="76670"/>
                  </a:cubicBezTo>
                  <a:cubicBezTo>
                    <a:pt x="850459" y="74024"/>
                    <a:pt x="853105" y="69791"/>
                    <a:pt x="858926" y="67145"/>
                  </a:cubicBezTo>
                  <a:cubicBezTo>
                    <a:pt x="864747" y="64499"/>
                    <a:pt x="871097" y="62912"/>
                    <a:pt x="877976" y="60795"/>
                  </a:cubicBezTo>
                  <a:cubicBezTo>
                    <a:pt x="884855" y="58678"/>
                    <a:pt x="893851" y="54445"/>
                    <a:pt x="900201" y="54445"/>
                  </a:cubicBezTo>
                  <a:cubicBezTo>
                    <a:pt x="906551" y="54445"/>
                    <a:pt x="911314" y="56562"/>
                    <a:pt x="916076" y="60795"/>
                  </a:cubicBezTo>
                  <a:cubicBezTo>
                    <a:pt x="920838" y="65028"/>
                    <a:pt x="924543" y="71908"/>
                    <a:pt x="928776" y="79845"/>
                  </a:cubicBezTo>
                  <a:cubicBezTo>
                    <a:pt x="933009" y="87782"/>
                    <a:pt x="937243" y="101541"/>
                    <a:pt x="941476" y="108420"/>
                  </a:cubicBezTo>
                  <a:cubicBezTo>
                    <a:pt x="945709" y="115299"/>
                    <a:pt x="945709" y="116887"/>
                    <a:pt x="954176" y="121120"/>
                  </a:cubicBezTo>
                  <a:cubicBezTo>
                    <a:pt x="962643" y="125353"/>
                    <a:pt x="979576" y="131174"/>
                    <a:pt x="992276" y="133820"/>
                  </a:cubicBezTo>
                  <a:cubicBezTo>
                    <a:pt x="1004976" y="136466"/>
                    <a:pt x="1018734" y="137524"/>
                    <a:pt x="1030376" y="136995"/>
                  </a:cubicBezTo>
                  <a:cubicBezTo>
                    <a:pt x="1042018" y="136466"/>
                    <a:pt x="1052072" y="133291"/>
                    <a:pt x="1062126" y="130645"/>
                  </a:cubicBezTo>
                  <a:cubicBezTo>
                    <a:pt x="1072180" y="127999"/>
                    <a:pt x="1081705" y="125882"/>
                    <a:pt x="1090701" y="121120"/>
                  </a:cubicBezTo>
                  <a:cubicBezTo>
                    <a:pt x="1099697" y="116358"/>
                    <a:pt x="1107105" y="107362"/>
                    <a:pt x="1116101" y="102070"/>
                  </a:cubicBezTo>
                  <a:cubicBezTo>
                    <a:pt x="1125097" y="96778"/>
                    <a:pt x="1144676" y="89370"/>
                    <a:pt x="1144676" y="89370"/>
                  </a:cubicBezTo>
                  <a:cubicBezTo>
                    <a:pt x="1155259" y="84608"/>
                    <a:pt x="1169018" y="77728"/>
                    <a:pt x="1179601" y="73495"/>
                  </a:cubicBezTo>
                  <a:cubicBezTo>
                    <a:pt x="1190184" y="69262"/>
                    <a:pt x="1198122" y="68203"/>
                    <a:pt x="1208176" y="63970"/>
                  </a:cubicBezTo>
                  <a:cubicBezTo>
                    <a:pt x="1218230" y="59737"/>
                    <a:pt x="1228814" y="47037"/>
                    <a:pt x="1239926" y="48095"/>
                  </a:cubicBezTo>
                  <a:cubicBezTo>
                    <a:pt x="1251038" y="49153"/>
                    <a:pt x="1264797" y="60795"/>
                    <a:pt x="1274851" y="70320"/>
                  </a:cubicBezTo>
                  <a:cubicBezTo>
                    <a:pt x="1284905" y="79845"/>
                    <a:pt x="1291784" y="95720"/>
                    <a:pt x="1300251" y="105245"/>
                  </a:cubicBezTo>
                  <a:cubicBezTo>
                    <a:pt x="1308718" y="114770"/>
                    <a:pt x="1318243" y="119003"/>
                    <a:pt x="1325651" y="127470"/>
                  </a:cubicBezTo>
                  <a:cubicBezTo>
                    <a:pt x="1333059" y="135937"/>
                    <a:pt x="1338351" y="149166"/>
                    <a:pt x="1344701" y="156045"/>
                  </a:cubicBezTo>
                  <a:cubicBezTo>
                    <a:pt x="1351051" y="162924"/>
                    <a:pt x="1355813" y="165570"/>
                    <a:pt x="1363751" y="168745"/>
                  </a:cubicBezTo>
                  <a:cubicBezTo>
                    <a:pt x="1371689" y="171920"/>
                    <a:pt x="1387564" y="170862"/>
                    <a:pt x="1392326" y="175095"/>
                  </a:cubicBezTo>
                  <a:cubicBezTo>
                    <a:pt x="1397088" y="179328"/>
                    <a:pt x="1395501" y="185149"/>
                    <a:pt x="1392326" y="194145"/>
                  </a:cubicBezTo>
                  <a:cubicBezTo>
                    <a:pt x="1389151" y="203141"/>
                    <a:pt x="1378568" y="216899"/>
                    <a:pt x="1373276" y="229070"/>
                  </a:cubicBezTo>
                  <a:cubicBezTo>
                    <a:pt x="1367984" y="241241"/>
                    <a:pt x="1363751" y="254999"/>
                    <a:pt x="1360576" y="267170"/>
                  </a:cubicBezTo>
                  <a:cubicBezTo>
                    <a:pt x="1357401" y="279341"/>
                    <a:pt x="1355284" y="289395"/>
                    <a:pt x="1354226" y="302095"/>
                  </a:cubicBezTo>
                  <a:cubicBezTo>
                    <a:pt x="1353168" y="314795"/>
                    <a:pt x="1354226" y="343370"/>
                    <a:pt x="1354226" y="343370"/>
                  </a:cubicBezTo>
                  <a:cubicBezTo>
                    <a:pt x="1354226" y="355012"/>
                    <a:pt x="1353168" y="361891"/>
                    <a:pt x="1354226" y="371945"/>
                  </a:cubicBezTo>
                  <a:cubicBezTo>
                    <a:pt x="1355284" y="381999"/>
                    <a:pt x="1355814" y="397345"/>
                    <a:pt x="1360576" y="403695"/>
                  </a:cubicBezTo>
                  <a:cubicBezTo>
                    <a:pt x="1365338" y="410045"/>
                    <a:pt x="1373276" y="406341"/>
                    <a:pt x="1382801" y="410045"/>
                  </a:cubicBezTo>
                  <a:cubicBezTo>
                    <a:pt x="1392326" y="413749"/>
                    <a:pt x="1407672" y="423274"/>
                    <a:pt x="1417726" y="425920"/>
                  </a:cubicBezTo>
                  <a:cubicBezTo>
                    <a:pt x="1427780" y="428566"/>
                    <a:pt x="1443126" y="425920"/>
                    <a:pt x="1443126" y="425920"/>
                  </a:cubicBezTo>
                  <a:cubicBezTo>
                    <a:pt x="1456355" y="425920"/>
                    <a:pt x="1483872" y="424333"/>
                    <a:pt x="1497101" y="425920"/>
                  </a:cubicBezTo>
                  <a:cubicBezTo>
                    <a:pt x="1510330" y="427507"/>
                    <a:pt x="1511918" y="430153"/>
                    <a:pt x="1522501" y="435445"/>
                  </a:cubicBezTo>
                  <a:cubicBezTo>
                    <a:pt x="1533084" y="440737"/>
                    <a:pt x="1560601" y="457670"/>
                    <a:pt x="1560601" y="457670"/>
                  </a:cubicBezTo>
                  <a:cubicBezTo>
                    <a:pt x="1570655" y="463491"/>
                    <a:pt x="1580180" y="465078"/>
                    <a:pt x="1582826" y="470370"/>
                  </a:cubicBezTo>
                  <a:cubicBezTo>
                    <a:pt x="1585472" y="475662"/>
                    <a:pt x="1576476" y="489420"/>
                    <a:pt x="1576476" y="489420"/>
                  </a:cubicBezTo>
                  <a:cubicBezTo>
                    <a:pt x="1574359" y="495770"/>
                    <a:pt x="1571184" y="501062"/>
                    <a:pt x="1570126" y="508470"/>
                  </a:cubicBezTo>
                  <a:cubicBezTo>
                    <a:pt x="1569068" y="515878"/>
                    <a:pt x="1570126" y="533870"/>
                    <a:pt x="1570126" y="533870"/>
                  </a:cubicBezTo>
                  <a:cubicBezTo>
                    <a:pt x="1570126" y="542337"/>
                    <a:pt x="1570655" y="546041"/>
                    <a:pt x="1570126" y="559270"/>
                  </a:cubicBezTo>
                  <a:cubicBezTo>
                    <a:pt x="1569597" y="572499"/>
                    <a:pt x="1568009" y="600016"/>
                    <a:pt x="1566951" y="613245"/>
                  </a:cubicBezTo>
                  <a:cubicBezTo>
                    <a:pt x="1565893" y="626474"/>
                    <a:pt x="1565363" y="631766"/>
                    <a:pt x="1563776" y="638645"/>
                  </a:cubicBezTo>
                  <a:cubicBezTo>
                    <a:pt x="1562189" y="645524"/>
                    <a:pt x="1560072" y="646583"/>
                    <a:pt x="1557426" y="654520"/>
                  </a:cubicBezTo>
                  <a:cubicBezTo>
                    <a:pt x="1554780" y="662457"/>
                    <a:pt x="1551605" y="677274"/>
                    <a:pt x="1547901" y="686270"/>
                  </a:cubicBezTo>
                  <a:cubicBezTo>
                    <a:pt x="1544197" y="695266"/>
                    <a:pt x="1538376" y="701616"/>
                    <a:pt x="1535201" y="708495"/>
                  </a:cubicBezTo>
                  <a:cubicBezTo>
                    <a:pt x="1532026" y="715374"/>
                    <a:pt x="1530439" y="721195"/>
                    <a:pt x="1528851" y="727545"/>
                  </a:cubicBezTo>
                  <a:cubicBezTo>
                    <a:pt x="1527264" y="733895"/>
                    <a:pt x="1526205" y="738658"/>
                    <a:pt x="1525676" y="746595"/>
                  </a:cubicBezTo>
                  <a:cubicBezTo>
                    <a:pt x="1525147" y="754533"/>
                    <a:pt x="1525147" y="766174"/>
                    <a:pt x="1525676" y="775170"/>
                  </a:cubicBezTo>
                  <a:cubicBezTo>
                    <a:pt x="1526205" y="784166"/>
                    <a:pt x="1528322" y="791045"/>
                    <a:pt x="1528851" y="800570"/>
                  </a:cubicBezTo>
                  <a:cubicBezTo>
                    <a:pt x="1529380" y="810095"/>
                    <a:pt x="1529909" y="823324"/>
                    <a:pt x="1528851" y="832320"/>
                  </a:cubicBezTo>
                  <a:cubicBezTo>
                    <a:pt x="1527793" y="841316"/>
                    <a:pt x="1522501" y="846078"/>
                    <a:pt x="1522501" y="854545"/>
                  </a:cubicBezTo>
                  <a:cubicBezTo>
                    <a:pt x="1522501" y="863012"/>
                    <a:pt x="1527264" y="874653"/>
                    <a:pt x="1528851" y="883120"/>
                  </a:cubicBezTo>
                  <a:cubicBezTo>
                    <a:pt x="1530438" y="891587"/>
                    <a:pt x="1529380" y="897408"/>
                    <a:pt x="1532026" y="905345"/>
                  </a:cubicBezTo>
                  <a:cubicBezTo>
                    <a:pt x="1534672" y="913282"/>
                    <a:pt x="1541022" y="922808"/>
                    <a:pt x="1544726" y="930745"/>
                  </a:cubicBezTo>
                  <a:cubicBezTo>
                    <a:pt x="1548430" y="938682"/>
                    <a:pt x="1551605" y="945562"/>
                    <a:pt x="1554251" y="952970"/>
                  </a:cubicBezTo>
                  <a:cubicBezTo>
                    <a:pt x="1556897" y="960378"/>
                    <a:pt x="1557426" y="965141"/>
                    <a:pt x="1560601" y="975195"/>
                  </a:cubicBezTo>
                  <a:cubicBezTo>
                    <a:pt x="1563776" y="985249"/>
                    <a:pt x="1570126" y="1002182"/>
                    <a:pt x="1573301" y="1013295"/>
                  </a:cubicBezTo>
                  <a:cubicBezTo>
                    <a:pt x="1576476" y="1024408"/>
                    <a:pt x="1577005" y="1033403"/>
                    <a:pt x="1579651" y="1041870"/>
                  </a:cubicBezTo>
                  <a:cubicBezTo>
                    <a:pt x="1582297" y="1050337"/>
                    <a:pt x="1587589" y="1058274"/>
                    <a:pt x="1589176" y="1064095"/>
                  </a:cubicBezTo>
                  <a:cubicBezTo>
                    <a:pt x="1590764" y="1069916"/>
                    <a:pt x="1591293" y="1074149"/>
                    <a:pt x="1589176" y="1076795"/>
                  </a:cubicBezTo>
                  <a:cubicBezTo>
                    <a:pt x="1587059" y="1079441"/>
                    <a:pt x="1579651" y="1077324"/>
                    <a:pt x="1576476" y="1079970"/>
                  </a:cubicBezTo>
                  <a:cubicBezTo>
                    <a:pt x="1573301" y="1082616"/>
                    <a:pt x="1573830" y="1089495"/>
                    <a:pt x="1570126" y="1092670"/>
                  </a:cubicBezTo>
                  <a:cubicBezTo>
                    <a:pt x="1566422" y="1095845"/>
                    <a:pt x="1558484" y="1096374"/>
                    <a:pt x="1554251" y="1099020"/>
                  </a:cubicBezTo>
                  <a:cubicBezTo>
                    <a:pt x="1550018" y="1101666"/>
                    <a:pt x="1551076" y="1106428"/>
                    <a:pt x="1544726" y="1108545"/>
                  </a:cubicBezTo>
                  <a:cubicBezTo>
                    <a:pt x="1538376" y="1110662"/>
                    <a:pt x="1527263" y="1111191"/>
                    <a:pt x="1516151" y="1111720"/>
                  </a:cubicBezTo>
                  <a:cubicBezTo>
                    <a:pt x="1505039" y="1112249"/>
                    <a:pt x="1478051" y="1111720"/>
                    <a:pt x="1478051" y="1111720"/>
                  </a:cubicBezTo>
                  <a:lnTo>
                    <a:pt x="1449476" y="1111720"/>
                  </a:lnTo>
                  <a:cubicBezTo>
                    <a:pt x="1441539" y="1111720"/>
                    <a:pt x="1435717" y="1110662"/>
                    <a:pt x="1430426" y="1111720"/>
                  </a:cubicBezTo>
                  <a:cubicBezTo>
                    <a:pt x="1425135" y="1112778"/>
                    <a:pt x="1424605" y="1113837"/>
                    <a:pt x="1417726" y="1118070"/>
                  </a:cubicBezTo>
                  <a:cubicBezTo>
                    <a:pt x="1410847" y="1122303"/>
                    <a:pt x="1397088" y="1132887"/>
                    <a:pt x="1389151" y="1137120"/>
                  </a:cubicBezTo>
                  <a:cubicBezTo>
                    <a:pt x="1381214" y="1141353"/>
                    <a:pt x="1376451" y="1140824"/>
                    <a:pt x="1370101" y="1143470"/>
                  </a:cubicBezTo>
                  <a:cubicBezTo>
                    <a:pt x="1363751" y="1146116"/>
                    <a:pt x="1354755" y="1149291"/>
                    <a:pt x="1351051" y="1152995"/>
                  </a:cubicBezTo>
                  <a:cubicBezTo>
                    <a:pt x="1347347" y="1156699"/>
                    <a:pt x="1349464" y="1163049"/>
                    <a:pt x="1347876" y="1165695"/>
                  </a:cubicBezTo>
                  <a:cubicBezTo>
                    <a:pt x="1346289" y="1168341"/>
                    <a:pt x="1340468" y="1164108"/>
                    <a:pt x="1341526" y="1168870"/>
                  </a:cubicBezTo>
                  <a:cubicBezTo>
                    <a:pt x="1342584" y="1173632"/>
                    <a:pt x="1352109" y="1184745"/>
                    <a:pt x="1354226" y="1194270"/>
                  </a:cubicBezTo>
                  <a:cubicBezTo>
                    <a:pt x="1356343" y="1203795"/>
                    <a:pt x="1354226" y="1226020"/>
                    <a:pt x="1354226" y="1226020"/>
                  </a:cubicBezTo>
                  <a:lnTo>
                    <a:pt x="1354226" y="1254595"/>
                  </a:lnTo>
                  <a:cubicBezTo>
                    <a:pt x="1354226" y="1263591"/>
                    <a:pt x="1357401" y="1275233"/>
                    <a:pt x="1354226" y="1279995"/>
                  </a:cubicBezTo>
                  <a:cubicBezTo>
                    <a:pt x="1351051" y="1284757"/>
                    <a:pt x="1340468" y="1279466"/>
                    <a:pt x="1335176" y="1283170"/>
                  </a:cubicBezTo>
                  <a:cubicBezTo>
                    <a:pt x="1329884" y="1286874"/>
                    <a:pt x="1327238" y="1299045"/>
                    <a:pt x="1322476" y="1302220"/>
                  </a:cubicBezTo>
                  <a:cubicBezTo>
                    <a:pt x="1317714" y="1305395"/>
                    <a:pt x="1310305" y="1298516"/>
                    <a:pt x="1306601" y="1302220"/>
                  </a:cubicBezTo>
                  <a:cubicBezTo>
                    <a:pt x="1302897" y="1305924"/>
                    <a:pt x="1300251" y="1316508"/>
                    <a:pt x="1300251" y="1324445"/>
                  </a:cubicBezTo>
                  <a:cubicBezTo>
                    <a:pt x="1300251" y="1332382"/>
                    <a:pt x="1305543" y="1341378"/>
                    <a:pt x="1306601" y="1349845"/>
                  </a:cubicBezTo>
                  <a:cubicBezTo>
                    <a:pt x="1307659" y="1358312"/>
                    <a:pt x="1306072" y="1364662"/>
                    <a:pt x="1306601" y="1375245"/>
                  </a:cubicBezTo>
                  <a:cubicBezTo>
                    <a:pt x="1307130" y="1385828"/>
                    <a:pt x="1308718" y="1402762"/>
                    <a:pt x="1309776" y="1413345"/>
                  </a:cubicBezTo>
                  <a:cubicBezTo>
                    <a:pt x="1310834" y="1423928"/>
                    <a:pt x="1312951" y="1432924"/>
                    <a:pt x="1312951" y="1438745"/>
                  </a:cubicBezTo>
                  <a:cubicBezTo>
                    <a:pt x="1312951" y="1444566"/>
                    <a:pt x="1310834" y="1442979"/>
                    <a:pt x="1309776" y="1448270"/>
                  </a:cubicBezTo>
                  <a:cubicBezTo>
                    <a:pt x="1308718" y="1453561"/>
                    <a:pt x="1307659" y="1464674"/>
                    <a:pt x="1306601" y="1470495"/>
                  </a:cubicBezTo>
                  <a:cubicBezTo>
                    <a:pt x="1305543" y="1476316"/>
                    <a:pt x="1303955" y="1478433"/>
                    <a:pt x="1303426" y="1483195"/>
                  </a:cubicBezTo>
                  <a:cubicBezTo>
                    <a:pt x="1302897" y="1487958"/>
                    <a:pt x="1302368" y="1492191"/>
                    <a:pt x="1303426" y="1499070"/>
                  </a:cubicBezTo>
                  <a:cubicBezTo>
                    <a:pt x="1304484" y="1505949"/>
                    <a:pt x="1308718" y="1517591"/>
                    <a:pt x="1309776" y="1524470"/>
                  </a:cubicBezTo>
                  <a:cubicBezTo>
                    <a:pt x="1310834" y="1531349"/>
                    <a:pt x="1312422" y="1537699"/>
                    <a:pt x="1309776" y="1540345"/>
                  </a:cubicBezTo>
                  <a:cubicBezTo>
                    <a:pt x="1307130" y="1542991"/>
                    <a:pt x="1300251" y="1539816"/>
                    <a:pt x="1293901" y="1540345"/>
                  </a:cubicBezTo>
                  <a:cubicBezTo>
                    <a:pt x="1287551" y="1540874"/>
                    <a:pt x="1278555" y="1542991"/>
                    <a:pt x="1271676" y="1543520"/>
                  </a:cubicBezTo>
                  <a:cubicBezTo>
                    <a:pt x="1264797" y="1544049"/>
                    <a:pt x="1252626" y="1543520"/>
                    <a:pt x="1252626" y="1543520"/>
                  </a:cubicBezTo>
                  <a:lnTo>
                    <a:pt x="1236751" y="1543520"/>
                  </a:lnTo>
                  <a:lnTo>
                    <a:pt x="1217701" y="1543520"/>
                  </a:lnTo>
                  <a:cubicBezTo>
                    <a:pt x="1211880" y="1543520"/>
                    <a:pt x="1207118" y="1541933"/>
                    <a:pt x="1201826" y="1543520"/>
                  </a:cubicBezTo>
                  <a:cubicBezTo>
                    <a:pt x="1196534" y="1545107"/>
                    <a:pt x="1185951" y="1553045"/>
                    <a:pt x="1185951" y="1553045"/>
                  </a:cubicBezTo>
                  <a:cubicBezTo>
                    <a:pt x="1180659" y="1556220"/>
                    <a:pt x="1174838" y="1558337"/>
                    <a:pt x="1170076" y="1562570"/>
                  </a:cubicBezTo>
                  <a:cubicBezTo>
                    <a:pt x="1165314" y="1566803"/>
                    <a:pt x="1161080" y="1573153"/>
                    <a:pt x="1157376" y="1578445"/>
                  </a:cubicBezTo>
                  <a:cubicBezTo>
                    <a:pt x="1153672" y="1583737"/>
                    <a:pt x="1150497" y="1591145"/>
                    <a:pt x="1147851" y="1594320"/>
                  </a:cubicBezTo>
                  <a:cubicBezTo>
                    <a:pt x="1145205" y="1597495"/>
                    <a:pt x="1142559" y="1593791"/>
                    <a:pt x="1141501" y="1597495"/>
                  </a:cubicBezTo>
                  <a:cubicBezTo>
                    <a:pt x="1140443" y="1601199"/>
                    <a:pt x="1143088" y="1611253"/>
                    <a:pt x="1141501" y="1616545"/>
                  </a:cubicBezTo>
                  <a:cubicBezTo>
                    <a:pt x="1139914" y="1621837"/>
                    <a:pt x="1134622" y="1625541"/>
                    <a:pt x="1131976" y="1629245"/>
                  </a:cubicBezTo>
                  <a:cubicBezTo>
                    <a:pt x="1129330" y="1632949"/>
                    <a:pt x="1129330" y="1635595"/>
                    <a:pt x="1125626" y="1638770"/>
                  </a:cubicBezTo>
                  <a:cubicBezTo>
                    <a:pt x="1121922" y="1641945"/>
                    <a:pt x="1112926" y="1646178"/>
                    <a:pt x="1109751" y="1648295"/>
                  </a:cubicBezTo>
                  <a:cubicBezTo>
                    <a:pt x="1106576" y="1650412"/>
                    <a:pt x="1110280" y="1651470"/>
                    <a:pt x="1106576" y="1651470"/>
                  </a:cubicBezTo>
                  <a:cubicBezTo>
                    <a:pt x="1102872" y="1651470"/>
                    <a:pt x="1093347" y="1650412"/>
                    <a:pt x="1087526" y="1648295"/>
                  </a:cubicBezTo>
                  <a:cubicBezTo>
                    <a:pt x="1081705" y="1646178"/>
                    <a:pt x="1076413" y="1641945"/>
                    <a:pt x="1071651" y="1638770"/>
                  </a:cubicBezTo>
                  <a:cubicBezTo>
                    <a:pt x="1066889" y="1635595"/>
                    <a:pt x="1063184" y="1631891"/>
                    <a:pt x="1058951" y="1629245"/>
                  </a:cubicBezTo>
                  <a:cubicBezTo>
                    <a:pt x="1054718" y="1626599"/>
                    <a:pt x="1052072" y="1626070"/>
                    <a:pt x="1046251" y="1622895"/>
                  </a:cubicBezTo>
                  <a:cubicBezTo>
                    <a:pt x="1040430" y="1619720"/>
                    <a:pt x="1029847" y="1613899"/>
                    <a:pt x="1024026" y="1610195"/>
                  </a:cubicBezTo>
                  <a:cubicBezTo>
                    <a:pt x="1018205" y="1606491"/>
                    <a:pt x="1018734" y="1604374"/>
                    <a:pt x="1011326" y="1600670"/>
                  </a:cubicBezTo>
                  <a:cubicBezTo>
                    <a:pt x="1003918" y="1596966"/>
                    <a:pt x="990159" y="1593791"/>
                    <a:pt x="979576" y="1587970"/>
                  </a:cubicBezTo>
                  <a:cubicBezTo>
                    <a:pt x="968993" y="1582149"/>
                    <a:pt x="954176" y="1572624"/>
                    <a:pt x="947826" y="1565745"/>
                  </a:cubicBezTo>
                  <a:cubicBezTo>
                    <a:pt x="941476" y="1558866"/>
                    <a:pt x="949413" y="1551987"/>
                    <a:pt x="941476" y="1546695"/>
                  </a:cubicBezTo>
                  <a:cubicBezTo>
                    <a:pt x="933539" y="1541403"/>
                    <a:pt x="911313" y="1536112"/>
                    <a:pt x="900201" y="1533995"/>
                  </a:cubicBezTo>
                  <a:cubicBezTo>
                    <a:pt x="889089" y="1531878"/>
                    <a:pt x="881680" y="1532937"/>
                    <a:pt x="874801" y="1533995"/>
                  </a:cubicBezTo>
                  <a:cubicBezTo>
                    <a:pt x="867922" y="1535053"/>
                    <a:pt x="865276" y="1536112"/>
                    <a:pt x="858926" y="1540345"/>
                  </a:cubicBezTo>
                  <a:cubicBezTo>
                    <a:pt x="852576" y="1544578"/>
                    <a:pt x="843580" y="1553045"/>
                    <a:pt x="836701" y="1559395"/>
                  </a:cubicBezTo>
                  <a:cubicBezTo>
                    <a:pt x="829822" y="1565745"/>
                    <a:pt x="822413" y="1572095"/>
                    <a:pt x="817651" y="1578445"/>
                  </a:cubicBezTo>
                  <a:cubicBezTo>
                    <a:pt x="812889" y="1584795"/>
                    <a:pt x="810243" y="1590087"/>
                    <a:pt x="808126" y="1597495"/>
                  </a:cubicBezTo>
                  <a:cubicBezTo>
                    <a:pt x="806009" y="1604903"/>
                    <a:pt x="807068" y="1616016"/>
                    <a:pt x="804951" y="1622895"/>
                  </a:cubicBezTo>
                  <a:cubicBezTo>
                    <a:pt x="802834" y="1629774"/>
                    <a:pt x="798601" y="1629774"/>
                    <a:pt x="795426" y="1638770"/>
                  </a:cubicBezTo>
                  <a:cubicBezTo>
                    <a:pt x="792251" y="1647766"/>
                    <a:pt x="787488" y="1667874"/>
                    <a:pt x="785901" y="1676870"/>
                  </a:cubicBezTo>
                  <a:cubicBezTo>
                    <a:pt x="784314" y="1685866"/>
                    <a:pt x="785901" y="1692745"/>
                    <a:pt x="785901" y="1692745"/>
                  </a:cubicBezTo>
                  <a:cubicBezTo>
                    <a:pt x="785901" y="1698037"/>
                    <a:pt x="790134" y="1705974"/>
                    <a:pt x="785901" y="1708620"/>
                  </a:cubicBezTo>
                  <a:cubicBezTo>
                    <a:pt x="781668" y="1711266"/>
                    <a:pt x="768968" y="1709678"/>
                    <a:pt x="760501" y="1708620"/>
                  </a:cubicBezTo>
                  <a:cubicBezTo>
                    <a:pt x="752034" y="1707562"/>
                    <a:pt x="744626" y="1704387"/>
                    <a:pt x="735101" y="1702270"/>
                  </a:cubicBezTo>
                  <a:cubicBezTo>
                    <a:pt x="725576" y="1700153"/>
                    <a:pt x="712876" y="1699624"/>
                    <a:pt x="703351" y="1695920"/>
                  </a:cubicBezTo>
                  <a:cubicBezTo>
                    <a:pt x="693826" y="1692216"/>
                    <a:pt x="685888" y="1684278"/>
                    <a:pt x="677951" y="1680045"/>
                  </a:cubicBezTo>
                  <a:cubicBezTo>
                    <a:pt x="670014" y="1675812"/>
                    <a:pt x="661547" y="1676341"/>
                    <a:pt x="655726" y="1670520"/>
                  </a:cubicBezTo>
                  <a:cubicBezTo>
                    <a:pt x="649905" y="1664699"/>
                    <a:pt x="648318" y="1654645"/>
                    <a:pt x="643026" y="1645120"/>
                  </a:cubicBezTo>
                  <a:cubicBezTo>
                    <a:pt x="637734" y="1635595"/>
                    <a:pt x="628209" y="1624483"/>
                    <a:pt x="623976" y="1613370"/>
                  </a:cubicBezTo>
                  <a:cubicBezTo>
                    <a:pt x="619743" y="1602258"/>
                    <a:pt x="622388" y="1588499"/>
                    <a:pt x="617626" y="1578445"/>
                  </a:cubicBezTo>
                  <a:cubicBezTo>
                    <a:pt x="612863" y="1568391"/>
                    <a:pt x="599634" y="1560453"/>
                    <a:pt x="595401" y="1553045"/>
                  </a:cubicBezTo>
                  <a:cubicBezTo>
                    <a:pt x="591168" y="1545637"/>
                    <a:pt x="594872" y="1540345"/>
                    <a:pt x="592226" y="1533995"/>
                  </a:cubicBezTo>
                  <a:cubicBezTo>
                    <a:pt x="589580" y="1527645"/>
                    <a:pt x="585347" y="1519178"/>
                    <a:pt x="579526" y="1514945"/>
                  </a:cubicBezTo>
                  <a:cubicBezTo>
                    <a:pt x="573705" y="1510712"/>
                    <a:pt x="562592" y="1507537"/>
                    <a:pt x="557301" y="1508595"/>
                  </a:cubicBezTo>
                  <a:cubicBezTo>
                    <a:pt x="552010" y="1509653"/>
                    <a:pt x="554126" y="1518649"/>
                    <a:pt x="547776" y="1521295"/>
                  </a:cubicBezTo>
                  <a:cubicBezTo>
                    <a:pt x="541426" y="1523941"/>
                    <a:pt x="527138" y="1523412"/>
                    <a:pt x="519201" y="1524470"/>
                  </a:cubicBezTo>
                  <a:cubicBezTo>
                    <a:pt x="511264" y="1525528"/>
                    <a:pt x="506501" y="1527116"/>
                    <a:pt x="500151" y="1527645"/>
                  </a:cubicBezTo>
                  <a:cubicBezTo>
                    <a:pt x="493801" y="1528174"/>
                    <a:pt x="487451" y="1530820"/>
                    <a:pt x="481101" y="1527645"/>
                  </a:cubicBezTo>
                  <a:cubicBezTo>
                    <a:pt x="474751" y="1524470"/>
                    <a:pt x="462051" y="1508595"/>
                    <a:pt x="462051" y="1508595"/>
                  </a:cubicBezTo>
                  <a:cubicBezTo>
                    <a:pt x="455701" y="1502245"/>
                    <a:pt x="448293" y="1494308"/>
                    <a:pt x="443001" y="1489545"/>
                  </a:cubicBezTo>
                  <a:cubicBezTo>
                    <a:pt x="437709" y="1484783"/>
                    <a:pt x="436122" y="1482137"/>
                    <a:pt x="430301" y="1480020"/>
                  </a:cubicBezTo>
                  <a:cubicBezTo>
                    <a:pt x="424480" y="1477903"/>
                    <a:pt x="408076" y="1476845"/>
                    <a:pt x="408076" y="1476845"/>
                  </a:cubicBezTo>
                  <a:cubicBezTo>
                    <a:pt x="400139" y="1475787"/>
                    <a:pt x="391672" y="1476316"/>
                    <a:pt x="382676" y="1473670"/>
                  </a:cubicBezTo>
                  <a:cubicBezTo>
                    <a:pt x="373680" y="1471024"/>
                    <a:pt x="363097" y="1466791"/>
                    <a:pt x="354101" y="1460970"/>
                  </a:cubicBezTo>
                  <a:cubicBezTo>
                    <a:pt x="345105" y="1455149"/>
                    <a:pt x="335580" y="1447741"/>
                    <a:pt x="328701" y="1438745"/>
                  </a:cubicBezTo>
                  <a:cubicBezTo>
                    <a:pt x="321822" y="1429749"/>
                    <a:pt x="318647" y="1416520"/>
                    <a:pt x="312826" y="1406995"/>
                  </a:cubicBezTo>
                  <a:cubicBezTo>
                    <a:pt x="307005" y="1397470"/>
                    <a:pt x="298539" y="1390062"/>
                    <a:pt x="293776" y="1381595"/>
                  </a:cubicBezTo>
                  <a:cubicBezTo>
                    <a:pt x="289013" y="1373128"/>
                    <a:pt x="285838" y="1364662"/>
                    <a:pt x="284251" y="1356195"/>
                  </a:cubicBezTo>
                  <a:cubicBezTo>
                    <a:pt x="282664" y="1347728"/>
                    <a:pt x="282134" y="1338203"/>
                    <a:pt x="284251" y="1330795"/>
                  </a:cubicBezTo>
                  <a:cubicBezTo>
                    <a:pt x="286368" y="1323387"/>
                    <a:pt x="293247" y="1318624"/>
                    <a:pt x="296951" y="1311745"/>
                  </a:cubicBezTo>
                  <a:cubicBezTo>
                    <a:pt x="300655" y="1304866"/>
                    <a:pt x="306476" y="1296399"/>
                    <a:pt x="306476" y="1289520"/>
                  </a:cubicBezTo>
                  <a:cubicBezTo>
                    <a:pt x="306476" y="1282641"/>
                    <a:pt x="300655" y="1276291"/>
                    <a:pt x="296951" y="1270470"/>
                  </a:cubicBezTo>
                  <a:cubicBezTo>
                    <a:pt x="293247" y="1264649"/>
                    <a:pt x="289543" y="1260416"/>
                    <a:pt x="284251" y="1254595"/>
                  </a:cubicBezTo>
                  <a:cubicBezTo>
                    <a:pt x="278959" y="1248774"/>
                    <a:pt x="269963" y="1242953"/>
                    <a:pt x="265201" y="1235545"/>
                  </a:cubicBezTo>
                  <a:cubicBezTo>
                    <a:pt x="260438" y="1228137"/>
                    <a:pt x="255676" y="1221257"/>
                    <a:pt x="255676" y="1210145"/>
                  </a:cubicBezTo>
                  <a:cubicBezTo>
                    <a:pt x="255676" y="1199033"/>
                    <a:pt x="259909" y="1180512"/>
                    <a:pt x="265201" y="1168870"/>
                  </a:cubicBezTo>
                  <a:cubicBezTo>
                    <a:pt x="270493" y="1157228"/>
                    <a:pt x="280018" y="1149291"/>
                    <a:pt x="287426" y="1140295"/>
                  </a:cubicBezTo>
                  <a:cubicBezTo>
                    <a:pt x="294834" y="1131299"/>
                    <a:pt x="301184" y="1122303"/>
                    <a:pt x="309651" y="1114895"/>
                  </a:cubicBezTo>
                  <a:cubicBezTo>
                    <a:pt x="318118" y="1107487"/>
                    <a:pt x="330289" y="1102195"/>
                    <a:pt x="338226" y="1095845"/>
                  </a:cubicBezTo>
                  <a:cubicBezTo>
                    <a:pt x="346163" y="1089495"/>
                    <a:pt x="354101" y="1083145"/>
                    <a:pt x="357276" y="1076795"/>
                  </a:cubicBezTo>
                  <a:cubicBezTo>
                    <a:pt x="360451" y="1070445"/>
                    <a:pt x="359922" y="1063566"/>
                    <a:pt x="357276" y="1057745"/>
                  </a:cubicBezTo>
                  <a:cubicBezTo>
                    <a:pt x="354630" y="1051924"/>
                    <a:pt x="347751" y="1046103"/>
                    <a:pt x="341401" y="1041870"/>
                  </a:cubicBezTo>
                  <a:cubicBezTo>
                    <a:pt x="335051" y="1037637"/>
                    <a:pt x="328172" y="1034991"/>
                    <a:pt x="319176" y="1032345"/>
                  </a:cubicBezTo>
                  <a:cubicBezTo>
                    <a:pt x="310180" y="1029699"/>
                    <a:pt x="296422" y="1027053"/>
                    <a:pt x="287426" y="1025995"/>
                  </a:cubicBezTo>
                  <a:cubicBezTo>
                    <a:pt x="278430" y="1024937"/>
                    <a:pt x="265201" y="1025995"/>
                    <a:pt x="265201" y="1025995"/>
                  </a:cubicBezTo>
                  <a:lnTo>
                    <a:pt x="242976" y="1025995"/>
                  </a:lnTo>
                  <a:cubicBezTo>
                    <a:pt x="234509" y="1025995"/>
                    <a:pt x="223926" y="1026524"/>
                    <a:pt x="214401" y="1025995"/>
                  </a:cubicBezTo>
                  <a:cubicBezTo>
                    <a:pt x="204876" y="1025466"/>
                    <a:pt x="194293" y="1024937"/>
                    <a:pt x="185826" y="1022820"/>
                  </a:cubicBezTo>
                  <a:cubicBezTo>
                    <a:pt x="177359" y="1020703"/>
                    <a:pt x="169422" y="1016470"/>
                    <a:pt x="163601" y="1013295"/>
                  </a:cubicBezTo>
                  <a:cubicBezTo>
                    <a:pt x="157780" y="1010120"/>
                    <a:pt x="154605" y="1008532"/>
                    <a:pt x="150901" y="1003770"/>
                  </a:cubicBezTo>
                  <a:cubicBezTo>
                    <a:pt x="147197" y="999008"/>
                    <a:pt x="141376" y="984720"/>
                    <a:pt x="141376" y="984720"/>
                  </a:cubicBezTo>
                  <a:lnTo>
                    <a:pt x="131851" y="965670"/>
                  </a:lnTo>
                  <a:cubicBezTo>
                    <a:pt x="128676" y="959320"/>
                    <a:pt x="124972" y="953499"/>
                    <a:pt x="122326" y="946620"/>
                  </a:cubicBezTo>
                  <a:cubicBezTo>
                    <a:pt x="119680" y="939741"/>
                    <a:pt x="119151" y="933391"/>
                    <a:pt x="115976" y="924395"/>
                  </a:cubicBezTo>
                  <a:cubicBezTo>
                    <a:pt x="112801" y="915399"/>
                    <a:pt x="108568" y="903228"/>
                    <a:pt x="103276" y="892645"/>
                  </a:cubicBezTo>
                  <a:cubicBezTo>
                    <a:pt x="97984" y="882062"/>
                    <a:pt x="90047" y="869891"/>
                    <a:pt x="84226" y="860895"/>
                  </a:cubicBezTo>
                  <a:cubicBezTo>
                    <a:pt x="78405" y="851899"/>
                    <a:pt x="72584" y="845549"/>
                    <a:pt x="68351" y="838670"/>
                  </a:cubicBezTo>
                  <a:cubicBezTo>
                    <a:pt x="64118" y="831791"/>
                    <a:pt x="62530" y="825970"/>
                    <a:pt x="58826" y="819620"/>
                  </a:cubicBezTo>
                  <a:cubicBezTo>
                    <a:pt x="55122" y="813270"/>
                    <a:pt x="51418" y="806391"/>
                    <a:pt x="46126" y="800570"/>
                  </a:cubicBezTo>
                  <a:cubicBezTo>
                    <a:pt x="40834" y="794749"/>
                    <a:pt x="32897" y="791045"/>
                    <a:pt x="27076" y="784695"/>
                  </a:cubicBezTo>
                  <a:cubicBezTo>
                    <a:pt x="21255" y="778345"/>
                    <a:pt x="14376" y="769878"/>
                    <a:pt x="11201" y="762470"/>
                  </a:cubicBezTo>
                  <a:cubicBezTo>
                    <a:pt x="8026" y="755062"/>
                    <a:pt x="8555" y="748712"/>
                    <a:pt x="8026" y="740245"/>
                  </a:cubicBezTo>
                  <a:cubicBezTo>
                    <a:pt x="7497" y="731778"/>
                    <a:pt x="8026" y="711670"/>
                    <a:pt x="8026" y="711670"/>
                  </a:cubicBezTo>
                  <a:cubicBezTo>
                    <a:pt x="8026" y="702674"/>
                    <a:pt x="9084" y="696853"/>
                    <a:pt x="8026" y="686270"/>
                  </a:cubicBezTo>
                  <a:cubicBezTo>
                    <a:pt x="6968" y="675687"/>
                    <a:pt x="2734" y="659812"/>
                    <a:pt x="1676" y="648170"/>
                  </a:cubicBezTo>
                  <a:cubicBezTo>
                    <a:pt x="618" y="636528"/>
                    <a:pt x="-1499" y="623828"/>
                    <a:pt x="1676" y="616420"/>
                  </a:cubicBezTo>
                  <a:cubicBezTo>
                    <a:pt x="4851" y="609012"/>
                    <a:pt x="14905" y="607953"/>
                    <a:pt x="20726" y="603720"/>
                  </a:cubicBezTo>
                  <a:cubicBezTo>
                    <a:pt x="26547" y="599487"/>
                    <a:pt x="32897" y="596312"/>
                    <a:pt x="36601" y="591020"/>
                  </a:cubicBezTo>
                  <a:cubicBezTo>
                    <a:pt x="40305" y="585728"/>
                    <a:pt x="38718" y="577262"/>
                    <a:pt x="42951" y="571970"/>
                  </a:cubicBezTo>
                  <a:cubicBezTo>
                    <a:pt x="47184" y="566678"/>
                    <a:pt x="53005" y="563503"/>
                    <a:pt x="62001" y="559270"/>
                  </a:cubicBezTo>
                  <a:cubicBezTo>
                    <a:pt x="70997" y="555037"/>
                    <a:pt x="85284" y="550274"/>
                    <a:pt x="96926" y="546570"/>
                  </a:cubicBezTo>
                  <a:cubicBezTo>
                    <a:pt x="108568" y="542866"/>
                    <a:pt x="121797" y="540749"/>
                    <a:pt x="131851" y="537045"/>
                  </a:cubicBezTo>
                  <a:cubicBezTo>
                    <a:pt x="141905" y="533341"/>
                    <a:pt x="147197" y="528049"/>
                    <a:pt x="157251" y="524345"/>
                  </a:cubicBezTo>
                  <a:cubicBezTo>
                    <a:pt x="167305" y="520641"/>
                    <a:pt x="181063" y="520112"/>
                    <a:pt x="192176" y="514820"/>
                  </a:cubicBezTo>
                  <a:cubicBezTo>
                    <a:pt x="203288" y="509528"/>
                    <a:pt x="214930" y="497887"/>
                    <a:pt x="223926" y="492595"/>
                  </a:cubicBezTo>
                  <a:cubicBezTo>
                    <a:pt x="232922" y="487303"/>
                    <a:pt x="239801" y="488891"/>
                    <a:pt x="246151" y="483070"/>
                  </a:cubicBezTo>
                  <a:cubicBezTo>
                    <a:pt x="252501" y="477249"/>
                    <a:pt x="256734" y="464020"/>
                    <a:pt x="262026" y="457670"/>
                  </a:cubicBezTo>
                  <a:cubicBezTo>
                    <a:pt x="267318" y="451320"/>
                    <a:pt x="273139" y="448674"/>
                    <a:pt x="277901" y="444970"/>
                  </a:cubicBezTo>
                  <a:cubicBezTo>
                    <a:pt x="282663" y="441266"/>
                    <a:pt x="284780" y="438620"/>
                    <a:pt x="290601" y="435445"/>
                  </a:cubicBezTo>
                  <a:cubicBezTo>
                    <a:pt x="296422" y="432270"/>
                    <a:pt x="305418" y="428566"/>
                    <a:pt x="312826" y="425920"/>
                  </a:cubicBezTo>
                  <a:cubicBezTo>
                    <a:pt x="320234" y="423274"/>
                    <a:pt x="327643" y="422216"/>
                    <a:pt x="335051" y="419570"/>
                  </a:cubicBezTo>
                  <a:cubicBezTo>
                    <a:pt x="342459" y="416924"/>
                    <a:pt x="349868" y="412691"/>
                    <a:pt x="357276" y="410045"/>
                  </a:cubicBezTo>
                  <a:cubicBezTo>
                    <a:pt x="364684" y="407399"/>
                    <a:pt x="371034" y="406870"/>
                    <a:pt x="379501" y="403695"/>
                  </a:cubicBezTo>
                  <a:cubicBezTo>
                    <a:pt x="387968" y="400520"/>
                    <a:pt x="402255" y="396287"/>
                    <a:pt x="408076" y="390995"/>
                  </a:cubicBezTo>
                  <a:cubicBezTo>
                    <a:pt x="413897" y="385703"/>
                    <a:pt x="413368" y="379353"/>
                    <a:pt x="414426" y="371945"/>
                  </a:cubicBezTo>
                  <a:cubicBezTo>
                    <a:pt x="415484" y="364537"/>
                    <a:pt x="414426" y="346545"/>
                    <a:pt x="414426" y="346545"/>
                  </a:cubicBezTo>
                  <a:lnTo>
                    <a:pt x="414426" y="324320"/>
                  </a:lnTo>
                  <a:cubicBezTo>
                    <a:pt x="414426" y="316383"/>
                    <a:pt x="413897" y="307916"/>
                    <a:pt x="414426" y="298920"/>
                  </a:cubicBezTo>
                  <a:cubicBezTo>
                    <a:pt x="414955" y="289924"/>
                    <a:pt x="416014" y="277753"/>
                    <a:pt x="417601" y="270345"/>
                  </a:cubicBezTo>
                  <a:cubicBezTo>
                    <a:pt x="419188" y="262937"/>
                    <a:pt x="418659" y="256587"/>
                    <a:pt x="423951" y="254470"/>
                  </a:cubicBezTo>
                  <a:cubicBezTo>
                    <a:pt x="429243" y="252353"/>
                    <a:pt x="439297" y="256058"/>
                    <a:pt x="449351" y="257645"/>
                  </a:cubicBezTo>
                  <a:cubicBezTo>
                    <a:pt x="459405" y="259232"/>
                    <a:pt x="484276" y="263995"/>
                    <a:pt x="484276" y="263995"/>
                  </a:cubicBezTo>
                  <a:cubicBezTo>
                    <a:pt x="493272" y="265582"/>
                    <a:pt x="495918" y="266641"/>
                    <a:pt x="503326" y="267170"/>
                  </a:cubicBezTo>
                  <a:cubicBezTo>
                    <a:pt x="510734" y="267699"/>
                    <a:pt x="521318" y="268757"/>
                    <a:pt x="528726" y="267170"/>
                  </a:cubicBezTo>
                  <a:cubicBezTo>
                    <a:pt x="536134" y="265583"/>
                    <a:pt x="540368" y="261878"/>
                    <a:pt x="547776" y="257645"/>
                  </a:cubicBezTo>
                  <a:cubicBezTo>
                    <a:pt x="555184" y="253412"/>
                    <a:pt x="567884" y="245474"/>
                    <a:pt x="573176" y="241770"/>
                  </a:cubicBezTo>
                  <a:cubicBezTo>
                    <a:pt x="578468" y="238066"/>
                    <a:pt x="578468" y="239124"/>
                    <a:pt x="579526" y="235420"/>
                  </a:cubicBezTo>
                  <a:cubicBezTo>
                    <a:pt x="580584" y="231716"/>
                    <a:pt x="577939" y="224837"/>
                    <a:pt x="579526" y="219545"/>
                  </a:cubicBezTo>
                  <a:cubicBezTo>
                    <a:pt x="581113" y="214253"/>
                    <a:pt x="587463" y="210020"/>
                    <a:pt x="589051" y="203670"/>
                  </a:cubicBezTo>
                  <a:cubicBezTo>
                    <a:pt x="590638" y="197320"/>
                    <a:pt x="587464" y="188324"/>
                    <a:pt x="589051" y="181445"/>
                  </a:cubicBezTo>
                  <a:cubicBezTo>
                    <a:pt x="590638" y="174566"/>
                    <a:pt x="595930" y="169274"/>
                    <a:pt x="598576" y="162395"/>
                  </a:cubicBezTo>
                  <a:cubicBezTo>
                    <a:pt x="601222" y="155516"/>
                    <a:pt x="601222" y="149166"/>
                    <a:pt x="604926" y="140170"/>
                  </a:cubicBezTo>
                  <a:cubicBezTo>
                    <a:pt x="608630" y="131174"/>
                    <a:pt x="614451" y="116887"/>
                    <a:pt x="620801" y="108420"/>
                  </a:cubicBezTo>
                  <a:cubicBezTo>
                    <a:pt x="627151" y="99953"/>
                    <a:pt x="637205" y="95720"/>
                    <a:pt x="643026" y="89370"/>
                  </a:cubicBezTo>
                  <a:cubicBezTo>
                    <a:pt x="648847" y="83020"/>
                    <a:pt x="664722" y="65028"/>
                    <a:pt x="677951" y="51270"/>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136" name="TextBox 135"/>
            <p:cNvSpPr txBox="1"/>
            <p:nvPr/>
          </p:nvSpPr>
          <p:spPr>
            <a:xfrm>
              <a:off x="1649339" y="4535343"/>
              <a:ext cx="942208" cy="261610"/>
            </a:xfrm>
            <a:prstGeom prst="rect">
              <a:avLst/>
            </a:prstGeom>
            <a:noFill/>
            <a:ln w="3175">
              <a:noFill/>
            </a:ln>
          </p:spPr>
          <p:txBody>
            <a:bodyPr wrap="square" rtlCol="0">
              <a:spAutoFit/>
            </a:bodyPr>
            <a:lstStyle/>
            <a:p>
              <a:pPr algn="ctr"/>
              <a:r>
                <a:rPr lang="zh-CN" altLang="en-US" sz="1100" dirty="0">
                  <a:solidFill>
                    <a:prstClr val="black">
                      <a:lumMod val="75000"/>
                      <a:lumOff val="25000"/>
                    </a:prstClr>
                  </a:solidFill>
                  <a:latin typeface="微软雅黑" panose="020B0503020204020204" pitchFamily="34" charset="-122"/>
                </a:rPr>
                <a:t>潢川县</a:t>
              </a:r>
            </a:p>
          </p:txBody>
        </p:sp>
        <p:sp>
          <p:nvSpPr>
            <p:cNvPr id="137" name="Text Box 74"/>
            <p:cNvSpPr txBox="1">
              <a:spLocks noChangeArrowheads="1"/>
            </p:cNvSpPr>
            <p:nvPr/>
          </p:nvSpPr>
          <p:spPr bwMode="auto">
            <a:xfrm>
              <a:off x="1806706" y="2800225"/>
              <a:ext cx="42809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1050" dirty="0">
                  <a:solidFill>
                    <a:srgbClr val="003366"/>
                  </a:solidFill>
                  <a:latin typeface="Times New Roman" panose="02020603050405020304" pitchFamily="18" charset="0"/>
                  <a:ea typeface="宋体" panose="02010600030101010101" pitchFamily="2" charset="-122"/>
                </a:rPr>
                <a:t>春申</a:t>
              </a:r>
              <a:endParaRPr lang="en-US" altLang="zh-CN" sz="1050" dirty="0">
                <a:solidFill>
                  <a:srgbClr val="00336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900" dirty="0">
                  <a:solidFill>
                    <a:srgbClr val="003366"/>
                  </a:solidFill>
                  <a:latin typeface="Times New Roman" panose="02020603050405020304" pitchFamily="18" charset="0"/>
                  <a:ea typeface="宋体" panose="02010600030101010101" pitchFamily="2" charset="-122"/>
                </a:rPr>
                <a:t>200</a:t>
              </a:r>
              <a:endParaRPr lang="zh-CN" altLang="en-US" sz="900" dirty="0">
                <a:solidFill>
                  <a:srgbClr val="003366"/>
                </a:solidFill>
                <a:latin typeface="Times New Roman" panose="02020603050405020304" pitchFamily="18" charset="0"/>
                <a:ea typeface="宋体" panose="02010600030101010101" pitchFamily="2" charset="-122"/>
              </a:endParaRPr>
            </a:p>
          </p:txBody>
        </p:sp>
        <p:grpSp>
          <p:nvGrpSpPr>
            <p:cNvPr id="138" name="组合 137"/>
            <p:cNvGrpSpPr/>
            <p:nvPr/>
          </p:nvGrpSpPr>
          <p:grpSpPr>
            <a:xfrm>
              <a:off x="1709910" y="3067004"/>
              <a:ext cx="299831" cy="287570"/>
              <a:chOff x="10020532" y="3370500"/>
              <a:chExt cx="151353" cy="149002"/>
            </a:xfrm>
          </p:grpSpPr>
          <p:sp>
            <p:nvSpPr>
              <p:cNvPr id="139" name="Oval 120"/>
              <p:cNvSpPr>
                <a:spLocks noChangeArrowheads="1"/>
              </p:cNvSpPr>
              <p:nvPr/>
            </p:nvSpPr>
            <p:spPr bwMode="auto">
              <a:xfrm>
                <a:off x="10020532" y="3370500"/>
                <a:ext cx="151353" cy="149002"/>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40" name="Oval 121"/>
              <p:cNvSpPr>
                <a:spLocks noChangeArrowheads="1"/>
              </p:cNvSpPr>
              <p:nvPr/>
            </p:nvSpPr>
            <p:spPr bwMode="auto">
              <a:xfrm>
                <a:off x="10049134" y="3399109"/>
                <a:ext cx="95341" cy="89401"/>
              </a:xfrm>
              <a:prstGeom prst="ellipse">
                <a:avLst/>
              </a:prstGeom>
              <a:solidFill>
                <a:srgbClr val="163896"/>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41" name="Oval 122"/>
              <p:cNvSpPr>
                <a:spLocks noChangeArrowheads="1"/>
              </p:cNvSpPr>
              <p:nvPr/>
            </p:nvSpPr>
            <p:spPr bwMode="auto">
              <a:xfrm>
                <a:off x="10069394" y="3418181"/>
                <a:ext cx="53629" cy="51257"/>
              </a:xfrm>
              <a:prstGeom prst="ellipse">
                <a:avLst/>
              </a:prstGeom>
              <a:solidFill>
                <a:srgbClr val="163896"/>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42" name="Line 216"/>
            <p:cNvSpPr>
              <a:spLocks noChangeShapeType="1"/>
            </p:cNvSpPr>
            <p:nvPr/>
          </p:nvSpPr>
          <p:spPr bwMode="auto">
            <a:xfrm flipH="1">
              <a:off x="525544" y="3274213"/>
              <a:ext cx="1245438" cy="111743"/>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43" name="Line 216"/>
            <p:cNvSpPr>
              <a:spLocks noChangeShapeType="1"/>
            </p:cNvSpPr>
            <p:nvPr/>
          </p:nvSpPr>
          <p:spPr bwMode="auto">
            <a:xfrm flipH="1">
              <a:off x="517528" y="3221851"/>
              <a:ext cx="1225118" cy="122961"/>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44" name="Line 216"/>
            <p:cNvSpPr>
              <a:spLocks noChangeShapeType="1"/>
            </p:cNvSpPr>
            <p:nvPr/>
          </p:nvSpPr>
          <p:spPr bwMode="auto">
            <a:xfrm flipH="1" flipV="1">
              <a:off x="1415991" y="2348118"/>
              <a:ext cx="424959" cy="749589"/>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45" name="Line 216"/>
            <p:cNvSpPr>
              <a:spLocks noChangeShapeType="1"/>
            </p:cNvSpPr>
            <p:nvPr/>
          </p:nvSpPr>
          <p:spPr bwMode="auto">
            <a:xfrm flipH="1" flipV="1">
              <a:off x="1386790" y="2415280"/>
              <a:ext cx="405756" cy="715715"/>
            </a:xfrm>
            <a:prstGeom prst="line">
              <a:avLst/>
            </a:prstGeom>
            <a:noFill/>
            <a:ln w="19050">
              <a:solidFill>
                <a:srgbClr val="163896"/>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cxnSp>
          <p:nvCxnSpPr>
            <p:cNvPr id="152" name="直接连接符 151"/>
            <p:cNvCxnSpPr/>
            <p:nvPr/>
          </p:nvCxnSpPr>
          <p:spPr>
            <a:xfrm flipV="1">
              <a:off x="759107" y="3375220"/>
              <a:ext cx="570523" cy="75890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endCxn id="139" idx="3"/>
            </p:cNvCxnSpPr>
            <p:nvPr/>
          </p:nvCxnSpPr>
          <p:spPr>
            <a:xfrm flipV="1">
              <a:off x="1326843" y="3312461"/>
              <a:ext cx="426978" cy="6470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V="1">
              <a:off x="1349050" y="3346153"/>
              <a:ext cx="443501" cy="6976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flipV="1">
              <a:off x="1997897" y="3260406"/>
              <a:ext cx="401944" cy="995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flipV="1">
              <a:off x="1997898" y="3221467"/>
              <a:ext cx="401944" cy="995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flipV="1">
              <a:off x="2492096" y="3420317"/>
              <a:ext cx="469273" cy="113183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flipV="1">
              <a:off x="2530993" y="3397102"/>
              <a:ext cx="469273" cy="113183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2546878" y="2870967"/>
              <a:ext cx="1282924" cy="46045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endCxn id="172" idx="6"/>
            </p:cNvCxnSpPr>
            <p:nvPr/>
          </p:nvCxnSpPr>
          <p:spPr>
            <a:xfrm flipH="1">
              <a:off x="2546878" y="2898231"/>
              <a:ext cx="1296969" cy="46172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2470747" y="2083958"/>
              <a:ext cx="488527" cy="120586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endCxn id="172" idx="7"/>
            </p:cNvCxnSpPr>
            <p:nvPr/>
          </p:nvCxnSpPr>
          <p:spPr>
            <a:xfrm flipH="1">
              <a:off x="2522675" y="2143124"/>
              <a:ext cx="469503" cy="116079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39" idx="4"/>
            </p:cNvCxnSpPr>
            <p:nvPr/>
          </p:nvCxnSpPr>
          <p:spPr>
            <a:xfrm flipH="1">
              <a:off x="1603878" y="3354575"/>
              <a:ext cx="255948" cy="14455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1585006" y="3344812"/>
              <a:ext cx="185980" cy="11866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1445273" y="3421879"/>
              <a:ext cx="165275" cy="158517"/>
              <a:chOff x="6172435" y="2662625"/>
              <a:chExt cx="208448" cy="199924"/>
            </a:xfrm>
          </p:grpSpPr>
          <p:sp>
            <p:nvSpPr>
              <p:cNvPr id="168"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69"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70"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171" name="组合 170"/>
            <p:cNvGrpSpPr/>
            <p:nvPr/>
          </p:nvGrpSpPr>
          <p:grpSpPr>
            <a:xfrm>
              <a:off x="2381604" y="3280700"/>
              <a:ext cx="165275" cy="158517"/>
              <a:chOff x="6172435" y="2662625"/>
              <a:chExt cx="208448" cy="199924"/>
            </a:xfrm>
          </p:grpSpPr>
          <p:sp>
            <p:nvSpPr>
              <p:cNvPr id="172"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73"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74"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76" name="直接连接符 175"/>
            <p:cNvCxnSpPr/>
            <p:nvPr/>
          </p:nvCxnSpPr>
          <p:spPr>
            <a:xfrm flipV="1">
              <a:off x="783400" y="3420317"/>
              <a:ext cx="570523" cy="75890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rot="21197206">
              <a:off x="595484" y="3055380"/>
              <a:ext cx="566608"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至浉河</a:t>
              </a:r>
              <a:endParaRPr lang="zh-CN" altLang="en-US" sz="400" b="1" dirty="0">
                <a:solidFill>
                  <a:srgbClr val="163896"/>
                </a:solidFill>
                <a:ea typeface="宋体" panose="02010600030101010101" pitchFamily="2" charset="-122"/>
              </a:endParaRPr>
            </a:p>
          </p:txBody>
        </p:sp>
        <p:sp>
          <p:nvSpPr>
            <p:cNvPr id="178" name="TextBox 177"/>
            <p:cNvSpPr txBox="1"/>
            <p:nvPr/>
          </p:nvSpPr>
          <p:spPr>
            <a:xfrm>
              <a:off x="1037270" y="2121917"/>
              <a:ext cx="566608"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至挚亭</a:t>
              </a:r>
              <a:endParaRPr lang="zh-CN" altLang="en-US" sz="400" b="1" dirty="0">
                <a:solidFill>
                  <a:srgbClr val="163896"/>
                </a:solidFill>
                <a:ea typeface="宋体" panose="02010600030101010101" pitchFamily="2" charset="-122"/>
              </a:endParaRPr>
            </a:p>
          </p:txBody>
        </p:sp>
        <p:cxnSp>
          <p:nvCxnSpPr>
            <p:cNvPr id="180" name="直接连接符 179"/>
            <p:cNvCxnSpPr/>
            <p:nvPr/>
          </p:nvCxnSpPr>
          <p:spPr>
            <a:xfrm>
              <a:off x="480771" y="3426850"/>
              <a:ext cx="964502" cy="6448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12004" y="3483974"/>
              <a:ext cx="964502" cy="6448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Text Box 217"/>
            <p:cNvSpPr txBox="1">
              <a:spLocks noChangeArrowheads="1"/>
            </p:cNvSpPr>
            <p:nvPr/>
          </p:nvSpPr>
          <p:spPr bwMode="auto">
            <a:xfrm>
              <a:off x="1246091" y="3580396"/>
              <a:ext cx="5636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900" dirty="0">
                  <a:solidFill>
                    <a:srgbClr val="163896"/>
                  </a:solidFill>
                  <a:latin typeface="Times New Roman" panose="02020603050405020304" pitchFamily="18" charset="0"/>
                  <a:ea typeface="宋体" panose="02010600030101010101" pitchFamily="2" charset="-122"/>
                </a:rPr>
                <a:t>潢川</a:t>
              </a:r>
              <a:endParaRPr lang="en-US" altLang="zh-CN" sz="9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15+18+3.15+5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184" name="组合 183"/>
            <p:cNvGrpSpPr/>
            <p:nvPr/>
          </p:nvGrpSpPr>
          <p:grpSpPr>
            <a:xfrm>
              <a:off x="1777644" y="3627746"/>
              <a:ext cx="155143" cy="148799"/>
              <a:chOff x="958577" y="3152050"/>
              <a:chExt cx="158786" cy="152293"/>
            </a:xfrm>
          </p:grpSpPr>
          <p:sp>
            <p:nvSpPr>
              <p:cNvPr id="185"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86"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87"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88" name="Text Box 217"/>
            <p:cNvSpPr txBox="1">
              <a:spLocks noChangeArrowheads="1"/>
            </p:cNvSpPr>
            <p:nvPr/>
          </p:nvSpPr>
          <p:spPr bwMode="auto">
            <a:xfrm>
              <a:off x="1938867" y="3618494"/>
              <a:ext cx="2170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东城</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189" name="组合 188"/>
            <p:cNvGrpSpPr/>
            <p:nvPr/>
          </p:nvGrpSpPr>
          <p:grpSpPr>
            <a:xfrm>
              <a:off x="1920325" y="3431597"/>
              <a:ext cx="155143" cy="148799"/>
              <a:chOff x="958577" y="3152050"/>
              <a:chExt cx="158786" cy="152293"/>
            </a:xfrm>
          </p:grpSpPr>
          <p:sp>
            <p:nvSpPr>
              <p:cNvPr id="190"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91"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92"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193" name="组合 192"/>
            <p:cNvGrpSpPr/>
            <p:nvPr/>
          </p:nvGrpSpPr>
          <p:grpSpPr>
            <a:xfrm>
              <a:off x="1462760" y="3911835"/>
              <a:ext cx="155143" cy="148799"/>
              <a:chOff x="958577" y="3152050"/>
              <a:chExt cx="158786" cy="152293"/>
            </a:xfrm>
          </p:grpSpPr>
          <p:sp>
            <p:nvSpPr>
              <p:cNvPr id="194"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95"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96"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197" name="组合 196"/>
            <p:cNvGrpSpPr/>
            <p:nvPr/>
          </p:nvGrpSpPr>
          <p:grpSpPr>
            <a:xfrm>
              <a:off x="1130087" y="3763036"/>
              <a:ext cx="155143" cy="148799"/>
              <a:chOff x="958577" y="3152050"/>
              <a:chExt cx="158786" cy="152293"/>
            </a:xfrm>
          </p:grpSpPr>
          <p:sp>
            <p:nvSpPr>
              <p:cNvPr id="198"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9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0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01" name="直接连接符 200"/>
            <p:cNvCxnSpPr>
              <a:stCxn id="198" idx="7"/>
            </p:cNvCxnSpPr>
            <p:nvPr/>
          </p:nvCxnSpPr>
          <p:spPr>
            <a:xfrm flipV="1">
              <a:off x="1262510" y="3559059"/>
              <a:ext cx="213996" cy="22576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194" idx="0"/>
            </p:cNvCxnSpPr>
            <p:nvPr/>
          </p:nvCxnSpPr>
          <p:spPr>
            <a:xfrm flipH="1" flipV="1">
              <a:off x="1537314" y="3580883"/>
              <a:ext cx="3018" cy="33095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85" idx="1"/>
            </p:cNvCxnSpPr>
            <p:nvPr/>
          </p:nvCxnSpPr>
          <p:spPr>
            <a:xfrm flipH="1" flipV="1">
              <a:off x="1588159" y="3550804"/>
              <a:ext cx="212205" cy="9873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0" idx="2"/>
            </p:cNvCxnSpPr>
            <p:nvPr/>
          </p:nvCxnSpPr>
          <p:spPr>
            <a:xfrm flipH="1">
              <a:off x="1603879" y="3505997"/>
              <a:ext cx="316446" cy="1855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09" name="Text Box 217"/>
            <p:cNvSpPr txBox="1">
              <a:spLocks noChangeArrowheads="1"/>
            </p:cNvSpPr>
            <p:nvPr/>
          </p:nvSpPr>
          <p:spPr bwMode="auto">
            <a:xfrm>
              <a:off x="1949644" y="3293169"/>
              <a:ext cx="2170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定城</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210" name="直接连接符 209"/>
            <p:cNvCxnSpPr/>
            <p:nvPr/>
          </p:nvCxnSpPr>
          <p:spPr>
            <a:xfrm flipH="1">
              <a:off x="2075468" y="3408300"/>
              <a:ext cx="324373" cy="6430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2083398" y="3433360"/>
              <a:ext cx="324373" cy="6430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13" name="Text Box 217"/>
            <p:cNvSpPr txBox="1">
              <a:spLocks noChangeArrowheads="1"/>
            </p:cNvSpPr>
            <p:nvPr/>
          </p:nvSpPr>
          <p:spPr bwMode="auto">
            <a:xfrm>
              <a:off x="1363605" y="4134127"/>
              <a:ext cx="2170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弋阳</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214" name="组合 213"/>
            <p:cNvGrpSpPr/>
            <p:nvPr/>
          </p:nvGrpSpPr>
          <p:grpSpPr>
            <a:xfrm>
              <a:off x="1754443" y="3833697"/>
              <a:ext cx="105383" cy="65013"/>
              <a:chOff x="2061572" y="5867184"/>
              <a:chExt cx="130727" cy="80649"/>
            </a:xfrm>
          </p:grpSpPr>
          <p:sp>
            <p:nvSpPr>
              <p:cNvPr id="215" name="矩形 214"/>
              <p:cNvSpPr/>
              <p:nvPr/>
            </p:nvSpPr>
            <p:spPr>
              <a:xfrm>
                <a:off x="2061572" y="5867184"/>
                <a:ext cx="130727" cy="80649"/>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16" name="直接连接符 215"/>
              <p:cNvCxnSpPr>
                <a:stCxn id="215" idx="0"/>
                <a:endCxn id="215" idx="3"/>
              </p:cNvCxnSpPr>
              <p:nvPr/>
            </p:nvCxnSpPr>
            <p:spPr>
              <a:xfrm>
                <a:off x="2126936" y="5867184"/>
                <a:ext cx="65363" cy="40325"/>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215" idx="2"/>
              </p:cNvCxnSpPr>
              <p:nvPr/>
            </p:nvCxnSpPr>
            <p:spPr>
              <a:xfrm flipV="1">
                <a:off x="2126936" y="5910522"/>
                <a:ext cx="65362" cy="37311"/>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18" name="直接连接符 217"/>
            <p:cNvCxnSpPr/>
            <p:nvPr/>
          </p:nvCxnSpPr>
          <p:spPr>
            <a:xfrm flipH="1" flipV="1">
              <a:off x="1545740" y="3560159"/>
              <a:ext cx="208081" cy="30491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Text Box 217"/>
            <p:cNvSpPr txBox="1">
              <a:spLocks noChangeArrowheads="1"/>
            </p:cNvSpPr>
            <p:nvPr/>
          </p:nvSpPr>
          <p:spPr bwMode="auto">
            <a:xfrm>
              <a:off x="1673127" y="3911835"/>
              <a:ext cx="36417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京九牵引</a:t>
              </a:r>
              <a:endParaRPr lang="en-US" altLang="zh-CN" sz="600" dirty="0">
                <a:solidFill>
                  <a:srgbClr val="163896"/>
                </a:solidFill>
                <a:latin typeface="Times New Roman" panose="02020603050405020304" pitchFamily="18" charset="0"/>
                <a:ea typeface="宋体" panose="02010600030101010101" pitchFamily="2" charset="-122"/>
              </a:endParaRPr>
            </a:p>
          </p:txBody>
        </p:sp>
        <p:cxnSp>
          <p:nvCxnSpPr>
            <p:cNvPr id="221" name="直接连接符 220"/>
            <p:cNvCxnSpPr/>
            <p:nvPr/>
          </p:nvCxnSpPr>
          <p:spPr>
            <a:xfrm flipH="1" flipV="1">
              <a:off x="1599650" y="4029685"/>
              <a:ext cx="255565" cy="5987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172" idx="4"/>
            </p:cNvCxnSpPr>
            <p:nvPr/>
          </p:nvCxnSpPr>
          <p:spPr>
            <a:xfrm flipH="1">
              <a:off x="1842628" y="3439217"/>
              <a:ext cx="621614" cy="65034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185" idx="4"/>
              <a:endCxn id="215" idx="0"/>
            </p:cNvCxnSpPr>
            <p:nvPr/>
          </p:nvCxnSpPr>
          <p:spPr>
            <a:xfrm flipH="1">
              <a:off x="1807135" y="3776545"/>
              <a:ext cx="48081" cy="5715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29" name="Text Box 217"/>
            <p:cNvSpPr txBox="1">
              <a:spLocks noChangeArrowheads="1"/>
            </p:cNvSpPr>
            <p:nvPr/>
          </p:nvSpPr>
          <p:spPr bwMode="auto">
            <a:xfrm>
              <a:off x="2494069" y="3342069"/>
              <a:ext cx="5636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800" dirty="0">
                  <a:solidFill>
                    <a:srgbClr val="163896"/>
                  </a:solidFill>
                  <a:latin typeface="Times New Roman" panose="02020603050405020304" pitchFamily="18" charset="0"/>
                  <a:ea typeface="宋体" panose="02010600030101010101" pitchFamily="2" charset="-122"/>
                </a:rPr>
                <a:t>衢达</a:t>
              </a:r>
              <a:endParaRPr lang="en-US" altLang="zh-CN" sz="8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18+18</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230" name="TextBox 229"/>
            <p:cNvSpPr txBox="1"/>
            <p:nvPr/>
          </p:nvSpPr>
          <p:spPr>
            <a:xfrm rot="3797573">
              <a:off x="2762162" y="4110625"/>
              <a:ext cx="566608" cy="307777"/>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至赤城</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600" dirty="0">
                  <a:solidFill>
                    <a:srgbClr val="163896"/>
                  </a:solidFill>
                  <a:ea typeface="宋体" panose="02010600030101010101" pitchFamily="2" charset="-122"/>
                </a:rPr>
                <a:t>18+18</a:t>
              </a:r>
              <a:endParaRPr lang="zh-CN" altLang="en-US" sz="200" dirty="0">
                <a:solidFill>
                  <a:srgbClr val="163896"/>
                </a:solidFill>
                <a:ea typeface="宋体" panose="02010600030101010101" pitchFamily="2" charset="-122"/>
              </a:endParaRPr>
            </a:p>
          </p:txBody>
        </p:sp>
        <p:grpSp>
          <p:nvGrpSpPr>
            <p:cNvPr id="231" name="组合 230"/>
            <p:cNvGrpSpPr/>
            <p:nvPr/>
          </p:nvGrpSpPr>
          <p:grpSpPr>
            <a:xfrm>
              <a:off x="1949644" y="4334182"/>
              <a:ext cx="155143" cy="148799"/>
              <a:chOff x="958577" y="3152050"/>
              <a:chExt cx="158786" cy="152293"/>
            </a:xfrm>
          </p:grpSpPr>
          <p:sp>
            <p:nvSpPr>
              <p:cNvPr id="232"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3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3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236" name="组合 235"/>
            <p:cNvGrpSpPr/>
            <p:nvPr/>
          </p:nvGrpSpPr>
          <p:grpSpPr>
            <a:xfrm>
              <a:off x="2259281" y="4340237"/>
              <a:ext cx="105383" cy="65013"/>
              <a:chOff x="2061572" y="5867184"/>
              <a:chExt cx="130727" cy="80649"/>
            </a:xfrm>
          </p:grpSpPr>
          <p:sp>
            <p:nvSpPr>
              <p:cNvPr id="238" name="矩形 237"/>
              <p:cNvSpPr/>
              <p:nvPr/>
            </p:nvSpPr>
            <p:spPr>
              <a:xfrm>
                <a:off x="2061572" y="5867184"/>
                <a:ext cx="130727" cy="80649"/>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39" name="直接连接符 238"/>
              <p:cNvCxnSpPr>
                <a:stCxn id="238" idx="0"/>
                <a:endCxn id="238" idx="3"/>
              </p:cNvCxnSpPr>
              <p:nvPr/>
            </p:nvCxnSpPr>
            <p:spPr>
              <a:xfrm>
                <a:off x="2126936" y="5867184"/>
                <a:ext cx="65363" cy="40325"/>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stCxn id="238" idx="2"/>
              </p:cNvCxnSpPr>
              <p:nvPr/>
            </p:nvCxnSpPr>
            <p:spPr>
              <a:xfrm flipV="1">
                <a:off x="2126936" y="5910522"/>
                <a:ext cx="65362" cy="37311"/>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43" name="直接连接符 242"/>
            <p:cNvCxnSpPr>
              <a:stCxn id="232" idx="1"/>
            </p:cNvCxnSpPr>
            <p:nvPr/>
          </p:nvCxnSpPr>
          <p:spPr>
            <a:xfrm flipH="1" flipV="1">
              <a:off x="1553648" y="4044197"/>
              <a:ext cx="418716" cy="31177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flipH="1" flipV="1">
              <a:off x="2082067" y="4461190"/>
              <a:ext cx="1058919" cy="34588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a:off x="2091910" y="4372743"/>
              <a:ext cx="167371" cy="671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72" idx="4"/>
            </p:cNvCxnSpPr>
            <p:nvPr/>
          </p:nvCxnSpPr>
          <p:spPr>
            <a:xfrm flipH="1">
              <a:off x="2070284" y="3439217"/>
              <a:ext cx="393958" cy="90773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flipH="1">
              <a:off x="2338318" y="3426450"/>
              <a:ext cx="132429" cy="91378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54" name="Text Box 217"/>
            <p:cNvSpPr txBox="1">
              <a:spLocks noChangeArrowheads="1"/>
            </p:cNvSpPr>
            <p:nvPr/>
          </p:nvSpPr>
          <p:spPr bwMode="auto">
            <a:xfrm>
              <a:off x="1698200" y="4324763"/>
              <a:ext cx="2170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亚港</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4+5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255" name="Text Box 217"/>
            <p:cNvSpPr txBox="1">
              <a:spLocks noChangeArrowheads="1"/>
            </p:cNvSpPr>
            <p:nvPr/>
          </p:nvSpPr>
          <p:spPr bwMode="auto">
            <a:xfrm>
              <a:off x="2397151" y="4319070"/>
              <a:ext cx="413633"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传流店牵引</a:t>
              </a:r>
            </a:p>
          </p:txBody>
        </p:sp>
        <p:sp>
          <p:nvSpPr>
            <p:cNvPr id="256" name="Text Box 217"/>
            <p:cNvSpPr txBox="1">
              <a:spLocks noChangeArrowheads="1"/>
            </p:cNvSpPr>
            <p:nvPr/>
          </p:nvSpPr>
          <p:spPr bwMode="auto">
            <a:xfrm>
              <a:off x="1238472" y="3867042"/>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付店</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4" name="任意多边形 3"/>
            <p:cNvSpPr/>
            <p:nvPr/>
          </p:nvSpPr>
          <p:spPr>
            <a:xfrm>
              <a:off x="2184284" y="2506954"/>
              <a:ext cx="457106" cy="359868"/>
            </a:xfrm>
            <a:custGeom>
              <a:avLst/>
              <a:gdLst>
                <a:gd name="connsiteX0" fmla="*/ 254617 w 267223"/>
                <a:gd name="connsiteY0" fmla="*/ 210147 h 210378"/>
                <a:gd name="connsiteX1" fmla="*/ 119151 w 267223"/>
                <a:gd name="connsiteY1" fmla="*/ 150881 h 210378"/>
                <a:gd name="connsiteX2" fmla="*/ 34484 w 267223"/>
                <a:gd name="connsiteY2" fmla="*/ 159347 h 210378"/>
                <a:gd name="connsiteX3" fmla="*/ 617 w 267223"/>
                <a:gd name="connsiteY3" fmla="*/ 91614 h 210378"/>
                <a:gd name="connsiteX4" fmla="*/ 17551 w 267223"/>
                <a:gd name="connsiteY4" fmla="*/ 6947 h 210378"/>
                <a:gd name="connsiteX5" fmla="*/ 76817 w 267223"/>
                <a:gd name="connsiteY5" fmla="*/ 6947 h 210378"/>
                <a:gd name="connsiteX6" fmla="*/ 161484 w 267223"/>
                <a:gd name="connsiteY6" fmla="*/ 23881 h 210378"/>
                <a:gd name="connsiteX7" fmla="*/ 195351 w 267223"/>
                <a:gd name="connsiteY7" fmla="*/ 91614 h 210378"/>
                <a:gd name="connsiteX8" fmla="*/ 254617 w 267223"/>
                <a:gd name="connsiteY8" fmla="*/ 125481 h 210378"/>
                <a:gd name="connsiteX9" fmla="*/ 254617 w 267223"/>
                <a:gd name="connsiteY9" fmla="*/ 210147 h 21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223" h="210378">
                  <a:moveTo>
                    <a:pt x="254617" y="210147"/>
                  </a:moveTo>
                  <a:cubicBezTo>
                    <a:pt x="232039" y="214380"/>
                    <a:pt x="155840" y="159348"/>
                    <a:pt x="119151" y="150881"/>
                  </a:cubicBezTo>
                  <a:cubicBezTo>
                    <a:pt x="82462" y="142414"/>
                    <a:pt x="54239" y="169225"/>
                    <a:pt x="34484" y="159347"/>
                  </a:cubicBezTo>
                  <a:cubicBezTo>
                    <a:pt x="14729" y="149469"/>
                    <a:pt x="3439" y="117014"/>
                    <a:pt x="617" y="91614"/>
                  </a:cubicBezTo>
                  <a:cubicBezTo>
                    <a:pt x="-2205" y="66214"/>
                    <a:pt x="4851" y="21058"/>
                    <a:pt x="17551" y="6947"/>
                  </a:cubicBezTo>
                  <a:cubicBezTo>
                    <a:pt x="30251" y="-7164"/>
                    <a:pt x="52828" y="4125"/>
                    <a:pt x="76817" y="6947"/>
                  </a:cubicBezTo>
                  <a:cubicBezTo>
                    <a:pt x="100806" y="9769"/>
                    <a:pt x="141728" y="9770"/>
                    <a:pt x="161484" y="23881"/>
                  </a:cubicBezTo>
                  <a:cubicBezTo>
                    <a:pt x="181240" y="37992"/>
                    <a:pt x="179829" y="74681"/>
                    <a:pt x="195351" y="91614"/>
                  </a:cubicBezTo>
                  <a:cubicBezTo>
                    <a:pt x="210873" y="108547"/>
                    <a:pt x="244739" y="111370"/>
                    <a:pt x="254617" y="125481"/>
                  </a:cubicBezTo>
                  <a:cubicBezTo>
                    <a:pt x="264495" y="139592"/>
                    <a:pt x="277195" y="205914"/>
                    <a:pt x="254617" y="210147"/>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2360771" y="2086105"/>
              <a:ext cx="527863" cy="421360"/>
            </a:xfrm>
            <a:custGeom>
              <a:avLst/>
              <a:gdLst>
                <a:gd name="connsiteX0" fmla="*/ 76430 w 359626"/>
                <a:gd name="connsiteY0" fmla="*/ 282770 h 287067"/>
                <a:gd name="connsiteX1" fmla="*/ 228830 w 359626"/>
                <a:gd name="connsiteY1" fmla="*/ 257370 h 287067"/>
                <a:gd name="connsiteX2" fmla="*/ 203430 w 359626"/>
                <a:gd name="connsiteY2" fmla="*/ 223503 h 287067"/>
                <a:gd name="connsiteX3" fmla="*/ 203430 w 359626"/>
                <a:gd name="connsiteY3" fmla="*/ 147303 h 287067"/>
                <a:gd name="connsiteX4" fmla="*/ 321963 w 359626"/>
                <a:gd name="connsiteY4" fmla="*/ 121903 h 287067"/>
                <a:gd name="connsiteX5" fmla="*/ 355830 w 359626"/>
                <a:gd name="connsiteY5" fmla="*/ 3370 h 287067"/>
                <a:gd name="connsiteX6" fmla="*/ 245763 w 359626"/>
                <a:gd name="connsiteY6" fmla="*/ 37237 h 287067"/>
                <a:gd name="connsiteX7" fmla="*/ 203430 w 359626"/>
                <a:gd name="connsiteY7" fmla="*/ 88037 h 287067"/>
                <a:gd name="connsiteX8" fmla="*/ 127230 w 359626"/>
                <a:gd name="connsiteY8" fmla="*/ 88037 h 287067"/>
                <a:gd name="connsiteX9" fmla="*/ 42563 w 359626"/>
                <a:gd name="connsiteY9" fmla="*/ 147303 h 287067"/>
                <a:gd name="connsiteX10" fmla="*/ 230 w 359626"/>
                <a:gd name="connsiteY10" fmla="*/ 172703 h 287067"/>
                <a:gd name="connsiteX11" fmla="*/ 25630 w 359626"/>
                <a:gd name="connsiteY11" fmla="*/ 231970 h 287067"/>
                <a:gd name="connsiteX12" fmla="*/ 25630 w 359626"/>
                <a:gd name="connsiteY12" fmla="*/ 282770 h 287067"/>
                <a:gd name="connsiteX13" fmla="*/ 76430 w 359626"/>
                <a:gd name="connsiteY13" fmla="*/ 282770 h 28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626" h="287067">
                  <a:moveTo>
                    <a:pt x="76430" y="282770"/>
                  </a:moveTo>
                  <a:cubicBezTo>
                    <a:pt x="110297" y="278537"/>
                    <a:pt x="207663" y="267248"/>
                    <a:pt x="228830" y="257370"/>
                  </a:cubicBezTo>
                  <a:cubicBezTo>
                    <a:pt x="249997" y="247492"/>
                    <a:pt x="207663" y="241847"/>
                    <a:pt x="203430" y="223503"/>
                  </a:cubicBezTo>
                  <a:cubicBezTo>
                    <a:pt x="199197" y="205158"/>
                    <a:pt x="183675" y="164236"/>
                    <a:pt x="203430" y="147303"/>
                  </a:cubicBezTo>
                  <a:cubicBezTo>
                    <a:pt x="223185" y="130370"/>
                    <a:pt x="296563" y="145892"/>
                    <a:pt x="321963" y="121903"/>
                  </a:cubicBezTo>
                  <a:cubicBezTo>
                    <a:pt x="347363" y="97914"/>
                    <a:pt x="368530" y="17481"/>
                    <a:pt x="355830" y="3370"/>
                  </a:cubicBezTo>
                  <a:cubicBezTo>
                    <a:pt x="343130" y="-10741"/>
                    <a:pt x="271163" y="23126"/>
                    <a:pt x="245763" y="37237"/>
                  </a:cubicBezTo>
                  <a:cubicBezTo>
                    <a:pt x="220363" y="51348"/>
                    <a:pt x="223185" y="79570"/>
                    <a:pt x="203430" y="88037"/>
                  </a:cubicBezTo>
                  <a:cubicBezTo>
                    <a:pt x="183675" y="96504"/>
                    <a:pt x="154041" y="78159"/>
                    <a:pt x="127230" y="88037"/>
                  </a:cubicBezTo>
                  <a:cubicBezTo>
                    <a:pt x="100419" y="97915"/>
                    <a:pt x="63730" y="133192"/>
                    <a:pt x="42563" y="147303"/>
                  </a:cubicBezTo>
                  <a:cubicBezTo>
                    <a:pt x="21396" y="161414"/>
                    <a:pt x="3052" y="158592"/>
                    <a:pt x="230" y="172703"/>
                  </a:cubicBezTo>
                  <a:cubicBezTo>
                    <a:pt x="-2592" y="186814"/>
                    <a:pt x="21397" y="213625"/>
                    <a:pt x="25630" y="231970"/>
                  </a:cubicBezTo>
                  <a:cubicBezTo>
                    <a:pt x="29863" y="250314"/>
                    <a:pt x="14341" y="275715"/>
                    <a:pt x="25630" y="282770"/>
                  </a:cubicBezTo>
                  <a:cubicBezTo>
                    <a:pt x="36919" y="289825"/>
                    <a:pt x="42563" y="287003"/>
                    <a:pt x="76430" y="282770"/>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2819151" y="2606211"/>
              <a:ext cx="311985" cy="234615"/>
            </a:xfrm>
            <a:custGeom>
              <a:avLst/>
              <a:gdLst>
                <a:gd name="connsiteX0" fmla="*/ 129829 w 164617"/>
                <a:gd name="connsiteY0" fmla="*/ 1229 h 123793"/>
                <a:gd name="connsiteX1" fmla="*/ 160309 w 164617"/>
                <a:gd name="connsiteY1" fmla="*/ 72349 h 123793"/>
                <a:gd name="connsiteX2" fmla="*/ 53629 w 164617"/>
                <a:gd name="connsiteY2" fmla="*/ 123149 h 123793"/>
                <a:gd name="connsiteX3" fmla="*/ 2829 w 164617"/>
                <a:gd name="connsiteY3" fmla="*/ 36789 h 123793"/>
                <a:gd name="connsiteX4" fmla="*/ 129829 w 164617"/>
                <a:gd name="connsiteY4" fmla="*/ 1229 h 12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17" h="123793">
                  <a:moveTo>
                    <a:pt x="129829" y="1229"/>
                  </a:moveTo>
                  <a:cubicBezTo>
                    <a:pt x="156076" y="7156"/>
                    <a:pt x="173009" y="52029"/>
                    <a:pt x="160309" y="72349"/>
                  </a:cubicBezTo>
                  <a:cubicBezTo>
                    <a:pt x="147609" y="92669"/>
                    <a:pt x="79876" y="129076"/>
                    <a:pt x="53629" y="123149"/>
                  </a:cubicBezTo>
                  <a:cubicBezTo>
                    <a:pt x="27382" y="117222"/>
                    <a:pt x="-10718" y="62189"/>
                    <a:pt x="2829" y="36789"/>
                  </a:cubicBezTo>
                  <a:cubicBezTo>
                    <a:pt x="16376" y="11389"/>
                    <a:pt x="103582" y="-4698"/>
                    <a:pt x="129829" y="1229"/>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2726732" y="2229639"/>
              <a:ext cx="721793" cy="318046"/>
            </a:xfrm>
            <a:custGeom>
              <a:avLst/>
              <a:gdLst>
                <a:gd name="connsiteX0" fmla="*/ 813 w 435058"/>
                <a:gd name="connsiteY0" fmla="*/ 98066 h 191701"/>
                <a:gd name="connsiteX1" fmla="*/ 117653 w 435058"/>
                <a:gd name="connsiteY1" fmla="*/ 169186 h 191701"/>
                <a:gd name="connsiteX2" fmla="*/ 193853 w 435058"/>
                <a:gd name="connsiteY2" fmla="*/ 148866 h 191701"/>
                <a:gd name="connsiteX3" fmla="*/ 259893 w 435058"/>
                <a:gd name="connsiteY3" fmla="*/ 174266 h 191701"/>
                <a:gd name="connsiteX4" fmla="*/ 336093 w 435058"/>
                <a:gd name="connsiteY4" fmla="*/ 133626 h 191701"/>
                <a:gd name="connsiteX5" fmla="*/ 371653 w 435058"/>
                <a:gd name="connsiteY5" fmla="*/ 189506 h 191701"/>
                <a:gd name="connsiteX6" fmla="*/ 412293 w 435058"/>
                <a:gd name="connsiteY6" fmla="*/ 179346 h 191701"/>
                <a:gd name="connsiteX7" fmla="*/ 427533 w 435058"/>
                <a:gd name="connsiteY7" fmla="*/ 169186 h 191701"/>
                <a:gd name="connsiteX8" fmla="*/ 427533 w 435058"/>
                <a:gd name="connsiteY8" fmla="*/ 113306 h 191701"/>
                <a:gd name="connsiteX9" fmla="*/ 427533 w 435058"/>
                <a:gd name="connsiteY9" fmla="*/ 82826 h 191701"/>
                <a:gd name="connsiteX10" fmla="*/ 427533 w 435058"/>
                <a:gd name="connsiteY10" fmla="*/ 62506 h 191701"/>
                <a:gd name="connsiteX11" fmla="*/ 325933 w 435058"/>
                <a:gd name="connsiteY11" fmla="*/ 32026 h 191701"/>
                <a:gd name="connsiteX12" fmla="*/ 295453 w 435058"/>
                <a:gd name="connsiteY12" fmla="*/ 26946 h 191701"/>
                <a:gd name="connsiteX13" fmla="*/ 264973 w 435058"/>
                <a:gd name="connsiteY13" fmla="*/ 72666 h 191701"/>
                <a:gd name="connsiteX14" fmla="*/ 214173 w 435058"/>
                <a:gd name="connsiteY14" fmla="*/ 67586 h 191701"/>
                <a:gd name="connsiteX15" fmla="*/ 183693 w 435058"/>
                <a:gd name="connsiteY15" fmla="*/ 77746 h 191701"/>
                <a:gd name="connsiteX16" fmla="*/ 173533 w 435058"/>
                <a:gd name="connsiteY16" fmla="*/ 21866 h 191701"/>
                <a:gd name="connsiteX17" fmla="*/ 132893 w 435058"/>
                <a:gd name="connsiteY17" fmla="*/ 21866 h 191701"/>
                <a:gd name="connsiteX18" fmla="*/ 97333 w 435058"/>
                <a:gd name="connsiteY18" fmla="*/ 6626 h 191701"/>
                <a:gd name="connsiteX19" fmla="*/ 66853 w 435058"/>
                <a:gd name="connsiteY19" fmla="*/ 6626 h 191701"/>
                <a:gd name="connsiteX20" fmla="*/ 813 w 435058"/>
                <a:gd name="connsiteY20" fmla="*/ 98066 h 19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5058" h="191701">
                  <a:moveTo>
                    <a:pt x="813" y="98066"/>
                  </a:moveTo>
                  <a:cubicBezTo>
                    <a:pt x="9280" y="125159"/>
                    <a:pt x="85480" y="160719"/>
                    <a:pt x="117653" y="169186"/>
                  </a:cubicBezTo>
                  <a:cubicBezTo>
                    <a:pt x="149826" y="177653"/>
                    <a:pt x="170146" y="148019"/>
                    <a:pt x="193853" y="148866"/>
                  </a:cubicBezTo>
                  <a:cubicBezTo>
                    <a:pt x="217560" y="149713"/>
                    <a:pt x="236186" y="176806"/>
                    <a:pt x="259893" y="174266"/>
                  </a:cubicBezTo>
                  <a:cubicBezTo>
                    <a:pt x="283600" y="171726"/>
                    <a:pt x="317466" y="131086"/>
                    <a:pt x="336093" y="133626"/>
                  </a:cubicBezTo>
                  <a:cubicBezTo>
                    <a:pt x="354720" y="136166"/>
                    <a:pt x="358953" y="181886"/>
                    <a:pt x="371653" y="189506"/>
                  </a:cubicBezTo>
                  <a:cubicBezTo>
                    <a:pt x="384353" y="197126"/>
                    <a:pt x="402980" y="182733"/>
                    <a:pt x="412293" y="179346"/>
                  </a:cubicBezTo>
                  <a:cubicBezTo>
                    <a:pt x="421606" y="175959"/>
                    <a:pt x="424993" y="180193"/>
                    <a:pt x="427533" y="169186"/>
                  </a:cubicBezTo>
                  <a:cubicBezTo>
                    <a:pt x="430073" y="158179"/>
                    <a:pt x="427533" y="113306"/>
                    <a:pt x="427533" y="113306"/>
                  </a:cubicBezTo>
                  <a:lnTo>
                    <a:pt x="427533" y="82826"/>
                  </a:lnTo>
                  <a:cubicBezTo>
                    <a:pt x="427533" y="74359"/>
                    <a:pt x="444466" y="70973"/>
                    <a:pt x="427533" y="62506"/>
                  </a:cubicBezTo>
                  <a:cubicBezTo>
                    <a:pt x="410600" y="54039"/>
                    <a:pt x="347946" y="37953"/>
                    <a:pt x="325933" y="32026"/>
                  </a:cubicBezTo>
                  <a:cubicBezTo>
                    <a:pt x="303920" y="26099"/>
                    <a:pt x="305613" y="20173"/>
                    <a:pt x="295453" y="26946"/>
                  </a:cubicBezTo>
                  <a:cubicBezTo>
                    <a:pt x="285293" y="33719"/>
                    <a:pt x="278520" y="65893"/>
                    <a:pt x="264973" y="72666"/>
                  </a:cubicBezTo>
                  <a:cubicBezTo>
                    <a:pt x="251426" y="79439"/>
                    <a:pt x="227719" y="66739"/>
                    <a:pt x="214173" y="67586"/>
                  </a:cubicBezTo>
                  <a:cubicBezTo>
                    <a:pt x="200627" y="68433"/>
                    <a:pt x="190466" y="85366"/>
                    <a:pt x="183693" y="77746"/>
                  </a:cubicBezTo>
                  <a:cubicBezTo>
                    <a:pt x="176920" y="70126"/>
                    <a:pt x="182000" y="31179"/>
                    <a:pt x="173533" y="21866"/>
                  </a:cubicBezTo>
                  <a:cubicBezTo>
                    <a:pt x="165066" y="12553"/>
                    <a:pt x="145593" y="24406"/>
                    <a:pt x="132893" y="21866"/>
                  </a:cubicBezTo>
                  <a:cubicBezTo>
                    <a:pt x="120193" y="19326"/>
                    <a:pt x="108340" y="9166"/>
                    <a:pt x="97333" y="6626"/>
                  </a:cubicBezTo>
                  <a:cubicBezTo>
                    <a:pt x="86326" y="4086"/>
                    <a:pt x="81246" y="-6921"/>
                    <a:pt x="66853" y="6626"/>
                  </a:cubicBezTo>
                  <a:cubicBezTo>
                    <a:pt x="52460" y="20173"/>
                    <a:pt x="-7654" y="70973"/>
                    <a:pt x="813" y="98066"/>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6396" y="2121917"/>
              <a:ext cx="955343" cy="578915"/>
            </a:xfrm>
            <a:prstGeom prst="ellipse">
              <a:avLst/>
            </a:prstGeom>
            <a:solidFill>
              <a:srgbClr val="CFE0E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163896"/>
                  </a:solidFill>
                </a:rPr>
                <a:t>北部风电</a:t>
              </a:r>
              <a:r>
                <a:rPr lang="zh-CN" altLang="en-US" sz="1050" b="1" dirty="0" smtClean="0">
                  <a:solidFill>
                    <a:srgbClr val="163896"/>
                  </a:solidFill>
                </a:rPr>
                <a:t>群</a:t>
              </a:r>
              <a:r>
                <a:rPr lang="en-US" altLang="zh-CN" sz="1050" b="1" dirty="0" smtClean="0">
                  <a:solidFill>
                    <a:srgbClr val="163896"/>
                  </a:solidFill>
                </a:rPr>
                <a:t>20</a:t>
              </a:r>
              <a:endParaRPr lang="zh-CN" altLang="en-US" sz="1050" b="1" dirty="0">
                <a:solidFill>
                  <a:srgbClr val="163896"/>
                </a:solidFill>
              </a:endParaRPr>
            </a:p>
          </p:txBody>
        </p:sp>
        <p:sp>
          <p:nvSpPr>
            <p:cNvPr id="106" name="TextBox 105"/>
            <p:cNvSpPr txBox="1"/>
            <p:nvPr/>
          </p:nvSpPr>
          <p:spPr>
            <a:xfrm>
              <a:off x="2668528" y="1740047"/>
              <a:ext cx="566608" cy="307777"/>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至葵花</a:t>
              </a:r>
              <a:endParaRPr lang="en-US" altLang="zh-CN" sz="800" b="1" dirty="0">
                <a:solidFill>
                  <a:srgbClr val="163896"/>
                </a:solidFill>
                <a:ea typeface="宋体" panose="02010600030101010101" pitchFamily="2" charset="-122"/>
              </a:endParaRPr>
            </a:p>
            <a:p>
              <a:pPr algn="ctr" eaLnBrk="0" hangingPunct="0">
                <a:spcBef>
                  <a:spcPct val="0"/>
                </a:spcBef>
              </a:pPr>
              <a:r>
                <a:rPr lang="en-US" altLang="zh-CN" sz="600" dirty="0">
                  <a:solidFill>
                    <a:srgbClr val="163896"/>
                  </a:solidFill>
                  <a:ea typeface="宋体" panose="02010600030101010101" pitchFamily="2" charset="-122"/>
                </a:rPr>
                <a:t>18+18</a:t>
              </a:r>
              <a:endParaRPr lang="zh-CN" altLang="en-US" sz="200" dirty="0">
                <a:solidFill>
                  <a:srgbClr val="163896"/>
                </a:solidFill>
                <a:ea typeface="宋体" panose="02010600030101010101" pitchFamily="2" charset="-122"/>
              </a:endParaRPr>
            </a:p>
          </p:txBody>
        </p:sp>
        <p:grpSp>
          <p:nvGrpSpPr>
            <p:cNvPr id="107" name="组合 106"/>
            <p:cNvGrpSpPr/>
            <p:nvPr/>
          </p:nvGrpSpPr>
          <p:grpSpPr>
            <a:xfrm>
              <a:off x="2541480" y="2552966"/>
              <a:ext cx="155143" cy="148799"/>
              <a:chOff x="958577" y="3152050"/>
              <a:chExt cx="158786" cy="152293"/>
            </a:xfrm>
          </p:grpSpPr>
          <p:sp>
            <p:nvSpPr>
              <p:cNvPr id="108"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0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1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11" name="Text Box 217"/>
            <p:cNvSpPr txBox="1">
              <a:spLocks noChangeArrowheads="1"/>
            </p:cNvSpPr>
            <p:nvPr/>
          </p:nvSpPr>
          <p:spPr bwMode="auto">
            <a:xfrm>
              <a:off x="2640215" y="2631186"/>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吉祥</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112" name="直接连接符 111"/>
            <p:cNvCxnSpPr>
              <a:stCxn id="108" idx="3"/>
            </p:cNvCxnSpPr>
            <p:nvPr/>
          </p:nvCxnSpPr>
          <p:spPr>
            <a:xfrm flipH="1">
              <a:off x="2450734" y="2679974"/>
              <a:ext cx="113466" cy="61774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2615972" y="1962533"/>
              <a:ext cx="694291" cy="61774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9058779">
              <a:off x="3110020" y="1959169"/>
              <a:ext cx="566608" cy="215444"/>
            </a:xfrm>
            <a:prstGeom prst="rect">
              <a:avLst/>
            </a:prstGeom>
            <a:noFill/>
          </p:spPr>
          <p:txBody>
            <a:bodyPr wrap="square" rtlCol="0">
              <a:spAutoFit/>
            </a:bodyPr>
            <a:lstStyle/>
            <a:p>
              <a:pPr algn="ctr" eaLnBrk="0" hangingPunct="0">
                <a:spcBef>
                  <a:spcPct val="0"/>
                </a:spcBef>
              </a:pPr>
              <a:r>
                <a:rPr lang="zh-CN" altLang="en-US" sz="800" b="1" dirty="0">
                  <a:solidFill>
                    <a:srgbClr val="163896"/>
                  </a:solidFill>
                  <a:ea typeface="宋体" panose="02010600030101010101" pitchFamily="2" charset="-122"/>
                </a:rPr>
                <a:t>至葵花</a:t>
              </a:r>
              <a:endParaRPr lang="en-US" altLang="zh-CN" sz="800" b="1" dirty="0">
                <a:solidFill>
                  <a:srgbClr val="163896"/>
                </a:solidFill>
                <a:ea typeface="宋体" panose="02010600030101010101" pitchFamily="2" charset="-122"/>
              </a:endParaRPr>
            </a:p>
          </p:txBody>
        </p:sp>
      </p:grpSp>
      <p:sp>
        <p:nvSpPr>
          <p:cNvPr id="116" name="矩形 115"/>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117" name="表格 116"/>
          <p:cNvGraphicFramePr>
            <a:graphicFrameLocks noGrp="1"/>
          </p:cNvGraphicFramePr>
          <p:nvPr/>
        </p:nvGraphicFramePr>
        <p:xfrm>
          <a:off x="4552671" y="2525193"/>
          <a:ext cx="6637868" cy="3134899"/>
        </p:xfrm>
        <a:graphic>
          <a:graphicData uri="http://schemas.openxmlformats.org/drawingml/2006/table">
            <a:tbl>
              <a:tblPr firstRow="1" bandRow="1">
                <a:tableStyleId>{5C22544A-7EE6-4342-B048-85BDC9FD1C3A}</a:tableStyleId>
              </a:tblPr>
              <a:tblGrid>
                <a:gridCol w="1213647">
                  <a:extLst>
                    <a:ext uri="{9D8B030D-6E8A-4147-A177-3AD203B41FA5}">
                      <a16:colId xmlns="" xmlns:a16="http://schemas.microsoft.com/office/drawing/2014/main" val="20000"/>
                    </a:ext>
                  </a:extLst>
                </a:gridCol>
                <a:gridCol w="923731">
                  <a:extLst>
                    <a:ext uri="{9D8B030D-6E8A-4147-A177-3AD203B41FA5}">
                      <a16:colId xmlns="" xmlns:a16="http://schemas.microsoft.com/office/drawing/2014/main" val="20001"/>
                    </a:ext>
                  </a:extLst>
                </a:gridCol>
                <a:gridCol w="970384">
                  <a:extLst>
                    <a:ext uri="{9D8B030D-6E8A-4147-A177-3AD203B41FA5}">
                      <a16:colId xmlns="" xmlns:a16="http://schemas.microsoft.com/office/drawing/2014/main" val="20002"/>
                    </a:ext>
                  </a:extLst>
                </a:gridCol>
                <a:gridCol w="1147665">
                  <a:extLst>
                    <a:ext uri="{9D8B030D-6E8A-4147-A177-3AD203B41FA5}">
                      <a16:colId xmlns="" xmlns:a16="http://schemas.microsoft.com/office/drawing/2014/main" val="20003"/>
                    </a:ext>
                  </a:extLst>
                </a:gridCol>
                <a:gridCol w="1231641">
                  <a:extLst>
                    <a:ext uri="{9D8B030D-6E8A-4147-A177-3AD203B41FA5}">
                      <a16:colId xmlns="" xmlns:a16="http://schemas.microsoft.com/office/drawing/2014/main" val="20004"/>
                    </a:ext>
                  </a:extLst>
                </a:gridCol>
                <a:gridCol w="1150800">
                  <a:extLst>
                    <a:ext uri="{9D8B030D-6E8A-4147-A177-3AD203B41FA5}">
                      <a16:colId xmlns="" xmlns:a16="http://schemas.microsoft.com/office/drawing/2014/main" val="20005"/>
                    </a:ext>
                  </a:extLst>
                </a:gridCol>
              </a:tblGrid>
              <a:tr h="614195">
                <a:tc>
                  <a:txBody>
                    <a:bodyPr/>
                    <a:lstStyle/>
                    <a:p>
                      <a:pPr algn="ctr"/>
                      <a:r>
                        <a:rPr lang="zh-CN" altLang="en-US" sz="1200" dirty="0"/>
                        <a:t>风电场位置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630176">
                <a:tc rowSpan="4">
                  <a:txBody>
                    <a:bodyPr/>
                    <a:lstStyle/>
                    <a:p>
                      <a:pPr algn="ctr"/>
                      <a:r>
                        <a:rPr lang="zh-CN" altLang="en-US" sz="1400" dirty="0"/>
                        <a:t>北部风电群</a:t>
                      </a:r>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春申</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200</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124.8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45.2</a:t>
                      </a:r>
                      <a:endParaRPr lang="zh-CN" altLang="en-US" sz="1400" dirty="0"/>
                    </a:p>
                  </a:txBody>
                  <a:tcPr anchor="ctr">
                    <a:lnL w="12700" cap="flat" cmpd="sng" algn="ctr">
                      <a:noFill/>
                      <a:prstDash val="solid"/>
                      <a:round/>
                      <a:headEnd type="none" w="med" len="med"/>
                      <a:tailEnd type="none" w="med" len="med"/>
                    </a:lnL>
                    <a:lnR w="12700" cmpd="sng">
                      <a:noFill/>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115.2</a:t>
                      </a:r>
                      <a:endParaRPr lang="zh-CN" altLang="en-US" sz="1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30176">
                <a:tc vMerge="1">
                  <a:txBody>
                    <a:bodyPr/>
                    <a:lstStyle/>
                    <a:p>
                      <a:endParaRPr lang="zh-CN"/>
                    </a:p>
                  </a:txBody>
                  <a:tcPr/>
                </a:tc>
                <a:tc>
                  <a:txBody>
                    <a:bodyPr/>
                    <a:lstStyle/>
                    <a:p>
                      <a:pPr algn="ctr"/>
                      <a:r>
                        <a:rPr lang="zh-CN" altLang="en-US" sz="1400" dirty="0"/>
                        <a:t>衢达</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0.3</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6.6</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630176">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葵花</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36</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21.36</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9.24</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21.84</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630176">
                <a:tc v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吉祥</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t>3.38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t>0.87</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t>2.62</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4"/>
                  </a:ext>
                </a:extLst>
              </a:tr>
            </a:tbl>
          </a:graphicData>
        </a:graphic>
      </p:graphicFrame>
      <p:sp>
        <p:nvSpPr>
          <p:cNvPr id="118" name="矩形 117"/>
          <p:cNvSpPr/>
          <p:nvPr/>
        </p:nvSpPr>
        <p:spPr>
          <a:xfrm>
            <a:off x="455367" y="5980197"/>
            <a:ext cx="10821223" cy="810478"/>
          </a:xfrm>
          <a:prstGeom prst="rect">
            <a:avLst/>
          </a:prstGeom>
        </p:spPr>
        <p:txBody>
          <a:bodyPr wrap="square">
            <a:spAutoFit/>
          </a:bodyPr>
          <a:lstStyle/>
          <a:p>
            <a:pPr>
              <a:lnSpc>
                <a:spcPts val="2800"/>
              </a:lnSpc>
              <a:defRPr/>
            </a:pPr>
            <a:r>
              <a:rPr lang="zh-CN" altLang="en-US" sz="1600" b="1" dirty="0">
                <a:solidFill>
                  <a:srgbClr val="163896"/>
                </a:solidFill>
                <a:latin typeface="微软雅黑" panose="020B0503020204020204" pitchFamily="34" charset="-122"/>
                <a:cs typeface="+mn-ea"/>
                <a:sym typeface="+mn-lt"/>
              </a:rPr>
              <a:t>主要实施方案：</a:t>
            </a:r>
            <a:r>
              <a:rPr lang="zh-CN" altLang="en-US" sz="1600" dirty="0">
                <a:solidFill>
                  <a:srgbClr val="163896"/>
                </a:solidFill>
                <a:latin typeface="微软雅黑" panose="020B0503020204020204" pitchFamily="34" charset="-122"/>
                <a:cs typeface="+mn-ea"/>
                <a:sym typeface="+mn-lt"/>
              </a:rPr>
              <a:t>北部风电场集中，吉祥变配套容量不足，考虑新建</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千伏变电站并网接入，通过</a:t>
            </a:r>
            <a:r>
              <a:rPr lang="en-US" altLang="zh-CN" sz="1600" dirty="0">
                <a:solidFill>
                  <a:srgbClr val="163896"/>
                </a:solidFill>
                <a:latin typeface="微软雅黑" panose="020B0503020204020204" pitchFamily="34" charset="-122"/>
                <a:cs typeface="+mn-ea"/>
                <a:sym typeface="+mn-lt"/>
              </a:rPr>
              <a:t>220</a:t>
            </a:r>
            <a:r>
              <a:rPr lang="zh-CN" altLang="en-US" sz="1600" dirty="0">
                <a:solidFill>
                  <a:srgbClr val="163896"/>
                </a:solidFill>
                <a:latin typeface="微软雅黑" panose="020B0503020204020204" pitchFamily="34" charset="-122"/>
                <a:cs typeface="+mn-ea"/>
                <a:sym typeface="+mn-lt"/>
              </a:rPr>
              <a:t>千伏瞿达变上网至</a:t>
            </a:r>
            <a:r>
              <a:rPr lang="en-US" altLang="zh-CN" sz="1600" dirty="0">
                <a:solidFill>
                  <a:srgbClr val="163896"/>
                </a:solidFill>
                <a:latin typeface="微软雅黑" panose="020B0503020204020204" pitchFamily="34" charset="-122"/>
                <a:cs typeface="+mn-ea"/>
                <a:sym typeface="+mn-lt"/>
              </a:rPr>
              <a:t>500</a:t>
            </a:r>
            <a:r>
              <a:rPr lang="zh-CN" altLang="en-US" sz="1600" dirty="0">
                <a:solidFill>
                  <a:srgbClr val="163896"/>
                </a:solidFill>
                <a:latin typeface="微软雅黑" panose="020B0503020204020204" pitchFamily="34" charset="-122"/>
                <a:cs typeface="+mn-ea"/>
                <a:sym typeface="+mn-lt"/>
              </a:rPr>
              <a:t>千伏春申变，送至负荷中心，并配置</a:t>
            </a:r>
            <a:r>
              <a:rPr lang="en-US" altLang="zh-CN" sz="1600" dirty="0">
                <a:solidFill>
                  <a:srgbClr val="163896"/>
                </a:solidFill>
                <a:latin typeface="微软雅黑" panose="020B0503020204020204" pitchFamily="34" charset="-122"/>
                <a:cs typeface="+mn-ea"/>
                <a:sym typeface="+mn-lt"/>
              </a:rPr>
              <a:t>10</a:t>
            </a:r>
            <a:r>
              <a:rPr lang="zh-CN" altLang="en-US" sz="1600" dirty="0">
                <a:solidFill>
                  <a:srgbClr val="163896"/>
                </a:solidFill>
                <a:latin typeface="微软雅黑" panose="020B0503020204020204" pitchFamily="34" charset="-122"/>
                <a:cs typeface="+mn-ea"/>
                <a:sym typeface="+mn-lt"/>
              </a:rPr>
              <a:t>万千瓦储能。</a:t>
            </a:r>
            <a:endParaRPr lang="en-US" altLang="zh-CN" sz="1600" dirty="0">
              <a:solidFill>
                <a:srgbClr val="163896"/>
              </a:solidFill>
              <a:latin typeface="微软雅黑" panose="020B0503020204020204" pitchFamily="34" charset="-122"/>
              <a:cs typeface="+mn-ea"/>
              <a:sym typeface="+mn-lt"/>
            </a:endParaRPr>
          </a:p>
        </p:txBody>
      </p:sp>
      <p:sp>
        <p:nvSpPr>
          <p:cNvPr id="119" name="TextBox 118"/>
          <p:cNvSpPr txBox="1"/>
          <p:nvPr/>
        </p:nvSpPr>
        <p:spPr>
          <a:xfrm>
            <a:off x="689952" y="5646038"/>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潢川县风场接入变电站分布图</a:t>
            </a:r>
          </a:p>
        </p:txBody>
      </p:sp>
      <p:sp>
        <p:nvSpPr>
          <p:cNvPr id="114" name="矩形 113"/>
          <p:cNvSpPr/>
          <p:nvPr/>
        </p:nvSpPr>
        <p:spPr>
          <a:xfrm>
            <a:off x="300109" y="784002"/>
            <a:ext cx="1975645"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120" name="直接连接符 119"/>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21"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r="57269"/>
          <a:stretch>
            <a:fillRect/>
          </a:stretch>
        </p:blipFill>
        <p:spPr>
          <a:xfrm>
            <a:off x="5303809" y="10586"/>
            <a:ext cx="6888191" cy="6858000"/>
          </a:xfrm>
          <a:prstGeom prst="rect">
            <a:avLst/>
          </a:prstGeom>
        </p:spPr>
      </p:pic>
      <p:sp>
        <p:nvSpPr>
          <p:cNvPr id="3" name="矩形 2"/>
          <p:cNvSpPr/>
          <p:nvPr/>
        </p:nvSpPr>
        <p:spPr>
          <a:xfrm>
            <a:off x="0" y="1753849"/>
            <a:ext cx="5303809" cy="35226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0" anchor="ctr"/>
          <a:lstStyle/>
          <a:p>
            <a:pPr algn="ctr" defTabSz="1219200"/>
            <a:endParaRPr lang="zh-CN" altLang="en-US" sz="2400">
              <a:solidFill>
                <a:prstClr val="white"/>
              </a:solidFill>
            </a:endParaRPr>
          </a:p>
        </p:txBody>
      </p:sp>
      <p:sp>
        <p:nvSpPr>
          <p:cNvPr id="38" name="文本框 10"/>
          <p:cNvSpPr txBox="1">
            <a:spLocks noChangeArrowheads="1"/>
          </p:cNvSpPr>
          <p:nvPr/>
        </p:nvSpPr>
        <p:spPr bwMode="auto">
          <a:xfrm>
            <a:off x="8440163" y="323229"/>
            <a:ext cx="3433889" cy="61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200"/>
            <a:r>
              <a:rPr lang="en-US" altLang="zh-CN" sz="3200" b="1" dirty="0">
                <a:solidFill>
                  <a:prstClr val="white"/>
                </a:solidFill>
                <a:latin typeface="微软雅黑" panose="020B0503020204020204" pitchFamily="34" charset="-122"/>
                <a:ea typeface="微软雅黑" panose="020B0503020204020204" pitchFamily="34" charset="-122"/>
              </a:rPr>
              <a:t>01</a:t>
            </a:r>
            <a:r>
              <a:rPr lang="zh-CN" altLang="zh-CN" sz="3200" b="1" dirty="0">
                <a:solidFill>
                  <a:prstClr val="white"/>
                </a:solidFill>
                <a:latin typeface="微软雅黑" panose="020B0503020204020204" pitchFamily="34" charset="-122"/>
                <a:ea typeface="微软雅黑" panose="020B0503020204020204" pitchFamily="34" charset="-122"/>
              </a:rPr>
              <a:t>公司基本情况</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39" name="文本框 10"/>
          <p:cNvSpPr txBox="1">
            <a:spLocks noChangeArrowheads="1"/>
          </p:cNvSpPr>
          <p:nvPr/>
        </p:nvSpPr>
        <p:spPr bwMode="auto">
          <a:xfrm>
            <a:off x="9840905" y="838479"/>
            <a:ext cx="1781749" cy="43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200"/>
            <a:r>
              <a:rPr lang="en-US" altLang="zh-CN" b="1" dirty="0">
                <a:solidFill>
                  <a:prstClr val="white"/>
                </a:solidFill>
                <a:latin typeface="微软雅黑" panose="020B0503020204020204" pitchFamily="34" charset="-122"/>
                <a:ea typeface="微软雅黑" panose="020B0503020204020204" pitchFamily="34" charset="-122"/>
              </a:rPr>
              <a:t>——</a:t>
            </a:r>
            <a:r>
              <a:rPr lang="zh-CN" altLang="en-US" sz="2000" dirty="0">
                <a:solidFill>
                  <a:prstClr val="white"/>
                </a:solidFill>
                <a:latin typeface="微软雅黑" panose="020B0503020204020204" pitchFamily="34" charset="-122"/>
                <a:ea typeface="微软雅黑" panose="020B0503020204020204" pitchFamily="34" charset="-122"/>
              </a:rPr>
              <a:t>行业地位</a:t>
            </a:r>
          </a:p>
        </p:txBody>
      </p:sp>
      <p:sp>
        <p:nvSpPr>
          <p:cNvPr id="37" name="Content Placeholder 2"/>
          <p:cNvSpPr txBox="1"/>
          <p:nvPr/>
        </p:nvSpPr>
        <p:spPr bwMode="auto">
          <a:xfrm>
            <a:off x="222161" y="1815624"/>
            <a:ext cx="5473320" cy="3505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6" tIns="81278" rIns="162556" bIns="81278"/>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风电行业排名全国前三、全球前六</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德国</a:t>
            </a:r>
            <a:r>
              <a:rPr lang="en-US" altLang="zh-CN" sz="1600" dirty="0">
                <a:solidFill>
                  <a:schemeClr val="bg1"/>
                </a:solidFill>
                <a:latin typeface="微软雅黑" panose="020B0503020204020204" pitchFamily="34" charset="-122"/>
                <a:ea typeface="微软雅黑" panose="020B0503020204020204" pitchFamily="34" charset="-122"/>
              </a:rPr>
              <a:t>HUSUM</a:t>
            </a:r>
            <a:r>
              <a:rPr lang="zh-CN" altLang="en-US" sz="1600" dirty="0">
                <a:solidFill>
                  <a:schemeClr val="bg1"/>
                </a:solidFill>
                <a:latin typeface="微软雅黑" panose="020B0503020204020204" pitchFamily="34" charset="-122"/>
                <a:ea typeface="微软雅黑" panose="020B0503020204020204" pitchFamily="34" charset="-122"/>
              </a:rPr>
              <a:t>国际风能技术创新奖（</a:t>
            </a:r>
            <a:r>
              <a:rPr lang="en-US" altLang="zh-CN" sz="1600" dirty="0">
                <a:solidFill>
                  <a:schemeClr val="bg1"/>
                </a:solidFill>
                <a:latin typeface="微软雅黑" panose="020B0503020204020204" pitchFamily="34" charset="-122"/>
                <a:ea typeface="微软雅黑" panose="020B0503020204020204" pitchFamily="34" charset="-122"/>
              </a:rPr>
              <a:t>2009</a:t>
            </a:r>
            <a:r>
              <a:rPr lang="zh-CN" altLang="en-US" sz="1600" dirty="0">
                <a:solidFill>
                  <a:schemeClr val="bg1"/>
                </a:solidFill>
                <a:latin typeface="微软雅黑" panose="020B0503020204020204" pitchFamily="34" charset="-122"/>
                <a:ea typeface="微软雅黑" panose="020B0503020204020204" pitchFamily="34" charset="-122"/>
              </a:rPr>
              <a:t>年）</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zh-CN" sz="1600" b="1" dirty="0">
                <a:solidFill>
                  <a:schemeClr val="bg1"/>
                </a:solidFill>
                <a:latin typeface="微软雅黑" panose="020B0503020204020204" pitchFamily="34" charset="-122"/>
                <a:ea typeface="微软雅黑" panose="020B0503020204020204" pitchFamily="34" charset="-122"/>
              </a:rPr>
              <a:t>全球海上风电创新排名第一位</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2016</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德国）</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zh-CN" sz="1600" dirty="0">
                <a:solidFill>
                  <a:schemeClr val="bg1"/>
                </a:solidFill>
                <a:latin typeface="微软雅黑" panose="020B0503020204020204" pitchFamily="34" charset="-122"/>
                <a:ea typeface="微软雅黑" panose="020B0503020204020204" pitchFamily="34" charset="-122"/>
              </a:rPr>
              <a:t>全球最具创新能力企业</a:t>
            </a:r>
            <a:r>
              <a:rPr lang="en-US" altLang="zh-CN" sz="1600" dirty="0">
                <a:solidFill>
                  <a:schemeClr val="bg1"/>
                </a:solidFill>
                <a:latin typeface="微软雅黑" panose="020B0503020204020204" pitchFamily="34" charset="-122"/>
                <a:ea typeface="微软雅黑" panose="020B0503020204020204" pitchFamily="34" charset="-122"/>
              </a:rPr>
              <a:t>50</a:t>
            </a:r>
            <a:r>
              <a:rPr lang="zh-CN" altLang="zh-CN" sz="1600" dirty="0">
                <a:solidFill>
                  <a:schemeClr val="bg1"/>
                </a:solidFill>
                <a:latin typeface="微软雅黑" panose="020B0503020204020204" pitchFamily="34" charset="-122"/>
                <a:ea typeface="微软雅黑" panose="020B0503020204020204" pitchFamily="34" charset="-122"/>
              </a:rPr>
              <a:t>强</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 2017</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2018</a:t>
            </a:r>
            <a:r>
              <a:rPr lang="zh-CN" altLang="en-US" sz="1600" dirty="0">
                <a:solidFill>
                  <a:schemeClr val="bg1"/>
                </a:solidFill>
                <a:latin typeface="微软雅黑" panose="020B0503020204020204" pitchFamily="34" charset="-122"/>
                <a:ea typeface="微软雅黑" panose="020B0503020204020204" pitchFamily="34" charset="-122"/>
              </a:rPr>
              <a:t>年）</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zh-CN" sz="1600" dirty="0">
                <a:solidFill>
                  <a:schemeClr val="bg1"/>
                </a:solidFill>
                <a:latin typeface="微软雅黑" panose="020B0503020204020204" pitchFamily="34" charset="-122"/>
                <a:ea typeface="微软雅黑" panose="020B0503020204020204" pitchFamily="34" charset="-122"/>
              </a:rPr>
              <a:t>全球新能源企业</a:t>
            </a:r>
            <a:r>
              <a:rPr lang="en-US" altLang="zh-CN" sz="1600" dirty="0">
                <a:solidFill>
                  <a:schemeClr val="bg1"/>
                </a:solidFill>
                <a:latin typeface="微软雅黑" panose="020B0503020204020204" pitchFamily="34" charset="-122"/>
                <a:ea typeface="微软雅黑" panose="020B0503020204020204" pitchFamily="34" charset="-122"/>
              </a:rPr>
              <a:t>500</a:t>
            </a:r>
            <a:r>
              <a:rPr lang="zh-CN" altLang="zh-CN" sz="1600" dirty="0">
                <a:solidFill>
                  <a:schemeClr val="bg1"/>
                </a:solidFill>
                <a:latin typeface="微软雅黑" panose="020B0503020204020204" pitchFamily="34" charset="-122"/>
                <a:ea typeface="微软雅黑" panose="020B0503020204020204" pitchFamily="34" charset="-122"/>
              </a:rPr>
              <a:t>强第</a:t>
            </a:r>
            <a:r>
              <a:rPr lang="en-US" altLang="zh-CN" sz="1600" dirty="0">
                <a:solidFill>
                  <a:schemeClr val="bg1"/>
                </a:solidFill>
                <a:latin typeface="微软雅黑" panose="020B0503020204020204" pitchFamily="34" charset="-122"/>
                <a:ea typeface="微软雅黑" panose="020B0503020204020204" pitchFamily="34" charset="-122"/>
              </a:rPr>
              <a:t>37</a:t>
            </a:r>
            <a:r>
              <a:rPr lang="zh-CN" altLang="zh-CN" sz="1600" dirty="0">
                <a:solidFill>
                  <a:schemeClr val="bg1"/>
                </a:solidFill>
                <a:latin typeface="微软雅黑" panose="020B0503020204020204" pitchFamily="34" charset="-122"/>
                <a:ea typeface="微软雅黑" panose="020B0503020204020204" pitchFamily="34" charset="-122"/>
              </a:rPr>
              <a:t>位</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2018</a:t>
            </a:r>
            <a:r>
              <a:rPr lang="zh-CN" altLang="zh-CN" sz="1600" dirty="0">
                <a:solidFill>
                  <a:schemeClr val="bg1"/>
                </a:solidFill>
                <a:latin typeface="微软雅黑" panose="020B0503020204020204" pitchFamily="34" charset="-122"/>
                <a:ea typeface="微软雅黑" panose="020B0503020204020204" pitchFamily="34" charset="-122"/>
              </a:rPr>
              <a:t>年</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全国海上、陆上大兆瓦风机订单行业第一（</a:t>
            </a:r>
            <a:r>
              <a:rPr lang="en-US" altLang="zh-CN" sz="1600" dirty="0">
                <a:solidFill>
                  <a:schemeClr val="bg1"/>
                </a:solidFill>
                <a:latin typeface="微软雅黑" panose="020B0503020204020204" pitchFamily="34" charset="-122"/>
                <a:ea typeface="微软雅黑" panose="020B0503020204020204" pitchFamily="34" charset="-122"/>
              </a:rPr>
              <a:t>2019</a:t>
            </a:r>
            <a:r>
              <a:rPr lang="zh-CN" altLang="en-US" sz="1600" dirty="0">
                <a:solidFill>
                  <a:schemeClr val="bg1"/>
                </a:solidFill>
                <a:latin typeface="微软雅黑" panose="020B0503020204020204" pitchFamily="34" charset="-122"/>
                <a:ea typeface="微软雅黑" panose="020B0503020204020204" pitchFamily="34" charset="-122"/>
              </a:rPr>
              <a:t>年）</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全球最佳海上风力发电机组 （</a:t>
            </a:r>
            <a:r>
              <a:rPr lang="en-US" altLang="zh-CN" sz="1600" dirty="0">
                <a:solidFill>
                  <a:schemeClr val="bg1"/>
                </a:solidFill>
                <a:latin typeface="微软雅黑" panose="020B0503020204020204" pitchFamily="34" charset="-122"/>
                <a:ea typeface="微软雅黑" panose="020B0503020204020204" pitchFamily="34" charset="-122"/>
              </a:rPr>
              <a:t>2020</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德国）</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全球最佳陆上大机组（</a:t>
            </a:r>
            <a:r>
              <a:rPr lang="en-US" altLang="zh-CN" sz="1600" dirty="0">
                <a:solidFill>
                  <a:schemeClr val="bg1"/>
                </a:solidFill>
                <a:latin typeface="微软雅黑" panose="020B0503020204020204" pitchFamily="34" charset="-122"/>
                <a:ea typeface="微软雅黑" panose="020B0503020204020204" pitchFamily="34" charset="-122"/>
              </a:rPr>
              <a:t>2020</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德国）</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全球最佳传动系统、最佳叶片设计（</a:t>
            </a:r>
            <a:r>
              <a:rPr lang="en-US" altLang="zh-CN" sz="1600" dirty="0">
                <a:solidFill>
                  <a:schemeClr val="bg1"/>
                </a:solidFill>
                <a:latin typeface="微软雅黑" panose="020B0503020204020204" pitchFamily="34" charset="-122"/>
                <a:ea typeface="微软雅黑" panose="020B0503020204020204" pitchFamily="34" charset="-122"/>
              </a:rPr>
              <a:t>2020</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德国）</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90" y="479429"/>
            <a:ext cx="2405931" cy="522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138" name="表格 137"/>
          <p:cNvGraphicFramePr>
            <a:graphicFrameLocks noGrp="1"/>
          </p:cNvGraphicFramePr>
          <p:nvPr/>
        </p:nvGraphicFramePr>
        <p:xfrm>
          <a:off x="4766268" y="2697127"/>
          <a:ext cx="6637868" cy="3207336"/>
        </p:xfrm>
        <a:graphic>
          <a:graphicData uri="http://schemas.openxmlformats.org/drawingml/2006/table">
            <a:tbl>
              <a:tblPr firstRow="1" bandRow="1">
                <a:tableStyleId>{5C22544A-7EE6-4342-B048-85BDC9FD1C3A}</a:tableStyleId>
              </a:tblPr>
              <a:tblGrid>
                <a:gridCol w="1136575">
                  <a:extLst>
                    <a:ext uri="{9D8B030D-6E8A-4147-A177-3AD203B41FA5}">
                      <a16:colId xmlns="" xmlns:a16="http://schemas.microsoft.com/office/drawing/2014/main" val="20000"/>
                    </a:ext>
                  </a:extLst>
                </a:gridCol>
                <a:gridCol w="1035698">
                  <a:extLst>
                    <a:ext uri="{9D8B030D-6E8A-4147-A177-3AD203B41FA5}">
                      <a16:colId xmlns="" xmlns:a16="http://schemas.microsoft.com/office/drawing/2014/main" val="20001"/>
                    </a:ext>
                  </a:extLst>
                </a:gridCol>
                <a:gridCol w="1101012">
                  <a:extLst>
                    <a:ext uri="{9D8B030D-6E8A-4147-A177-3AD203B41FA5}">
                      <a16:colId xmlns="" xmlns:a16="http://schemas.microsoft.com/office/drawing/2014/main" val="20002"/>
                    </a:ext>
                  </a:extLst>
                </a:gridCol>
                <a:gridCol w="1045029">
                  <a:extLst>
                    <a:ext uri="{9D8B030D-6E8A-4147-A177-3AD203B41FA5}">
                      <a16:colId xmlns="" xmlns:a16="http://schemas.microsoft.com/office/drawing/2014/main" val="20003"/>
                    </a:ext>
                  </a:extLst>
                </a:gridCol>
                <a:gridCol w="1138334">
                  <a:extLst>
                    <a:ext uri="{9D8B030D-6E8A-4147-A177-3AD203B41FA5}">
                      <a16:colId xmlns="" xmlns:a16="http://schemas.microsoft.com/office/drawing/2014/main" val="20004"/>
                    </a:ext>
                  </a:extLst>
                </a:gridCol>
                <a:gridCol w="1181220">
                  <a:extLst>
                    <a:ext uri="{9D8B030D-6E8A-4147-A177-3AD203B41FA5}">
                      <a16:colId xmlns="" xmlns:a16="http://schemas.microsoft.com/office/drawing/2014/main" val="20005"/>
                    </a:ext>
                  </a:extLst>
                </a:gridCol>
              </a:tblGrid>
              <a:tr h="446733">
                <a:tc>
                  <a:txBody>
                    <a:bodyPr/>
                    <a:lstStyle/>
                    <a:p>
                      <a:pPr algn="ctr"/>
                      <a:r>
                        <a:rPr lang="zh-CN" altLang="en-US" sz="1200" dirty="0"/>
                        <a:t>风电场位置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458356">
                <a:tc rowSpan="5">
                  <a:txBody>
                    <a:bodyPr/>
                    <a:lstStyle/>
                    <a:p>
                      <a:pPr algn="ctr"/>
                      <a:r>
                        <a:rPr lang="zh-CN" altLang="en-US" sz="1400" dirty="0"/>
                        <a:t>西南部风电</a:t>
                      </a:r>
                    </a:p>
                  </a:txBody>
                  <a:tcPr anchor="ctr">
                    <a:solidFill>
                      <a:schemeClr val="bg1"/>
                    </a:solidFill>
                  </a:tcPr>
                </a:tc>
                <a:tc>
                  <a:txBody>
                    <a:bodyPr/>
                    <a:lstStyle/>
                    <a:p>
                      <a:pPr algn="ctr"/>
                      <a:r>
                        <a:rPr lang="zh-CN" altLang="en-US" sz="1400" dirty="0"/>
                        <a:t>蓼城</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30</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26.3</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0</a:t>
                      </a:r>
                      <a:endParaRPr lang="zh-CN" altLang="en-US" sz="1400" dirty="0"/>
                    </a:p>
                  </a:txBody>
                  <a:tcPr anchor="ctr">
                    <a:lnL w="12700" cap="flat" cmpd="sng" algn="ctr">
                      <a:noFill/>
                      <a:prstDash val="solid"/>
                      <a:round/>
                      <a:headEnd type="none" w="med" len="med"/>
                      <a:tailEnd type="none" w="med" len="med"/>
                    </a:lnL>
                    <a:lnR w="12700" cmpd="sng">
                      <a:noFill/>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9.7</a:t>
                      </a:r>
                      <a:endParaRPr lang="zh-CN" altLang="en-US" sz="1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58356">
                <a:tc vMerge="1">
                  <a:txBody>
                    <a:bodyPr/>
                    <a:lstStyle/>
                    <a:p>
                      <a:endParaRPr lang="zh-CN"/>
                    </a:p>
                  </a:txBody>
                  <a:tcPr/>
                </a:tc>
                <a:tc>
                  <a:txBody>
                    <a:bodyPr/>
                    <a:lstStyle/>
                    <a:p>
                      <a:pPr algn="ctr"/>
                      <a:r>
                        <a:rPr lang="zh-CN" altLang="en-US" sz="1400" dirty="0"/>
                        <a:t>侨乡</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9.48</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5.82</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12.12</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458356">
                <a:tc vMerge="1">
                  <a:txBody>
                    <a:bodyPr/>
                    <a:lstStyle/>
                    <a:p>
                      <a:endParaRPr lang="zh-CN"/>
                    </a:p>
                  </a:txBody>
                  <a:tcPr anchor="ctr">
                    <a:solidFill>
                      <a:schemeClr val="bg1"/>
                    </a:solidFill>
                  </a:tcPr>
                </a:tc>
                <a:tc>
                  <a:txBody>
                    <a:bodyPr/>
                    <a:lstStyle/>
                    <a:p>
                      <a:pPr algn="ctr"/>
                      <a:r>
                        <a:rPr lang="zh-CN" altLang="en-US" sz="1400" dirty="0"/>
                        <a:t>漳圣</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36</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14.4</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16.2</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28.8</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58356">
                <a:tc vMerge="1">
                  <a:txBody>
                    <a:bodyPr/>
                    <a:lstStyle/>
                    <a:p>
                      <a:endParaRPr lang="zh-CN"/>
                    </a:p>
                  </a:txBody>
                  <a:tcPr anchor="ctr">
                    <a:solidFill>
                      <a:schemeClr val="bg1"/>
                    </a:solidFill>
                  </a:tcPr>
                </a:tc>
                <a:tc>
                  <a:txBody>
                    <a:bodyPr/>
                    <a:lstStyle/>
                    <a:p>
                      <a:pPr algn="ctr"/>
                      <a:r>
                        <a:rPr lang="zh-CN" altLang="en-US" sz="1400" dirty="0"/>
                        <a:t>段集</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8.15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4.87</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1.24</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altLang="zh-CN" sz="1400" dirty="0"/>
                        <a:t>4.91</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458356">
                <a:tc vMerge="1">
                  <a:txBody>
                    <a:bodyPr/>
                    <a:lstStyle/>
                    <a:p>
                      <a:endParaRPr lang="zh-CN"/>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樟柏</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1.79</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2.46</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1400" dirty="0"/>
                        <a:t>4.21</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458356">
                <a:tc>
                  <a:txBody>
                    <a:bodyPr/>
                    <a:lstStyle/>
                    <a:p>
                      <a:pPr algn="ctr"/>
                      <a:r>
                        <a:rPr lang="zh-CN" altLang="en-US" sz="1400" dirty="0"/>
                        <a:t>生物质电厂</a:t>
                      </a:r>
                    </a:p>
                  </a:txBody>
                  <a:tcPr anchor="ctr">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zh-CN" altLang="en-US" sz="1400" dirty="0"/>
                        <a:t>根亲</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10</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9.06</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0</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2.94</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6"/>
                  </a:ext>
                </a:extLst>
              </a:tr>
            </a:tbl>
          </a:graphicData>
        </a:graphic>
      </p:graphicFrame>
      <p:grpSp>
        <p:nvGrpSpPr>
          <p:cNvPr id="2" name="组合 1"/>
          <p:cNvGrpSpPr/>
          <p:nvPr/>
        </p:nvGrpSpPr>
        <p:grpSpPr>
          <a:xfrm>
            <a:off x="1026160" y="2120763"/>
            <a:ext cx="2775484" cy="3762194"/>
            <a:chOff x="1026160" y="1829370"/>
            <a:chExt cx="2775484" cy="3762194"/>
          </a:xfrm>
        </p:grpSpPr>
        <p:sp>
          <p:nvSpPr>
            <p:cNvPr id="98" name="任意多边形 97"/>
            <p:cNvSpPr/>
            <p:nvPr/>
          </p:nvSpPr>
          <p:spPr bwMode="auto">
            <a:xfrm>
              <a:off x="1066910" y="1829370"/>
              <a:ext cx="2734734" cy="3762194"/>
            </a:xfrm>
            <a:custGeom>
              <a:avLst/>
              <a:gdLst>
                <a:gd name="connsiteX0" fmla="*/ 1147951 w 2075051"/>
                <a:gd name="connsiteY0" fmla="*/ 2849278 h 2854663"/>
                <a:gd name="connsiteX1" fmla="*/ 1088685 w 2075051"/>
                <a:gd name="connsiteY1" fmla="*/ 2853511 h 2854663"/>
                <a:gd name="connsiteX2" fmla="*/ 1071751 w 2075051"/>
                <a:gd name="connsiteY2" fmla="*/ 2840811 h 2854663"/>
                <a:gd name="connsiteX3" fmla="*/ 1046351 w 2075051"/>
                <a:gd name="connsiteY3" fmla="*/ 2840811 h 2854663"/>
                <a:gd name="connsiteX4" fmla="*/ 1012485 w 2075051"/>
                <a:gd name="connsiteY4" fmla="*/ 2840811 h 2854663"/>
                <a:gd name="connsiteX5" fmla="*/ 987085 w 2075051"/>
                <a:gd name="connsiteY5" fmla="*/ 2840811 h 2854663"/>
                <a:gd name="connsiteX6" fmla="*/ 961685 w 2075051"/>
                <a:gd name="connsiteY6" fmla="*/ 2840811 h 2854663"/>
                <a:gd name="connsiteX7" fmla="*/ 953218 w 2075051"/>
                <a:gd name="connsiteY7" fmla="*/ 2832344 h 2854663"/>
                <a:gd name="connsiteX8" fmla="*/ 932051 w 2075051"/>
                <a:gd name="connsiteY8" fmla="*/ 2819644 h 2854663"/>
                <a:gd name="connsiteX9" fmla="*/ 906651 w 2075051"/>
                <a:gd name="connsiteY9" fmla="*/ 2802711 h 2854663"/>
                <a:gd name="connsiteX10" fmla="*/ 889718 w 2075051"/>
                <a:gd name="connsiteY10" fmla="*/ 2756144 h 2854663"/>
                <a:gd name="connsiteX11" fmla="*/ 881251 w 2075051"/>
                <a:gd name="connsiteY11" fmla="*/ 2739211 h 2854663"/>
                <a:gd name="connsiteX12" fmla="*/ 872785 w 2075051"/>
                <a:gd name="connsiteY12" fmla="*/ 2730744 h 2854663"/>
                <a:gd name="connsiteX13" fmla="*/ 855851 w 2075051"/>
                <a:gd name="connsiteY13" fmla="*/ 2709578 h 2854663"/>
                <a:gd name="connsiteX14" fmla="*/ 813518 w 2075051"/>
                <a:gd name="connsiteY14" fmla="*/ 2709578 h 2854663"/>
                <a:gd name="connsiteX15" fmla="*/ 792351 w 2075051"/>
                <a:gd name="connsiteY15" fmla="*/ 2696878 h 2854663"/>
                <a:gd name="connsiteX16" fmla="*/ 762718 w 2075051"/>
                <a:gd name="connsiteY16" fmla="*/ 2675711 h 2854663"/>
                <a:gd name="connsiteX17" fmla="*/ 750018 w 2075051"/>
                <a:gd name="connsiteY17" fmla="*/ 2654544 h 2854663"/>
                <a:gd name="connsiteX18" fmla="*/ 750018 w 2075051"/>
                <a:gd name="connsiteY18" fmla="*/ 2616444 h 2854663"/>
                <a:gd name="connsiteX19" fmla="*/ 750018 w 2075051"/>
                <a:gd name="connsiteY19" fmla="*/ 2578344 h 2854663"/>
                <a:gd name="connsiteX20" fmla="*/ 775418 w 2075051"/>
                <a:gd name="connsiteY20" fmla="*/ 2531778 h 2854663"/>
                <a:gd name="connsiteX21" fmla="*/ 779651 w 2075051"/>
                <a:gd name="connsiteY21" fmla="*/ 2480978 h 2854663"/>
                <a:gd name="connsiteX22" fmla="*/ 809285 w 2075051"/>
                <a:gd name="connsiteY22" fmla="*/ 2425944 h 2854663"/>
                <a:gd name="connsiteX23" fmla="*/ 809285 w 2075051"/>
                <a:gd name="connsiteY23" fmla="*/ 2387844 h 2854663"/>
                <a:gd name="connsiteX24" fmla="*/ 809285 w 2075051"/>
                <a:gd name="connsiteY24" fmla="*/ 2341278 h 2854663"/>
                <a:gd name="connsiteX25" fmla="*/ 821985 w 2075051"/>
                <a:gd name="connsiteY25" fmla="*/ 2277778 h 2854663"/>
                <a:gd name="connsiteX26" fmla="*/ 788118 w 2075051"/>
                <a:gd name="connsiteY26" fmla="*/ 2235444 h 2854663"/>
                <a:gd name="connsiteX27" fmla="*/ 762718 w 2075051"/>
                <a:gd name="connsiteY27" fmla="*/ 2201578 h 2854663"/>
                <a:gd name="connsiteX28" fmla="*/ 733085 w 2075051"/>
                <a:gd name="connsiteY28" fmla="*/ 2146544 h 2854663"/>
                <a:gd name="connsiteX29" fmla="*/ 720385 w 2075051"/>
                <a:gd name="connsiteY29" fmla="*/ 2112678 h 2854663"/>
                <a:gd name="connsiteX30" fmla="*/ 694985 w 2075051"/>
                <a:gd name="connsiteY30" fmla="*/ 2078811 h 2854663"/>
                <a:gd name="connsiteX31" fmla="*/ 673818 w 2075051"/>
                <a:gd name="connsiteY31" fmla="*/ 2032244 h 2854663"/>
                <a:gd name="connsiteX32" fmla="*/ 669585 w 2075051"/>
                <a:gd name="connsiteY32" fmla="*/ 2002611 h 2854663"/>
                <a:gd name="connsiteX33" fmla="*/ 644185 w 2075051"/>
                <a:gd name="connsiteY33" fmla="*/ 1956044 h 2854663"/>
                <a:gd name="connsiteX34" fmla="*/ 639951 w 2075051"/>
                <a:gd name="connsiteY34" fmla="*/ 1934878 h 2854663"/>
                <a:gd name="connsiteX35" fmla="*/ 593385 w 2075051"/>
                <a:gd name="connsiteY35" fmla="*/ 1917944 h 2854663"/>
                <a:gd name="connsiteX36" fmla="*/ 555285 w 2075051"/>
                <a:gd name="connsiteY36" fmla="*/ 1913711 h 2854663"/>
                <a:gd name="connsiteX37" fmla="*/ 508718 w 2075051"/>
                <a:gd name="connsiteY37" fmla="*/ 1888311 h 2854663"/>
                <a:gd name="connsiteX38" fmla="*/ 474851 w 2075051"/>
                <a:gd name="connsiteY38" fmla="*/ 1871378 h 2854663"/>
                <a:gd name="connsiteX39" fmla="*/ 457918 w 2075051"/>
                <a:gd name="connsiteY39" fmla="*/ 1858678 h 2854663"/>
                <a:gd name="connsiteX40" fmla="*/ 457918 w 2075051"/>
                <a:gd name="connsiteY40" fmla="*/ 1829044 h 2854663"/>
                <a:gd name="connsiteX41" fmla="*/ 479085 w 2075051"/>
                <a:gd name="connsiteY41" fmla="*/ 1816344 h 2854663"/>
                <a:gd name="connsiteX42" fmla="*/ 496018 w 2075051"/>
                <a:gd name="connsiteY42" fmla="*/ 1795178 h 2854663"/>
                <a:gd name="connsiteX43" fmla="*/ 479085 w 2075051"/>
                <a:gd name="connsiteY43" fmla="*/ 1769778 h 2854663"/>
                <a:gd name="connsiteX44" fmla="*/ 428285 w 2075051"/>
                <a:gd name="connsiteY44" fmla="*/ 1757078 h 2854663"/>
                <a:gd name="connsiteX45" fmla="*/ 398651 w 2075051"/>
                <a:gd name="connsiteY45" fmla="*/ 1744378 h 2854663"/>
                <a:gd name="connsiteX46" fmla="*/ 360551 w 2075051"/>
                <a:gd name="connsiteY46" fmla="*/ 1744378 h 2854663"/>
                <a:gd name="connsiteX47" fmla="*/ 305518 w 2075051"/>
                <a:gd name="connsiteY47" fmla="*/ 1744378 h 2854663"/>
                <a:gd name="connsiteX48" fmla="*/ 267418 w 2075051"/>
                <a:gd name="connsiteY48" fmla="*/ 1765544 h 2854663"/>
                <a:gd name="connsiteX49" fmla="*/ 242018 w 2075051"/>
                <a:gd name="connsiteY49" fmla="*/ 1778244 h 2854663"/>
                <a:gd name="connsiteX50" fmla="*/ 237785 w 2075051"/>
                <a:gd name="connsiteY50" fmla="*/ 1803644 h 2854663"/>
                <a:gd name="connsiteX51" fmla="*/ 220851 w 2075051"/>
                <a:gd name="connsiteY51" fmla="*/ 1845978 h 2854663"/>
                <a:gd name="connsiteX52" fmla="*/ 233551 w 2075051"/>
                <a:gd name="connsiteY52" fmla="*/ 1896778 h 2854663"/>
                <a:gd name="connsiteX53" fmla="*/ 233551 w 2075051"/>
                <a:gd name="connsiteY53" fmla="*/ 1939111 h 2854663"/>
                <a:gd name="connsiteX54" fmla="*/ 199685 w 2075051"/>
                <a:gd name="connsiteY54" fmla="*/ 1934878 h 2854663"/>
                <a:gd name="connsiteX55" fmla="*/ 186985 w 2075051"/>
                <a:gd name="connsiteY55" fmla="*/ 1917944 h 2854663"/>
                <a:gd name="connsiteX56" fmla="*/ 153118 w 2075051"/>
                <a:gd name="connsiteY56" fmla="*/ 1917944 h 2854663"/>
                <a:gd name="connsiteX57" fmla="*/ 110785 w 2075051"/>
                <a:gd name="connsiteY57" fmla="*/ 1909478 h 2854663"/>
                <a:gd name="connsiteX58" fmla="*/ 81151 w 2075051"/>
                <a:gd name="connsiteY58" fmla="*/ 1905244 h 2854663"/>
                <a:gd name="connsiteX59" fmla="*/ 68451 w 2075051"/>
                <a:gd name="connsiteY59" fmla="*/ 1854444 h 2854663"/>
                <a:gd name="connsiteX60" fmla="*/ 51518 w 2075051"/>
                <a:gd name="connsiteY60" fmla="*/ 1799411 h 2854663"/>
                <a:gd name="connsiteX61" fmla="*/ 30351 w 2075051"/>
                <a:gd name="connsiteY61" fmla="*/ 1718978 h 2854663"/>
                <a:gd name="connsiteX62" fmla="*/ 17651 w 2075051"/>
                <a:gd name="connsiteY62" fmla="*/ 1689344 h 2854663"/>
                <a:gd name="connsiteX63" fmla="*/ 718 w 2075051"/>
                <a:gd name="connsiteY63" fmla="*/ 1630078 h 2854663"/>
                <a:gd name="connsiteX64" fmla="*/ 4951 w 2075051"/>
                <a:gd name="connsiteY64" fmla="*/ 1583511 h 2854663"/>
                <a:gd name="connsiteX65" fmla="*/ 4951 w 2075051"/>
                <a:gd name="connsiteY65" fmla="*/ 1549644 h 2854663"/>
                <a:gd name="connsiteX66" fmla="*/ 718 w 2075051"/>
                <a:gd name="connsiteY66" fmla="*/ 1498844 h 2854663"/>
                <a:gd name="connsiteX67" fmla="*/ 21885 w 2075051"/>
                <a:gd name="connsiteY67" fmla="*/ 1452278 h 2854663"/>
                <a:gd name="connsiteX68" fmla="*/ 38818 w 2075051"/>
                <a:gd name="connsiteY68" fmla="*/ 1409944 h 2854663"/>
                <a:gd name="connsiteX69" fmla="*/ 47285 w 2075051"/>
                <a:gd name="connsiteY69" fmla="*/ 1359144 h 2854663"/>
                <a:gd name="connsiteX70" fmla="*/ 47285 w 2075051"/>
                <a:gd name="connsiteY70" fmla="*/ 1321044 h 2854663"/>
                <a:gd name="connsiteX71" fmla="*/ 47285 w 2075051"/>
                <a:gd name="connsiteY71" fmla="*/ 1282944 h 2854663"/>
                <a:gd name="connsiteX72" fmla="*/ 51518 w 2075051"/>
                <a:gd name="connsiteY72" fmla="*/ 1257544 h 2854663"/>
                <a:gd name="connsiteX73" fmla="*/ 59985 w 2075051"/>
                <a:gd name="connsiteY73" fmla="*/ 1227911 h 2854663"/>
                <a:gd name="connsiteX74" fmla="*/ 110785 w 2075051"/>
                <a:gd name="connsiteY74" fmla="*/ 1185578 h 2854663"/>
                <a:gd name="connsiteX75" fmla="*/ 127718 w 2075051"/>
                <a:gd name="connsiteY75" fmla="*/ 1151711 h 2854663"/>
                <a:gd name="connsiteX76" fmla="*/ 153118 w 2075051"/>
                <a:gd name="connsiteY76" fmla="*/ 1134778 h 2854663"/>
                <a:gd name="connsiteX77" fmla="*/ 216618 w 2075051"/>
                <a:gd name="connsiteY77" fmla="*/ 1134778 h 2854663"/>
                <a:gd name="connsiteX78" fmla="*/ 258951 w 2075051"/>
                <a:gd name="connsiteY78" fmla="*/ 1134778 h 2854663"/>
                <a:gd name="connsiteX79" fmla="*/ 297051 w 2075051"/>
                <a:gd name="connsiteY79" fmla="*/ 1134778 h 2854663"/>
                <a:gd name="connsiteX80" fmla="*/ 347851 w 2075051"/>
                <a:gd name="connsiteY80" fmla="*/ 1134778 h 2854663"/>
                <a:gd name="connsiteX81" fmla="*/ 424051 w 2075051"/>
                <a:gd name="connsiteY81" fmla="*/ 1126311 h 2854663"/>
                <a:gd name="connsiteX82" fmla="*/ 462151 w 2075051"/>
                <a:gd name="connsiteY82" fmla="*/ 1109378 h 2854663"/>
                <a:gd name="connsiteX83" fmla="*/ 483318 w 2075051"/>
                <a:gd name="connsiteY83" fmla="*/ 1092444 h 2854663"/>
                <a:gd name="connsiteX84" fmla="*/ 496018 w 2075051"/>
                <a:gd name="connsiteY84" fmla="*/ 1062811 h 2854663"/>
                <a:gd name="connsiteX85" fmla="*/ 525651 w 2075051"/>
                <a:gd name="connsiteY85" fmla="*/ 1050111 h 2854663"/>
                <a:gd name="connsiteX86" fmla="*/ 572218 w 2075051"/>
                <a:gd name="connsiteY86" fmla="*/ 1016244 h 2854663"/>
                <a:gd name="connsiteX87" fmla="*/ 589151 w 2075051"/>
                <a:gd name="connsiteY87" fmla="*/ 986611 h 2854663"/>
                <a:gd name="connsiteX88" fmla="*/ 601851 w 2075051"/>
                <a:gd name="connsiteY88" fmla="*/ 973911 h 2854663"/>
                <a:gd name="connsiteX89" fmla="*/ 635718 w 2075051"/>
                <a:gd name="connsiteY89" fmla="*/ 973911 h 2854663"/>
                <a:gd name="connsiteX90" fmla="*/ 648418 w 2075051"/>
                <a:gd name="connsiteY90" fmla="*/ 961211 h 2854663"/>
                <a:gd name="connsiteX91" fmla="*/ 652651 w 2075051"/>
                <a:gd name="connsiteY91" fmla="*/ 927344 h 2854663"/>
                <a:gd name="connsiteX92" fmla="*/ 656885 w 2075051"/>
                <a:gd name="connsiteY92" fmla="*/ 893478 h 2854663"/>
                <a:gd name="connsiteX93" fmla="*/ 665351 w 2075051"/>
                <a:gd name="connsiteY93" fmla="*/ 872311 h 2854663"/>
                <a:gd name="connsiteX94" fmla="*/ 686518 w 2075051"/>
                <a:gd name="connsiteY94" fmla="*/ 851144 h 2854663"/>
                <a:gd name="connsiteX95" fmla="*/ 737318 w 2075051"/>
                <a:gd name="connsiteY95" fmla="*/ 846911 h 2854663"/>
                <a:gd name="connsiteX96" fmla="*/ 745785 w 2075051"/>
                <a:gd name="connsiteY96" fmla="*/ 817278 h 2854663"/>
                <a:gd name="connsiteX97" fmla="*/ 750018 w 2075051"/>
                <a:gd name="connsiteY97" fmla="*/ 779178 h 2854663"/>
                <a:gd name="connsiteX98" fmla="*/ 750018 w 2075051"/>
                <a:gd name="connsiteY98" fmla="*/ 758011 h 2854663"/>
                <a:gd name="connsiteX99" fmla="*/ 750018 w 2075051"/>
                <a:gd name="connsiteY99" fmla="*/ 728378 h 2854663"/>
                <a:gd name="connsiteX100" fmla="*/ 754251 w 2075051"/>
                <a:gd name="connsiteY100" fmla="*/ 694511 h 2854663"/>
                <a:gd name="connsiteX101" fmla="*/ 779651 w 2075051"/>
                <a:gd name="connsiteY101" fmla="*/ 664878 h 2854663"/>
                <a:gd name="connsiteX102" fmla="*/ 817751 w 2075051"/>
                <a:gd name="connsiteY102" fmla="*/ 643711 h 2854663"/>
                <a:gd name="connsiteX103" fmla="*/ 860085 w 2075051"/>
                <a:gd name="connsiteY103" fmla="*/ 597144 h 2854663"/>
                <a:gd name="connsiteX104" fmla="*/ 864318 w 2075051"/>
                <a:gd name="connsiteY104" fmla="*/ 575978 h 2854663"/>
                <a:gd name="connsiteX105" fmla="*/ 881251 w 2075051"/>
                <a:gd name="connsiteY105" fmla="*/ 533644 h 2854663"/>
                <a:gd name="connsiteX106" fmla="*/ 893951 w 2075051"/>
                <a:gd name="connsiteY106" fmla="*/ 499778 h 2854663"/>
                <a:gd name="connsiteX107" fmla="*/ 893951 w 2075051"/>
                <a:gd name="connsiteY107" fmla="*/ 470144 h 2854663"/>
                <a:gd name="connsiteX108" fmla="*/ 893951 w 2075051"/>
                <a:gd name="connsiteY108" fmla="*/ 461678 h 2854663"/>
                <a:gd name="connsiteX109" fmla="*/ 919351 w 2075051"/>
                <a:gd name="connsiteY109" fmla="*/ 453211 h 2854663"/>
                <a:gd name="connsiteX110" fmla="*/ 961685 w 2075051"/>
                <a:gd name="connsiteY110" fmla="*/ 448978 h 2854663"/>
                <a:gd name="connsiteX111" fmla="*/ 982851 w 2075051"/>
                <a:gd name="connsiteY111" fmla="*/ 448978 h 2854663"/>
                <a:gd name="connsiteX112" fmla="*/ 1016718 w 2075051"/>
                <a:gd name="connsiteY112" fmla="*/ 461678 h 2854663"/>
                <a:gd name="connsiteX113" fmla="*/ 1037885 w 2075051"/>
                <a:gd name="connsiteY113" fmla="*/ 461678 h 2854663"/>
                <a:gd name="connsiteX114" fmla="*/ 1063285 w 2075051"/>
                <a:gd name="connsiteY114" fmla="*/ 470144 h 2854663"/>
                <a:gd name="connsiteX115" fmla="*/ 1092918 w 2075051"/>
                <a:gd name="connsiteY115" fmla="*/ 465911 h 2854663"/>
                <a:gd name="connsiteX116" fmla="*/ 1131018 w 2075051"/>
                <a:gd name="connsiteY116" fmla="*/ 453211 h 2854663"/>
                <a:gd name="connsiteX117" fmla="*/ 1156418 w 2075051"/>
                <a:gd name="connsiteY117" fmla="*/ 423578 h 2854663"/>
                <a:gd name="connsiteX118" fmla="*/ 1169118 w 2075051"/>
                <a:gd name="connsiteY118" fmla="*/ 389711 h 2854663"/>
                <a:gd name="connsiteX119" fmla="*/ 1190285 w 2075051"/>
                <a:gd name="connsiteY119" fmla="*/ 338911 h 2854663"/>
                <a:gd name="connsiteX120" fmla="*/ 1228385 w 2075051"/>
                <a:gd name="connsiteY120" fmla="*/ 292344 h 2854663"/>
                <a:gd name="connsiteX121" fmla="*/ 1258018 w 2075051"/>
                <a:gd name="connsiteY121" fmla="*/ 279644 h 2854663"/>
                <a:gd name="connsiteX122" fmla="*/ 1266485 w 2075051"/>
                <a:gd name="connsiteY122" fmla="*/ 245778 h 2854663"/>
                <a:gd name="connsiteX123" fmla="*/ 1274951 w 2075051"/>
                <a:gd name="connsiteY123" fmla="*/ 216144 h 2854663"/>
                <a:gd name="connsiteX124" fmla="*/ 1283418 w 2075051"/>
                <a:gd name="connsiteY124" fmla="*/ 178044 h 2854663"/>
                <a:gd name="connsiteX125" fmla="*/ 1308818 w 2075051"/>
                <a:gd name="connsiteY125" fmla="*/ 178044 h 2854663"/>
                <a:gd name="connsiteX126" fmla="*/ 1355385 w 2075051"/>
                <a:gd name="connsiteY126" fmla="*/ 190744 h 2854663"/>
                <a:gd name="connsiteX127" fmla="*/ 1389251 w 2075051"/>
                <a:gd name="connsiteY127" fmla="*/ 190744 h 2854663"/>
                <a:gd name="connsiteX128" fmla="*/ 1440051 w 2075051"/>
                <a:gd name="connsiteY128" fmla="*/ 194978 h 2854663"/>
                <a:gd name="connsiteX129" fmla="*/ 1482385 w 2075051"/>
                <a:gd name="connsiteY129" fmla="*/ 194978 h 2854663"/>
                <a:gd name="connsiteX130" fmla="*/ 1520485 w 2075051"/>
                <a:gd name="connsiteY130" fmla="*/ 194978 h 2854663"/>
                <a:gd name="connsiteX131" fmla="*/ 1583985 w 2075051"/>
                <a:gd name="connsiteY131" fmla="*/ 194978 h 2854663"/>
                <a:gd name="connsiteX132" fmla="*/ 1630551 w 2075051"/>
                <a:gd name="connsiteY132" fmla="*/ 186511 h 2854663"/>
                <a:gd name="connsiteX133" fmla="*/ 1664418 w 2075051"/>
                <a:gd name="connsiteY133" fmla="*/ 165344 h 2854663"/>
                <a:gd name="connsiteX134" fmla="*/ 1672885 w 2075051"/>
                <a:gd name="connsiteY134" fmla="*/ 123011 h 2854663"/>
                <a:gd name="connsiteX135" fmla="*/ 1689818 w 2075051"/>
                <a:gd name="connsiteY135" fmla="*/ 84911 h 2854663"/>
                <a:gd name="connsiteX136" fmla="*/ 1706751 w 2075051"/>
                <a:gd name="connsiteY136" fmla="*/ 63744 h 2854663"/>
                <a:gd name="connsiteX137" fmla="*/ 1749085 w 2075051"/>
                <a:gd name="connsiteY137" fmla="*/ 42578 h 2854663"/>
                <a:gd name="connsiteX138" fmla="*/ 1787185 w 2075051"/>
                <a:gd name="connsiteY138" fmla="*/ 29878 h 2854663"/>
                <a:gd name="connsiteX139" fmla="*/ 1837985 w 2075051"/>
                <a:gd name="connsiteY139" fmla="*/ 8711 h 2854663"/>
                <a:gd name="connsiteX140" fmla="*/ 1871851 w 2075051"/>
                <a:gd name="connsiteY140" fmla="*/ 244 h 2854663"/>
                <a:gd name="connsiteX141" fmla="*/ 1876085 w 2075051"/>
                <a:gd name="connsiteY141" fmla="*/ 17178 h 2854663"/>
                <a:gd name="connsiteX142" fmla="*/ 1893018 w 2075051"/>
                <a:gd name="connsiteY142" fmla="*/ 34111 h 2854663"/>
                <a:gd name="connsiteX143" fmla="*/ 1926885 w 2075051"/>
                <a:gd name="connsiteY143" fmla="*/ 46811 h 2854663"/>
                <a:gd name="connsiteX144" fmla="*/ 1948051 w 2075051"/>
                <a:gd name="connsiteY144" fmla="*/ 46811 h 2854663"/>
                <a:gd name="connsiteX145" fmla="*/ 1977685 w 2075051"/>
                <a:gd name="connsiteY145" fmla="*/ 46811 h 2854663"/>
                <a:gd name="connsiteX146" fmla="*/ 1986151 w 2075051"/>
                <a:gd name="connsiteY146" fmla="*/ 46811 h 2854663"/>
                <a:gd name="connsiteX147" fmla="*/ 1986151 w 2075051"/>
                <a:gd name="connsiteY147" fmla="*/ 72211 h 2854663"/>
                <a:gd name="connsiteX148" fmla="*/ 1964985 w 2075051"/>
                <a:gd name="connsiteY148" fmla="*/ 97611 h 2854663"/>
                <a:gd name="connsiteX149" fmla="*/ 1943818 w 2075051"/>
                <a:gd name="connsiteY149" fmla="*/ 123011 h 2854663"/>
                <a:gd name="connsiteX150" fmla="*/ 1909951 w 2075051"/>
                <a:gd name="connsiteY150" fmla="*/ 144178 h 2854663"/>
                <a:gd name="connsiteX151" fmla="*/ 1884551 w 2075051"/>
                <a:gd name="connsiteY151" fmla="*/ 152644 h 2854663"/>
                <a:gd name="connsiteX152" fmla="*/ 1871851 w 2075051"/>
                <a:gd name="connsiteY152" fmla="*/ 165344 h 2854663"/>
                <a:gd name="connsiteX153" fmla="*/ 1871851 w 2075051"/>
                <a:gd name="connsiteY153" fmla="*/ 203444 h 2854663"/>
                <a:gd name="connsiteX154" fmla="*/ 1871851 w 2075051"/>
                <a:gd name="connsiteY154" fmla="*/ 300811 h 2854663"/>
                <a:gd name="connsiteX155" fmla="*/ 1884551 w 2075051"/>
                <a:gd name="connsiteY155" fmla="*/ 402411 h 2854663"/>
                <a:gd name="connsiteX156" fmla="*/ 1884551 w 2075051"/>
                <a:gd name="connsiteY156" fmla="*/ 550578 h 2854663"/>
                <a:gd name="connsiteX157" fmla="*/ 1888785 w 2075051"/>
                <a:gd name="connsiteY157" fmla="*/ 597144 h 2854663"/>
                <a:gd name="connsiteX158" fmla="*/ 1893018 w 2075051"/>
                <a:gd name="connsiteY158" fmla="*/ 694511 h 2854663"/>
                <a:gd name="connsiteX159" fmla="*/ 1893018 w 2075051"/>
                <a:gd name="connsiteY159" fmla="*/ 741078 h 2854663"/>
                <a:gd name="connsiteX160" fmla="*/ 1893018 w 2075051"/>
                <a:gd name="connsiteY160" fmla="*/ 783411 h 2854663"/>
                <a:gd name="connsiteX161" fmla="*/ 1909951 w 2075051"/>
                <a:gd name="connsiteY161" fmla="*/ 885011 h 2854663"/>
                <a:gd name="connsiteX162" fmla="*/ 1914185 w 2075051"/>
                <a:gd name="connsiteY162" fmla="*/ 935811 h 2854663"/>
                <a:gd name="connsiteX163" fmla="*/ 1931118 w 2075051"/>
                <a:gd name="connsiteY163" fmla="*/ 1012011 h 2854663"/>
                <a:gd name="connsiteX164" fmla="*/ 1952285 w 2075051"/>
                <a:gd name="connsiteY164" fmla="*/ 1054344 h 2854663"/>
                <a:gd name="connsiteX165" fmla="*/ 1981918 w 2075051"/>
                <a:gd name="connsiteY165" fmla="*/ 1130544 h 2854663"/>
                <a:gd name="connsiteX166" fmla="*/ 2007318 w 2075051"/>
                <a:gd name="connsiteY166" fmla="*/ 1155944 h 2854663"/>
                <a:gd name="connsiteX167" fmla="*/ 2024251 w 2075051"/>
                <a:gd name="connsiteY167" fmla="*/ 1215211 h 2854663"/>
                <a:gd name="connsiteX168" fmla="*/ 2036951 w 2075051"/>
                <a:gd name="connsiteY168" fmla="*/ 1291411 h 2854663"/>
                <a:gd name="connsiteX169" fmla="*/ 2036951 w 2075051"/>
                <a:gd name="connsiteY169" fmla="*/ 1354911 h 2854663"/>
                <a:gd name="connsiteX170" fmla="*/ 2041185 w 2075051"/>
                <a:gd name="connsiteY170" fmla="*/ 1401478 h 2854663"/>
                <a:gd name="connsiteX171" fmla="*/ 2053885 w 2075051"/>
                <a:gd name="connsiteY171" fmla="*/ 1439578 h 2854663"/>
                <a:gd name="connsiteX172" fmla="*/ 2066585 w 2075051"/>
                <a:gd name="connsiteY172" fmla="*/ 1494611 h 2854663"/>
                <a:gd name="connsiteX173" fmla="*/ 2062351 w 2075051"/>
                <a:gd name="connsiteY173" fmla="*/ 1549644 h 2854663"/>
                <a:gd name="connsiteX174" fmla="*/ 2062351 w 2075051"/>
                <a:gd name="connsiteY174" fmla="*/ 1621611 h 2854663"/>
                <a:gd name="connsiteX175" fmla="*/ 2058118 w 2075051"/>
                <a:gd name="connsiteY175" fmla="*/ 1697811 h 2854663"/>
                <a:gd name="connsiteX176" fmla="*/ 2070818 w 2075051"/>
                <a:gd name="connsiteY176" fmla="*/ 1740144 h 2854663"/>
                <a:gd name="connsiteX177" fmla="*/ 2066585 w 2075051"/>
                <a:gd name="connsiteY177" fmla="*/ 1761311 h 2854663"/>
                <a:gd name="connsiteX178" fmla="*/ 2070818 w 2075051"/>
                <a:gd name="connsiteY178" fmla="*/ 1812111 h 2854663"/>
                <a:gd name="connsiteX179" fmla="*/ 2070818 w 2075051"/>
                <a:gd name="connsiteY179" fmla="*/ 1871378 h 2854663"/>
                <a:gd name="connsiteX180" fmla="*/ 2075051 w 2075051"/>
                <a:gd name="connsiteY180" fmla="*/ 1922178 h 2854663"/>
                <a:gd name="connsiteX181" fmla="*/ 2070818 w 2075051"/>
                <a:gd name="connsiteY181" fmla="*/ 1998378 h 2854663"/>
                <a:gd name="connsiteX182" fmla="*/ 2070818 w 2075051"/>
                <a:gd name="connsiteY182" fmla="*/ 2049178 h 2854663"/>
                <a:gd name="connsiteX183" fmla="*/ 2070818 w 2075051"/>
                <a:gd name="connsiteY183" fmla="*/ 2099978 h 2854663"/>
                <a:gd name="connsiteX184" fmla="*/ 2070818 w 2075051"/>
                <a:gd name="connsiteY184" fmla="*/ 2163478 h 2854663"/>
                <a:gd name="connsiteX185" fmla="*/ 2062351 w 2075051"/>
                <a:gd name="connsiteY185" fmla="*/ 2218511 h 2854663"/>
                <a:gd name="connsiteX186" fmla="*/ 2062351 w 2075051"/>
                <a:gd name="connsiteY186" fmla="*/ 2286244 h 2854663"/>
                <a:gd name="connsiteX187" fmla="*/ 2053885 w 2075051"/>
                <a:gd name="connsiteY187" fmla="*/ 2298944 h 2854663"/>
                <a:gd name="connsiteX188" fmla="*/ 2045418 w 2075051"/>
                <a:gd name="connsiteY188" fmla="*/ 2332811 h 2854663"/>
                <a:gd name="connsiteX189" fmla="*/ 2024251 w 2075051"/>
                <a:gd name="connsiteY189" fmla="*/ 2392078 h 2854663"/>
                <a:gd name="connsiteX190" fmla="*/ 2011551 w 2075051"/>
                <a:gd name="connsiteY190" fmla="*/ 2425944 h 2854663"/>
                <a:gd name="connsiteX191" fmla="*/ 2024251 w 2075051"/>
                <a:gd name="connsiteY191" fmla="*/ 2480978 h 2854663"/>
                <a:gd name="connsiteX192" fmla="*/ 2024251 w 2075051"/>
                <a:gd name="connsiteY192" fmla="*/ 2540244 h 2854663"/>
                <a:gd name="connsiteX193" fmla="*/ 2007318 w 2075051"/>
                <a:gd name="connsiteY193" fmla="*/ 2599511 h 2854663"/>
                <a:gd name="connsiteX194" fmla="*/ 1969218 w 2075051"/>
                <a:gd name="connsiteY194" fmla="*/ 2654544 h 2854663"/>
                <a:gd name="connsiteX195" fmla="*/ 1969218 w 2075051"/>
                <a:gd name="connsiteY195" fmla="*/ 2730744 h 2854663"/>
                <a:gd name="connsiteX196" fmla="*/ 1948051 w 2075051"/>
                <a:gd name="connsiteY196" fmla="*/ 2777311 h 2854663"/>
                <a:gd name="connsiteX197" fmla="*/ 1901485 w 2075051"/>
                <a:gd name="connsiteY197" fmla="*/ 2781544 h 2854663"/>
                <a:gd name="connsiteX198" fmla="*/ 1846451 w 2075051"/>
                <a:gd name="connsiteY198" fmla="*/ 2790011 h 2854663"/>
                <a:gd name="connsiteX199" fmla="*/ 1782951 w 2075051"/>
                <a:gd name="connsiteY199" fmla="*/ 2790011 h 2854663"/>
                <a:gd name="connsiteX200" fmla="*/ 1761785 w 2075051"/>
                <a:gd name="connsiteY200" fmla="*/ 2802711 h 2854663"/>
                <a:gd name="connsiteX201" fmla="*/ 1744851 w 2075051"/>
                <a:gd name="connsiteY201" fmla="*/ 2819644 h 2854663"/>
                <a:gd name="connsiteX202" fmla="*/ 1706751 w 2075051"/>
                <a:gd name="connsiteY202" fmla="*/ 2823878 h 2854663"/>
                <a:gd name="connsiteX203" fmla="*/ 1672885 w 2075051"/>
                <a:gd name="connsiteY203" fmla="*/ 2832344 h 2854663"/>
                <a:gd name="connsiteX204" fmla="*/ 1605151 w 2075051"/>
                <a:gd name="connsiteY204" fmla="*/ 2823878 h 2854663"/>
                <a:gd name="connsiteX205" fmla="*/ 1545885 w 2075051"/>
                <a:gd name="connsiteY205" fmla="*/ 2794244 h 2854663"/>
                <a:gd name="connsiteX206" fmla="*/ 1507785 w 2075051"/>
                <a:gd name="connsiteY206" fmla="*/ 2764611 h 2854663"/>
                <a:gd name="connsiteX207" fmla="*/ 1469685 w 2075051"/>
                <a:gd name="connsiteY207" fmla="*/ 2739211 h 2854663"/>
                <a:gd name="connsiteX208" fmla="*/ 1410418 w 2075051"/>
                <a:gd name="connsiteY208" fmla="*/ 2777311 h 2854663"/>
                <a:gd name="connsiteX209" fmla="*/ 1351151 w 2075051"/>
                <a:gd name="connsiteY209" fmla="*/ 2798478 h 2854663"/>
                <a:gd name="connsiteX210" fmla="*/ 1283418 w 2075051"/>
                <a:gd name="connsiteY210" fmla="*/ 2802711 h 2854663"/>
                <a:gd name="connsiteX211" fmla="*/ 1207218 w 2075051"/>
                <a:gd name="connsiteY211" fmla="*/ 2811178 h 2854663"/>
                <a:gd name="connsiteX212" fmla="*/ 1147951 w 2075051"/>
                <a:gd name="connsiteY212" fmla="*/ 2849278 h 28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075051" h="2854663">
                  <a:moveTo>
                    <a:pt x="1147951" y="2849278"/>
                  </a:moveTo>
                  <a:cubicBezTo>
                    <a:pt x="1128195" y="2856334"/>
                    <a:pt x="1101385" y="2854922"/>
                    <a:pt x="1088685" y="2853511"/>
                  </a:cubicBezTo>
                  <a:cubicBezTo>
                    <a:pt x="1075985" y="2852100"/>
                    <a:pt x="1078807" y="2842928"/>
                    <a:pt x="1071751" y="2840811"/>
                  </a:cubicBezTo>
                  <a:cubicBezTo>
                    <a:pt x="1064695" y="2838694"/>
                    <a:pt x="1046351" y="2840811"/>
                    <a:pt x="1046351" y="2840811"/>
                  </a:cubicBezTo>
                  <a:lnTo>
                    <a:pt x="1012485" y="2840811"/>
                  </a:lnTo>
                  <a:lnTo>
                    <a:pt x="987085" y="2840811"/>
                  </a:lnTo>
                  <a:cubicBezTo>
                    <a:pt x="978618" y="2840811"/>
                    <a:pt x="967330" y="2842222"/>
                    <a:pt x="961685" y="2840811"/>
                  </a:cubicBezTo>
                  <a:cubicBezTo>
                    <a:pt x="956040" y="2839400"/>
                    <a:pt x="958157" y="2835872"/>
                    <a:pt x="953218" y="2832344"/>
                  </a:cubicBezTo>
                  <a:cubicBezTo>
                    <a:pt x="948279" y="2828816"/>
                    <a:pt x="939812" y="2824583"/>
                    <a:pt x="932051" y="2819644"/>
                  </a:cubicBezTo>
                  <a:cubicBezTo>
                    <a:pt x="924290" y="2814705"/>
                    <a:pt x="913706" y="2813294"/>
                    <a:pt x="906651" y="2802711"/>
                  </a:cubicBezTo>
                  <a:cubicBezTo>
                    <a:pt x="899596" y="2792128"/>
                    <a:pt x="893951" y="2766727"/>
                    <a:pt x="889718" y="2756144"/>
                  </a:cubicBezTo>
                  <a:cubicBezTo>
                    <a:pt x="885485" y="2745561"/>
                    <a:pt x="884073" y="2743444"/>
                    <a:pt x="881251" y="2739211"/>
                  </a:cubicBezTo>
                  <a:cubicBezTo>
                    <a:pt x="878429" y="2734978"/>
                    <a:pt x="877018" y="2735683"/>
                    <a:pt x="872785" y="2730744"/>
                  </a:cubicBezTo>
                  <a:cubicBezTo>
                    <a:pt x="868552" y="2725805"/>
                    <a:pt x="865729" y="2713106"/>
                    <a:pt x="855851" y="2709578"/>
                  </a:cubicBezTo>
                  <a:cubicBezTo>
                    <a:pt x="845973" y="2706050"/>
                    <a:pt x="824101" y="2711695"/>
                    <a:pt x="813518" y="2709578"/>
                  </a:cubicBezTo>
                  <a:cubicBezTo>
                    <a:pt x="802935" y="2707461"/>
                    <a:pt x="800818" y="2702522"/>
                    <a:pt x="792351" y="2696878"/>
                  </a:cubicBezTo>
                  <a:cubicBezTo>
                    <a:pt x="783884" y="2691234"/>
                    <a:pt x="769773" y="2682767"/>
                    <a:pt x="762718" y="2675711"/>
                  </a:cubicBezTo>
                  <a:cubicBezTo>
                    <a:pt x="755663" y="2668655"/>
                    <a:pt x="752135" y="2664422"/>
                    <a:pt x="750018" y="2654544"/>
                  </a:cubicBezTo>
                  <a:cubicBezTo>
                    <a:pt x="747901" y="2644666"/>
                    <a:pt x="750018" y="2616444"/>
                    <a:pt x="750018" y="2616444"/>
                  </a:cubicBezTo>
                  <a:cubicBezTo>
                    <a:pt x="750018" y="2603744"/>
                    <a:pt x="745785" y="2592455"/>
                    <a:pt x="750018" y="2578344"/>
                  </a:cubicBezTo>
                  <a:cubicBezTo>
                    <a:pt x="754251" y="2564233"/>
                    <a:pt x="770479" y="2548006"/>
                    <a:pt x="775418" y="2531778"/>
                  </a:cubicBezTo>
                  <a:cubicBezTo>
                    <a:pt x="780357" y="2515550"/>
                    <a:pt x="774006" y="2498617"/>
                    <a:pt x="779651" y="2480978"/>
                  </a:cubicBezTo>
                  <a:cubicBezTo>
                    <a:pt x="785296" y="2463339"/>
                    <a:pt x="804346" y="2441466"/>
                    <a:pt x="809285" y="2425944"/>
                  </a:cubicBezTo>
                  <a:cubicBezTo>
                    <a:pt x="814224" y="2410422"/>
                    <a:pt x="809285" y="2387844"/>
                    <a:pt x="809285" y="2387844"/>
                  </a:cubicBezTo>
                  <a:cubicBezTo>
                    <a:pt x="809285" y="2373733"/>
                    <a:pt x="807168" y="2359622"/>
                    <a:pt x="809285" y="2341278"/>
                  </a:cubicBezTo>
                  <a:cubicBezTo>
                    <a:pt x="811402" y="2322934"/>
                    <a:pt x="825513" y="2295417"/>
                    <a:pt x="821985" y="2277778"/>
                  </a:cubicBezTo>
                  <a:cubicBezTo>
                    <a:pt x="818457" y="2260139"/>
                    <a:pt x="797996" y="2248144"/>
                    <a:pt x="788118" y="2235444"/>
                  </a:cubicBezTo>
                  <a:cubicBezTo>
                    <a:pt x="778240" y="2222744"/>
                    <a:pt x="771890" y="2216395"/>
                    <a:pt x="762718" y="2201578"/>
                  </a:cubicBezTo>
                  <a:cubicBezTo>
                    <a:pt x="753546" y="2186761"/>
                    <a:pt x="740140" y="2161361"/>
                    <a:pt x="733085" y="2146544"/>
                  </a:cubicBezTo>
                  <a:cubicBezTo>
                    <a:pt x="726030" y="2131727"/>
                    <a:pt x="726735" y="2123967"/>
                    <a:pt x="720385" y="2112678"/>
                  </a:cubicBezTo>
                  <a:cubicBezTo>
                    <a:pt x="714035" y="2101389"/>
                    <a:pt x="702746" y="2092217"/>
                    <a:pt x="694985" y="2078811"/>
                  </a:cubicBezTo>
                  <a:cubicBezTo>
                    <a:pt x="687224" y="2065405"/>
                    <a:pt x="678051" y="2044944"/>
                    <a:pt x="673818" y="2032244"/>
                  </a:cubicBezTo>
                  <a:cubicBezTo>
                    <a:pt x="669585" y="2019544"/>
                    <a:pt x="674524" y="2015311"/>
                    <a:pt x="669585" y="2002611"/>
                  </a:cubicBezTo>
                  <a:cubicBezTo>
                    <a:pt x="664646" y="1989911"/>
                    <a:pt x="649124" y="1967333"/>
                    <a:pt x="644185" y="1956044"/>
                  </a:cubicBezTo>
                  <a:cubicBezTo>
                    <a:pt x="639246" y="1944755"/>
                    <a:pt x="648418" y="1941228"/>
                    <a:pt x="639951" y="1934878"/>
                  </a:cubicBezTo>
                  <a:cubicBezTo>
                    <a:pt x="631484" y="1928528"/>
                    <a:pt x="607496" y="1921472"/>
                    <a:pt x="593385" y="1917944"/>
                  </a:cubicBezTo>
                  <a:cubicBezTo>
                    <a:pt x="579274" y="1914416"/>
                    <a:pt x="569396" y="1918650"/>
                    <a:pt x="555285" y="1913711"/>
                  </a:cubicBezTo>
                  <a:cubicBezTo>
                    <a:pt x="541174" y="1908772"/>
                    <a:pt x="522124" y="1895366"/>
                    <a:pt x="508718" y="1888311"/>
                  </a:cubicBezTo>
                  <a:cubicBezTo>
                    <a:pt x="495312" y="1881256"/>
                    <a:pt x="483318" y="1876317"/>
                    <a:pt x="474851" y="1871378"/>
                  </a:cubicBezTo>
                  <a:cubicBezTo>
                    <a:pt x="466384" y="1866439"/>
                    <a:pt x="460740" y="1865734"/>
                    <a:pt x="457918" y="1858678"/>
                  </a:cubicBezTo>
                  <a:cubicBezTo>
                    <a:pt x="455096" y="1851622"/>
                    <a:pt x="454390" y="1836100"/>
                    <a:pt x="457918" y="1829044"/>
                  </a:cubicBezTo>
                  <a:cubicBezTo>
                    <a:pt x="461446" y="1821988"/>
                    <a:pt x="472735" y="1821988"/>
                    <a:pt x="479085" y="1816344"/>
                  </a:cubicBezTo>
                  <a:cubicBezTo>
                    <a:pt x="485435" y="1810700"/>
                    <a:pt x="496018" y="1802939"/>
                    <a:pt x="496018" y="1795178"/>
                  </a:cubicBezTo>
                  <a:cubicBezTo>
                    <a:pt x="496018" y="1787417"/>
                    <a:pt x="490374" y="1776128"/>
                    <a:pt x="479085" y="1769778"/>
                  </a:cubicBezTo>
                  <a:cubicBezTo>
                    <a:pt x="467796" y="1763428"/>
                    <a:pt x="441691" y="1761311"/>
                    <a:pt x="428285" y="1757078"/>
                  </a:cubicBezTo>
                  <a:cubicBezTo>
                    <a:pt x="414879" y="1752845"/>
                    <a:pt x="409940" y="1746495"/>
                    <a:pt x="398651" y="1744378"/>
                  </a:cubicBezTo>
                  <a:cubicBezTo>
                    <a:pt x="387362" y="1742261"/>
                    <a:pt x="360551" y="1744378"/>
                    <a:pt x="360551" y="1744378"/>
                  </a:cubicBezTo>
                  <a:cubicBezTo>
                    <a:pt x="345029" y="1744378"/>
                    <a:pt x="321040" y="1740850"/>
                    <a:pt x="305518" y="1744378"/>
                  </a:cubicBezTo>
                  <a:cubicBezTo>
                    <a:pt x="289996" y="1747906"/>
                    <a:pt x="278001" y="1759900"/>
                    <a:pt x="267418" y="1765544"/>
                  </a:cubicBezTo>
                  <a:cubicBezTo>
                    <a:pt x="256835" y="1771188"/>
                    <a:pt x="246957" y="1771894"/>
                    <a:pt x="242018" y="1778244"/>
                  </a:cubicBezTo>
                  <a:cubicBezTo>
                    <a:pt x="237079" y="1784594"/>
                    <a:pt x="241313" y="1792355"/>
                    <a:pt x="237785" y="1803644"/>
                  </a:cubicBezTo>
                  <a:cubicBezTo>
                    <a:pt x="234257" y="1814933"/>
                    <a:pt x="221557" y="1830456"/>
                    <a:pt x="220851" y="1845978"/>
                  </a:cubicBezTo>
                  <a:cubicBezTo>
                    <a:pt x="220145" y="1861500"/>
                    <a:pt x="231434" y="1881256"/>
                    <a:pt x="233551" y="1896778"/>
                  </a:cubicBezTo>
                  <a:cubicBezTo>
                    <a:pt x="235668" y="1912300"/>
                    <a:pt x="239195" y="1932761"/>
                    <a:pt x="233551" y="1939111"/>
                  </a:cubicBezTo>
                  <a:cubicBezTo>
                    <a:pt x="227907" y="1945461"/>
                    <a:pt x="207446" y="1938406"/>
                    <a:pt x="199685" y="1934878"/>
                  </a:cubicBezTo>
                  <a:cubicBezTo>
                    <a:pt x="191924" y="1931350"/>
                    <a:pt x="194746" y="1920766"/>
                    <a:pt x="186985" y="1917944"/>
                  </a:cubicBezTo>
                  <a:cubicBezTo>
                    <a:pt x="179224" y="1915122"/>
                    <a:pt x="165818" y="1919355"/>
                    <a:pt x="153118" y="1917944"/>
                  </a:cubicBezTo>
                  <a:cubicBezTo>
                    <a:pt x="140418" y="1916533"/>
                    <a:pt x="122779" y="1911595"/>
                    <a:pt x="110785" y="1909478"/>
                  </a:cubicBezTo>
                  <a:cubicBezTo>
                    <a:pt x="98791" y="1907361"/>
                    <a:pt x="88207" y="1914416"/>
                    <a:pt x="81151" y="1905244"/>
                  </a:cubicBezTo>
                  <a:cubicBezTo>
                    <a:pt x="74095" y="1896072"/>
                    <a:pt x="73390" y="1872083"/>
                    <a:pt x="68451" y="1854444"/>
                  </a:cubicBezTo>
                  <a:cubicBezTo>
                    <a:pt x="63512" y="1836805"/>
                    <a:pt x="57868" y="1821989"/>
                    <a:pt x="51518" y="1799411"/>
                  </a:cubicBezTo>
                  <a:cubicBezTo>
                    <a:pt x="45168" y="1776833"/>
                    <a:pt x="35995" y="1737322"/>
                    <a:pt x="30351" y="1718978"/>
                  </a:cubicBezTo>
                  <a:cubicBezTo>
                    <a:pt x="24706" y="1700633"/>
                    <a:pt x="22590" y="1704161"/>
                    <a:pt x="17651" y="1689344"/>
                  </a:cubicBezTo>
                  <a:cubicBezTo>
                    <a:pt x="12712" y="1674527"/>
                    <a:pt x="2835" y="1647717"/>
                    <a:pt x="718" y="1630078"/>
                  </a:cubicBezTo>
                  <a:cubicBezTo>
                    <a:pt x="-1399" y="1612439"/>
                    <a:pt x="4246" y="1596917"/>
                    <a:pt x="4951" y="1583511"/>
                  </a:cubicBezTo>
                  <a:cubicBezTo>
                    <a:pt x="5656" y="1570105"/>
                    <a:pt x="5656" y="1563755"/>
                    <a:pt x="4951" y="1549644"/>
                  </a:cubicBezTo>
                  <a:cubicBezTo>
                    <a:pt x="4245" y="1535533"/>
                    <a:pt x="-2104" y="1515072"/>
                    <a:pt x="718" y="1498844"/>
                  </a:cubicBezTo>
                  <a:cubicBezTo>
                    <a:pt x="3540" y="1482616"/>
                    <a:pt x="15535" y="1467095"/>
                    <a:pt x="21885" y="1452278"/>
                  </a:cubicBezTo>
                  <a:cubicBezTo>
                    <a:pt x="28235" y="1437461"/>
                    <a:pt x="34585" y="1425466"/>
                    <a:pt x="38818" y="1409944"/>
                  </a:cubicBezTo>
                  <a:cubicBezTo>
                    <a:pt x="43051" y="1394422"/>
                    <a:pt x="45874" y="1373960"/>
                    <a:pt x="47285" y="1359144"/>
                  </a:cubicBezTo>
                  <a:cubicBezTo>
                    <a:pt x="48696" y="1344328"/>
                    <a:pt x="47285" y="1321044"/>
                    <a:pt x="47285" y="1321044"/>
                  </a:cubicBezTo>
                  <a:cubicBezTo>
                    <a:pt x="47285" y="1308344"/>
                    <a:pt x="46580" y="1293527"/>
                    <a:pt x="47285" y="1282944"/>
                  </a:cubicBezTo>
                  <a:cubicBezTo>
                    <a:pt x="47990" y="1272361"/>
                    <a:pt x="49401" y="1266716"/>
                    <a:pt x="51518" y="1257544"/>
                  </a:cubicBezTo>
                  <a:cubicBezTo>
                    <a:pt x="53635" y="1248372"/>
                    <a:pt x="50107" y="1239905"/>
                    <a:pt x="59985" y="1227911"/>
                  </a:cubicBezTo>
                  <a:cubicBezTo>
                    <a:pt x="69863" y="1215917"/>
                    <a:pt x="99496" y="1198278"/>
                    <a:pt x="110785" y="1185578"/>
                  </a:cubicBezTo>
                  <a:cubicBezTo>
                    <a:pt x="122074" y="1172878"/>
                    <a:pt x="120662" y="1160178"/>
                    <a:pt x="127718" y="1151711"/>
                  </a:cubicBezTo>
                  <a:cubicBezTo>
                    <a:pt x="134773" y="1143244"/>
                    <a:pt x="138301" y="1137600"/>
                    <a:pt x="153118" y="1134778"/>
                  </a:cubicBezTo>
                  <a:cubicBezTo>
                    <a:pt x="167935" y="1131956"/>
                    <a:pt x="216618" y="1134778"/>
                    <a:pt x="216618" y="1134778"/>
                  </a:cubicBezTo>
                  <a:lnTo>
                    <a:pt x="258951" y="1134778"/>
                  </a:lnTo>
                  <a:lnTo>
                    <a:pt x="297051" y="1134778"/>
                  </a:lnTo>
                  <a:cubicBezTo>
                    <a:pt x="311868" y="1134778"/>
                    <a:pt x="326684" y="1136189"/>
                    <a:pt x="347851" y="1134778"/>
                  </a:cubicBezTo>
                  <a:cubicBezTo>
                    <a:pt x="369018" y="1133367"/>
                    <a:pt x="405001" y="1130544"/>
                    <a:pt x="424051" y="1126311"/>
                  </a:cubicBezTo>
                  <a:cubicBezTo>
                    <a:pt x="443101" y="1122078"/>
                    <a:pt x="452273" y="1115022"/>
                    <a:pt x="462151" y="1109378"/>
                  </a:cubicBezTo>
                  <a:cubicBezTo>
                    <a:pt x="472029" y="1103733"/>
                    <a:pt x="477673" y="1100205"/>
                    <a:pt x="483318" y="1092444"/>
                  </a:cubicBezTo>
                  <a:cubicBezTo>
                    <a:pt x="488962" y="1084683"/>
                    <a:pt x="488963" y="1069866"/>
                    <a:pt x="496018" y="1062811"/>
                  </a:cubicBezTo>
                  <a:cubicBezTo>
                    <a:pt x="503073" y="1055756"/>
                    <a:pt x="512951" y="1057872"/>
                    <a:pt x="525651" y="1050111"/>
                  </a:cubicBezTo>
                  <a:cubicBezTo>
                    <a:pt x="538351" y="1042350"/>
                    <a:pt x="561635" y="1026827"/>
                    <a:pt x="572218" y="1016244"/>
                  </a:cubicBezTo>
                  <a:cubicBezTo>
                    <a:pt x="582801" y="1005661"/>
                    <a:pt x="584212" y="993666"/>
                    <a:pt x="589151" y="986611"/>
                  </a:cubicBezTo>
                  <a:cubicBezTo>
                    <a:pt x="594090" y="979556"/>
                    <a:pt x="594090" y="976028"/>
                    <a:pt x="601851" y="973911"/>
                  </a:cubicBezTo>
                  <a:cubicBezTo>
                    <a:pt x="609612" y="971794"/>
                    <a:pt x="627957" y="976028"/>
                    <a:pt x="635718" y="973911"/>
                  </a:cubicBezTo>
                  <a:cubicBezTo>
                    <a:pt x="643479" y="971794"/>
                    <a:pt x="645596" y="968972"/>
                    <a:pt x="648418" y="961211"/>
                  </a:cubicBezTo>
                  <a:cubicBezTo>
                    <a:pt x="651240" y="953450"/>
                    <a:pt x="652651" y="927344"/>
                    <a:pt x="652651" y="927344"/>
                  </a:cubicBezTo>
                  <a:cubicBezTo>
                    <a:pt x="654062" y="916055"/>
                    <a:pt x="654768" y="902650"/>
                    <a:pt x="656885" y="893478"/>
                  </a:cubicBezTo>
                  <a:cubicBezTo>
                    <a:pt x="659002" y="884306"/>
                    <a:pt x="660412" y="879367"/>
                    <a:pt x="665351" y="872311"/>
                  </a:cubicBezTo>
                  <a:cubicBezTo>
                    <a:pt x="670290" y="865255"/>
                    <a:pt x="674524" y="855377"/>
                    <a:pt x="686518" y="851144"/>
                  </a:cubicBezTo>
                  <a:cubicBezTo>
                    <a:pt x="698512" y="846911"/>
                    <a:pt x="727440" y="852555"/>
                    <a:pt x="737318" y="846911"/>
                  </a:cubicBezTo>
                  <a:cubicBezTo>
                    <a:pt x="747196" y="841267"/>
                    <a:pt x="743668" y="828567"/>
                    <a:pt x="745785" y="817278"/>
                  </a:cubicBezTo>
                  <a:cubicBezTo>
                    <a:pt x="747902" y="805989"/>
                    <a:pt x="749313" y="789056"/>
                    <a:pt x="750018" y="779178"/>
                  </a:cubicBezTo>
                  <a:cubicBezTo>
                    <a:pt x="750723" y="769300"/>
                    <a:pt x="750018" y="758011"/>
                    <a:pt x="750018" y="758011"/>
                  </a:cubicBezTo>
                  <a:cubicBezTo>
                    <a:pt x="750018" y="749544"/>
                    <a:pt x="749313" y="738961"/>
                    <a:pt x="750018" y="728378"/>
                  </a:cubicBezTo>
                  <a:cubicBezTo>
                    <a:pt x="750723" y="717795"/>
                    <a:pt x="749312" y="705094"/>
                    <a:pt x="754251" y="694511"/>
                  </a:cubicBezTo>
                  <a:cubicBezTo>
                    <a:pt x="759190" y="683928"/>
                    <a:pt x="769068" y="673345"/>
                    <a:pt x="779651" y="664878"/>
                  </a:cubicBezTo>
                  <a:cubicBezTo>
                    <a:pt x="790234" y="656411"/>
                    <a:pt x="804345" y="655000"/>
                    <a:pt x="817751" y="643711"/>
                  </a:cubicBezTo>
                  <a:cubicBezTo>
                    <a:pt x="831157" y="632422"/>
                    <a:pt x="852324" y="608433"/>
                    <a:pt x="860085" y="597144"/>
                  </a:cubicBezTo>
                  <a:cubicBezTo>
                    <a:pt x="867846" y="585855"/>
                    <a:pt x="860790" y="586561"/>
                    <a:pt x="864318" y="575978"/>
                  </a:cubicBezTo>
                  <a:cubicBezTo>
                    <a:pt x="867846" y="565395"/>
                    <a:pt x="876312" y="546344"/>
                    <a:pt x="881251" y="533644"/>
                  </a:cubicBezTo>
                  <a:cubicBezTo>
                    <a:pt x="886190" y="520944"/>
                    <a:pt x="891834" y="510361"/>
                    <a:pt x="893951" y="499778"/>
                  </a:cubicBezTo>
                  <a:cubicBezTo>
                    <a:pt x="896068" y="489195"/>
                    <a:pt x="893951" y="470144"/>
                    <a:pt x="893951" y="470144"/>
                  </a:cubicBezTo>
                  <a:cubicBezTo>
                    <a:pt x="893951" y="463794"/>
                    <a:pt x="889718" y="464500"/>
                    <a:pt x="893951" y="461678"/>
                  </a:cubicBezTo>
                  <a:cubicBezTo>
                    <a:pt x="898184" y="458856"/>
                    <a:pt x="908062" y="455328"/>
                    <a:pt x="919351" y="453211"/>
                  </a:cubicBezTo>
                  <a:cubicBezTo>
                    <a:pt x="930640" y="451094"/>
                    <a:pt x="951102" y="449683"/>
                    <a:pt x="961685" y="448978"/>
                  </a:cubicBezTo>
                  <a:cubicBezTo>
                    <a:pt x="972268" y="448273"/>
                    <a:pt x="973679" y="446861"/>
                    <a:pt x="982851" y="448978"/>
                  </a:cubicBezTo>
                  <a:cubicBezTo>
                    <a:pt x="992023" y="451095"/>
                    <a:pt x="1007546" y="459561"/>
                    <a:pt x="1016718" y="461678"/>
                  </a:cubicBezTo>
                  <a:cubicBezTo>
                    <a:pt x="1025890" y="463795"/>
                    <a:pt x="1030124" y="460267"/>
                    <a:pt x="1037885" y="461678"/>
                  </a:cubicBezTo>
                  <a:cubicBezTo>
                    <a:pt x="1045646" y="463089"/>
                    <a:pt x="1054113" y="469439"/>
                    <a:pt x="1063285" y="470144"/>
                  </a:cubicBezTo>
                  <a:cubicBezTo>
                    <a:pt x="1072457" y="470849"/>
                    <a:pt x="1081629" y="468733"/>
                    <a:pt x="1092918" y="465911"/>
                  </a:cubicBezTo>
                  <a:cubicBezTo>
                    <a:pt x="1104207" y="463089"/>
                    <a:pt x="1120435" y="460266"/>
                    <a:pt x="1131018" y="453211"/>
                  </a:cubicBezTo>
                  <a:cubicBezTo>
                    <a:pt x="1141601" y="446156"/>
                    <a:pt x="1150068" y="434161"/>
                    <a:pt x="1156418" y="423578"/>
                  </a:cubicBezTo>
                  <a:cubicBezTo>
                    <a:pt x="1162768" y="412995"/>
                    <a:pt x="1163474" y="403822"/>
                    <a:pt x="1169118" y="389711"/>
                  </a:cubicBezTo>
                  <a:cubicBezTo>
                    <a:pt x="1174763" y="375600"/>
                    <a:pt x="1180407" y="355139"/>
                    <a:pt x="1190285" y="338911"/>
                  </a:cubicBezTo>
                  <a:cubicBezTo>
                    <a:pt x="1200163" y="322683"/>
                    <a:pt x="1217096" y="302222"/>
                    <a:pt x="1228385" y="292344"/>
                  </a:cubicBezTo>
                  <a:cubicBezTo>
                    <a:pt x="1239674" y="282466"/>
                    <a:pt x="1251668" y="287405"/>
                    <a:pt x="1258018" y="279644"/>
                  </a:cubicBezTo>
                  <a:cubicBezTo>
                    <a:pt x="1264368" y="271883"/>
                    <a:pt x="1263663" y="256361"/>
                    <a:pt x="1266485" y="245778"/>
                  </a:cubicBezTo>
                  <a:cubicBezTo>
                    <a:pt x="1269307" y="235195"/>
                    <a:pt x="1272129" y="227433"/>
                    <a:pt x="1274951" y="216144"/>
                  </a:cubicBezTo>
                  <a:cubicBezTo>
                    <a:pt x="1277773" y="204855"/>
                    <a:pt x="1277774" y="184394"/>
                    <a:pt x="1283418" y="178044"/>
                  </a:cubicBezTo>
                  <a:cubicBezTo>
                    <a:pt x="1289062" y="171694"/>
                    <a:pt x="1296824" y="175927"/>
                    <a:pt x="1308818" y="178044"/>
                  </a:cubicBezTo>
                  <a:cubicBezTo>
                    <a:pt x="1320812" y="180161"/>
                    <a:pt x="1341980" y="188627"/>
                    <a:pt x="1355385" y="190744"/>
                  </a:cubicBezTo>
                  <a:cubicBezTo>
                    <a:pt x="1368791" y="192861"/>
                    <a:pt x="1375140" y="190038"/>
                    <a:pt x="1389251" y="190744"/>
                  </a:cubicBezTo>
                  <a:cubicBezTo>
                    <a:pt x="1403362" y="191450"/>
                    <a:pt x="1424529" y="194272"/>
                    <a:pt x="1440051" y="194978"/>
                  </a:cubicBezTo>
                  <a:cubicBezTo>
                    <a:pt x="1455573" y="195684"/>
                    <a:pt x="1482385" y="194978"/>
                    <a:pt x="1482385" y="194978"/>
                  </a:cubicBezTo>
                  <a:lnTo>
                    <a:pt x="1520485" y="194978"/>
                  </a:lnTo>
                  <a:cubicBezTo>
                    <a:pt x="1537418" y="194978"/>
                    <a:pt x="1565641" y="196389"/>
                    <a:pt x="1583985" y="194978"/>
                  </a:cubicBezTo>
                  <a:cubicBezTo>
                    <a:pt x="1602329" y="193567"/>
                    <a:pt x="1617146" y="191450"/>
                    <a:pt x="1630551" y="186511"/>
                  </a:cubicBezTo>
                  <a:cubicBezTo>
                    <a:pt x="1643956" y="181572"/>
                    <a:pt x="1657362" y="175927"/>
                    <a:pt x="1664418" y="165344"/>
                  </a:cubicBezTo>
                  <a:cubicBezTo>
                    <a:pt x="1671474" y="154761"/>
                    <a:pt x="1668652" y="136416"/>
                    <a:pt x="1672885" y="123011"/>
                  </a:cubicBezTo>
                  <a:cubicBezTo>
                    <a:pt x="1677118" y="109605"/>
                    <a:pt x="1684174" y="94789"/>
                    <a:pt x="1689818" y="84911"/>
                  </a:cubicBezTo>
                  <a:cubicBezTo>
                    <a:pt x="1695462" y="75033"/>
                    <a:pt x="1696873" y="70799"/>
                    <a:pt x="1706751" y="63744"/>
                  </a:cubicBezTo>
                  <a:cubicBezTo>
                    <a:pt x="1716629" y="56688"/>
                    <a:pt x="1735679" y="48222"/>
                    <a:pt x="1749085" y="42578"/>
                  </a:cubicBezTo>
                  <a:cubicBezTo>
                    <a:pt x="1762491" y="36934"/>
                    <a:pt x="1772369" y="35522"/>
                    <a:pt x="1787185" y="29878"/>
                  </a:cubicBezTo>
                  <a:cubicBezTo>
                    <a:pt x="1802001" y="24234"/>
                    <a:pt x="1823874" y="13650"/>
                    <a:pt x="1837985" y="8711"/>
                  </a:cubicBezTo>
                  <a:cubicBezTo>
                    <a:pt x="1852096" y="3772"/>
                    <a:pt x="1865501" y="-1167"/>
                    <a:pt x="1871851" y="244"/>
                  </a:cubicBezTo>
                  <a:cubicBezTo>
                    <a:pt x="1878201" y="1655"/>
                    <a:pt x="1872557" y="11533"/>
                    <a:pt x="1876085" y="17178"/>
                  </a:cubicBezTo>
                  <a:cubicBezTo>
                    <a:pt x="1879613" y="22822"/>
                    <a:pt x="1884551" y="29172"/>
                    <a:pt x="1893018" y="34111"/>
                  </a:cubicBezTo>
                  <a:cubicBezTo>
                    <a:pt x="1901485" y="39050"/>
                    <a:pt x="1917713" y="44694"/>
                    <a:pt x="1926885" y="46811"/>
                  </a:cubicBezTo>
                  <a:cubicBezTo>
                    <a:pt x="1936057" y="48928"/>
                    <a:pt x="1948051" y="46811"/>
                    <a:pt x="1948051" y="46811"/>
                  </a:cubicBezTo>
                  <a:lnTo>
                    <a:pt x="1977685" y="46811"/>
                  </a:lnTo>
                  <a:cubicBezTo>
                    <a:pt x="1984035" y="46811"/>
                    <a:pt x="1984740" y="42578"/>
                    <a:pt x="1986151" y="46811"/>
                  </a:cubicBezTo>
                  <a:cubicBezTo>
                    <a:pt x="1987562" y="51044"/>
                    <a:pt x="1989679" y="63744"/>
                    <a:pt x="1986151" y="72211"/>
                  </a:cubicBezTo>
                  <a:cubicBezTo>
                    <a:pt x="1982623" y="80678"/>
                    <a:pt x="1964985" y="97611"/>
                    <a:pt x="1964985" y="97611"/>
                  </a:cubicBezTo>
                  <a:cubicBezTo>
                    <a:pt x="1957930" y="106078"/>
                    <a:pt x="1952990" y="115250"/>
                    <a:pt x="1943818" y="123011"/>
                  </a:cubicBezTo>
                  <a:cubicBezTo>
                    <a:pt x="1934646" y="130772"/>
                    <a:pt x="1919829" y="139239"/>
                    <a:pt x="1909951" y="144178"/>
                  </a:cubicBezTo>
                  <a:cubicBezTo>
                    <a:pt x="1900073" y="149117"/>
                    <a:pt x="1890901" y="149116"/>
                    <a:pt x="1884551" y="152644"/>
                  </a:cubicBezTo>
                  <a:cubicBezTo>
                    <a:pt x="1878201" y="156172"/>
                    <a:pt x="1873968" y="156877"/>
                    <a:pt x="1871851" y="165344"/>
                  </a:cubicBezTo>
                  <a:cubicBezTo>
                    <a:pt x="1869734" y="173811"/>
                    <a:pt x="1871851" y="203444"/>
                    <a:pt x="1871851" y="203444"/>
                  </a:cubicBezTo>
                  <a:cubicBezTo>
                    <a:pt x="1871851" y="226022"/>
                    <a:pt x="1869734" y="267650"/>
                    <a:pt x="1871851" y="300811"/>
                  </a:cubicBezTo>
                  <a:cubicBezTo>
                    <a:pt x="1873968" y="333972"/>
                    <a:pt x="1882434" y="360783"/>
                    <a:pt x="1884551" y="402411"/>
                  </a:cubicBezTo>
                  <a:cubicBezTo>
                    <a:pt x="1886668" y="444039"/>
                    <a:pt x="1883845" y="518123"/>
                    <a:pt x="1884551" y="550578"/>
                  </a:cubicBezTo>
                  <a:cubicBezTo>
                    <a:pt x="1885257" y="583033"/>
                    <a:pt x="1887374" y="573155"/>
                    <a:pt x="1888785" y="597144"/>
                  </a:cubicBezTo>
                  <a:cubicBezTo>
                    <a:pt x="1890196" y="621133"/>
                    <a:pt x="1892313" y="670522"/>
                    <a:pt x="1893018" y="694511"/>
                  </a:cubicBezTo>
                  <a:cubicBezTo>
                    <a:pt x="1893724" y="718500"/>
                    <a:pt x="1893018" y="741078"/>
                    <a:pt x="1893018" y="741078"/>
                  </a:cubicBezTo>
                  <a:cubicBezTo>
                    <a:pt x="1893018" y="755895"/>
                    <a:pt x="1890196" y="759422"/>
                    <a:pt x="1893018" y="783411"/>
                  </a:cubicBezTo>
                  <a:cubicBezTo>
                    <a:pt x="1895840" y="807400"/>
                    <a:pt x="1906423" y="859611"/>
                    <a:pt x="1909951" y="885011"/>
                  </a:cubicBezTo>
                  <a:cubicBezTo>
                    <a:pt x="1913479" y="910411"/>
                    <a:pt x="1910657" y="914644"/>
                    <a:pt x="1914185" y="935811"/>
                  </a:cubicBezTo>
                  <a:cubicBezTo>
                    <a:pt x="1917713" y="956978"/>
                    <a:pt x="1924768" y="992256"/>
                    <a:pt x="1931118" y="1012011"/>
                  </a:cubicBezTo>
                  <a:cubicBezTo>
                    <a:pt x="1937468" y="1031766"/>
                    <a:pt x="1943818" y="1034589"/>
                    <a:pt x="1952285" y="1054344"/>
                  </a:cubicBezTo>
                  <a:cubicBezTo>
                    <a:pt x="1960752" y="1074099"/>
                    <a:pt x="1972746" y="1113611"/>
                    <a:pt x="1981918" y="1130544"/>
                  </a:cubicBezTo>
                  <a:cubicBezTo>
                    <a:pt x="1991090" y="1147477"/>
                    <a:pt x="2000263" y="1141833"/>
                    <a:pt x="2007318" y="1155944"/>
                  </a:cubicBezTo>
                  <a:cubicBezTo>
                    <a:pt x="2014373" y="1170055"/>
                    <a:pt x="2019312" y="1192633"/>
                    <a:pt x="2024251" y="1215211"/>
                  </a:cubicBezTo>
                  <a:cubicBezTo>
                    <a:pt x="2029190" y="1237789"/>
                    <a:pt x="2034834" y="1268128"/>
                    <a:pt x="2036951" y="1291411"/>
                  </a:cubicBezTo>
                  <a:cubicBezTo>
                    <a:pt x="2039068" y="1314694"/>
                    <a:pt x="2036245" y="1336567"/>
                    <a:pt x="2036951" y="1354911"/>
                  </a:cubicBezTo>
                  <a:cubicBezTo>
                    <a:pt x="2037657" y="1373255"/>
                    <a:pt x="2038363" y="1387367"/>
                    <a:pt x="2041185" y="1401478"/>
                  </a:cubicBezTo>
                  <a:cubicBezTo>
                    <a:pt x="2044007" y="1415589"/>
                    <a:pt x="2049652" y="1424056"/>
                    <a:pt x="2053885" y="1439578"/>
                  </a:cubicBezTo>
                  <a:cubicBezTo>
                    <a:pt x="2058118" y="1455100"/>
                    <a:pt x="2065174" y="1476267"/>
                    <a:pt x="2066585" y="1494611"/>
                  </a:cubicBezTo>
                  <a:cubicBezTo>
                    <a:pt x="2067996" y="1512955"/>
                    <a:pt x="2063057" y="1528477"/>
                    <a:pt x="2062351" y="1549644"/>
                  </a:cubicBezTo>
                  <a:cubicBezTo>
                    <a:pt x="2061645" y="1570811"/>
                    <a:pt x="2063056" y="1596917"/>
                    <a:pt x="2062351" y="1621611"/>
                  </a:cubicBezTo>
                  <a:cubicBezTo>
                    <a:pt x="2061646" y="1646305"/>
                    <a:pt x="2056707" y="1678056"/>
                    <a:pt x="2058118" y="1697811"/>
                  </a:cubicBezTo>
                  <a:cubicBezTo>
                    <a:pt x="2059529" y="1717566"/>
                    <a:pt x="2069407" y="1729561"/>
                    <a:pt x="2070818" y="1740144"/>
                  </a:cubicBezTo>
                  <a:cubicBezTo>
                    <a:pt x="2072229" y="1750727"/>
                    <a:pt x="2066585" y="1749317"/>
                    <a:pt x="2066585" y="1761311"/>
                  </a:cubicBezTo>
                  <a:cubicBezTo>
                    <a:pt x="2066585" y="1773305"/>
                    <a:pt x="2070113" y="1793767"/>
                    <a:pt x="2070818" y="1812111"/>
                  </a:cubicBezTo>
                  <a:cubicBezTo>
                    <a:pt x="2071523" y="1830455"/>
                    <a:pt x="2070113" y="1853034"/>
                    <a:pt x="2070818" y="1871378"/>
                  </a:cubicBezTo>
                  <a:cubicBezTo>
                    <a:pt x="2071523" y="1889722"/>
                    <a:pt x="2075051" y="1901011"/>
                    <a:pt x="2075051" y="1922178"/>
                  </a:cubicBezTo>
                  <a:cubicBezTo>
                    <a:pt x="2075051" y="1943345"/>
                    <a:pt x="2071524" y="1977211"/>
                    <a:pt x="2070818" y="1998378"/>
                  </a:cubicBezTo>
                  <a:cubicBezTo>
                    <a:pt x="2070113" y="2019545"/>
                    <a:pt x="2070818" y="2049178"/>
                    <a:pt x="2070818" y="2049178"/>
                  </a:cubicBezTo>
                  <a:lnTo>
                    <a:pt x="2070818" y="2099978"/>
                  </a:lnTo>
                  <a:cubicBezTo>
                    <a:pt x="2070818" y="2119028"/>
                    <a:pt x="2072229" y="2143723"/>
                    <a:pt x="2070818" y="2163478"/>
                  </a:cubicBezTo>
                  <a:cubicBezTo>
                    <a:pt x="2069407" y="2183233"/>
                    <a:pt x="2063762" y="2198050"/>
                    <a:pt x="2062351" y="2218511"/>
                  </a:cubicBezTo>
                  <a:cubicBezTo>
                    <a:pt x="2060940" y="2238972"/>
                    <a:pt x="2063762" y="2272839"/>
                    <a:pt x="2062351" y="2286244"/>
                  </a:cubicBezTo>
                  <a:cubicBezTo>
                    <a:pt x="2060940" y="2299649"/>
                    <a:pt x="2056707" y="2291183"/>
                    <a:pt x="2053885" y="2298944"/>
                  </a:cubicBezTo>
                  <a:cubicBezTo>
                    <a:pt x="2051063" y="2306705"/>
                    <a:pt x="2050357" y="2317289"/>
                    <a:pt x="2045418" y="2332811"/>
                  </a:cubicBezTo>
                  <a:cubicBezTo>
                    <a:pt x="2040479" y="2348333"/>
                    <a:pt x="2029896" y="2376556"/>
                    <a:pt x="2024251" y="2392078"/>
                  </a:cubicBezTo>
                  <a:cubicBezTo>
                    <a:pt x="2018607" y="2407600"/>
                    <a:pt x="2011551" y="2411127"/>
                    <a:pt x="2011551" y="2425944"/>
                  </a:cubicBezTo>
                  <a:cubicBezTo>
                    <a:pt x="2011551" y="2440761"/>
                    <a:pt x="2022134" y="2461928"/>
                    <a:pt x="2024251" y="2480978"/>
                  </a:cubicBezTo>
                  <a:cubicBezTo>
                    <a:pt x="2026368" y="2500028"/>
                    <a:pt x="2027073" y="2520489"/>
                    <a:pt x="2024251" y="2540244"/>
                  </a:cubicBezTo>
                  <a:cubicBezTo>
                    <a:pt x="2021429" y="2559999"/>
                    <a:pt x="2016490" y="2580461"/>
                    <a:pt x="2007318" y="2599511"/>
                  </a:cubicBezTo>
                  <a:cubicBezTo>
                    <a:pt x="1998146" y="2618561"/>
                    <a:pt x="1975568" y="2632672"/>
                    <a:pt x="1969218" y="2654544"/>
                  </a:cubicBezTo>
                  <a:cubicBezTo>
                    <a:pt x="1962868" y="2676416"/>
                    <a:pt x="1972746" y="2710283"/>
                    <a:pt x="1969218" y="2730744"/>
                  </a:cubicBezTo>
                  <a:cubicBezTo>
                    <a:pt x="1965690" y="2751205"/>
                    <a:pt x="1959340" y="2768844"/>
                    <a:pt x="1948051" y="2777311"/>
                  </a:cubicBezTo>
                  <a:cubicBezTo>
                    <a:pt x="1936762" y="2785778"/>
                    <a:pt x="1918418" y="2779427"/>
                    <a:pt x="1901485" y="2781544"/>
                  </a:cubicBezTo>
                  <a:cubicBezTo>
                    <a:pt x="1884552" y="2783661"/>
                    <a:pt x="1866207" y="2788600"/>
                    <a:pt x="1846451" y="2790011"/>
                  </a:cubicBezTo>
                  <a:cubicBezTo>
                    <a:pt x="1826695" y="2791422"/>
                    <a:pt x="1797062" y="2787894"/>
                    <a:pt x="1782951" y="2790011"/>
                  </a:cubicBezTo>
                  <a:cubicBezTo>
                    <a:pt x="1768840" y="2792128"/>
                    <a:pt x="1768135" y="2797772"/>
                    <a:pt x="1761785" y="2802711"/>
                  </a:cubicBezTo>
                  <a:cubicBezTo>
                    <a:pt x="1755435" y="2807650"/>
                    <a:pt x="1754023" y="2816116"/>
                    <a:pt x="1744851" y="2819644"/>
                  </a:cubicBezTo>
                  <a:cubicBezTo>
                    <a:pt x="1735679" y="2823172"/>
                    <a:pt x="1718745" y="2821761"/>
                    <a:pt x="1706751" y="2823878"/>
                  </a:cubicBezTo>
                  <a:cubicBezTo>
                    <a:pt x="1694757" y="2825995"/>
                    <a:pt x="1689818" y="2832344"/>
                    <a:pt x="1672885" y="2832344"/>
                  </a:cubicBezTo>
                  <a:cubicBezTo>
                    <a:pt x="1655952" y="2832344"/>
                    <a:pt x="1626318" y="2830228"/>
                    <a:pt x="1605151" y="2823878"/>
                  </a:cubicBezTo>
                  <a:cubicBezTo>
                    <a:pt x="1583984" y="2817528"/>
                    <a:pt x="1562113" y="2804122"/>
                    <a:pt x="1545885" y="2794244"/>
                  </a:cubicBezTo>
                  <a:cubicBezTo>
                    <a:pt x="1529657" y="2784366"/>
                    <a:pt x="1520485" y="2773783"/>
                    <a:pt x="1507785" y="2764611"/>
                  </a:cubicBezTo>
                  <a:cubicBezTo>
                    <a:pt x="1495085" y="2755439"/>
                    <a:pt x="1485913" y="2737094"/>
                    <a:pt x="1469685" y="2739211"/>
                  </a:cubicBezTo>
                  <a:cubicBezTo>
                    <a:pt x="1453457" y="2741328"/>
                    <a:pt x="1430173" y="2767433"/>
                    <a:pt x="1410418" y="2777311"/>
                  </a:cubicBezTo>
                  <a:cubicBezTo>
                    <a:pt x="1390663" y="2787189"/>
                    <a:pt x="1372318" y="2794245"/>
                    <a:pt x="1351151" y="2798478"/>
                  </a:cubicBezTo>
                  <a:cubicBezTo>
                    <a:pt x="1329984" y="2802711"/>
                    <a:pt x="1307407" y="2800594"/>
                    <a:pt x="1283418" y="2802711"/>
                  </a:cubicBezTo>
                  <a:cubicBezTo>
                    <a:pt x="1259429" y="2804828"/>
                    <a:pt x="1227679" y="2809767"/>
                    <a:pt x="1207218" y="2811178"/>
                  </a:cubicBezTo>
                  <a:cubicBezTo>
                    <a:pt x="1186757" y="2812589"/>
                    <a:pt x="1167707" y="2842222"/>
                    <a:pt x="1147951" y="2849278"/>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sp>
          <p:nvSpPr>
            <p:cNvPr id="99" name="TextBox 98"/>
            <p:cNvSpPr txBox="1"/>
            <p:nvPr/>
          </p:nvSpPr>
          <p:spPr>
            <a:xfrm>
              <a:off x="2838614" y="4650967"/>
              <a:ext cx="698431" cy="276999"/>
            </a:xfrm>
            <a:prstGeom prst="rect">
              <a:avLst/>
            </a:prstGeom>
            <a:noFill/>
            <a:ln w="3175">
              <a:noFill/>
            </a:ln>
          </p:spPr>
          <p:txBody>
            <a:bodyPr wrap="square" rtlCol="0">
              <a:spAutoFit/>
            </a:bodyPr>
            <a:lstStyle/>
            <a:p>
              <a:pPr algn="ctr"/>
              <a:r>
                <a:rPr lang="zh-CN" altLang="en-US" sz="1200" dirty="0">
                  <a:solidFill>
                    <a:prstClr val="white">
                      <a:lumMod val="50000"/>
                    </a:prstClr>
                  </a:solidFill>
                  <a:latin typeface="微软雅黑" panose="020B0503020204020204" pitchFamily="34" charset="-122"/>
                </a:rPr>
                <a:t>固始县</a:t>
              </a:r>
            </a:p>
          </p:txBody>
        </p:sp>
        <p:cxnSp>
          <p:nvCxnSpPr>
            <p:cNvPr id="104" name="直接连接符 103"/>
            <p:cNvCxnSpPr/>
            <p:nvPr/>
          </p:nvCxnSpPr>
          <p:spPr>
            <a:xfrm flipH="1">
              <a:off x="1026160" y="3686020"/>
              <a:ext cx="979274" cy="35147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1026160" y="3719720"/>
              <a:ext cx="996634" cy="35480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1716650" y="4757848"/>
              <a:ext cx="640161" cy="50306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01" idx="4"/>
            </p:cNvCxnSpPr>
            <p:nvPr/>
          </p:nvCxnSpPr>
          <p:spPr>
            <a:xfrm>
              <a:off x="2105853" y="3756509"/>
              <a:ext cx="266681" cy="85059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34073" y="3278217"/>
              <a:ext cx="204281" cy="195929"/>
              <a:chOff x="6172435" y="2662625"/>
              <a:chExt cx="208448" cy="199924"/>
            </a:xfrm>
          </p:grpSpPr>
          <p:sp>
            <p:nvSpPr>
              <p:cNvPr id="110"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11"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12"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13" name="直接连接符 112"/>
            <p:cNvCxnSpPr/>
            <p:nvPr/>
          </p:nvCxnSpPr>
          <p:spPr>
            <a:xfrm flipV="1">
              <a:off x="2207994" y="3386114"/>
              <a:ext cx="744497" cy="23716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2203355" y="3433391"/>
              <a:ext cx="744497" cy="23716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026160" y="3403133"/>
              <a:ext cx="1011487" cy="22923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Text Box 217"/>
            <p:cNvSpPr txBox="1">
              <a:spLocks noChangeArrowheads="1"/>
            </p:cNvSpPr>
            <p:nvPr/>
          </p:nvSpPr>
          <p:spPr bwMode="auto">
            <a:xfrm>
              <a:off x="1743371" y="3302813"/>
              <a:ext cx="56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1000" dirty="0">
                  <a:solidFill>
                    <a:srgbClr val="163896"/>
                  </a:solidFill>
                  <a:latin typeface="Times New Roman" panose="02020603050405020304" pitchFamily="18" charset="0"/>
                  <a:ea typeface="宋体" panose="02010600030101010101" pitchFamily="2" charset="-122"/>
                </a:rPr>
                <a:t>蓼城</a:t>
              </a:r>
              <a:endParaRPr lang="en-US" altLang="zh-CN" sz="10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700" dirty="0">
                  <a:solidFill>
                    <a:srgbClr val="163896"/>
                  </a:solidFill>
                  <a:latin typeface="Times New Roman" panose="02020603050405020304" pitchFamily="18" charset="0"/>
                  <a:ea typeface="宋体" panose="02010600030101010101" pitchFamily="2" charset="-122"/>
                </a:rPr>
                <a:t>15+15</a:t>
              </a:r>
              <a:endParaRPr lang="zh-CN" altLang="en-US" sz="700" dirty="0">
                <a:solidFill>
                  <a:srgbClr val="163896"/>
                </a:solidFill>
                <a:latin typeface="Times New Roman" panose="02020603050405020304" pitchFamily="18" charset="0"/>
                <a:ea typeface="宋体" panose="02010600030101010101" pitchFamily="2" charset="-122"/>
              </a:endParaRPr>
            </a:p>
          </p:txBody>
        </p:sp>
        <p:sp>
          <p:nvSpPr>
            <p:cNvPr id="129" name="Text Box 217"/>
            <p:cNvSpPr txBox="1">
              <a:spLocks noChangeArrowheads="1"/>
            </p:cNvSpPr>
            <p:nvPr/>
          </p:nvSpPr>
          <p:spPr bwMode="auto">
            <a:xfrm>
              <a:off x="2588195" y="3015030"/>
              <a:ext cx="5636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900" dirty="0">
                  <a:solidFill>
                    <a:srgbClr val="163896"/>
                  </a:solidFill>
                  <a:latin typeface="Times New Roman" panose="02020603050405020304" pitchFamily="18" charset="0"/>
                  <a:ea typeface="宋体" panose="02010600030101010101" pitchFamily="2" charset="-122"/>
                </a:rPr>
                <a:t>侨乡</a:t>
              </a:r>
              <a:endParaRPr lang="en-US" altLang="zh-CN" sz="9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700" dirty="0">
                  <a:solidFill>
                    <a:srgbClr val="163896"/>
                  </a:solidFill>
                  <a:latin typeface="Times New Roman" panose="02020603050405020304" pitchFamily="18" charset="0"/>
                  <a:ea typeface="宋体" panose="02010600030101010101" pitchFamily="2" charset="-122"/>
                </a:rPr>
                <a:t>18</a:t>
              </a:r>
              <a:endParaRPr lang="zh-CN" altLang="en-US" sz="700" dirty="0">
                <a:solidFill>
                  <a:srgbClr val="163896"/>
                </a:solidFill>
                <a:latin typeface="Times New Roman" panose="02020603050405020304" pitchFamily="18" charset="0"/>
                <a:ea typeface="宋体" panose="02010600030101010101" pitchFamily="2" charset="-122"/>
              </a:endParaRPr>
            </a:p>
          </p:txBody>
        </p:sp>
        <p:grpSp>
          <p:nvGrpSpPr>
            <p:cNvPr id="130" name="组合 129"/>
            <p:cNvGrpSpPr/>
            <p:nvPr/>
          </p:nvGrpSpPr>
          <p:grpSpPr>
            <a:xfrm>
              <a:off x="1714790" y="3925727"/>
              <a:ext cx="155143" cy="148799"/>
              <a:chOff x="958577" y="3152050"/>
              <a:chExt cx="158786" cy="152293"/>
            </a:xfrm>
          </p:grpSpPr>
          <p:sp>
            <p:nvSpPr>
              <p:cNvPr id="13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32"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33"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34" name="Text Box 217"/>
            <p:cNvSpPr txBox="1">
              <a:spLocks noChangeArrowheads="1"/>
            </p:cNvSpPr>
            <p:nvPr/>
          </p:nvSpPr>
          <p:spPr bwMode="auto">
            <a:xfrm>
              <a:off x="1472644" y="3939032"/>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嘉园</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135" name="直接连接符 134"/>
            <p:cNvCxnSpPr/>
            <p:nvPr/>
          </p:nvCxnSpPr>
          <p:spPr>
            <a:xfrm flipV="1">
              <a:off x="1808050" y="3751268"/>
              <a:ext cx="234268" cy="19454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endCxn id="131" idx="3"/>
            </p:cNvCxnSpPr>
            <p:nvPr/>
          </p:nvCxnSpPr>
          <p:spPr>
            <a:xfrm flipV="1">
              <a:off x="1300268" y="4052735"/>
              <a:ext cx="437242" cy="37383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581150" y="3756510"/>
              <a:ext cx="511691" cy="901903"/>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3060782" y="2814686"/>
              <a:ext cx="155143" cy="148799"/>
              <a:chOff x="958577" y="3152050"/>
              <a:chExt cx="158786" cy="152293"/>
            </a:xfrm>
          </p:grpSpPr>
          <p:sp>
            <p:nvSpPr>
              <p:cNvPr id="14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5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5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61" name="Text Box 217"/>
            <p:cNvSpPr txBox="1">
              <a:spLocks noChangeArrowheads="1"/>
            </p:cNvSpPr>
            <p:nvPr/>
          </p:nvSpPr>
          <p:spPr bwMode="auto">
            <a:xfrm>
              <a:off x="2421196" y="2546828"/>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杜营</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5+3.15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162" name="组合 161"/>
            <p:cNvGrpSpPr/>
            <p:nvPr/>
          </p:nvGrpSpPr>
          <p:grpSpPr>
            <a:xfrm>
              <a:off x="2678738" y="2577815"/>
              <a:ext cx="155143" cy="148799"/>
              <a:chOff x="958577" y="3152050"/>
              <a:chExt cx="158786" cy="152293"/>
            </a:xfrm>
          </p:grpSpPr>
          <p:sp>
            <p:nvSpPr>
              <p:cNvPr id="175"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7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8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02" name="Text Box 217"/>
            <p:cNvSpPr txBox="1">
              <a:spLocks noChangeArrowheads="1"/>
            </p:cNvSpPr>
            <p:nvPr/>
          </p:nvSpPr>
          <p:spPr bwMode="auto">
            <a:xfrm>
              <a:off x="3243839" y="2795561"/>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蒋集</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204" name="直接连接符 203"/>
            <p:cNvCxnSpPr>
              <a:endCxn id="149" idx="4"/>
            </p:cNvCxnSpPr>
            <p:nvPr/>
          </p:nvCxnSpPr>
          <p:spPr>
            <a:xfrm flipV="1">
              <a:off x="3087442" y="2963485"/>
              <a:ext cx="50912" cy="33176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V="1">
              <a:off x="3050448" y="2952554"/>
              <a:ext cx="50912" cy="33176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175" idx="5"/>
            </p:cNvCxnSpPr>
            <p:nvPr/>
          </p:nvCxnSpPr>
          <p:spPr>
            <a:xfrm>
              <a:off x="2811161" y="2704823"/>
              <a:ext cx="264743" cy="13843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11" name="Text Box 217"/>
            <p:cNvSpPr txBox="1">
              <a:spLocks noChangeArrowheads="1"/>
            </p:cNvSpPr>
            <p:nvPr/>
          </p:nvSpPr>
          <p:spPr bwMode="auto">
            <a:xfrm>
              <a:off x="2431394" y="2983649"/>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根亲</a:t>
              </a:r>
              <a:r>
                <a:rPr lang="en-US" altLang="zh-CN" sz="600" dirty="0">
                  <a:solidFill>
                    <a:srgbClr val="163896"/>
                  </a:solidFill>
                  <a:latin typeface="Times New Roman" panose="02020603050405020304" pitchFamily="18" charset="0"/>
                  <a:ea typeface="宋体" panose="02010600030101010101" pitchFamily="2" charset="-122"/>
                </a:rPr>
                <a:t>5+5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219" name="组合 218"/>
            <p:cNvGrpSpPr/>
            <p:nvPr/>
          </p:nvGrpSpPr>
          <p:grpSpPr>
            <a:xfrm>
              <a:off x="2484711" y="3197696"/>
              <a:ext cx="155143" cy="148799"/>
              <a:chOff x="958577" y="3152050"/>
              <a:chExt cx="158786" cy="152293"/>
            </a:xfrm>
          </p:grpSpPr>
          <p:sp>
            <p:nvSpPr>
              <p:cNvPr id="222"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2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26"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27" name="Text Box 217"/>
            <p:cNvSpPr txBox="1">
              <a:spLocks noChangeArrowheads="1"/>
            </p:cNvSpPr>
            <p:nvPr/>
          </p:nvSpPr>
          <p:spPr bwMode="auto">
            <a:xfrm>
              <a:off x="2038119" y="3092837"/>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秀水</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228" name="组合 227"/>
            <p:cNvGrpSpPr/>
            <p:nvPr/>
          </p:nvGrpSpPr>
          <p:grpSpPr>
            <a:xfrm>
              <a:off x="2163756" y="3254334"/>
              <a:ext cx="155143" cy="148799"/>
              <a:chOff x="958577" y="3152050"/>
              <a:chExt cx="158786" cy="152293"/>
            </a:xfrm>
          </p:grpSpPr>
          <p:sp>
            <p:nvSpPr>
              <p:cNvPr id="23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37"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4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41" name="Text Box 217"/>
            <p:cNvSpPr txBox="1">
              <a:spLocks noChangeArrowheads="1"/>
            </p:cNvSpPr>
            <p:nvPr/>
          </p:nvSpPr>
          <p:spPr bwMode="auto">
            <a:xfrm>
              <a:off x="2728823" y="3590640"/>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永兴</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245" name="组合 244"/>
            <p:cNvGrpSpPr/>
            <p:nvPr/>
          </p:nvGrpSpPr>
          <p:grpSpPr>
            <a:xfrm>
              <a:off x="2941069" y="3598326"/>
              <a:ext cx="155143" cy="148799"/>
              <a:chOff x="958577" y="3152050"/>
              <a:chExt cx="158786" cy="152293"/>
            </a:xfrm>
          </p:grpSpPr>
          <p:sp>
            <p:nvSpPr>
              <p:cNvPr id="246"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4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5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51" name="Text Box 217"/>
            <p:cNvSpPr txBox="1">
              <a:spLocks noChangeArrowheads="1"/>
            </p:cNvSpPr>
            <p:nvPr/>
          </p:nvSpPr>
          <p:spPr bwMode="auto">
            <a:xfrm>
              <a:off x="2545787" y="3767128"/>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固始</a:t>
              </a:r>
              <a:r>
                <a:rPr lang="en-US" altLang="zh-CN" sz="600" dirty="0">
                  <a:solidFill>
                    <a:srgbClr val="163896"/>
                  </a:solidFill>
                  <a:latin typeface="Times New Roman" panose="02020603050405020304" pitchFamily="18" charset="0"/>
                  <a:ea typeface="宋体" panose="02010600030101010101" pitchFamily="2" charset="-122"/>
                </a:rPr>
                <a:t>6.3+5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253" name="组合 252"/>
            <p:cNvGrpSpPr/>
            <p:nvPr/>
          </p:nvGrpSpPr>
          <p:grpSpPr>
            <a:xfrm>
              <a:off x="2440729" y="3673889"/>
              <a:ext cx="155143" cy="148799"/>
              <a:chOff x="958577" y="3152050"/>
              <a:chExt cx="158786" cy="152293"/>
            </a:xfrm>
          </p:grpSpPr>
          <p:sp>
            <p:nvSpPr>
              <p:cNvPr id="257"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58"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59"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260" name="Text Box 217"/>
            <p:cNvSpPr txBox="1">
              <a:spLocks noChangeArrowheads="1"/>
            </p:cNvSpPr>
            <p:nvPr/>
          </p:nvSpPr>
          <p:spPr bwMode="auto">
            <a:xfrm>
              <a:off x="2270379" y="3831564"/>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塘坊</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261" name="组合 260"/>
            <p:cNvGrpSpPr/>
            <p:nvPr/>
          </p:nvGrpSpPr>
          <p:grpSpPr>
            <a:xfrm>
              <a:off x="2241060" y="4016230"/>
              <a:ext cx="155143" cy="148799"/>
              <a:chOff x="958577" y="3152050"/>
              <a:chExt cx="158786" cy="152293"/>
            </a:xfrm>
          </p:grpSpPr>
          <p:sp>
            <p:nvSpPr>
              <p:cNvPr id="262"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63"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64"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65" name="直接连接符 264"/>
            <p:cNvCxnSpPr>
              <a:stCxn id="101" idx="7"/>
            </p:cNvCxnSpPr>
            <p:nvPr/>
          </p:nvCxnSpPr>
          <p:spPr>
            <a:xfrm flipV="1">
              <a:off x="2178078" y="3387465"/>
              <a:ext cx="41317" cy="20180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endCxn id="222" idx="3"/>
            </p:cNvCxnSpPr>
            <p:nvPr/>
          </p:nvCxnSpPr>
          <p:spPr>
            <a:xfrm flipV="1">
              <a:off x="2193075" y="3324704"/>
              <a:ext cx="314356" cy="299941"/>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246" idx="1"/>
            </p:cNvCxnSpPr>
            <p:nvPr/>
          </p:nvCxnSpPr>
          <p:spPr>
            <a:xfrm>
              <a:off x="2634627" y="3297949"/>
              <a:ext cx="329162" cy="32216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pic>
          <p:nvPicPr>
            <p:cNvPr id="268" name="Picture 3" descr="D:\Users\111647\桌面\b0bdf5d50b71d8dbb2f8c010fcd404db.jpe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500" b="92000" l="8000" r="91667"/>
                      </a14:imgEffect>
                    </a14:imgLayer>
                  </a14:imgProps>
                </a:ext>
                <a:ext uri="{28A0092B-C50C-407E-A947-70E740481C1C}">
                  <a14:useLocalDpi xmlns:a14="http://schemas.microsoft.com/office/drawing/2010/main" val="0"/>
                </a:ext>
              </a:extLst>
            </a:blip>
            <a:srcRect l="8063" t="8420" r="8098" b="8046"/>
            <a:stretch>
              <a:fillRect/>
            </a:stretch>
          </p:blipFill>
          <p:spPr bwMode="auto">
            <a:xfrm>
              <a:off x="2242157" y="2983649"/>
              <a:ext cx="197111" cy="196395"/>
            </a:xfrm>
            <a:prstGeom prst="rect">
              <a:avLst/>
            </a:prstGeom>
            <a:noFill/>
            <a:extLst>
              <a:ext uri="{909E8E84-426E-40DD-AFC4-6F175D3DCCD1}">
                <a14:hiddenFill xmlns:a14="http://schemas.microsoft.com/office/drawing/2010/main">
                  <a:solidFill>
                    <a:srgbClr val="FFFFFF"/>
                  </a:solidFill>
                </a14:hiddenFill>
              </a:ext>
            </a:extLst>
          </p:spPr>
        </p:pic>
        <p:sp>
          <p:nvSpPr>
            <p:cNvPr id="269" name="矩形 268"/>
            <p:cNvSpPr/>
            <p:nvPr/>
          </p:nvSpPr>
          <p:spPr>
            <a:xfrm>
              <a:off x="2082706" y="2845439"/>
              <a:ext cx="566354" cy="12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lnSpc>
                  <a:spcPts val="900"/>
                </a:lnSpc>
              </a:pPr>
              <a:r>
                <a:rPr lang="zh-CN" altLang="en-US" sz="600" b="1" dirty="0">
                  <a:solidFill>
                    <a:srgbClr val="163896"/>
                  </a:solidFill>
                </a:rPr>
                <a:t>固始生物质电厂</a:t>
              </a:r>
            </a:p>
          </p:txBody>
        </p:sp>
        <p:cxnSp>
          <p:nvCxnSpPr>
            <p:cNvPr id="270" name="直接连接符 269"/>
            <p:cNvCxnSpPr>
              <a:endCxn id="222" idx="1"/>
            </p:cNvCxnSpPr>
            <p:nvPr/>
          </p:nvCxnSpPr>
          <p:spPr>
            <a:xfrm>
              <a:off x="2389060" y="3145559"/>
              <a:ext cx="118371" cy="7392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a:endCxn id="257" idx="2"/>
            </p:cNvCxnSpPr>
            <p:nvPr/>
          </p:nvCxnSpPr>
          <p:spPr>
            <a:xfrm>
              <a:off x="2178078" y="3721504"/>
              <a:ext cx="262651" cy="2678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2185594" y="3697074"/>
              <a:ext cx="262651" cy="2678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2003713" y="3560580"/>
              <a:ext cx="204281" cy="195929"/>
              <a:chOff x="6172435" y="2662625"/>
              <a:chExt cx="208448" cy="199924"/>
            </a:xfrm>
          </p:grpSpPr>
          <p:sp>
            <p:nvSpPr>
              <p:cNvPr id="101"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02"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03"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73" name="直接连接符 272"/>
            <p:cNvCxnSpPr>
              <a:stCxn id="246" idx="0"/>
            </p:cNvCxnSpPr>
            <p:nvPr/>
          </p:nvCxnSpPr>
          <p:spPr>
            <a:xfrm flipV="1">
              <a:off x="3018641" y="3471666"/>
              <a:ext cx="18378" cy="12666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flipV="1">
              <a:off x="2991154" y="3467394"/>
              <a:ext cx="18378" cy="12666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flipV="1">
              <a:off x="2200634" y="3632366"/>
              <a:ext cx="448426" cy="3916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175" idx="4"/>
            </p:cNvCxnSpPr>
            <p:nvPr/>
          </p:nvCxnSpPr>
          <p:spPr>
            <a:xfrm flipV="1">
              <a:off x="2654293" y="2726614"/>
              <a:ext cx="102017" cy="90575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flipV="1">
              <a:off x="2619552" y="3185170"/>
              <a:ext cx="85749" cy="3684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1634067" y="3081846"/>
              <a:ext cx="536933" cy="25021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80" name="Text Box 217"/>
            <p:cNvSpPr txBox="1">
              <a:spLocks noChangeArrowheads="1"/>
            </p:cNvSpPr>
            <p:nvPr/>
          </p:nvSpPr>
          <p:spPr bwMode="auto">
            <a:xfrm rot="1585962">
              <a:off x="1674212" y="2996702"/>
              <a:ext cx="3280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700" dirty="0">
                  <a:solidFill>
                    <a:srgbClr val="163896"/>
                  </a:solidFill>
                  <a:latin typeface="Times New Roman" panose="02020603050405020304" pitchFamily="18" charset="0"/>
                  <a:ea typeface="宋体" panose="02010600030101010101" pitchFamily="2" charset="-122"/>
                </a:rPr>
                <a:t>至蓉花</a:t>
              </a:r>
              <a:endParaRPr lang="en-US" altLang="zh-CN" sz="7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400" dirty="0">
                  <a:solidFill>
                    <a:srgbClr val="163896"/>
                  </a:solidFill>
                  <a:latin typeface="Times New Roman" panose="02020603050405020304" pitchFamily="18" charset="0"/>
                  <a:ea typeface="宋体" panose="02010600030101010101" pitchFamily="2" charset="-122"/>
                </a:rPr>
                <a:t>5</a:t>
              </a:r>
              <a:endParaRPr lang="zh-CN" altLang="en-US" sz="400" dirty="0">
                <a:solidFill>
                  <a:srgbClr val="163896"/>
                </a:solidFill>
                <a:latin typeface="Times New Roman" panose="02020603050405020304" pitchFamily="18" charset="0"/>
                <a:ea typeface="宋体" panose="02010600030101010101" pitchFamily="2" charset="-122"/>
              </a:endParaRPr>
            </a:p>
          </p:txBody>
        </p:sp>
        <p:cxnSp>
          <p:nvCxnSpPr>
            <p:cNvPr id="281" name="直接连接符 280"/>
            <p:cNvCxnSpPr/>
            <p:nvPr/>
          </p:nvCxnSpPr>
          <p:spPr>
            <a:xfrm>
              <a:off x="2172636" y="3742663"/>
              <a:ext cx="103066" cy="28870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3067885" y="3450349"/>
              <a:ext cx="97955" cy="42194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endCxn id="262" idx="6"/>
            </p:cNvCxnSpPr>
            <p:nvPr/>
          </p:nvCxnSpPr>
          <p:spPr>
            <a:xfrm flipH="1">
              <a:off x="2396203" y="3872296"/>
              <a:ext cx="765225" cy="21833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8" name="组合 287"/>
            <p:cNvGrpSpPr/>
            <p:nvPr/>
          </p:nvGrpSpPr>
          <p:grpSpPr>
            <a:xfrm>
              <a:off x="3273257" y="4197789"/>
              <a:ext cx="155143" cy="148799"/>
              <a:chOff x="958577" y="3152050"/>
              <a:chExt cx="158786" cy="152293"/>
            </a:xfrm>
          </p:grpSpPr>
          <p:sp>
            <p:nvSpPr>
              <p:cNvPr id="289"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90"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91"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292" name="组合 291"/>
            <p:cNvGrpSpPr/>
            <p:nvPr/>
          </p:nvGrpSpPr>
          <p:grpSpPr>
            <a:xfrm>
              <a:off x="1992090" y="4290644"/>
              <a:ext cx="155143" cy="148799"/>
              <a:chOff x="958577" y="3152050"/>
              <a:chExt cx="158786" cy="152293"/>
            </a:xfrm>
          </p:grpSpPr>
          <p:sp>
            <p:nvSpPr>
              <p:cNvPr id="293"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294"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295"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296" name="直接连接符 295"/>
            <p:cNvCxnSpPr>
              <a:stCxn id="293" idx="5"/>
              <a:endCxn id="117" idx="1"/>
            </p:cNvCxnSpPr>
            <p:nvPr/>
          </p:nvCxnSpPr>
          <p:spPr>
            <a:xfrm>
              <a:off x="2124513" y="4417652"/>
              <a:ext cx="191517" cy="20675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97" name="Text Box 217"/>
            <p:cNvSpPr txBox="1">
              <a:spLocks noChangeArrowheads="1"/>
            </p:cNvSpPr>
            <p:nvPr/>
          </p:nvSpPr>
          <p:spPr bwMode="auto">
            <a:xfrm>
              <a:off x="1973478" y="4103292"/>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樟柏</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298" name="Text Box 217"/>
            <p:cNvSpPr txBox="1">
              <a:spLocks noChangeArrowheads="1"/>
            </p:cNvSpPr>
            <p:nvPr/>
          </p:nvSpPr>
          <p:spPr bwMode="auto">
            <a:xfrm>
              <a:off x="2263968" y="4315638"/>
              <a:ext cx="56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1000" dirty="0">
                  <a:solidFill>
                    <a:srgbClr val="163896"/>
                  </a:solidFill>
                  <a:latin typeface="Times New Roman" panose="02020603050405020304" pitchFamily="18" charset="0"/>
                  <a:ea typeface="宋体" panose="02010600030101010101" pitchFamily="2" charset="-122"/>
                </a:rPr>
                <a:t>漳圣</a:t>
              </a:r>
              <a:endParaRPr lang="en-US" altLang="zh-CN" sz="10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700" dirty="0">
                  <a:solidFill>
                    <a:srgbClr val="163896"/>
                  </a:solidFill>
                  <a:latin typeface="Times New Roman" panose="02020603050405020304" pitchFamily="18" charset="0"/>
                  <a:ea typeface="宋体" panose="02010600030101010101" pitchFamily="2" charset="-122"/>
                </a:rPr>
                <a:t>18+18</a:t>
              </a:r>
              <a:endParaRPr lang="zh-CN" altLang="en-US" sz="700" dirty="0">
                <a:solidFill>
                  <a:srgbClr val="163896"/>
                </a:solidFill>
                <a:latin typeface="Times New Roman" panose="02020603050405020304" pitchFamily="18" charset="0"/>
                <a:ea typeface="宋体" panose="02010600030101010101" pitchFamily="2" charset="-122"/>
              </a:endParaRPr>
            </a:p>
          </p:txBody>
        </p:sp>
        <p:cxnSp>
          <p:nvCxnSpPr>
            <p:cNvPr id="299" name="直接连接符 298"/>
            <p:cNvCxnSpPr/>
            <p:nvPr/>
          </p:nvCxnSpPr>
          <p:spPr>
            <a:xfrm>
              <a:off x="2103197" y="4426578"/>
              <a:ext cx="191517" cy="20675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0" name="组合 299"/>
            <p:cNvGrpSpPr/>
            <p:nvPr/>
          </p:nvGrpSpPr>
          <p:grpSpPr>
            <a:xfrm>
              <a:off x="2353822" y="5056996"/>
              <a:ext cx="155143" cy="148799"/>
              <a:chOff x="958577" y="3152050"/>
              <a:chExt cx="158786" cy="152293"/>
            </a:xfrm>
          </p:grpSpPr>
          <p:sp>
            <p:nvSpPr>
              <p:cNvPr id="301"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02"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03"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304" name="Text Box 217"/>
            <p:cNvSpPr txBox="1">
              <a:spLocks noChangeArrowheads="1"/>
            </p:cNvSpPr>
            <p:nvPr/>
          </p:nvSpPr>
          <p:spPr bwMode="auto">
            <a:xfrm>
              <a:off x="2506208" y="5009381"/>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段集</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305" name="直接连接符 304"/>
            <p:cNvCxnSpPr/>
            <p:nvPr/>
          </p:nvCxnSpPr>
          <p:spPr>
            <a:xfrm>
              <a:off x="2386342" y="4785734"/>
              <a:ext cx="19722" cy="27126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2424446" y="4789467"/>
              <a:ext cx="19722" cy="271262"/>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3380920" y="4928191"/>
              <a:ext cx="155143" cy="148799"/>
              <a:chOff x="958577" y="3152050"/>
              <a:chExt cx="158786" cy="152293"/>
            </a:xfrm>
          </p:grpSpPr>
          <p:sp>
            <p:nvSpPr>
              <p:cNvPr id="308"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30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31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311" name="组合 310"/>
            <p:cNvGrpSpPr/>
            <p:nvPr/>
          </p:nvGrpSpPr>
          <p:grpSpPr>
            <a:xfrm>
              <a:off x="2731217" y="4947587"/>
              <a:ext cx="105383" cy="65013"/>
              <a:chOff x="2061572" y="5867184"/>
              <a:chExt cx="130727" cy="80649"/>
            </a:xfrm>
          </p:grpSpPr>
          <p:sp>
            <p:nvSpPr>
              <p:cNvPr id="312" name="矩形 311"/>
              <p:cNvSpPr/>
              <p:nvPr/>
            </p:nvSpPr>
            <p:spPr>
              <a:xfrm>
                <a:off x="2061572" y="5867184"/>
                <a:ext cx="130727" cy="80649"/>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13" name="直接连接符 312"/>
              <p:cNvCxnSpPr>
                <a:stCxn id="312" idx="0"/>
                <a:endCxn id="312" idx="3"/>
              </p:cNvCxnSpPr>
              <p:nvPr/>
            </p:nvCxnSpPr>
            <p:spPr>
              <a:xfrm>
                <a:off x="2126936" y="5867184"/>
                <a:ext cx="65363" cy="40325"/>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312" idx="2"/>
              </p:cNvCxnSpPr>
              <p:nvPr/>
            </p:nvCxnSpPr>
            <p:spPr>
              <a:xfrm flipV="1">
                <a:off x="2126936" y="5910522"/>
                <a:ext cx="65362" cy="37311"/>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16" name="Text Box 217"/>
            <p:cNvSpPr txBox="1">
              <a:spLocks noChangeArrowheads="1"/>
            </p:cNvSpPr>
            <p:nvPr/>
          </p:nvSpPr>
          <p:spPr bwMode="auto">
            <a:xfrm>
              <a:off x="2869087" y="4939120"/>
              <a:ext cx="413633"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固始牵引</a:t>
              </a:r>
            </a:p>
          </p:txBody>
        </p:sp>
        <p:cxnSp>
          <p:nvCxnSpPr>
            <p:cNvPr id="317" name="直接连接符 316"/>
            <p:cNvCxnSpPr/>
            <p:nvPr/>
          </p:nvCxnSpPr>
          <p:spPr>
            <a:xfrm>
              <a:off x="2470504" y="4751593"/>
              <a:ext cx="288420" cy="20243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2448245" y="4769867"/>
              <a:ext cx="288420" cy="20243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19" name="Text Box 217"/>
            <p:cNvSpPr txBox="1">
              <a:spLocks noChangeArrowheads="1"/>
            </p:cNvSpPr>
            <p:nvPr/>
          </p:nvSpPr>
          <p:spPr bwMode="auto">
            <a:xfrm>
              <a:off x="3323342" y="5102233"/>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童楼</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320" name="Text Box 217"/>
            <p:cNvSpPr txBox="1">
              <a:spLocks noChangeArrowheads="1"/>
            </p:cNvSpPr>
            <p:nvPr/>
          </p:nvSpPr>
          <p:spPr bwMode="auto">
            <a:xfrm>
              <a:off x="3474720" y="4181807"/>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清河</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4+5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321" name="直接连接符 320"/>
            <p:cNvCxnSpPr/>
            <p:nvPr/>
          </p:nvCxnSpPr>
          <p:spPr>
            <a:xfrm flipV="1">
              <a:off x="2464916" y="4279414"/>
              <a:ext cx="808341" cy="35902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494235" y="4315638"/>
              <a:ext cx="808341" cy="35902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3" name="直接连接符 322"/>
            <p:cNvCxnSpPr>
              <a:endCxn id="308" idx="0"/>
            </p:cNvCxnSpPr>
            <p:nvPr/>
          </p:nvCxnSpPr>
          <p:spPr>
            <a:xfrm>
              <a:off x="3380920" y="4338223"/>
              <a:ext cx="77572" cy="589968"/>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任意多边形 3"/>
            <p:cNvSpPr/>
            <p:nvPr/>
          </p:nvSpPr>
          <p:spPr>
            <a:xfrm>
              <a:off x="2031436" y="4571588"/>
              <a:ext cx="338395" cy="456626"/>
            </a:xfrm>
            <a:custGeom>
              <a:avLst/>
              <a:gdLst>
                <a:gd name="connsiteX0" fmla="*/ 16628 w 213411"/>
                <a:gd name="connsiteY0" fmla="*/ 76307 h 287974"/>
                <a:gd name="connsiteX1" fmla="*/ 84361 w 213411"/>
                <a:gd name="connsiteY1" fmla="*/ 152507 h 287974"/>
                <a:gd name="connsiteX2" fmla="*/ 58961 w 213411"/>
                <a:gd name="connsiteY2" fmla="*/ 211774 h 287974"/>
                <a:gd name="connsiteX3" fmla="*/ 101294 w 213411"/>
                <a:gd name="connsiteY3" fmla="*/ 254107 h 287974"/>
                <a:gd name="connsiteX4" fmla="*/ 143628 w 213411"/>
                <a:gd name="connsiteY4" fmla="*/ 287974 h 287974"/>
                <a:gd name="connsiteX5" fmla="*/ 202894 w 213411"/>
                <a:gd name="connsiteY5" fmla="*/ 254107 h 287974"/>
                <a:gd name="connsiteX6" fmla="*/ 169028 w 213411"/>
                <a:gd name="connsiteY6" fmla="*/ 177907 h 287974"/>
                <a:gd name="connsiteX7" fmla="*/ 211361 w 213411"/>
                <a:gd name="connsiteY7" fmla="*/ 101707 h 287974"/>
                <a:gd name="connsiteX8" fmla="*/ 202894 w 213411"/>
                <a:gd name="connsiteY8" fmla="*/ 67841 h 287974"/>
                <a:gd name="connsiteX9" fmla="*/ 169028 w 213411"/>
                <a:gd name="connsiteY9" fmla="*/ 33974 h 287974"/>
                <a:gd name="connsiteX10" fmla="*/ 118228 w 213411"/>
                <a:gd name="connsiteY10" fmla="*/ 33974 h 287974"/>
                <a:gd name="connsiteX11" fmla="*/ 101294 w 213411"/>
                <a:gd name="connsiteY11" fmla="*/ 84774 h 287974"/>
                <a:gd name="connsiteX12" fmla="*/ 8161 w 213411"/>
                <a:gd name="connsiteY12" fmla="*/ 107 h 287974"/>
                <a:gd name="connsiteX13" fmla="*/ 16628 w 213411"/>
                <a:gd name="connsiteY13" fmla="*/ 76307 h 28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411" h="287974">
                  <a:moveTo>
                    <a:pt x="16628" y="76307"/>
                  </a:moveTo>
                  <a:cubicBezTo>
                    <a:pt x="29328" y="101707"/>
                    <a:pt x="77306" y="129929"/>
                    <a:pt x="84361" y="152507"/>
                  </a:cubicBezTo>
                  <a:cubicBezTo>
                    <a:pt x="91417" y="175085"/>
                    <a:pt x="56139" y="194841"/>
                    <a:pt x="58961" y="211774"/>
                  </a:cubicBezTo>
                  <a:cubicBezTo>
                    <a:pt x="61783" y="228707"/>
                    <a:pt x="87183" y="241407"/>
                    <a:pt x="101294" y="254107"/>
                  </a:cubicBezTo>
                  <a:cubicBezTo>
                    <a:pt x="115405" y="266807"/>
                    <a:pt x="126695" y="287974"/>
                    <a:pt x="143628" y="287974"/>
                  </a:cubicBezTo>
                  <a:cubicBezTo>
                    <a:pt x="160561" y="287974"/>
                    <a:pt x="198661" y="272452"/>
                    <a:pt x="202894" y="254107"/>
                  </a:cubicBezTo>
                  <a:cubicBezTo>
                    <a:pt x="207127" y="235763"/>
                    <a:pt x="167617" y="203307"/>
                    <a:pt x="169028" y="177907"/>
                  </a:cubicBezTo>
                  <a:cubicBezTo>
                    <a:pt x="170439" y="152507"/>
                    <a:pt x="205717" y="120051"/>
                    <a:pt x="211361" y="101707"/>
                  </a:cubicBezTo>
                  <a:cubicBezTo>
                    <a:pt x="217005" y="83363"/>
                    <a:pt x="209949" y="79130"/>
                    <a:pt x="202894" y="67841"/>
                  </a:cubicBezTo>
                  <a:cubicBezTo>
                    <a:pt x="195839" y="56552"/>
                    <a:pt x="183139" y="39618"/>
                    <a:pt x="169028" y="33974"/>
                  </a:cubicBezTo>
                  <a:cubicBezTo>
                    <a:pt x="154917" y="28329"/>
                    <a:pt x="129517" y="25507"/>
                    <a:pt x="118228" y="33974"/>
                  </a:cubicBezTo>
                  <a:cubicBezTo>
                    <a:pt x="106939" y="42441"/>
                    <a:pt x="119639" y="90419"/>
                    <a:pt x="101294" y="84774"/>
                  </a:cubicBezTo>
                  <a:cubicBezTo>
                    <a:pt x="82950" y="79130"/>
                    <a:pt x="25094" y="2929"/>
                    <a:pt x="8161" y="107"/>
                  </a:cubicBezTo>
                  <a:cubicBezTo>
                    <a:pt x="-8772" y="-2715"/>
                    <a:pt x="3928" y="50907"/>
                    <a:pt x="16628" y="76307"/>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286114" y="4595715"/>
              <a:ext cx="204281" cy="195929"/>
              <a:chOff x="6172435" y="2662625"/>
              <a:chExt cx="208448" cy="199924"/>
            </a:xfrm>
          </p:grpSpPr>
          <p:sp>
            <p:nvSpPr>
              <p:cNvPr id="117"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18"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19"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5" name="任意多边形 4"/>
            <p:cNvSpPr/>
            <p:nvPr/>
          </p:nvSpPr>
          <p:spPr>
            <a:xfrm rot="745761">
              <a:off x="2128833" y="5202676"/>
              <a:ext cx="502935" cy="339644"/>
            </a:xfrm>
            <a:custGeom>
              <a:avLst/>
              <a:gdLst>
                <a:gd name="connsiteX0" fmla="*/ 3777 w 317067"/>
                <a:gd name="connsiteY0" fmla="*/ 154838 h 214123"/>
                <a:gd name="connsiteX1" fmla="*/ 63043 w 317067"/>
                <a:gd name="connsiteY1" fmla="*/ 129438 h 214123"/>
                <a:gd name="connsiteX2" fmla="*/ 96910 w 317067"/>
                <a:gd name="connsiteY2" fmla="*/ 214104 h 214123"/>
                <a:gd name="connsiteX3" fmla="*/ 164643 w 317067"/>
                <a:gd name="connsiteY3" fmla="*/ 120971 h 214123"/>
                <a:gd name="connsiteX4" fmla="*/ 232377 w 317067"/>
                <a:gd name="connsiteY4" fmla="*/ 154838 h 214123"/>
                <a:gd name="connsiteX5" fmla="*/ 317043 w 317067"/>
                <a:gd name="connsiteY5" fmla="*/ 95571 h 214123"/>
                <a:gd name="connsiteX6" fmla="*/ 223910 w 317067"/>
                <a:gd name="connsiteY6" fmla="*/ 53238 h 214123"/>
                <a:gd name="connsiteX7" fmla="*/ 156177 w 317067"/>
                <a:gd name="connsiteY7" fmla="*/ 70171 h 214123"/>
                <a:gd name="connsiteX8" fmla="*/ 139243 w 317067"/>
                <a:gd name="connsiteY8" fmla="*/ 2438 h 214123"/>
                <a:gd name="connsiteX9" fmla="*/ 88443 w 317067"/>
                <a:gd name="connsiteY9" fmla="*/ 19371 h 214123"/>
                <a:gd name="connsiteX10" fmla="*/ 63043 w 317067"/>
                <a:gd name="connsiteY10" fmla="*/ 61704 h 214123"/>
                <a:gd name="connsiteX11" fmla="*/ 12243 w 317067"/>
                <a:gd name="connsiteY11" fmla="*/ 78638 h 214123"/>
                <a:gd name="connsiteX12" fmla="*/ 3777 w 317067"/>
                <a:gd name="connsiteY12" fmla="*/ 154838 h 21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67" h="214123">
                  <a:moveTo>
                    <a:pt x="3777" y="154838"/>
                  </a:moveTo>
                  <a:cubicBezTo>
                    <a:pt x="12244" y="163305"/>
                    <a:pt x="47521" y="119560"/>
                    <a:pt x="63043" y="129438"/>
                  </a:cubicBezTo>
                  <a:cubicBezTo>
                    <a:pt x="78565" y="139316"/>
                    <a:pt x="79977" y="215515"/>
                    <a:pt x="96910" y="214104"/>
                  </a:cubicBezTo>
                  <a:cubicBezTo>
                    <a:pt x="113843" y="212693"/>
                    <a:pt x="142065" y="130849"/>
                    <a:pt x="164643" y="120971"/>
                  </a:cubicBezTo>
                  <a:cubicBezTo>
                    <a:pt x="187221" y="111093"/>
                    <a:pt x="206977" y="159071"/>
                    <a:pt x="232377" y="154838"/>
                  </a:cubicBezTo>
                  <a:cubicBezTo>
                    <a:pt x="257777" y="150605"/>
                    <a:pt x="318454" y="112504"/>
                    <a:pt x="317043" y="95571"/>
                  </a:cubicBezTo>
                  <a:cubicBezTo>
                    <a:pt x="315632" y="78638"/>
                    <a:pt x="250721" y="57471"/>
                    <a:pt x="223910" y="53238"/>
                  </a:cubicBezTo>
                  <a:cubicBezTo>
                    <a:pt x="197099" y="49005"/>
                    <a:pt x="170288" y="78638"/>
                    <a:pt x="156177" y="70171"/>
                  </a:cubicBezTo>
                  <a:cubicBezTo>
                    <a:pt x="142066" y="61704"/>
                    <a:pt x="150532" y="10905"/>
                    <a:pt x="139243" y="2438"/>
                  </a:cubicBezTo>
                  <a:cubicBezTo>
                    <a:pt x="127954" y="-6029"/>
                    <a:pt x="101143" y="9493"/>
                    <a:pt x="88443" y="19371"/>
                  </a:cubicBezTo>
                  <a:cubicBezTo>
                    <a:pt x="75743" y="29249"/>
                    <a:pt x="75743" y="51826"/>
                    <a:pt x="63043" y="61704"/>
                  </a:cubicBezTo>
                  <a:cubicBezTo>
                    <a:pt x="50343" y="71582"/>
                    <a:pt x="22121" y="70171"/>
                    <a:pt x="12243" y="78638"/>
                  </a:cubicBezTo>
                  <a:cubicBezTo>
                    <a:pt x="2365" y="87105"/>
                    <a:pt x="-4690" y="146371"/>
                    <a:pt x="3777" y="154838"/>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Box 138"/>
            <p:cNvSpPr txBox="1"/>
            <p:nvPr/>
          </p:nvSpPr>
          <p:spPr>
            <a:xfrm>
              <a:off x="1965322" y="4948345"/>
              <a:ext cx="562383" cy="338554"/>
            </a:xfrm>
            <a:prstGeom prst="rect">
              <a:avLst/>
            </a:prstGeom>
            <a:noFill/>
          </p:spPr>
          <p:txBody>
            <a:bodyPr wrap="square" rtlCol="0">
              <a:spAutoFit/>
            </a:bodyPr>
            <a:lstStyle/>
            <a:p>
              <a:pPr algn="ctr"/>
              <a:r>
                <a:rPr lang="zh-CN" altLang="en-US" sz="800" b="1" dirty="0"/>
                <a:t>西南部风</a:t>
              </a:r>
              <a:r>
                <a:rPr lang="zh-CN" altLang="en-US" sz="800" b="1" dirty="0" smtClean="0"/>
                <a:t>电</a:t>
              </a:r>
              <a:r>
                <a:rPr lang="en-US" altLang="zh-CN" sz="800" b="1" dirty="0" smtClean="0"/>
                <a:t>37</a:t>
              </a:r>
              <a:endParaRPr lang="zh-CN" altLang="en-US" sz="800" b="1" dirty="0"/>
            </a:p>
          </p:txBody>
        </p:sp>
      </p:grpSp>
      <p:sp>
        <p:nvSpPr>
          <p:cNvPr id="140" name="矩形 139"/>
          <p:cNvSpPr/>
          <p:nvPr/>
        </p:nvSpPr>
        <p:spPr>
          <a:xfrm>
            <a:off x="405437" y="6048853"/>
            <a:ext cx="10983964" cy="810478"/>
          </a:xfrm>
          <a:prstGeom prst="rect">
            <a:avLst/>
          </a:prstGeom>
        </p:spPr>
        <p:txBody>
          <a:bodyPr wrap="square">
            <a:spAutoFit/>
          </a:bodyPr>
          <a:lstStyle/>
          <a:p>
            <a:pPr>
              <a:lnSpc>
                <a:spcPts val="2800"/>
              </a:lnSpc>
              <a:defRPr/>
            </a:pPr>
            <a:r>
              <a:rPr lang="zh-CN" altLang="en-US" sz="1600" b="1" dirty="0">
                <a:solidFill>
                  <a:srgbClr val="163896"/>
                </a:solidFill>
                <a:latin typeface="微软雅黑" panose="020B0503020204020204" pitchFamily="34" charset="-122"/>
                <a:cs typeface="+mn-ea"/>
                <a:sym typeface="+mn-lt"/>
              </a:rPr>
              <a:t>主要实施方案：</a:t>
            </a:r>
            <a:r>
              <a:rPr lang="zh-CN" altLang="en-US" sz="1600" dirty="0">
                <a:solidFill>
                  <a:srgbClr val="163896"/>
                </a:solidFill>
                <a:latin typeface="微软雅黑" panose="020B0503020204020204" pitchFamily="34" charset="-122"/>
                <a:cs typeface="+mn-ea"/>
                <a:sym typeface="+mn-lt"/>
              </a:rPr>
              <a:t>西南部风电主要考虑就地消纳，通过段集、樟柏并网接入，就地为漳圣、蓼城提供下网负荷，并配置</a:t>
            </a:r>
            <a:r>
              <a:rPr lang="en-US" altLang="zh-CN" sz="1600" dirty="0">
                <a:solidFill>
                  <a:srgbClr val="163896"/>
                </a:solidFill>
                <a:latin typeface="微软雅黑" panose="020B0503020204020204" pitchFamily="34" charset="-122"/>
                <a:cs typeface="+mn-ea"/>
                <a:sym typeface="+mn-lt"/>
              </a:rPr>
              <a:t>20</a:t>
            </a:r>
            <a:r>
              <a:rPr lang="zh-CN" altLang="en-US" sz="1600" dirty="0">
                <a:solidFill>
                  <a:srgbClr val="163896"/>
                </a:solidFill>
                <a:latin typeface="微软雅黑" panose="020B0503020204020204" pitchFamily="34" charset="-122"/>
                <a:cs typeface="+mn-ea"/>
                <a:sym typeface="+mn-lt"/>
              </a:rPr>
              <a:t>万千瓦储能削峰填谷；根亲重载通过低压接入固始生物质电厂。</a:t>
            </a:r>
            <a:endParaRPr lang="en-US" altLang="zh-CN" sz="1600" dirty="0">
              <a:solidFill>
                <a:srgbClr val="163896"/>
              </a:solidFill>
              <a:latin typeface="微软雅黑" panose="020B0503020204020204" pitchFamily="34" charset="-122"/>
              <a:cs typeface="+mn-ea"/>
              <a:sym typeface="+mn-lt"/>
            </a:endParaRPr>
          </a:p>
        </p:txBody>
      </p:sp>
      <p:sp>
        <p:nvSpPr>
          <p:cNvPr id="18" name="矩形 17"/>
          <p:cNvSpPr/>
          <p:nvPr/>
        </p:nvSpPr>
        <p:spPr>
          <a:xfrm>
            <a:off x="262045" y="1290487"/>
            <a:ext cx="11270748" cy="1372683"/>
          </a:xfrm>
          <a:prstGeom prst="rect">
            <a:avLst/>
          </a:prstGeom>
        </p:spPr>
        <p:txBody>
          <a:bodyPr wrap="square">
            <a:spAutoFit/>
          </a:bodyPr>
          <a:lstStyle/>
          <a:p>
            <a:pPr>
              <a:lnSpc>
                <a:spcPct val="130000"/>
              </a:lnSpc>
              <a:defRPr/>
            </a:pPr>
            <a:r>
              <a:rPr lang="zh-CN" altLang="en-US" sz="1600" b="1" dirty="0">
                <a:solidFill>
                  <a:srgbClr val="163896"/>
                </a:solidFill>
                <a:latin typeface="微软雅黑" panose="020B0503020204020204" pitchFamily="34" charset="-122"/>
                <a:cs typeface="+mn-ea"/>
                <a:sym typeface="+mn-lt"/>
              </a:rPr>
              <a:t>固始整体情况：</a:t>
            </a:r>
            <a:r>
              <a:rPr lang="zh-CN" altLang="en-US" sz="1600" dirty="0">
                <a:solidFill>
                  <a:srgbClr val="163896"/>
                </a:solidFill>
                <a:latin typeface="微软雅黑" panose="020B0503020204020204" pitchFamily="34" charset="-122"/>
                <a:cs typeface="+mn-ea"/>
                <a:sym typeface="+mn-lt"/>
              </a:rPr>
              <a:t>固始为信阳东部主要负荷中心，负荷主要集中在蓼城、固始、根亲，且蓼城负载率达</a:t>
            </a:r>
            <a:r>
              <a:rPr lang="en-US" altLang="zh-CN" sz="1600" dirty="0">
                <a:solidFill>
                  <a:srgbClr val="163896"/>
                </a:solidFill>
                <a:latin typeface="微软雅黑" panose="020B0503020204020204" pitchFamily="34" charset="-122"/>
                <a:cs typeface="+mn-ea"/>
                <a:sym typeface="+mn-lt"/>
              </a:rPr>
              <a:t>87%</a:t>
            </a:r>
            <a:r>
              <a:rPr lang="zh-CN" altLang="en-US" sz="1600" dirty="0">
                <a:solidFill>
                  <a:srgbClr val="163896"/>
                </a:solidFill>
                <a:latin typeface="微软雅黑" panose="020B0503020204020204" pitchFamily="34" charset="-122"/>
                <a:cs typeface="+mn-ea"/>
                <a:sym typeface="+mn-lt"/>
              </a:rPr>
              <a:t>，受限于</a:t>
            </a:r>
            <a:r>
              <a:rPr lang="en-US" altLang="zh-CN" sz="1600" dirty="0">
                <a:solidFill>
                  <a:srgbClr val="163896"/>
                </a:solidFill>
                <a:latin typeface="微软雅黑" panose="020B0503020204020204" pitchFamily="34" charset="-122"/>
                <a:cs typeface="+mn-ea"/>
                <a:sym typeface="+mn-lt"/>
              </a:rPr>
              <a:t>220</a:t>
            </a:r>
            <a:r>
              <a:rPr lang="zh-CN" altLang="en-US" sz="1600" dirty="0">
                <a:solidFill>
                  <a:srgbClr val="163896"/>
                </a:solidFill>
                <a:latin typeface="微软雅黑" panose="020B0503020204020204" pitchFamily="34" charset="-122"/>
                <a:cs typeface="+mn-ea"/>
                <a:sym typeface="+mn-lt"/>
              </a:rPr>
              <a:t>千伏通道未成环，短时蓼城主变无法扩容。</a:t>
            </a:r>
            <a:endParaRPr lang="en-US" altLang="zh-CN" sz="1600" dirty="0">
              <a:solidFill>
                <a:srgbClr val="163896"/>
              </a:solidFill>
              <a:latin typeface="微软雅黑" panose="020B0503020204020204" pitchFamily="34" charset="-122"/>
              <a:cs typeface="+mn-ea"/>
              <a:sym typeface="+mn-lt"/>
            </a:endParaRPr>
          </a:p>
          <a:p>
            <a:pPr>
              <a:lnSpc>
                <a:spcPct val="130000"/>
              </a:lnSpc>
              <a:defRPr/>
            </a:pPr>
            <a:r>
              <a:rPr lang="zh-CN" altLang="en-US" sz="1600" b="1" dirty="0">
                <a:solidFill>
                  <a:srgbClr val="163896"/>
                </a:solidFill>
                <a:latin typeface="微软雅黑" panose="020B0503020204020204" pitchFamily="34" charset="-122"/>
                <a:cs typeface="+mn-ea"/>
                <a:sym typeface="+mn-lt"/>
              </a:rPr>
              <a:t>南部</a:t>
            </a:r>
            <a:r>
              <a:rPr lang="zh-CN" altLang="en-US" sz="1600" b="1" dirty="0" smtClean="0">
                <a:solidFill>
                  <a:srgbClr val="163896"/>
                </a:solidFill>
                <a:latin typeface="微软雅黑" panose="020B0503020204020204" pitchFamily="34" charset="-122"/>
                <a:cs typeface="+mn-ea"/>
                <a:sym typeface="+mn-lt"/>
              </a:rPr>
              <a:t>通道情况</a:t>
            </a:r>
            <a:r>
              <a:rPr lang="zh-CN" altLang="en-US" sz="1600" b="1"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南部通道蓼城</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漳圣</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段集极限外送</a:t>
            </a:r>
            <a:r>
              <a:rPr lang="en-US" altLang="zh-CN" sz="1600" dirty="0">
                <a:solidFill>
                  <a:srgbClr val="163896"/>
                </a:solidFill>
                <a:latin typeface="微软雅黑" panose="020B0503020204020204" pitchFamily="34" charset="-122"/>
                <a:cs typeface="+mn-ea"/>
                <a:sym typeface="+mn-lt"/>
              </a:rPr>
              <a:t>4.2</a:t>
            </a:r>
            <a:r>
              <a:rPr lang="zh-CN" altLang="en-US" sz="1600" dirty="0">
                <a:solidFill>
                  <a:srgbClr val="163896"/>
                </a:solidFill>
                <a:latin typeface="微软雅黑" panose="020B0503020204020204" pitchFamily="34" charset="-122"/>
                <a:cs typeface="+mn-ea"/>
                <a:sym typeface="+mn-lt"/>
              </a:rPr>
              <a:t>万千瓦，受限于末端站段集和樟柏站，同时蓼城重载，风电负荷难以外送。主要考虑从蓼城、漳圣下网，就地可消纳清洁能源达</a:t>
            </a:r>
            <a:r>
              <a:rPr lang="en-US" altLang="zh-CN" sz="1600" dirty="0">
                <a:solidFill>
                  <a:srgbClr val="163896"/>
                </a:solidFill>
                <a:latin typeface="微软雅黑" panose="020B0503020204020204" pitchFamily="34" charset="-122"/>
                <a:cs typeface="+mn-ea"/>
                <a:sym typeface="+mn-lt"/>
              </a:rPr>
              <a:t>40</a:t>
            </a:r>
            <a:r>
              <a:rPr lang="zh-CN" altLang="en-US" sz="1600" dirty="0">
                <a:solidFill>
                  <a:srgbClr val="163896"/>
                </a:solidFill>
                <a:latin typeface="微软雅黑" panose="020B0503020204020204" pitchFamily="34" charset="-122"/>
                <a:cs typeface="+mn-ea"/>
                <a:sym typeface="+mn-lt"/>
              </a:rPr>
              <a:t>万千瓦。</a:t>
            </a:r>
            <a:endParaRPr lang="en-US" altLang="zh-CN" sz="1600" dirty="0">
              <a:solidFill>
                <a:srgbClr val="163896"/>
              </a:solidFill>
              <a:latin typeface="微软雅黑" panose="020B0503020204020204" pitchFamily="34" charset="-122"/>
              <a:cs typeface="+mn-ea"/>
              <a:sym typeface="+mn-lt"/>
            </a:endParaRPr>
          </a:p>
        </p:txBody>
      </p:sp>
      <p:sp>
        <p:nvSpPr>
          <p:cNvPr id="141" name="TextBox 140"/>
          <p:cNvSpPr txBox="1"/>
          <p:nvPr/>
        </p:nvSpPr>
        <p:spPr>
          <a:xfrm>
            <a:off x="616737" y="5814708"/>
            <a:ext cx="3749990"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固始县风场、生物质电厂接入变电站分布图</a:t>
            </a:r>
          </a:p>
        </p:txBody>
      </p:sp>
      <p:sp>
        <p:nvSpPr>
          <p:cNvPr id="136" name="矩形 135"/>
          <p:cNvSpPr/>
          <p:nvPr/>
        </p:nvSpPr>
        <p:spPr>
          <a:xfrm>
            <a:off x="300109" y="784002"/>
            <a:ext cx="1975645"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142" name="直接连接符 141"/>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43"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88264" y="1460810"/>
            <a:ext cx="10938539" cy="759182"/>
          </a:xfrm>
          <a:prstGeom prst="rect">
            <a:avLst/>
          </a:prstGeom>
        </p:spPr>
        <p:txBody>
          <a:bodyPr wrap="square">
            <a:spAutoFit/>
          </a:bodyPr>
          <a:lstStyle/>
          <a:p>
            <a:pPr>
              <a:lnSpc>
                <a:spcPts val="2600"/>
              </a:lnSpc>
              <a:defRPr/>
            </a:pPr>
            <a:r>
              <a:rPr lang="zh-CN" altLang="en-US" sz="1600" b="1" dirty="0" smtClean="0">
                <a:solidFill>
                  <a:srgbClr val="163896"/>
                </a:solidFill>
                <a:latin typeface="微软雅黑" panose="020B0503020204020204" pitchFamily="34" charset="-122"/>
                <a:cs typeface="+mn-ea"/>
                <a:sym typeface="+mn-lt"/>
              </a:rPr>
              <a:t>通道整体</a:t>
            </a:r>
            <a:r>
              <a:rPr lang="zh-CN" altLang="en-US" sz="1600" b="1" dirty="0">
                <a:solidFill>
                  <a:srgbClr val="163896"/>
                </a:solidFill>
                <a:latin typeface="微软雅黑" panose="020B0503020204020204" pitchFamily="34" charset="-122"/>
                <a:cs typeface="+mn-ea"/>
                <a:sym typeface="+mn-lt"/>
              </a:rPr>
              <a:t>情况：</a:t>
            </a:r>
            <a:r>
              <a:rPr lang="zh-CN" altLang="en-US" sz="1600" dirty="0">
                <a:solidFill>
                  <a:srgbClr val="163896"/>
                </a:solidFill>
                <a:latin typeface="微软雅黑" panose="020B0503020204020204" pitchFamily="34" charset="-122"/>
                <a:cs typeface="+mn-ea"/>
                <a:sym typeface="+mn-lt"/>
              </a:rPr>
              <a:t>东部通道映山红</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毛铺极限外送</a:t>
            </a:r>
            <a:r>
              <a:rPr lang="en-US" altLang="zh-CN" sz="1600" dirty="0">
                <a:solidFill>
                  <a:srgbClr val="163896"/>
                </a:solidFill>
                <a:latin typeface="微软雅黑" panose="020B0503020204020204" pitchFamily="34" charset="-122"/>
                <a:cs typeface="+mn-ea"/>
                <a:sym typeface="+mn-lt"/>
              </a:rPr>
              <a:t>5.37</a:t>
            </a:r>
            <a:r>
              <a:rPr lang="zh-CN" altLang="en-US" sz="1600" dirty="0">
                <a:solidFill>
                  <a:srgbClr val="163896"/>
                </a:solidFill>
                <a:latin typeface="微软雅黑" panose="020B0503020204020204" pitchFamily="34" charset="-122"/>
                <a:cs typeface="+mn-ea"/>
                <a:sym typeface="+mn-lt"/>
              </a:rPr>
              <a:t>万千瓦；西南部通道映山红</a:t>
            </a:r>
            <a:r>
              <a:rPr lang="en-US" altLang="zh-CN" sz="1600" dirty="0">
                <a:solidFill>
                  <a:srgbClr val="163896"/>
                </a:solidFill>
                <a:latin typeface="微软雅黑" panose="020B0503020204020204" pitchFamily="34" charset="-122"/>
                <a:cs typeface="+mn-ea"/>
                <a:sym typeface="+mn-lt"/>
              </a:rPr>
              <a:t>-</a:t>
            </a:r>
            <a:r>
              <a:rPr lang="zh-CN" altLang="en-US" sz="1600" dirty="0">
                <a:solidFill>
                  <a:srgbClr val="163896"/>
                </a:solidFill>
                <a:latin typeface="微软雅黑" panose="020B0503020204020204" pitchFamily="34" charset="-122"/>
                <a:cs typeface="+mn-ea"/>
                <a:sym typeface="+mn-lt"/>
              </a:rPr>
              <a:t>千斤通道极限外送</a:t>
            </a:r>
            <a:r>
              <a:rPr lang="en-US" altLang="zh-CN" sz="1600" dirty="0">
                <a:solidFill>
                  <a:srgbClr val="163896"/>
                </a:solidFill>
                <a:latin typeface="微软雅黑" panose="020B0503020204020204" pitchFamily="34" charset="-122"/>
                <a:cs typeface="+mn-ea"/>
                <a:sym typeface="+mn-lt"/>
              </a:rPr>
              <a:t>3.15</a:t>
            </a:r>
            <a:r>
              <a:rPr lang="zh-CN" altLang="en-US" sz="1600" dirty="0">
                <a:solidFill>
                  <a:srgbClr val="163896"/>
                </a:solidFill>
                <a:latin typeface="微软雅黑" panose="020B0503020204020204" pitchFamily="34" charset="-122"/>
                <a:cs typeface="+mn-ea"/>
                <a:sym typeface="+mn-lt"/>
              </a:rPr>
              <a:t>万千瓦，但毛铺、千斤均为末端变，单线单变，供电可靠性低；西部风电通道目前无</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a:t>
            </a:r>
            <a:endParaRPr lang="en-US" altLang="zh-CN" sz="1600" dirty="0">
              <a:solidFill>
                <a:srgbClr val="163896"/>
              </a:solidFill>
              <a:latin typeface="微软雅黑" panose="020B0503020204020204" pitchFamily="34" charset="-122"/>
              <a:cs typeface="+mn-ea"/>
              <a:sym typeface="+mn-lt"/>
            </a:endParaRPr>
          </a:p>
        </p:txBody>
      </p:sp>
      <p:sp>
        <p:nvSpPr>
          <p:cNvPr id="68" name="矩形 67"/>
          <p:cNvSpPr/>
          <p:nvPr/>
        </p:nvSpPr>
        <p:spPr>
          <a:xfrm>
            <a:off x="520798" y="185637"/>
            <a:ext cx="689483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微软雅黑" panose="020B0503020204020204" pitchFamily="34" charset="-122"/>
              </a:rPr>
              <a:t>——</a:t>
            </a:r>
            <a:r>
              <a:rPr lang="zh-CN" altLang="en-US" sz="2000" b="1" dirty="0">
                <a:solidFill>
                  <a:srgbClr val="163896"/>
                </a:solidFill>
                <a:latin typeface="微软雅黑" panose="020B0503020204020204" pitchFamily="34" charset="-122"/>
              </a:rPr>
              <a:t>风光储配置方案</a:t>
            </a:r>
          </a:p>
        </p:txBody>
      </p:sp>
      <p:graphicFrame>
        <p:nvGraphicFramePr>
          <p:cNvPr id="69" name="表格 68"/>
          <p:cNvGraphicFramePr>
            <a:graphicFrameLocks noGrp="1"/>
          </p:cNvGraphicFramePr>
          <p:nvPr/>
        </p:nvGraphicFramePr>
        <p:xfrm>
          <a:off x="4699323" y="2644068"/>
          <a:ext cx="6637868" cy="2639385"/>
        </p:xfrm>
        <a:graphic>
          <a:graphicData uri="http://schemas.openxmlformats.org/drawingml/2006/table">
            <a:tbl>
              <a:tblPr firstRow="1" bandRow="1">
                <a:tableStyleId>{5C22544A-7EE6-4342-B048-85BDC9FD1C3A}</a:tableStyleId>
              </a:tblPr>
              <a:tblGrid>
                <a:gridCol w="1202377">
                  <a:extLst>
                    <a:ext uri="{9D8B030D-6E8A-4147-A177-3AD203B41FA5}">
                      <a16:colId xmlns="" xmlns:a16="http://schemas.microsoft.com/office/drawing/2014/main" val="20000"/>
                    </a:ext>
                  </a:extLst>
                </a:gridCol>
                <a:gridCol w="951722">
                  <a:extLst>
                    <a:ext uri="{9D8B030D-6E8A-4147-A177-3AD203B41FA5}">
                      <a16:colId xmlns="" xmlns:a16="http://schemas.microsoft.com/office/drawing/2014/main" val="20001"/>
                    </a:ext>
                  </a:extLst>
                </a:gridCol>
                <a:gridCol w="998376">
                  <a:extLst>
                    <a:ext uri="{9D8B030D-6E8A-4147-A177-3AD203B41FA5}">
                      <a16:colId xmlns="" xmlns:a16="http://schemas.microsoft.com/office/drawing/2014/main" val="20002"/>
                    </a:ext>
                  </a:extLst>
                </a:gridCol>
                <a:gridCol w="1073020">
                  <a:extLst>
                    <a:ext uri="{9D8B030D-6E8A-4147-A177-3AD203B41FA5}">
                      <a16:colId xmlns="" xmlns:a16="http://schemas.microsoft.com/office/drawing/2014/main" val="20003"/>
                    </a:ext>
                  </a:extLst>
                </a:gridCol>
                <a:gridCol w="1231641">
                  <a:extLst>
                    <a:ext uri="{9D8B030D-6E8A-4147-A177-3AD203B41FA5}">
                      <a16:colId xmlns="" xmlns:a16="http://schemas.microsoft.com/office/drawing/2014/main" val="20004"/>
                    </a:ext>
                  </a:extLst>
                </a:gridCol>
                <a:gridCol w="1180732">
                  <a:extLst>
                    <a:ext uri="{9D8B030D-6E8A-4147-A177-3AD203B41FA5}">
                      <a16:colId xmlns="" xmlns:a16="http://schemas.microsoft.com/office/drawing/2014/main" val="20005"/>
                    </a:ext>
                  </a:extLst>
                </a:gridCol>
              </a:tblGrid>
              <a:tr h="517113">
                <a:tc>
                  <a:txBody>
                    <a:bodyPr/>
                    <a:lstStyle/>
                    <a:p>
                      <a:pPr algn="ctr"/>
                      <a:r>
                        <a:rPr lang="zh-CN" altLang="en-US" sz="1200" dirty="0"/>
                        <a:t>风电场位置</a:t>
                      </a:r>
                    </a:p>
                  </a:txBody>
                  <a:tcPr anchor="ctr">
                    <a:solidFill>
                      <a:srgbClr val="163896"/>
                    </a:solidFill>
                  </a:tcPr>
                </a:tc>
                <a:tc>
                  <a:txBody>
                    <a:bodyPr/>
                    <a:lstStyle/>
                    <a:p>
                      <a:pPr algn="ctr"/>
                      <a:r>
                        <a:rPr lang="zh-CN" altLang="en-US" sz="1200" dirty="0"/>
                        <a:t>变电站</a:t>
                      </a:r>
                    </a:p>
                  </a:txBody>
                  <a:tcPr anchor="ctr">
                    <a:solidFill>
                      <a:srgbClr val="163896"/>
                    </a:solidFill>
                  </a:tcPr>
                </a:tc>
                <a:tc>
                  <a:txBody>
                    <a:bodyPr/>
                    <a:lstStyle/>
                    <a:p>
                      <a:pPr algn="ctr"/>
                      <a:r>
                        <a:rPr lang="zh-CN" altLang="en-US" sz="1200" dirty="0"/>
                        <a:t>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负荷情况</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tc>
                  <a:txBody>
                    <a:bodyPr/>
                    <a:lstStyle/>
                    <a:p>
                      <a:pPr algn="ctr"/>
                      <a:r>
                        <a:rPr lang="zh-CN" altLang="en-US" sz="1200" dirty="0"/>
                        <a:t>剩余变电容量</a:t>
                      </a:r>
                      <a:endParaRPr lang="en-US" altLang="zh-CN" sz="1200" dirty="0"/>
                    </a:p>
                    <a:p>
                      <a:pPr algn="ctr"/>
                      <a:r>
                        <a:rPr lang="zh-CN" altLang="en-US" sz="1200" dirty="0"/>
                        <a:t>（万</a:t>
                      </a:r>
                      <a:r>
                        <a:rPr lang="en-US" altLang="zh-CN" sz="1200" dirty="0"/>
                        <a:t>kVA</a:t>
                      </a:r>
                      <a:r>
                        <a:rPr lang="zh-CN" altLang="en-US" sz="1200" dirty="0"/>
                        <a:t>）</a:t>
                      </a:r>
                    </a:p>
                  </a:txBody>
                  <a:tcPr anchor="ctr">
                    <a:solidFill>
                      <a:srgbClr val="163896"/>
                    </a:solidFill>
                  </a:tcPr>
                </a:tc>
                <a:tc>
                  <a:txBody>
                    <a:bodyPr/>
                    <a:lstStyle/>
                    <a:p>
                      <a:pPr algn="ctr"/>
                      <a:r>
                        <a:rPr lang="zh-CN" altLang="en-US" sz="1200" dirty="0"/>
                        <a:t>送出通道容量</a:t>
                      </a:r>
                      <a:endParaRPr lang="en-US" altLang="zh-CN" sz="1200" dirty="0"/>
                    </a:p>
                    <a:p>
                      <a:pPr algn="ctr"/>
                      <a:r>
                        <a:rPr lang="zh-CN" altLang="en-US" sz="1200" dirty="0"/>
                        <a:t>（万</a:t>
                      </a:r>
                      <a:r>
                        <a:rPr lang="en-US" altLang="zh-CN" sz="1200" dirty="0"/>
                        <a:t>kW</a:t>
                      </a:r>
                      <a:r>
                        <a:rPr lang="zh-CN" altLang="en-US" sz="1200" dirty="0"/>
                        <a:t>）</a:t>
                      </a:r>
                    </a:p>
                  </a:txBody>
                  <a:tcPr anchor="ctr">
                    <a:solidFill>
                      <a:srgbClr val="163896"/>
                    </a:solidFill>
                  </a:tcPr>
                </a:tc>
                <a:extLst>
                  <a:ext uri="{0D108BD9-81ED-4DB2-BD59-A6C34878D82A}">
                    <a16:rowId xmlns="" xmlns:a16="http://schemas.microsoft.com/office/drawing/2014/main" val="10000"/>
                  </a:ext>
                </a:extLst>
              </a:tr>
              <a:tr h="530568">
                <a:tc rowSpan="2">
                  <a:txBody>
                    <a:bodyPr/>
                    <a:lstStyle/>
                    <a:p>
                      <a:pPr algn="ctr"/>
                      <a:r>
                        <a:rPr lang="zh-CN" altLang="en-US" sz="1400" dirty="0"/>
                        <a:t>东部风电</a:t>
                      </a:r>
                    </a:p>
                  </a:txBody>
                  <a:tcPr anchor="ctr">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映山红</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36</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11.6</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19</a:t>
                      </a:r>
                      <a:endParaRPr lang="zh-CN" altLang="en-US" sz="1400" dirty="0"/>
                    </a:p>
                  </a:txBody>
                  <a:tcPr anchor="ctr">
                    <a:lnL w="12700" cap="flat" cmpd="sng" algn="ctr">
                      <a:noFill/>
                      <a:prstDash val="solid"/>
                      <a:round/>
                      <a:headEnd type="none" w="med" len="med"/>
                      <a:tailEnd type="none" w="med" len="med"/>
                    </a:lnL>
                    <a:lnR w="12700" cmpd="sng">
                      <a:noFill/>
                    </a:lnR>
                    <a:lnB w="12700" cap="flat" cmpd="sng" algn="ctr">
                      <a:noFill/>
                      <a:prstDash val="solid"/>
                      <a:round/>
                      <a:headEnd type="none" w="med" len="med"/>
                      <a:tailEnd type="none" w="med" len="med"/>
                    </a:lnB>
                    <a:solidFill>
                      <a:schemeClr val="bg1"/>
                    </a:solidFill>
                  </a:tcPr>
                </a:tc>
                <a:tc>
                  <a:txBody>
                    <a:bodyPr/>
                    <a:lstStyle/>
                    <a:p>
                      <a:pPr algn="ctr"/>
                      <a:r>
                        <a:rPr lang="en-US" altLang="zh-CN" sz="1400" dirty="0"/>
                        <a:t>31.6</a:t>
                      </a:r>
                      <a:endParaRPr lang="zh-CN" altLang="en-US" sz="1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530568">
                <a:tc vMerge="1">
                  <a:txBody>
                    <a:bodyPr/>
                    <a:lstStyle/>
                    <a:p>
                      <a:endParaRPr lang="zh-CN"/>
                    </a:p>
                  </a:txBody>
                  <a:tcPr/>
                </a:tc>
                <a:tc>
                  <a:txBody>
                    <a:bodyPr/>
                    <a:lstStyle/>
                    <a:p>
                      <a:pPr algn="ctr"/>
                      <a:r>
                        <a:rPr lang="zh-CN" altLang="en-US" sz="1400" dirty="0"/>
                        <a:t>毛铺</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0.63</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3.62</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a:txBody>
                    <a:bodyPr/>
                    <a:lstStyle/>
                    <a:p>
                      <a:pPr algn="ctr"/>
                      <a:r>
                        <a:rPr lang="en-US" altLang="zh-CN" sz="1400" dirty="0"/>
                        <a:t>5.37</a:t>
                      </a:r>
                      <a:endParaRPr lang="zh-CN" altLang="en-US" sz="14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30568">
                <a:tc>
                  <a:txBody>
                    <a:bodyPr/>
                    <a:lstStyle/>
                    <a:p>
                      <a:pPr algn="ctr"/>
                      <a:r>
                        <a:rPr lang="zh-CN" altLang="en-US" sz="1400" dirty="0"/>
                        <a:t>西南部风电</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zh-CN" altLang="en-US" sz="1400" dirty="0"/>
                        <a:t>千斤</a:t>
                      </a:r>
                    </a:p>
                  </a:txBody>
                  <a:tcPr anchor="ctr">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2.85</a:t>
                      </a:r>
                      <a:endParaRPr lang="zh-CN"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1.4</a:t>
                      </a:r>
                      <a:endParaRPr lang="zh-CN" altLang="en-US" sz="1400" dirty="0"/>
                    </a:p>
                  </a:txBody>
                  <a:tcPr anchor="ctr">
                    <a:lnL w="12700" cap="flat" cmpd="sng" algn="ctr">
                      <a:noFill/>
                      <a:prstDash val="solid"/>
                      <a:round/>
                      <a:headEnd type="none" w="med" len="med"/>
                      <a:tailEnd type="none" w="med" len="med"/>
                    </a:lnL>
                    <a:lnR w="12700" cmpd="sng">
                      <a:noFill/>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a:txBody>
                    <a:bodyPr/>
                    <a:lstStyle/>
                    <a:p>
                      <a:pPr algn="ctr"/>
                      <a:r>
                        <a:rPr lang="en-US" altLang="zh-CN" sz="1400" dirty="0"/>
                        <a:t>3.15</a:t>
                      </a:r>
                      <a:endParaRPr lang="zh-CN" altLang="en-US" sz="1400" dirty="0"/>
                    </a:p>
                  </a:txBody>
                  <a:tcPr anchor="ctr">
                    <a:lnL w="12700" cap="flat" cmpd="sng" algn="ctr">
                      <a:noFill/>
                      <a:prstDash val="solid"/>
                      <a:round/>
                      <a:headEnd type="none" w="med" len="med"/>
                      <a:tailEnd type="none" w="med" len="med"/>
                    </a:lnL>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530568">
                <a:tc>
                  <a:txBody>
                    <a:bodyPr/>
                    <a:lstStyle/>
                    <a:p>
                      <a:pPr algn="ctr"/>
                      <a:r>
                        <a:rPr lang="zh-CN" altLang="en-US" sz="1400" dirty="0"/>
                        <a:t>西部风电</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gridSpan="5">
                  <a:txBody>
                    <a:bodyPr/>
                    <a:lstStyle/>
                    <a:p>
                      <a:pPr algn="ctr"/>
                      <a:r>
                        <a:rPr lang="zh-CN" altLang="en-US" sz="1400" dirty="0"/>
                        <a:t>无</a:t>
                      </a:r>
                      <a:r>
                        <a:rPr lang="en-US" altLang="zh-CN" sz="1400" dirty="0"/>
                        <a:t>110</a:t>
                      </a:r>
                      <a:r>
                        <a:rPr lang="zh-CN" altLang="en-US" sz="1400" dirty="0"/>
                        <a:t>千伏变电站</a:t>
                      </a:r>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tc hMerge="1">
                  <a:txBody>
                    <a:bodyPr/>
                    <a:lstStyle/>
                    <a:p>
                      <a:endParaRPr lang="zh-C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hMerge="1">
                  <a:txBody>
                    <a:bodyPr/>
                    <a:lstStyle/>
                    <a:p>
                      <a:endParaRPr lang="zh-C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hMerge="1">
                  <a:txBody>
                    <a:bodyPr/>
                    <a:lstStyle/>
                    <a:p>
                      <a:endParaRPr lang="zh-CN"/>
                    </a:p>
                  </a:txBody>
                  <a:tcPr anchor="ctr">
                    <a:lnL w="12700" cap="flat" cmpd="sng" algn="ctr">
                      <a:noFill/>
                      <a:prstDash val="solid"/>
                      <a:round/>
                      <a:headEnd type="none" w="med" len="med"/>
                      <a:tailEnd type="none" w="med" len="med"/>
                    </a:lnL>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solidFill>
                  </a:tcPr>
                </a:tc>
                <a:tc hMerge="1">
                  <a:txBody>
                    <a:bodyPr/>
                    <a:lstStyle/>
                    <a:p>
                      <a:endParaRPr lang="zh-CN"/>
                    </a:p>
                  </a:txBody>
                  <a:tcPr anchor="ctr">
                    <a:lnT w="12700" cap="flat" cmpd="sng" algn="ctr">
                      <a:solidFill>
                        <a:srgbClr val="163896"/>
                      </a:solidFill>
                      <a:prstDash val="solid"/>
                      <a:round/>
                      <a:headEnd type="none" w="med" len="med"/>
                      <a:tailEnd type="none" w="med" len="med"/>
                    </a:lnT>
                    <a:lnB w="12700" cap="flat" cmpd="sng" algn="ctr">
                      <a:solidFill>
                        <a:srgbClr val="163896"/>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bl>
          </a:graphicData>
        </a:graphic>
      </p:graphicFrame>
      <p:sp>
        <p:nvSpPr>
          <p:cNvPr id="73" name="矩形 72"/>
          <p:cNvSpPr/>
          <p:nvPr/>
        </p:nvSpPr>
        <p:spPr>
          <a:xfrm>
            <a:off x="649568" y="5527301"/>
            <a:ext cx="10677235" cy="1169551"/>
          </a:xfrm>
          <a:prstGeom prst="rect">
            <a:avLst/>
          </a:prstGeom>
        </p:spPr>
        <p:txBody>
          <a:bodyPr wrap="square">
            <a:spAutoFit/>
          </a:bodyPr>
          <a:lstStyle/>
          <a:p>
            <a:pPr>
              <a:lnSpc>
                <a:spcPts val="2800"/>
              </a:lnSpc>
              <a:defRPr/>
            </a:pPr>
            <a:r>
              <a:rPr lang="zh-CN" altLang="en-US" sz="1600" b="1" dirty="0">
                <a:solidFill>
                  <a:srgbClr val="163896"/>
                </a:solidFill>
                <a:latin typeface="微软雅黑" panose="020B0503020204020204" pitchFamily="34" charset="-122"/>
                <a:cs typeface="+mn-ea"/>
                <a:sym typeface="+mn-lt"/>
              </a:rPr>
              <a:t>主要实施方案：</a:t>
            </a:r>
            <a:r>
              <a:rPr lang="zh-CN" altLang="en-US" sz="1600" dirty="0">
                <a:solidFill>
                  <a:srgbClr val="163896"/>
                </a:solidFill>
                <a:latin typeface="微软雅黑" panose="020B0503020204020204" pitchFamily="34" charset="-122"/>
                <a:cs typeface="+mn-ea"/>
                <a:sym typeface="+mn-lt"/>
              </a:rPr>
              <a:t>东部风电场接入新建</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千伏变电站，与毛铺变构建联络通道，有条件局部成环，并统筹通道能力提升；西部风电结合已并网接入风电消纳情况向西接入罗山县</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千伏徐楼站，并逐步完善</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千伏联络通道；西南部风电接入</a:t>
            </a:r>
            <a:r>
              <a:rPr lang="en-US" altLang="zh-CN" sz="1600" dirty="0">
                <a:solidFill>
                  <a:srgbClr val="163896"/>
                </a:solidFill>
                <a:latin typeface="微软雅黑" panose="020B0503020204020204" pitchFamily="34" charset="-122"/>
                <a:cs typeface="+mn-ea"/>
                <a:sym typeface="+mn-lt"/>
              </a:rPr>
              <a:t>110</a:t>
            </a:r>
            <a:r>
              <a:rPr lang="zh-CN" altLang="en-US" sz="1600" dirty="0">
                <a:solidFill>
                  <a:srgbClr val="163896"/>
                </a:solidFill>
                <a:latin typeface="微软雅黑" panose="020B0503020204020204" pitchFamily="34" charset="-122"/>
                <a:cs typeface="+mn-ea"/>
                <a:sym typeface="+mn-lt"/>
              </a:rPr>
              <a:t>千伏千斤变，并同步变电站扩容。</a:t>
            </a:r>
            <a:endParaRPr lang="en-US" altLang="zh-CN" sz="1600" dirty="0">
              <a:solidFill>
                <a:srgbClr val="163896"/>
              </a:solidFill>
              <a:latin typeface="微软雅黑" panose="020B0503020204020204" pitchFamily="34" charset="-122"/>
              <a:cs typeface="+mn-ea"/>
              <a:sym typeface="+mn-lt"/>
            </a:endParaRPr>
          </a:p>
        </p:txBody>
      </p:sp>
      <p:sp>
        <p:nvSpPr>
          <p:cNvPr id="74" name="TextBox 73"/>
          <p:cNvSpPr txBox="1"/>
          <p:nvPr/>
        </p:nvSpPr>
        <p:spPr>
          <a:xfrm>
            <a:off x="717443" y="5129565"/>
            <a:ext cx="3049362" cy="307777"/>
          </a:xfrm>
          <a:prstGeom prst="rect">
            <a:avLst/>
          </a:prstGeom>
          <a:noFill/>
        </p:spPr>
        <p:txBody>
          <a:bodyPr wrap="square" rtlCol="0">
            <a:spAutoFit/>
          </a:bodyPr>
          <a:lstStyle/>
          <a:p>
            <a:pPr algn="ctr">
              <a:defRPr/>
            </a:pPr>
            <a:r>
              <a:rPr lang="zh-CN" altLang="en-US" sz="1400" dirty="0">
                <a:solidFill>
                  <a:prstClr val="black"/>
                </a:solidFill>
                <a:latin typeface="微软雅黑" panose="020B0503020204020204" pitchFamily="34" charset="-122"/>
              </a:rPr>
              <a:t>新县风场接入变电站分布图</a:t>
            </a:r>
          </a:p>
        </p:txBody>
      </p:sp>
      <p:grpSp>
        <p:nvGrpSpPr>
          <p:cNvPr id="2" name="组合 1"/>
          <p:cNvGrpSpPr/>
          <p:nvPr/>
        </p:nvGrpSpPr>
        <p:grpSpPr>
          <a:xfrm>
            <a:off x="465903" y="2497412"/>
            <a:ext cx="4034467" cy="2573711"/>
            <a:chOff x="455855" y="2075383"/>
            <a:chExt cx="4034467" cy="2573711"/>
          </a:xfrm>
        </p:grpSpPr>
        <p:sp>
          <p:nvSpPr>
            <p:cNvPr id="137" name="任意多边形 136"/>
            <p:cNvSpPr/>
            <p:nvPr/>
          </p:nvSpPr>
          <p:spPr bwMode="auto">
            <a:xfrm>
              <a:off x="468424" y="2075383"/>
              <a:ext cx="4021898" cy="2573711"/>
            </a:xfrm>
            <a:custGeom>
              <a:avLst/>
              <a:gdLst>
                <a:gd name="connsiteX0" fmla="*/ 1867605 w 2184215"/>
                <a:gd name="connsiteY0" fmla="*/ 374678 h 1397733"/>
                <a:gd name="connsiteX1" fmla="*/ 1915230 w 2184215"/>
                <a:gd name="connsiteY1" fmla="*/ 415953 h 1397733"/>
                <a:gd name="connsiteX2" fmla="*/ 1946980 w 2184215"/>
                <a:gd name="connsiteY2" fmla="*/ 409603 h 1397733"/>
                <a:gd name="connsiteX3" fmla="*/ 1969205 w 2184215"/>
                <a:gd name="connsiteY3" fmla="*/ 406428 h 1397733"/>
                <a:gd name="connsiteX4" fmla="*/ 1994605 w 2184215"/>
                <a:gd name="connsiteY4" fmla="*/ 403253 h 1397733"/>
                <a:gd name="connsiteX5" fmla="*/ 2029530 w 2184215"/>
                <a:gd name="connsiteY5" fmla="*/ 396903 h 1397733"/>
                <a:gd name="connsiteX6" fmla="*/ 2045405 w 2184215"/>
                <a:gd name="connsiteY6" fmla="*/ 390553 h 1397733"/>
                <a:gd name="connsiteX7" fmla="*/ 2061280 w 2184215"/>
                <a:gd name="connsiteY7" fmla="*/ 390553 h 1397733"/>
                <a:gd name="connsiteX8" fmla="*/ 2051755 w 2184215"/>
                <a:gd name="connsiteY8" fmla="*/ 406428 h 1397733"/>
                <a:gd name="connsiteX9" fmla="*/ 2032705 w 2184215"/>
                <a:gd name="connsiteY9" fmla="*/ 419128 h 1397733"/>
                <a:gd name="connsiteX10" fmla="*/ 2016830 w 2184215"/>
                <a:gd name="connsiteY10" fmla="*/ 428653 h 1397733"/>
                <a:gd name="connsiteX11" fmla="*/ 2020005 w 2184215"/>
                <a:gd name="connsiteY11" fmla="*/ 450878 h 1397733"/>
                <a:gd name="connsiteX12" fmla="*/ 2035880 w 2184215"/>
                <a:gd name="connsiteY12" fmla="*/ 460403 h 1397733"/>
                <a:gd name="connsiteX13" fmla="*/ 2058105 w 2184215"/>
                <a:gd name="connsiteY13" fmla="*/ 485803 h 1397733"/>
                <a:gd name="connsiteX14" fmla="*/ 2073980 w 2184215"/>
                <a:gd name="connsiteY14" fmla="*/ 492153 h 1397733"/>
                <a:gd name="connsiteX15" fmla="*/ 2105730 w 2184215"/>
                <a:gd name="connsiteY15" fmla="*/ 495328 h 1397733"/>
                <a:gd name="connsiteX16" fmla="*/ 2137480 w 2184215"/>
                <a:gd name="connsiteY16" fmla="*/ 504853 h 1397733"/>
                <a:gd name="connsiteX17" fmla="*/ 2156530 w 2184215"/>
                <a:gd name="connsiteY17" fmla="*/ 511203 h 1397733"/>
                <a:gd name="connsiteX18" fmla="*/ 2181930 w 2184215"/>
                <a:gd name="connsiteY18" fmla="*/ 527078 h 1397733"/>
                <a:gd name="connsiteX19" fmla="*/ 2181930 w 2184215"/>
                <a:gd name="connsiteY19" fmla="*/ 552478 h 1397733"/>
                <a:gd name="connsiteX20" fmla="*/ 2172405 w 2184215"/>
                <a:gd name="connsiteY20" fmla="*/ 587403 h 1397733"/>
                <a:gd name="connsiteX21" fmla="*/ 2137480 w 2184215"/>
                <a:gd name="connsiteY21" fmla="*/ 622328 h 1397733"/>
                <a:gd name="connsiteX22" fmla="*/ 2108905 w 2184215"/>
                <a:gd name="connsiteY22" fmla="*/ 647728 h 1397733"/>
                <a:gd name="connsiteX23" fmla="*/ 2080330 w 2184215"/>
                <a:gd name="connsiteY23" fmla="*/ 669953 h 1397733"/>
                <a:gd name="connsiteX24" fmla="*/ 2051755 w 2184215"/>
                <a:gd name="connsiteY24" fmla="*/ 698528 h 1397733"/>
                <a:gd name="connsiteX25" fmla="*/ 2051755 w 2184215"/>
                <a:gd name="connsiteY25" fmla="*/ 727103 h 1397733"/>
                <a:gd name="connsiteX26" fmla="*/ 2054930 w 2184215"/>
                <a:gd name="connsiteY26" fmla="*/ 752503 h 1397733"/>
                <a:gd name="connsiteX27" fmla="*/ 2058105 w 2184215"/>
                <a:gd name="connsiteY27" fmla="*/ 793778 h 1397733"/>
                <a:gd name="connsiteX28" fmla="*/ 2061280 w 2184215"/>
                <a:gd name="connsiteY28" fmla="*/ 825528 h 1397733"/>
                <a:gd name="connsiteX29" fmla="*/ 2077155 w 2184215"/>
                <a:gd name="connsiteY29" fmla="*/ 854103 h 1397733"/>
                <a:gd name="connsiteX30" fmla="*/ 2093030 w 2184215"/>
                <a:gd name="connsiteY30" fmla="*/ 869978 h 1397733"/>
                <a:gd name="connsiteX31" fmla="*/ 2105730 w 2184215"/>
                <a:gd name="connsiteY31" fmla="*/ 882678 h 1397733"/>
                <a:gd name="connsiteX32" fmla="*/ 2115255 w 2184215"/>
                <a:gd name="connsiteY32" fmla="*/ 911253 h 1397733"/>
                <a:gd name="connsiteX33" fmla="*/ 2118430 w 2184215"/>
                <a:gd name="connsiteY33" fmla="*/ 943003 h 1397733"/>
                <a:gd name="connsiteX34" fmla="*/ 2089855 w 2184215"/>
                <a:gd name="connsiteY34" fmla="*/ 943003 h 1397733"/>
                <a:gd name="connsiteX35" fmla="*/ 2064455 w 2184215"/>
                <a:gd name="connsiteY35" fmla="*/ 943003 h 1397733"/>
                <a:gd name="connsiteX36" fmla="*/ 2023180 w 2184215"/>
                <a:gd name="connsiteY36" fmla="*/ 949353 h 1397733"/>
                <a:gd name="connsiteX37" fmla="*/ 1991430 w 2184215"/>
                <a:gd name="connsiteY37" fmla="*/ 952528 h 1397733"/>
                <a:gd name="connsiteX38" fmla="*/ 1953330 w 2184215"/>
                <a:gd name="connsiteY38" fmla="*/ 962053 h 1397733"/>
                <a:gd name="connsiteX39" fmla="*/ 1931105 w 2184215"/>
                <a:gd name="connsiteY39" fmla="*/ 977928 h 1397733"/>
                <a:gd name="connsiteX40" fmla="*/ 1924755 w 2184215"/>
                <a:gd name="connsiteY40" fmla="*/ 996978 h 1397733"/>
                <a:gd name="connsiteX41" fmla="*/ 1924755 w 2184215"/>
                <a:gd name="connsiteY41" fmla="*/ 1016028 h 1397733"/>
                <a:gd name="connsiteX42" fmla="*/ 1927930 w 2184215"/>
                <a:gd name="connsiteY42" fmla="*/ 1050953 h 1397733"/>
                <a:gd name="connsiteX43" fmla="*/ 1927930 w 2184215"/>
                <a:gd name="connsiteY43" fmla="*/ 1082703 h 1397733"/>
                <a:gd name="connsiteX44" fmla="*/ 1927930 w 2184215"/>
                <a:gd name="connsiteY44" fmla="*/ 1114453 h 1397733"/>
                <a:gd name="connsiteX45" fmla="*/ 1921580 w 2184215"/>
                <a:gd name="connsiteY45" fmla="*/ 1149378 h 1397733"/>
                <a:gd name="connsiteX46" fmla="*/ 1902530 w 2184215"/>
                <a:gd name="connsiteY46" fmla="*/ 1174778 h 1397733"/>
                <a:gd name="connsiteX47" fmla="*/ 1880305 w 2184215"/>
                <a:gd name="connsiteY47" fmla="*/ 1187478 h 1397733"/>
                <a:gd name="connsiteX48" fmla="*/ 1832680 w 2184215"/>
                <a:gd name="connsiteY48" fmla="*/ 1200178 h 1397733"/>
                <a:gd name="connsiteX49" fmla="*/ 1785055 w 2184215"/>
                <a:gd name="connsiteY49" fmla="*/ 1197003 h 1397733"/>
                <a:gd name="connsiteX50" fmla="*/ 1759655 w 2184215"/>
                <a:gd name="connsiteY50" fmla="*/ 1193828 h 1397733"/>
                <a:gd name="connsiteX51" fmla="*/ 1727905 w 2184215"/>
                <a:gd name="connsiteY51" fmla="*/ 1193828 h 1397733"/>
                <a:gd name="connsiteX52" fmla="*/ 1699330 w 2184215"/>
                <a:gd name="connsiteY52" fmla="*/ 1190653 h 1397733"/>
                <a:gd name="connsiteX53" fmla="*/ 1686630 w 2184215"/>
                <a:gd name="connsiteY53" fmla="*/ 1193828 h 1397733"/>
                <a:gd name="connsiteX54" fmla="*/ 1673930 w 2184215"/>
                <a:gd name="connsiteY54" fmla="*/ 1209703 h 1397733"/>
                <a:gd name="connsiteX55" fmla="*/ 1645355 w 2184215"/>
                <a:gd name="connsiteY55" fmla="*/ 1235103 h 1397733"/>
                <a:gd name="connsiteX56" fmla="*/ 1623130 w 2184215"/>
                <a:gd name="connsiteY56" fmla="*/ 1257328 h 1397733"/>
                <a:gd name="connsiteX57" fmla="*/ 1604080 w 2184215"/>
                <a:gd name="connsiteY57" fmla="*/ 1282728 h 1397733"/>
                <a:gd name="connsiteX58" fmla="*/ 1578680 w 2184215"/>
                <a:gd name="connsiteY58" fmla="*/ 1304953 h 1397733"/>
                <a:gd name="connsiteX59" fmla="*/ 1546930 w 2184215"/>
                <a:gd name="connsiteY59" fmla="*/ 1330353 h 1397733"/>
                <a:gd name="connsiteX60" fmla="*/ 1518355 w 2184215"/>
                <a:gd name="connsiteY60" fmla="*/ 1358928 h 1397733"/>
                <a:gd name="connsiteX61" fmla="*/ 1496130 w 2184215"/>
                <a:gd name="connsiteY61" fmla="*/ 1371628 h 1397733"/>
                <a:gd name="connsiteX62" fmla="*/ 1483430 w 2184215"/>
                <a:gd name="connsiteY62" fmla="*/ 1374803 h 1397733"/>
                <a:gd name="connsiteX63" fmla="*/ 1464380 w 2184215"/>
                <a:gd name="connsiteY63" fmla="*/ 1371628 h 1397733"/>
                <a:gd name="connsiteX64" fmla="*/ 1448505 w 2184215"/>
                <a:gd name="connsiteY64" fmla="*/ 1352578 h 1397733"/>
                <a:gd name="connsiteX65" fmla="*/ 1435805 w 2184215"/>
                <a:gd name="connsiteY65" fmla="*/ 1336703 h 1397733"/>
                <a:gd name="connsiteX66" fmla="*/ 1413580 w 2184215"/>
                <a:gd name="connsiteY66" fmla="*/ 1327178 h 1397733"/>
                <a:gd name="connsiteX67" fmla="*/ 1381830 w 2184215"/>
                <a:gd name="connsiteY67" fmla="*/ 1311303 h 1397733"/>
                <a:gd name="connsiteX68" fmla="*/ 1369130 w 2184215"/>
                <a:gd name="connsiteY68" fmla="*/ 1308128 h 1397733"/>
                <a:gd name="connsiteX69" fmla="*/ 1350080 w 2184215"/>
                <a:gd name="connsiteY69" fmla="*/ 1311303 h 1397733"/>
                <a:gd name="connsiteX70" fmla="*/ 1315155 w 2184215"/>
                <a:gd name="connsiteY70" fmla="*/ 1314478 h 1397733"/>
                <a:gd name="connsiteX71" fmla="*/ 1308805 w 2184215"/>
                <a:gd name="connsiteY71" fmla="*/ 1317653 h 1397733"/>
                <a:gd name="connsiteX72" fmla="*/ 1305630 w 2184215"/>
                <a:gd name="connsiteY72" fmla="*/ 1324003 h 1397733"/>
                <a:gd name="connsiteX73" fmla="*/ 1299280 w 2184215"/>
                <a:gd name="connsiteY73" fmla="*/ 1336703 h 1397733"/>
                <a:gd name="connsiteX74" fmla="*/ 1280230 w 2184215"/>
                <a:gd name="connsiteY74" fmla="*/ 1336703 h 1397733"/>
                <a:gd name="connsiteX75" fmla="*/ 1258005 w 2184215"/>
                <a:gd name="connsiteY75" fmla="*/ 1346228 h 1397733"/>
                <a:gd name="connsiteX76" fmla="*/ 1229430 w 2184215"/>
                <a:gd name="connsiteY76" fmla="*/ 1355753 h 1397733"/>
                <a:gd name="connsiteX77" fmla="*/ 1194505 w 2184215"/>
                <a:gd name="connsiteY77" fmla="*/ 1358928 h 1397733"/>
                <a:gd name="connsiteX78" fmla="*/ 1172280 w 2184215"/>
                <a:gd name="connsiteY78" fmla="*/ 1377978 h 1397733"/>
                <a:gd name="connsiteX79" fmla="*/ 1140530 w 2184215"/>
                <a:gd name="connsiteY79" fmla="*/ 1387503 h 1397733"/>
                <a:gd name="connsiteX80" fmla="*/ 1102430 w 2184215"/>
                <a:gd name="connsiteY80" fmla="*/ 1397028 h 1397733"/>
                <a:gd name="connsiteX81" fmla="*/ 1064330 w 2184215"/>
                <a:gd name="connsiteY81" fmla="*/ 1397028 h 1397733"/>
                <a:gd name="connsiteX82" fmla="*/ 1035755 w 2184215"/>
                <a:gd name="connsiteY82" fmla="*/ 1397028 h 1397733"/>
                <a:gd name="connsiteX83" fmla="*/ 988130 w 2184215"/>
                <a:gd name="connsiteY83" fmla="*/ 1390678 h 1397733"/>
                <a:gd name="connsiteX84" fmla="*/ 940505 w 2184215"/>
                <a:gd name="connsiteY84" fmla="*/ 1393853 h 1397733"/>
                <a:gd name="connsiteX85" fmla="*/ 908755 w 2184215"/>
                <a:gd name="connsiteY85" fmla="*/ 1387503 h 1397733"/>
                <a:gd name="connsiteX86" fmla="*/ 870655 w 2184215"/>
                <a:gd name="connsiteY86" fmla="*/ 1371628 h 1397733"/>
                <a:gd name="connsiteX87" fmla="*/ 842080 w 2184215"/>
                <a:gd name="connsiteY87" fmla="*/ 1349403 h 1397733"/>
                <a:gd name="connsiteX88" fmla="*/ 823030 w 2184215"/>
                <a:gd name="connsiteY88" fmla="*/ 1336703 h 1397733"/>
                <a:gd name="connsiteX89" fmla="*/ 816680 w 2184215"/>
                <a:gd name="connsiteY89" fmla="*/ 1317653 h 1397733"/>
                <a:gd name="connsiteX90" fmla="*/ 816680 w 2184215"/>
                <a:gd name="connsiteY90" fmla="*/ 1301778 h 1397733"/>
                <a:gd name="connsiteX91" fmla="*/ 810330 w 2184215"/>
                <a:gd name="connsiteY91" fmla="*/ 1282728 h 1397733"/>
                <a:gd name="connsiteX92" fmla="*/ 797630 w 2184215"/>
                <a:gd name="connsiteY92" fmla="*/ 1257328 h 1397733"/>
                <a:gd name="connsiteX93" fmla="*/ 778580 w 2184215"/>
                <a:gd name="connsiteY93" fmla="*/ 1241453 h 1397733"/>
                <a:gd name="connsiteX94" fmla="*/ 765880 w 2184215"/>
                <a:gd name="connsiteY94" fmla="*/ 1225578 h 1397733"/>
                <a:gd name="connsiteX95" fmla="*/ 743655 w 2184215"/>
                <a:gd name="connsiteY95" fmla="*/ 1212878 h 1397733"/>
                <a:gd name="connsiteX96" fmla="*/ 718255 w 2184215"/>
                <a:gd name="connsiteY96" fmla="*/ 1193828 h 1397733"/>
                <a:gd name="connsiteX97" fmla="*/ 692855 w 2184215"/>
                <a:gd name="connsiteY97" fmla="*/ 1184303 h 1397733"/>
                <a:gd name="connsiteX98" fmla="*/ 657930 w 2184215"/>
                <a:gd name="connsiteY98" fmla="*/ 1174778 h 1397733"/>
                <a:gd name="connsiteX99" fmla="*/ 638880 w 2184215"/>
                <a:gd name="connsiteY99" fmla="*/ 1158903 h 1397733"/>
                <a:gd name="connsiteX100" fmla="*/ 610305 w 2184215"/>
                <a:gd name="connsiteY100" fmla="*/ 1143028 h 1397733"/>
                <a:gd name="connsiteX101" fmla="*/ 588080 w 2184215"/>
                <a:gd name="connsiteY101" fmla="*/ 1139853 h 1397733"/>
                <a:gd name="connsiteX102" fmla="*/ 562680 w 2184215"/>
                <a:gd name="connsiteY102" fmla="*/ 1133503 h 1397733"/>
                <a:gd name="connsiteX103" fmla="*/ 530930 w 2184215"/>
                <a:gd name="connsiteY103" fmla="*/ 1117628 h 1397733"/>
                <a:gd name="connsiteX104" fmla="*/ 502355 w 2184215"/>
                <a:gd name="connsiteY104" fmla="*/ 1104928 h 1397733"/>
                <a:gd name="connsiteX105" fmla="*/ 470605 w 2184215"/>
                <a:gd name="connsiteY105" fmla="*/ 1095403 h 1397733"/>
                <a:gd name="connsiteX106" fmla="*/ 461080 w 2184215"/>
                <a:gd name="connsiteY106" fmla="*/ 1092228 h 1397733"/>
                <a:gd name="connsiteX107" fmla="*/ 432505 w 2184215"/>
                <a:gd name="connsiteY107" fmla="*/ 1066828 h 1397733"/>
                <a:gd name="connsiteX108" fmla="*/ 413455 w 2184215"/>
                <a:gd name="connsiteY108" fmla="*/ 1041428 h 1397733"/>
                <a:gd name="connsiteX109" fmla="*/ 397580 w 2184215"/>
                <a:gd name="connsiteY109" fmla="*/ 1031903 h 1397733"/>
                <a:gd name="connsiteX110" fmla="*/ 375355 w 2184215"/>
                <a:gd name="connsiteY110" fmla="*/ 1025553 h 1397733"/>
                <a:gd name="connsiteX111" fmla="*/ 349955 w 2184215"/>
                <a:gd name="connsiteY111" fmla="*/ 1025553 h 1397733"/>
                <a:gd name="connsiteX112" fmla="*/ 324555 w 2184215"/>
                <a:gd name="connsiteY112" fmla="*/ 1028728 h 1397733"/>
                <a:gd name="connsiteX113" fmla="*/ 302330 w 2184215"/>
                <a:gd name="connsiteY113" fmla="*/ 1028728 h 1397733"/>
                <a:gd name="connsiteX114" fmla="*/ 280105 w 2184215"/>
                <a:gd name="connsiteY114" fmla="*/ 1028728 h 1397733"/>
                <a:gd name="connsiteX115" fmla="*/ 248355 w 2184215"/>
                <a:gd name="connsiteY115" fmla="*/ 1038253 h 1397733"/>
                <a:gd name="connsiteX116" fmla="*/ 232480 w 2184215"/>
                <a:gd name="connsiteY116" fmla="*/ 1044603 h 1397733"/>
                <a:gd name="connsiteX117" fmla="*/ 207080 w 2184215"/>
                <a:gd name="connsiteY117" fmla="*/ 1054128 h 1397733"/>
                <a:gd name="connsiteX118" fmla="*/ 181680 w 2184215"/>
                <a:gd name="connsiteY118" fmla="*/ 1060478 h 1397733"/>
                <a:gd name="connsiteX119" fmla="*/ 156280 w 2184215"/>
                <a:gd name="connsiteY119" fmla="*/ 1070003 h 1397733"/>
                <a:gd name="connsiteX120" fmla="*/ 137230 w 2184215"/>
                <a:gd name="connsiteY120" fmla="*/ 1070003 h 1397733"/>
                <a:gd name="connsiteX121" fmla="*/ 115005 w 2184215"/>
                <a:gd name="connsiteY121" fmla="*/ 1066828 h 1397733"/>
                <a:gd name="connsiteX122" fmla="*/ 92780 w 2184215"/>
                <a:gd name="connsiteY122" fmla="*/ 1063653 h 1397733"/>
                <a:gd name="connsiteX123" fmla="*/ 57855 w 2184215"/>
                <a:gd name="connsiteY123" fmla="*/ 1050953 h 1397733"/>
                <a:gd name="connsiteX124" fmla="*/ 38805 w 2184215"/>
                <a:gd name="connsiteY124" fmla="*/ 1035078 h 1397733"/>
                <a:gd name="connsiteX125" fmla="*/ 19755 w 2184215"/>
                <a:gd name="connsiteY125" fmla="*/ 1000153 h 1397733"/>
                <a:gd name="connsiteX126" fmla="*/ 3880 w 2184215"/>
                <a:gd name="connsiteY126" fmla="*/ 968403 h 1397733"/>
                <a:gd name="connsiteX127" fmla="*/ 705 w 2184215"/>
                <a:gd name="connsiteY127" fmla="*/ 949353 h 1397733"/>
                <a:gd name="connsiteX128" fmla="*/ 705 w 2184215"/>
                <a:gd name="connsiteY128" fmla="*/ 901728 h 1397733"/>
                <a:gd name="connsiteX129" fmla="*/ 705 w 2184215"/>
                <a:gd name="connsiteY129" fmla="*/ 863628 h 1397733"/>
                <a:gd name="connsiteX130" fmla="*/ 705 w 2184215"/>
                <a:gd name="connsiteY130" fmla="*/ 831878 h 1397733"/>
                <a:gd name="connsiteX131" fmla="*/ 10230 w 2184215"/>
                <a:gd name="connsiteY131" fmla="*/ 768378 h 1397733"/>
                <a:gd name="connsiteX132" fmla="*/ 16580 w 2184215"/>
                <a:gd name="connsiteY132" fmla="*/ 733453 h 1397733"/>
                <a:gd name="connsiteX133" fmla="*/ 32455 w 2184215"/>
                <a:gd name="connsiteY133" fmla="*/ 698528 h 1397733"/>
                <a:gd name="connsiteX134" fmla="*/ 61030 w 2184215"/>
                <a:gd name="connsiteY134" fmla="*/ 673128 h 1397733"/>
                <a:gd name="connsiteX135" fmla="*/ 80080 w 2184215"/>
                <a:gd name="connsiteY135" fmla="*/ 638203 h 1397733"/>
                <a:gd name="connsiteX136" fmla="*/ 102305 w 2184215"/>
                <a:gd name="connsiteY136" fmla="*/ 612803 h 1397733"/>
                <a:gd name="connsiteX137" fmla="*/ 108655 w 2184215"/>
                <a:gd name="connsiteY137" fmla="*/ 587403 h 1397733"/>
                <a:gd name="connsiteX138" fmla="*/ 115005 w 2184215"/>
                <a:gd name="connsiteY138" fmla="*/ 574703 h 1397733"/>
                <a:gd name="connsiteX139" fmla="*/ 124530 w 2184215"/>
                <a:gd name="connsiteY139" fmla="*/ 549303 h 1397733"/>
                <a:gd name="connsiteX140" fmla="*/ 137230 w 2184215"/>
                <a:gd name="connsiteY140" fmla="*/ 511203 h 1397733"/>
                <a:gd name="connsiteX141" fmla="*/ 149930 w 2184215"/>
                <a:gd name="connsiteY141" fmla="*/ 488978 h 1397733"/>
                <a:gd name="connsiteX142" fmla="*/ 162630 w 2184215"/>
                <a:gd name="connsiteY142" fmla="*/ 463578 h 1397733"/>
                <a:gd name="connsiteX143" fmla="*/ 162630 w 2184215"/>
                <a:gd name="connsiteY143" fmla="*/ 447703 h 1397733"/>
                <a:gd name="connsiteX144" fmla="*/ 162630 w 2184215"/>
                <a:gd name="connsiteY144" fmla="*/ 441353 h 1397733"/>
                <a:gd name="connsiteX145" fmla="*/ 149930 w 2184215"/>
                <a:gd name="connsiteY145" fmla="*/ 409603 h 1397733"/>
                <a:gd name="connsiteX146" fmla="*/ 134055 w 2184215"/>
                <a:gd name="connsiteY146" fmla="*/ 384203 h 1397733"/>
                <a:gd name="connsiteX147" fmla="*/ 108655 w 2184215"/>
                <a:gd name="connsiteY147" fmla="*/ 371503 h 1397733"/>
                <a:gd name="connsiteX148" fmla="*/ 83255 w 2184215"/>
                <a:gd name="connsiteY148" fmla="*/ 365153 h 1397733"/>
                <a:gd name="connsiteX149" fmla="*/ 57855 w 2184215"/>
                <a:gd name="connsiteY149" fmla="*/ 365153 h 1397733"/>
                <a:gd name="connsiteX150" fmla="*/ 48330 w 2184215"/>
                <a:gd name="connsiteY150" fmla="*/ 358803 h 1397733"/>
                <a:gd name="connsiteX151" fmla="*/ 48330 w 2184215"/>
                <a:gd name="connsiteY151" fmla="*/ 327053 h 1397733"/>
                <a:gd name="connsiteX152" fmla="*/ 48330 w 2184215"/>
                <a:gd name="connsiteY152" fmla="*/ 292128 h 1397733"/>
                <a:gd name="connsiteX153" fmla="*/ 48330 w 2184215"/>
                <a:gd name="connsiteY153" fmla="*/ 250853 h 1397733"/>
                <a:gd name="connsiteX154" fmla="*/ 45155 w 2184215"/>
                <a:gd name="connsiteY154" fmla="*/ 203228 h 1397733"/>
                <a:gd name="connsiteX155" fmla="*/ 45155 w 2184215"/>
                <a:gd name="connsiteY155" fmla="*/ 165128 h 1397733"/>
                <a:gd name="connsiteX156" fmla="*/ 45155 w 2184215"/>
                <a:gd name="connsiteY156" fmla="*/ 127028 h 1397733"/>
                <a:gd name="connsiteX157" fmla="*/ 51505 w 2184215"/>
                <a:gd name="connsiteY157" fmla="*/ 85753 h 1397733"/>
                <a:gd name="connsiteX158" fmla="*/ 57855 w 2184215"/>
                <a:gd name="connsiteY158" fmla="*/ 47653 h 1397733"/>
                <a:gd name="connsiteX159" fmla="*/ 70555 w 2184215"/>
                <a:gd name="connsiteY159" fmla="*/ 15903 h 1397733"/>
                <a:gd name="connsiteX160" fmla="*/ 83255 w 2184215"/>
                <a:gd name="connsiteY160" fmla="*/ 28 h 1397733"/>
                <a:gd name="connsiteX161" fmla="*/ 108655 w 2184215"/>
                <a:gd name="connsiteY161" fmla="*/ 12728 h 1397733"/>
                <a:gd name="connsiteX162" fmla="*/ 134055 w 2184215"/>
                <a:gd name="connsiteY162" fmla="*/ 38128 h 1397733"/>
                <a:gd name="connsiteX163" fmla="*/ 159455 w 2184215"/>
                <a:gd name="connsiteY163" fmla="*/ 57178 h 1397733"/>
                <a:gd name="connsiteX164" fmla="*/ 194380 w 2184215"/>
                <a:gd name="connsiteY164" fmla="*/ 73053 h 1397733"/>
                <a:gd name="connsiteX165" fmla="*/ 226130 w 2184215"/>
                <a:gd name="connsiteY165" fmla="*/ 82578 h 1397733"/>
                <a:gd name="connsiteX166" fmla="*/ 264230 w 2184215"/>
                <a:gd name="connsiteY166" fmla="*/ 85753 h 1397733"/>
                <a:gd name="connsiteX167" fmla="*/ 295980 w 2184215"/>
                <a:gd name="connsiteY167" fmla="*/ 85753 h 1397733"/>
                <a:gd name="connsiteX168" fmla="*/ 327730 w 2184215"/>
                <a:gd name="connsiteY168" fmla="*/ 120678 h 1397733"/>
                <a:gd name="connsiteX169" fmla="*/ 327730 w 2184215"/>
                <a:gd name="connsiteY169" fmla="*/ 158778 h 1397733"/>
                <a:gd name="connsiteX170" fmla="*/ 353130 w 2184215"/>
                <a:gd name="connsiteY170" fmla="*/ 171478 h 1397733"/>
                <a:gd name="connsiteX171" fmla="*/ 375355 w 2184215"/>
                <a:gd name="connsiteY171" fmla="*/ 177828 h 1397733"/>
                <a:gd name="connsiteX172" fmla="*/ 432505 w 2184215"/>
                <a:gd name="connsiteY172" fmla="*/ 181003 h 1397733"/>
                <a:gd name="connsiteX173" fmla="*/ 473780 w 2184215"/>
                <a:gd name="connsiteY173" fmla="*/ 181003 h 1397733"/>
                <a:gd name="connsiteX174" fmla="*/ 496005 w 2184215"/>
                <a:gd name="connsiteY174" fmla="*/ 165128 h 1397733"/>
                <a:gd name="connsiteX175" fmla="*/ 515055 w 2184215"/>
                <a:gd name="connsiteY175" fmla="*/ 142903 h 1397733"/>
                <a:gd name="connsiteX176" fmla="*/ 524580 w 2184215"/>
                <a:gd name="connsiteY176" fmla="*/ 133378 h 1397733"/>
                <a:gd name="connsiteX177" fmla="*/ 543630 w 2184215"/>
                <a:gd name="connsiteY177" fmla="*/ 133378 h 1397733"/>
                <a:gd name="connsiteX178" fmla="*/ 565855 w 2184215"/>
                <a:gd name="connsiteY178" fmla="*/ 146078 h 1397733"/>
                <a:gd name="connsiteX179" fmla="*/ 594430 w 2184215"/>
                <a:gd name="connsiteY179" fmla="*/ 146078 h 1397733"/>
                <a:gd name="connsiteX180" fmla="*/ 619830 w 2184215"/>
                <a:gd name="connsiteY180" fmla="*/ 133378 h 1397733"/>
                <a:gd name="connsiteX181" fmla="*/ 635705 w 2184215"/>
                <a:gd name="connsiteY181" fmla="*/ 133378 h 1397733"/>
                <a:gd name="connsiteX182" fmla="*/ 661105 w 2184215"/>
                <a:gd name="connsiteY182" fmla="*/ 139728 h 1397733"/>
                <a:gd name="connsiteX183" fmla="*/ 696030 w 2184215"/>
                <a:gd name="connsiteY183" fmla="*/ 146078 h 1397733"/>
                <a:gd name="connsiteX184" fmla="*/ 711905 w 2184215"/>
                <a:gd name="connsiteY184" fmla="*/ 152428 h 1397733"/>
                <a:gd name="connsiteX185" fmla="*/ 740480 w 2184215"/>
                <a:gd name="connsiteY185" fmla="*/ 161953 h 1397733"/>
                <a:gd name="connsiteX186" fmla="*/ 775405 w 2184215"/>
                <a:gd name="connsiteY186" fmla="*/ 174653 h 1397733"/>
                <a:gd name="connsiteX187" fmla="*/ 819855 w 2184215"/>
                <a:gd name="connsiteY187" fmla="*/ 187353 h 1397733"/>
                <a:gd name="connsiteX188" fmla="*/ 861130 w 2184215"/>
                <a:gd name="connsiteY188" fmla="*/ 193703 h 1397733"/>
                <a:gd name="connsiteX189" fmla="*/ 889705 w 2184215"/>
                <a:gd name="connsiteY189" fmla="*/ 190528 h 1397733"/>
                <a:gd name="connsiteX190" fmla="*/ 902405 w 2184215"/>
                <a:gd name="connsiteY190" fmla="*/ 174653 h 1397733"/>
                <a:gd name="connsiteX191" fmla="*/ 911930 w 2184215"/>
                <a:gd name="connsiteY191" fmla="*/ 152428 h 1397733"/>
                <a:gd name="connsiteX192" fmla="*/ 927805 w 2184215"/>
                <a:gd name="connsiteY192" fmla="*/ 139728 h 1397733"/>
                <a:gd name="connsiteX193" fmla="*/ 946855 w 2184215"/>
                <a:gd name="connsiteY193" fmla="*/ 139728 h 1397733"/>
                <a:gd name="connsiteX194" fmla="*/ 988130 w 2184215"/>
                <a:gd name="connsiteY194" fmla="*/ 142903 h 1397733"/>
                <a:gd name="connsiteX195" fmla="*/ 1013530 w 2184215"/>
                <a:gd name="connsiteY195" fmla="*/ 155603 h 1397733"/>
                <a:gd name="connsiteX196" fmla="*/ 1032580 w 2184215"/>
                <a:gd name="connsiteY196" fmla="*/ 171478 h 1397733"/>
                <a:gd name="connsiteX197" fmla="*/ 1064330 w 2184215"/>
                <a:gd name="connsiteY197" fmla="*/ 187353 h 1397733"/>
                <a:gd name="connsiteX198" fmla="*/ 1080205 w 2184215"/>
                <a:gd name="connsiteY198" fmla="*/ 200053 h 1397733"/>
                <a:gd name="connsiteX199" fmla="*/ 1102430 w 2184215"/>
                <a:gd name="connsiteY199" fmla="*/ 215928 h 1397733"/>
                <a:gd name="connsiteX200" fmla="*/ 1134180 w 2184215"/>
                <a:gd name="connsiteY200" fmla="*/ 231803 h 1397733"/>
                <a:gd name="connsiteX201" fmla="*/ 1159580 w 2184215"/>
                <a:gd name="connsiteY201" fmla="*/ 241328 h 1397733"/>
                <a:gd name="connsiteX202" fmla="*/ 1204030 w 2184215"/>
                <a:gd name="connsiteY202" fmla="*/ 257203 h 1397733"/>
                <a:gd name="connsiteX203" fmla="*/ 1251655 w 2184215"/>
                <a:gd name="connsiteY203" fmla="*/ 273078 h 1397733"/>
                <a:gd name="connsiteX204" fmla="*/ 1289755 w 2184215"/>
                <a:gd name="connsiteY204" fmla="*/ 282603 h 1397733"/>
                <a:gd name="connsiteX205" fmla="*/ 1324680 w 2184215"/>
                <a:gd name="connsiteY205" fmla="*/ 273078 h 1397733"/>
                <a:gd name="connsiteX206" fmla="*/ 1356430 w 2184215"/>
                <a:gd name="connsiteY206" fmla="*/ 269903 h 1397733"/>
                <a:gd name="connsiteX207" fmla="*/ 1404055 w 2184215"/>
                <a:gd name="connsiteY207" fmla="*/ 269903 h 1397733"/>
                <a:gd name="connsiteX208" fmla="*/ 1442155 w 2184215"/>
                <a:gd name="connsiteY208" fmla="*/ 266728 h 1397733"/>
                <a:gd name="connsiteX209" fmla="*/ 1473905 w 2184215"/>
                <a:gd name="connsiteY209" fmla="*/ 285778 h 1397733"/>
                <a:gd name="connsiteX210" fmla="*/ 1502480 w 2184215"/>
                <a:gd name="connsiteY210" fmla="*/ 301653 h 1397733"/>
                <a:gd name="connsiteX211" fmla="*/ 1556455 w 2184215"/>
                <a:gd name="connsiteY211" fmla="*/ 301653 h 1397733"/>
                <a:gd name="connsiteX212" fmla="*/ 1588205 w 2184215"/>
                <a:gd name="connsiteY212" fmla="*/ 298478 h 1397733"/>
                <a:gd name="connsiteX213" fmla="*/ 1604080 w 2184215"/>
                <a:gd name="connsiteY213" fmla="*/ 298478 h 1397733"/>
                <a:gd name="connsiteX214" fmla="*/ 1626305 w 2184215"/>
                <a:gd name="connsiteY214" fmla="*/ 304828 h 1397733"/>
                <a:gd name="connsiteX215" fmla="*/ 1642180 w 2184215"/>
                <a:gd name="connsiteY215" fmla="*/ 333403 h 1397733"/>
                <a:gd name="connsiteX216" fmla="*/ 1661230 w 2184215"/>
                <a:gd name="connsiteY216" fmla="*/ 355628 h 1397733"/>
                <a:gd name="connsiteX217" fmla="*/ 1686630 w 2184215"/>
                <a:gd name="connsiteY217" fmla="*/ 349278 h 1397733"/>
                <a:gd name="connsiteX218" fmla="*/ 1721555 w 2184215"/>
                <a:gd name="connsiteY218" fmla="*/ 346103 h 1397733"/>
                <a:gd name="connsiteX219" fmla="*/ 1756480 w 2184215"/>
                <a:gd name="connsiteY219" fmla="*/ 346103 h 1397733"/>
                <a:gd name="connsiteX220" fmla="*/ 1794580 w 2184215"/>
                <a:gd name="connsiteY220" fmla="*/ 349278 h 1397733"/>
                <a:gd name="connsiteX221" fmla="*/ 1867605 w 2184215"/>
                <a:gd name="connsiteY221" fmla="*/ 374678 h 139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84215" h="1397733">
                  <a:moveTo>
                    <a:pt x="1867605" y="374678"/>
                  </a:moveTo>
                  <a:cubicBezTo>
                    <a:pt x="1887713" y="385790"/>
                    <a:pt x="1902001" y="410132"/>
                    <a:pt x="1915230" y="415953"/>
                  </a:cubicBezTo>
                  <a:cubicBezTo>
                    <a:pt x="1928459" y="421774"/>
                    <a:pt x="1937984" y="411190"/>
                    <a:pt x="1946980" y="409603"/>
                  </a:cubicBezTo>
                  <a:cubicBezTo>
                    <a:pt x="1955976" y="408016"/>
                    <a:pt x="1969205" y="406428"/>
                    <a:pt x="1969205" y="406428"/>
                  </a:cubicBezTo>
                  <a:cubicBezTo>
                    <a:pt x="1977142" y="405370"/>
                    <a:pt x="1984551" y="404840"/>
                    <a:pt x="1994605" y="403253"/>
                  </a:cubicBezTo>
                  <a:cubicBezTo>
                    <a:pt x="2004659" y="401666"/>
                    <a:pt x="2021063" y="399020"/>
                    <a:pt x="2029530" y="396903"/>
                  </a:cubicBezTo>
                  <a:cubicBezTo>
                    <a:pt x="2037997" y="394786"/>
                    <a:pt x="2040114" y="391611"/>
                    <a:pt x="2045405" y="390553"/>
                  </a:cubicBezTo>
                  <a:cubicBezTo>
                    <a:pt x="2050696" y="389495"/>
                    <a:pt x="2060222" y="387907"/>
                    <a:pt x="2061280" y="390553"/>
                  </a:cubicBezTo>
                  <a:cubicBezTo>
                    <a:pt x="2062338" y="393199"/>
                    <a:pt x="2056517" y="401666"/>
                    <a:pt x="2051755" y="406428"/>
                  </a:cubicBezTo>
                  <a:cubicBezTo>
                    <a:pt x="2046993" y="411190"/>
                    <a:pt x="2038526" y="415424"/>
                    <a:pt x="2032705" y="419128"/>
                  </a:cubicBezTo>
                  <a:cubicBezTo>
                    <a:pt x="2026884" y="422832"/>
                    <a:pt x="2018947" y="423361"/>
                    <a:pt x="2016830" y="428653"/>
                  </a:cubicBezTo>
                  <a:cubicBezTo>
                    <a:pt x="2014713" y="433945"/>
                    <a:pt x="2016830" y="445586"/>
                    <a:pt x="2020005" y="450878"/>
                  </a:cubicBezTo>
                  <a:cubicBezTo>
                    <a:pt x="2023180" y="456170"/>
                    <a:pt x="2029530" y="454582"/>
                    <a:pt x="2035880" y="460403"/>
                  </a:cubicBezTo>
                  <a:cubicBezTo>
                    <a:pt x="2042230" y="466224"/>
                    <a:pt x="2051755" y="480511"/>
                    <a:pt x="2058105" y="485803"/>
                  </a:cubicBezTo>
                  <a:cubicBezTo>
                    <a:pt x="2064455" y="491095"/>
                    <a:pt x="2066042" y="490565"/>
                    <a:pt x="2073980" y="492153"/>
                  </a:cubicBezTo>
                  <a:cubicBezTo>
                    <a:pt x="2081918" y="493741"/>
                    <a:pt x="2095147" y="493211"/>
                    <a:pt x="2105730" y="495328"/>
                  </a:cubicBezTo>
                  <a:cubicBezTo>
                    <a:pt x="2116313" y="497445"/>
                    <a:pt x="2129013" y="502207"/>
                    <a:pt x="2137480" y="504853"/>
                  </a:cubicBezTo>
                  <a:cubicBezTo>
                    <a:pt x="2145947" y="507499"/>
                    <a:pt x="2149122" y="507499"/>
                    <a:pt x="2156530" y="511203"/>
                  </a:cubicBezTo>
                  <a:cubicBezTo>
                    <a:pt x="2163938" y="514907"/>
                    <a:pt x="2177697" y="520199"/>
                    <a:pt x="2181930" y="527078"/>
                  </a:cubicBezTo>
                  <a:cubicBezTo>
                    <a:pt x="2186163" y="533957"/>
                    <a:pt x="2183517" y="542424"/>
                    <a:pt x="2181930" y="552478"/>
                  </a:cubicBezTo>
                  <a:cubicBezTo>
                    <a:pt x="2180343" y="562532"/>
                    <a:pt x="2179813" y="575761"/>
                    <a:pt x="2172405" y="587403"/>
                  </a:cubicBezTo>
                  <a:cubicBezTo>
                    <a:pt x="2164997" y="599045"/>
                    <a:pt x="2148063" y="612274"/>
                    <a:pt x="2137480" y="622328"/>
                  </a:cubicBezTo>
                  <a:cubicBezTo>
                    <a:pt x="2126897" y="632382"/>
                    <a:pt x="2118430" y="639791"/>
                    <a:pt x="2108905" y="647728"/>
                  </a:cubicBezTo>
                  <a:cubicBezTo>
                    <a:pt x="2099380" y="655665"/>
                    <a:pt x="2089855" y="661486"/>
                    <a:pt x="2080330" y="669953"/>
                  </a:cubicBezTo>
                  <a:cubicBezTo>
                    <a:pt x="2070805" y="678420"/>
                    <a:pt x="2056518" y="689003"/>
                    <a:pt x="2051755" y="698528"/>
                  </a:cubicBezTo>
                  <a:cubicBezTo>
                    <a:pt x="2046992" y="708053"/>
                    <a:pt x="2051226" y="718107"/>
                    <a:pt x="2051755" y="727103"/>
                  </a:cubicBezTo>
                  <a:cubicBezTo>
                    <a:pt x="2052284" y="736099"/>
                    <a:pt x="2053872" y="741391"/>
                    <a:pt x="2054930" y="752503"/>
                  </a:cubicBezTo>
                  <a:cubicBezTo>
                    <a:pt x="2055988" y="763615"/>
                    <a:pt x="2057047" y="781607"/>
                    <a:pt x="2058105" y="793778"/>
                  </a:cubicBezTo>
                  <a:cubicBezTo>
                    <a:pt x="2059163" y="805949"/>
                    <a:pt x="2058105" y="815474"/>
                    <a:pt x="2061280" y="825528"/>
                  </a:cubicBezTo>
                  <a:cubicBezTo>
                    <a:pt x="2064455" y="835582"/>
                    <a:pt x="2071863" y="846695"/>
                    <a:pt x="2077155" y="854103"/>
                  </a:cubicBezTo>
                  <a:cubicBezTo>
                    <a:pt x="2082447" y="861511"/>
                    <a:pt x="2093030" y="869978"/>
                    <a:pt x="2093030" y="869978"/>
                  </a:cubicBezTo>
                  <a:cubicBezTo>
                    <a:pt x="2097792" y="874740"/>
                    <a:pt x="2102026" y="875799"/>
                    <a:pt x="2105730" y="882678"/>
                  </a:cubicBezTo>
                  <a:cubicBezTo>
                    <a:pt x="2109434" y="889557"/>
                    <a:pt x="2113138" y="901199"/>
                    <a:pt x="2115255" y="911253"/>
                  </a:cubicBezTo>
                  <a:cubicBezTo>
                    <a:pt x="2117372" y="921307"/>
                    <a:pt x="2122663" y="937711"/>
                    <a:pt x="2118430" y="943003"/>
                  </a:cubicBezTo>
                  <a:cubicBezTo>
                    <a:pt x="2114197" y="948295"/>
                    <a:pt x="2089855" y="943003"/>
                    <a:pt x="2089855" y="943003"/>
                  </a:cubicBezTo>
                  <a:cubicBezTo>
                    <a:pt x="2080859" y="943003"/>
                    <a:pt x="2075567" y="941945"/>
                    <a:pt x="2064455" y="943003"/>
                  </a:cubicBezTo>
                  <a:cubicBezTo>
                    <a:pt x="2053343" y="944061"/>
                    <a:pt x="2035351" y="947766"/>
                    <a:pt x="2023180" y="949353"/>
                  </a:cubicBezTo>
                  <a:cubicBezTo>
                    <a:pt x="2011009" y="950940"/>
                    <a:pt x="2003072" y="950411"/>
                    <a:pt x="1991430" y="952528"/>
                  </a:cubicBezTo>
                  <a:cubicBezTo>
                    <a:pt x="1979788" y="954645"/>
                    <a:pt x="1963384" y="957820"/>
                    <a:pt x="1953330" y="962053"/>
                  </a:cubicBezTo>
                  <a:cubicBezTo>
                    <a:pt x="1943276" y="966286"/>
                    <a:pt x="1935867" y="972107"/>
                    <a:pt x="1931105" y="977928"/>
                  </a:cubicBezTo>
                  <a:cubicBezTo>
                    <a:pt x="1926343" y="983749"/>
                    <a:pt x="1925813" y="990628"/>
                    <a:pt x="1924755" y="996978"/>
                  </a:cubicBezTo>
                  <a:cubicBezTo>
                    <a:pt x="1923697" y="1003328"/>
                    <a:pt x="1924226" y="1007032"/>
                    <a:pt x="1924755" y="1016028"/>
                  </a:cubicBezTo>
                  <a:cubicBezTo>
                    <a:pt x="1925284" y="1025024"/>
                    <a:pt x="1927401" y="1039841"/>
                    <a:pt x="1927930" y="1050953"/>
                  </a:cubicBezTo>
                  <a:cubicBezTo>
                    <a:pt x="1928459" y="1062065"/>
                    <a:pt x="1927930" y="1082703"/>
                    <a:pt x="1927930" y="1082703"/>
                  </a:cubicBezTo>
                  <a:cubicBezTo>
                    <a:pt x="1927930" y="1093286"/>
                    <a:pt x="1928988" y="1103341"/>
                    <a:pt x="1927930" y="1114453"/>
                  </a:cubicBezTo>
                  <a:cubicBezTo>
                    <a:pt x="1926872" y="1125565"/>
                    <a:pt x="1925813" y="1139324"/>
                    <a:pt x="1921580" y="1149378"/>
                  </a:cubicBezTo>
                  <a:cubicBezTo>
                    <a:pt x="1917347" y="1159432"/>
                    <a:pt x="1909409" y="1168428"/>
                    <a:pt x="1902530" y="1174778"/>
                  </a:cubicBezTo>
                  <a:cubicBezTo>
                    <a:pt x="1895651" y="1181128"/>
                    <a:pt x="1891947" y="1183245"/>
                    <a:pt x="1880305" y="1187478"/>
                  </a:cubicBezTo>
                  <a:cubicBezTo>
                    <a:pt x="1868663" y="1191711"/>
                    <a:pt x="1848555" y="1198591"/>
                    <a:pt x="1832680" y="1200178"/>
                  </a:cubicBezTo>
                  <a:cubicBezTo>
                    <a:pt x="1816805" y="1201766"/>
                    <a:pt x="1797226" y="1198061"/>
                    <a:pt x="1785055" y="1197003"/>
                  </a:cubicBezTo>
                  <a:cubicBezTo>
                    <a:pt x="1772884" y="1195945"/>
                    <a:pt x="1769180" y="1194357"/>
                    <a:pt x="1759655" y="1193828"/>
                  </a:cubicBezTo>
                  <a:cubicBezTo>
                    <a:pt x="1750130" y="1193299"/>
                    <a:pt x="1737959" y="1194357"/>
                    <a:pt x="1727905" y="1193828"/>
                  </a:cubicBezTo>
                  <a:cubicBezTo>
                    <a:pt x="1717851" y="1193299"/>
                    <a:pt x="1706209" y="1190653"/>
                    <a:pt x="1699330" y="1190653"/>
                  </a:cubicBezTo>
                  <a:cubicBezTo>
                    <a:pt x="1692451" y="1190653"/>
                    <a:pt x="1690863" y="1190653"/>
                    <a:pt x="1686630" y="1193828"/>
                  </a:cubicBezTo>
                  <a:cubicBezTo>
                    <a:pt x="1682397" y="1197003"/>
                    <a:pt x="1680809" y="1202824"/>
                    <a:pt x="1673930" y="1209703"/>
                  </a:cubicBezTo>
                  <a:cubicBezTo>
                    <a:pt x="1667051" y="1216582"/>
                    <a:pt x="1653822" y="1227166"/>
                    <a:pt x="1645355" y="1235103"/>
                  </a:cubicBezTo>
                  <a:cubicBezTo>
                    <a:pt x="1636888" y="1243041"/>
                    <a:pt x="1630009" y="1249390"/>
                    <a:pt x="1623130" y="1257328"/>
                  </a:cubicBezTo>
                  <a:cubicBezTo>
                    <a:pt x="1616251" y="1265266"/>
                    <a:pt x="1611488" y="1274791"/>
                    <a:pt x="1604080" y="1282728"/>
                  </a:cubicBezTo>
                  <a:cubicBezTo>
                    <a:pt x="1596672" y="1290666"/>
                    <a:pt x="1588205" y="1297016"/>
                    <a:pt x="1578680" y="1304953"/>
                  </a:cubicBezTo>
                  <a:cubicBezTo>
                    <a:pt x="1569155" y="1312890"/>
                    <a:pt x="1556984" y="1321357"/>
                    <a:pt x="1546930" y="1330353"/>
                  </a:cubicBezTo>
                  <a:cubicBezTo>
                    <a:pt x="1536876" y="1339349"/>
                    <a:pt x="1526822" y="1352049"/>
                    <a:pt x="1518355" y="1358928"/>
                  </a:cubicBezTo>
                  <a:cubicBezTo>
                    <a:pt x="1509888" y="1365807"/>
                    <a:pt x="1501951" y="1368982"/>
                    <a:pt x="1496130" y="1371628"/>
                  </a:cubicBezTo>
                  <a:cubicBezTo>
                    <a:pt x="1490309" y="1374274"/>
                    <a:pt x="1488722" y="1374803"/>
                    <a:pt x="1483430" y="1374803"/>
                  </a:cubicBezTo>
                  <a:cubicBezTo>
                    <a:pt x="1478138" y="1374803"/>
                    <a:pt x="1470201" y="1375332"/>
                    <a:pt x="1464380" y="1371628"/>
                  </a:cubicBezTo>
                  <a:cubicBezTo>
                    <a:pt x="1458559" y="1367924"/>
                    <a:pt x="1453267" y="1358399"/>
                    <a:pt x="1448505" y="1352578"/>
                  </a:cubicBezTo>
                  <a:cubicBezTo>
                    <a:pt x="1443743" y="1346757"/>
                    <a:pt x="1441626" y="1340936"/>
                    <a:pt x="1435805" y="1336703"/>
                  </a:cubicBezTo>
                  <a:cubicBezTo>
                    <a:pt x="1429984" y="1332470"/>
                    <a:pt x="1422576" y="1331411"/>
                    <a:pt x="1413580" y="1327178"/>
                  </a:cubicBezTo>
                  <a:cubicBezTo>
                    <a:pt x="1404584" y="1322945"/>
                    <a:pt x="1389238" y="1314478"/>
                    <a:pt x="1381830" y="1311303"/>
                  </a:cubicBezTo>
                  <a:cubicBezTo>
                    <a:pt x="1374422" y="1308128"/>
                    <a:pt x="1374422" y="1308128"/>
                    <a:pt x="1369130" y="1308128"/>
                  </a:cubicBezTo>
                  <a:cubicBezTo>
                    <a:pt x="1363838" y="1308128"/>
                    <a:pt x="1359076" y="1310245"/>
                    <a:pt x="1350080" y="1311303"/>
                  </a:cubicBezTo>
                  <a:cubicBezTo>
                    <a:pt x="1341084" y="1312361"/>
                    <a:pt x="1322034" y="1313420"/>
                    <a:pt x="1315155" y="1314478"/>
                  </a:cubicBezTo>
                  <a:cubicBezTo>
                    <a:pt x="1308276" y="1315536"/>
                    <a:pt x="1310392" y="1316066"/>
                    <a:pt x="1308805" y="1317653"/>
                  </a:cubicBezTo>
                  <a:cubicBezTo>
                    <a:pt x="1307218" y="1319240"/>
                    <a:pt x="1305630" y="1324003"/>
                    <a:pt x="1305630" y="1324003"/>
                  </a:cubicBezTo>
                  <a:cubicBezTo>
                    <a:pt x="1304043" y="1327178"/>
                    <a:pt x="1303513" y="1334586"/>
                    <a:pt x="1299280" y="1336703"/>
                  </a:cubicBezTo>
                  <a:cubicBezTo>
                    <a:pt x="1295047" y="1338820"/>
                    <a:pt x="1287109" y="1335116"/>
                    <a:pt x="1280230" y="1336703"/>
                  </a:cubicBezTo>
                  <a:cubicBezTo>
                    <a:pt x="1273351" y="1338290"/>
                    <a:pt x="1266472" y="1343053"/>
                    <a:pt x="1258005" y="1346228"/>
                  </a:cubicBezTo>
                  <a:cubicBezTo>
                    <a:pt x="1249538" y="1349403"/>
                    <a:pt x="1240013" y="1353636"/>
                    <a:pt x="1229430" y="1355753"/>
                  </a:cubicBezTo>
                  <a:cubicBezTo>
                    <a:pt x="1218847" y="1357870"/>
                    <a:pt x="1204030" y="1355224"/>
                    <a:pt x="1194505" y="1358928"/>
                  </a:cubicBezTo>
                  <a:cubicBezTo>
                    <a:pt x="1184980" y="1362632"/>
                    <a:pt x="1181276" y="1373216"/>
                    <a:pt x="1172280" y="1377978"/>
                  </a:cubicBezTo>
                  <a:cubicBezTo>
                    <a:pt x="1163284" y="1382740"/>
                    <a:pt x="1152172" y="1384328"/>
                    <a:pt x="1140530" y="1387503"/>
                  </a:cubicBezTo>
                  <a:cubicBezTo>
                    <a:pt x="1128888" y="1390678"/>
                    <a:pt x="1115130" y="1395441"/>
                    <a:pt x="1102430" y="1397028"/>
                  </a:cubicBezTo>
                  <a:cubicBezTo>
                    <a:pt x="1089730" y="1398615"/>
                    <a:pt x="1064330" y="1397028"/>
                    <a:pt x="1064330" y="1397028"/>
                  </a:cubicBezTo>
                  <a:cubicBezTo>
                    <a:pt x="1053218" y="1397028"/>
                    <a:pt x="1048455" y="1398086"/>
                    <a:pt x="1035755" y="1397028"/>
                  </a:cubicBezTo>
                  <a:cubicBezTo>
                    <a:pt x="1023055" y="1395970"/>
                    <a:pt x="1004005" y="1391207"/>
                    <a:pt x="988130" y="1390678"/>
                  </a:cubicBezTo>
                  <a:cubicBezTo>
                    <a:pt x="972255" y="1390149"/>
                    <a:pt x="953734" y="1394382"/>
                    <a:pt x="940505" y="1393853"/>
                  </a:cubicBezTo>
                  <a:cubicBezTo>
                    <a:pt x="927276" y="1393324"/>
                    <a:pt x="920397" y="1391207"/>
                    <a:pt x="908755" y="1387503"/>
                  </a:cubicBezTo>
                  <a:cubicBezTo>
                    <a:pt x="897113" y="1383799"/>
                    <a:pt x="881767" y="1377978"/>
                    <a:pt x="870655" y="1371628"/>
                  </a:cubicBezTo>
                  <a:cubicBezTo>
                    <a:pt x="859543" y="1365278"/>
                    <a:pt x="850017" y="1355224"/>
                    <a:pt x="842080" y="1349403"/>
                  </a:cubicBezTo>
                  <a:cubicBezTo>
                    <a:pt x="834143" y="1343582"/>
                    <a:pt x="827263" y="1341995"/>
                    <a:pt x="823030" y="1336703"/>
                  </a:cubicBezTo>
                  <a:cubicBezTo>
                    <a:pt x="818797" y="1331411"/>
                    <a:pt x="817738" y="1323474"/>
                    <a:pt x="816680" y="1317653"/>
                  </a:cubicBezTo>
                  <a:cubicBezTo>
                    <a:pt x="815622" y="1311832"/>
                    <a:pt x="817738" y="1307599"/>
                    <a:pt x="816680" y="1301778"/>
                  </a:cubicBezTo>
                  <a:cubicBezTo>
                    <a:pt x="815622" y="1295957"/>
                    <a:pt x="813505" y="1290136"/>
                    <a:pt x="810330" y="1282728"/>
                  </a:cubicBezTo>
                  <a:cubicBezTo>
                    <a:pt x="807155" y="1275320"/>
                    <a:pt x="802922" y="1264207"/>
                    <a:pt x="797630" y="1257328"/>
                  </a:cubicBezTo>
                  <a:cubicBezTo>
                    <a:pt x="792338" y="1250449"/>
                    <a:pt x="783872" y="1246745"/>
                    <a:pt x="778580" y="1241453"/>
                  </a:cubicBezTo>
                  <a:cubicBezTo>
                    <a:pt x="773288" y="1236161"/>
                    <a:pt x="771701" y="1230340"/>
                    <a:pt x="765880" y="1225578"/>
                  </a:cubicBezTo>
                  <a:cubicBezTo>
                    <a:pt x="760059" y="1220816"/>
                    <a:pt x="751592" y="1218170"/>
                    <a:pt x="743655" y="1212878"/>
                  </a:cubicBezTo>
                  <a:cubicBezTo>
                    <a:pt x="735718" y="1207586"/>
                    <a:pt x="726722" y="1198591"/>
                    <a:pt x="718255" y="1193828"/>
                  </a:cubicBezTo>
                  <a:cubicBezTo>
                    <a:pt x="709788" y="1189065"/>
                    <a:pt x="702909" y="1187478"/>
                    <a:pt x="692855" y="1184303"/>
                  </a:cubicBezTo>
                  <a:cubicBezTo>
                    <a:pt x="682801" y="1181128"/>
                    <a:pt x="666926" y="1179011"/>
                    <a:pt x="657930" y="1174778"/>
                  </a:cubicBezTo>
                  <a:cubicBezTo>
                    <a:pt x="648934" y="1170545"/>
                    <a:pt x="646817" y="1164195"/>
                    <a:pt x="638880" y="1158903"/>
                  </a:cubicBezTo>
                  <a:cubicBezTo>
                    <a:pt x="630943" y="1153611"/>
                    <a:pt x="618772" y="1146203"/>
                    <a:pt x="610305" y="1143028"/>
                  </a:cubicBezTo>
                  <a:cubicBezTo>
                    <a:pt x="601838" y="1139853"/>
                    <a:pt x="596018" y="1141441"/>
                    <a:pt x="588080" y="1139853"/>
                  </a:cubicBezTo>
                  <a:cubicBezTo>
                    <a:pt x="580142" y="1138265"/>
                    <a:pt x="572205" y="1137207"/>
                    <a:pt x="562680" y="1133503"/>
                  </a:cubicBezTo>
                  <a:cubicBezTo>
                    <a:pt x="553155" y="1129799"/>
                    <a:pt x="540984" y="1122391"/>
                    <a:pt x="530930" y="1117628"/>
                  </a:cubicBezTo>
                  <a:cubicBezTo>
                    <a:pt x="520876" y="1112866"/>
                    <a:pt x="512409" y="1108632"/>
                    <a:pt x="502355" y="1104928"/>
                  </a:cubicBezTo>
                  <a:cubicBezTo>
                    <a:pt x="492301" y="1101224"/>
                    <a:pt x="477484" y="1097520"/>
                    <a:pt x="470605" y="1095403"/>
                  </a:cubicBezTo>
                  <a:cubicBezTo>
                    <a:pt x="463726" y="1093286"/>
                    <a:pt x="467430" y="1096990"/>
                    <a:pt x="461080" y="1092228"/>
                  </a:cubicBezTo>
                  <a:cubicBezTo>
                    <a:pt x="454730" y="1087466"/>
                    <a:pt x="440442" y="1075295"/>
                    <a:pt x="432505" y="1066828"/>
                  </a:cubicBezTo>
                  <a:cubicBezTo>
                    <a:pt x="424567" y="1058361"/>
                    <a:pt x="419276" y="1047249"/>
                    <a:pt x="413455" y="1041428"/>
                  </a:cubicBezTo>
                  <a:cubicBezTo>
                    <a:pt x="407634" y="1035607"/>
                    <a:pt x="403930" y="1034549"/>
                    <a:pt x="397580" y="1031903"/>
                  </a:cubicBezTo>
                  <a:cubicBezTo>
                    <a:pt x="391230" y="1029257"/>
                    <a:pt x="383292" y="1026611"/>
                    <a:pt x="375355" y="1025553"/>
                  </a:cubicBezTo>
                  <a:cubicBezTo>
                    <a:pt x="367418" y="1024495"/>
                    <a:pt x="358422" y="1025024"/>
                    <a:pt x="349955" y="1025553"/>
                  </a:cubicBezTo>
                  <a:cubicBezTo>
                    <a:pt x="341488" y="1026082"/>
                    <a:pt x="332492" y="1028199"/>
                    <a:pt x="324555" y="1028728"/>
                  </a:cubicBezTo>
                  <a:cubicBezTo>
                    <a:pt x="316617" y="1029257"/>
                    <a:pt x="302330" y="1028728"/>
                    <a:pt x="302330" y="1028728"/>
                  </a:cubicBezTo>
                  <a:cubicBezTo>
                    <a:pt x="294922" y="1028728"/>
                    <a:pt x="289101" y="1027141"/>
                    <a:pt x="280105" y="1028728"/>
                  </a:cubicBezTo>
                  <a:cubicBezTo>
                    <a:pt x="271109" y="1030315"/>
                    <a:pt x="256292" y="1035607"/>
                    <a:pt x="248355" y="1038253"/>
                  </a:cubicBezTo>
                  <a:cubicBezTo>
                    <a:pt x="240418" y="1040899"/>
                    <a:pt x="232480" y="1044603"/>
                    <a:pt x="232480" y="1044603"/>
                  </a:cubicBezTo>
                  <a:cubicBezTo>
                    <a:pt x="225601" y="1047249"/>
                    <a:pt x="215547" y="1051482"/>
                    <a:pt x="207080" y="1054128"/>
                  </a:cubicBezTo>
                  <a:cubicBezTo>
                    <a:pt x="198613" y="1056774"/>
                    <a:pt x="190147" y="1057832"/>
                    <a:pt x="181680" y="1060478"/>
                  </a:cubicBezTo>
                  <a:cubicBezTo>
                    <a:pt x="173213" y="1063124"/>
                    <a:pt x="163688" y="1068416"/>
                    <a:pt x="156280" y="1070003"/>
                  </a:cubicBezTo>
                  <a:cubicBezTo>
                    <a:pt x="148872" y="1071590"/>
                    <a:pt x="144109" y="1070532"/>
                    <a:pt x="137230" y="1070003"/>
                  </a:cubicBezTo>
                  <a:cubicBezTo>
                    <a:pt x="130351" y="1069474"/>
                    <a:pt x="115005" y="1066828"/>
                    <a:pt x="115005" y="1066828"/>
                  </a:cubicBezTo>
                  <a:cubicBezTo>
                    <a:pt x="107597" y="1065770"/>
                    <a:pt x="102305" y="1066299"/>
                    <a:pt x="92780" y="1063653"/>
                  </a:cubicBezTo>
                  <a:cubicBezTo>
                    <a:pt x="83255" y="1061007"/>
                    <a:pt x="66851" y="1055715"/>
                    <a:pt x="57855" y="1050953"/>
                  </a:cubicBezTo>
                  <a:cubicBezTo>
                    <a:pt x="48859" y="1046191"/>
                    <a:pt x="45155" y="1043545"/>
                    <a:pt x="38805" y="1035078"/>
                  </a:cubicBezTo>
                  <a:cubicBezTo>
                    <a:pt x="32455" y="1026611"/>
                    <a:pt x="25576" y="1011265"/>
                    <a:pt x="19755" y="1000153"/>
                  </a:cubicBezTo>
                  <a:cubicBezTo>
                    <a:pt x="13934" y="989041"/>
                    <a:pt x="7055" y="976870"/>
                    <a:pt x="3880" y="968403"/>
                  </a:cubicBezTo>
                  <a:cubicBezTo>
                    <a:pt x="705" y="959936"/>
                    <a:pt x="1234" y="960465"/>
                    <a:pt x="705" y="949353"/>
                  </a:cubicBezTo>
                  <a:cubicBezTo>
                    <a:pt x="176" y="938241"/>
                    <a:pt x="705" y="901728"/>
                    <a:pt x="705" y="901728"/>
                  </a:cubicBezTo>
                  <a:lnTo>
                    <a:pt x="705" y="863628"/>
                  </a:lnTo>
                  <a:cubicBezTo>
                    <a:pt x="705" y="851986"/>
                    <a:pt x="-883" y="847753"/>
                    <a:pt x="705" y="831878"/>
                  </a:cubicBezTo>
                  <a:cubicBezTo>
                    <a:pt x="2292" y="816003"/>
                    <a:pt x="7584" y="784782"/>
                    <a:pt x="10230" y="768378"/>
                  </a:cubicBezTo>
                  <a:cubicBezTo>
                    <a:pt x="12876" y="751974"/>
                    <a:pt x="12876" y="745095"/>
                    <a:pt x="16580" y="733453"/>
                  </a:cubicBezTo>
                  <a:cubicBezTo>
                    <a:pt x="20284" y="721811"/>
                    <a:pt x="25047" y="708582"/>
                    <a:pt x="32455" y="698528"/>
                  </a:cubicBezTo>
                  <a:cubicBezTo>
                    <a:pt x="39863" y="688474"/>
                    <a:pt x="53093" y="683182"/>
                    <a:pt x="61030" y="673128"/>
                  </a:cubicBezTo>
                  <a:cubicBezTo>
                    <a:pt x="68967" y="663074"/>
                    <a:pt x="73201" y="648257"/>
                    <a:pt x="80080" y="638203"/>
                  </a:cubicBezTo>
                  <a:cubicBezTo>
                    <a:pt x="86959" y="628149"/>
                    <a:pt x="97542" y="621270"/>
                    <a:pt x="102305" y="612803"/>
                  </a:cubicBezTo>
                  <a:cubicBezTo>
                    <a:pt x="107068" y="604336"/>
                    <a:pt x="106538" y="593753"/>
                    <a:pt x="108655" y="587403"/>
                  </a:cubicBezTo>
                  <a:cubicBezTo>
                    <a:pt x="110772" y="581053"/>
                    <a:pt x="112359" y="581053"/>
                    <a:pt x="115005" y="574703"/>
                  </a:cubicBezTo>
                  <a:cubicBezTo>
                    <a:pt x="117651" y="568353"/>
                    <a:pt x="120826" y="559886"/>
                    <a:pt x="124530" y="549303"/>
                  </a:cubicBezTo>
                  <a:cubicBezTo>
                    <a:pt x="128234" y="538720"/>
                    <a:pt x="132997" y="521257"/>
                    <a:pt x="137230" y="511203"/>
                  </a:cubicBezTo>
                  <a:cubicBezTo>
                    <a:pt x="141463" y="501149"/>
                    <a:pt x="145697" y="496915"/>
                    <a:pt x="149930" y="488978"/>
                  </a:cubicBezTo>
                  <a:cubicBezTo>
                    <a:pt x="154163" y="481041"/>
                    <a:pt x="160513" y="470457"/>
                    <a:pt x="162630" y="463578"/>
                  </a:cubicBezTo>
                  <a:cubicBezTo>
                    <a:pt x="164747" y="456699"/>
                    <a:pt x="162630" y="447703"/>
                    <a:pt x="162630" y="447703"/>
                  </a:cubicBezTo>
                  <a:cubicBezTo>
                    <a:pt x="162630" y="443999"/>
                    <a:pt x="164747" y="447703"/>
                    <a:pt x="162630" y="441353"/>
                  </a:cubicBezTo>
                  <a:cubicBezTo>
                    <a:pt x="160513" y="435003"/>
                    <a:pt x="154693" y="419128"/>
                    <a:pt x="149930" y="409603"/>
                  </a:cubicBezTo>
                  <a:cubicBezTo>
                    <a:pt x="145167" y="400078"/>
                    <a:pt x="140934" y="390553"/>
                    <a:pt x="134055" y="384203"/>
                  </a:cubicBezTo>
                  <a:cubicBezTo>
                    <a:pt x="127176" y="377853"/>
                    <a:pt x="117122" y="374678"/>
                    <a:pt x="108655" y="371503"/>
                  </a:cubicBezTo>
                  <a:cubicBezTo>
                    <a:pt x="100188" y="368328"/>
                    <a:pt x="91722" y="366211"/>
                    <a:pt x="83255" y="365153"/>
                  </a:cubicBezTo>
                  <a:cubicBezTo>
                    <a:pt x="74788" y="364095"/>
                    <a:pt x="63676" y="366211"/>
                    <a:pt x="57855" y="365153"/>
                  </a:cubicBezTo>
                  <a:cubicBezTo>
                    <a:pt x="52034" y="364095"/>
                    <a:pt x="49917" y="365153"/>
                    <a:pt x="48330" y="358803"/>
                  </a:cubicBezTo>
                  <a:cubicBezTo>
                    <a:pt x="46742" y="352453"/>
                    <a:pt x="48330" y="327053"/>
                    <a:pt x="48330" y="327053"/>
                  </a:cubicBezTo>
                  <a:lnTo>
                    <a:pt x="48330" y="292128"/>
                  </a:lnTo>
                  <a:cubicBezTo>
                    <a:pt x="48330" y="279428"/>
                    <a:pt x="48859" y="265670"/>
                    <a:pt x="48330" y="250853"/>
                  </a:cubicBezTo>
                  <a:cubicBezTo>
                    <a:pt x="47801" y="236036"/>
                    <a:pt x="45684" y="217515"/>
                    <a:pt x="45155" y="203228"/>
                  </a:cubicBezTo>
                  <a:cubicBezTo>
                    <a:pt x="44626" y="188940"/>
                    <a:pt x="45155" y="165128"/>
                    <a:pt x="45155" y="165128"/>
                  </a:cubicBezTo>
                  <a:cubicBezTo>
                    <a:pt x="45155" y="152428"/>
                    <a:pt x="44097" y="140257"/>
                    <a:pt x="45155" y="127028"/>
                  </a:cubicBezTo>
                  <a:cubicBezTo>
                    <a:pt x="46213" y="113799"/>
                    <a:pt x="49388" y="98982"/>
                    <a:pt x="51505" y="85753"/>
                  </a:cubicBezTo>
                  <a:cubicBezTo>
                    <a:pt x="53622" y="72524"/>
                    <a:pt x="54680" y="59295"/>
                    <a:pt x="57855" y="47653"/>
                  </a:cubicBezTo>
                  <a:cubicBezTo>
                    <a:pt x="61030" y="36011"/>
                    <a:pt x="66322" y="23840"/>
                    <a:pt x="70555" y="15903"/>
                  </a:cubicBezTo>
                  <a:cubicBezTo>
                    <a:pt x="74788" y="7966"/>
                    <a:pt x="76905" y="557"/>
                    <a:pt x="83255" y="28"/>
                  </a:cubicBezTo>
                  <a:cubicBezTo>
                    <a:pt x="89605" y="-501"/>
                    <a:pt x="100188" y="6378"/>
                    <a:pt x="108655" y="12728"/>
                  </a:cubicBezTo>
                  <a:cubicBezTo>
                    <a:pt x="117122" y="19078"/>
                    <a:pt x="125588" y="30720"/>
                    <a:pt x="134055" y="38128"/>
                  </a:cubicBezTo>
                  <a:cubicBezTo>
                    <a:pt x="142522" y="45536"/>
                    <a:pt x="149401" y="51357"/>
                    <a:pt x="159455" y="57178"/>
                  </a:cubicBezTo>
                  <a:cubicBezTo>
                    <a:pt x="169509" y="62999"/>
                    <a:pt x="183267" y="68820"/>
                    <a:pt x="194380" y="73053"/>
                  </a:cubicBezTo>
                  <a:cubicBezTo>
                    <a:pt x="205492" y="77286"/>
                    <a:pt x="214488" y="80461"/>
                    <a:pt x="226130" y="82578"/>
                  </a:cubicBezTo>
                  <a:cubicBezTo>
                    <a:pt x="237772" y="84695"/>
                    <a:pt x="252588" y="85224"/>
                    <a:pt x="264230" y="85753"/>
                  </a:cubicBezTo>
                  <a:cubicBezTo>
                    <a:pt x="275872" y="86282"/>
                    <a:pt x="285397" y="79932"/>
                    <a:pt x="295980" y="85753"/>
                  </a:cubicBezTo>
                  <a:cubicBezTo>
                    <a:pt x="306563" y="91574"/>
                    <a:pt x="322438" y="108507"/>
                    <a:pt x="327730" y="120678"/>
                  </a:cubicBezTo>
                  <a:cubicBezTo>
                    <a:pt x="333022" y="132849"/>
                    <a:pt x="323497" y="150311"/>
                    <a:pt x="327730" y="158778"/>
                  </a:cubicBezTo>
                  <a:cubicBezTo>
                    <a:pt x="331963" y="167245"/>
                    <a:pt x="345192" y="168303"/>
                    <a:pt x="353130" y="171478"/>
                  </a:cubicBezTo>
                  <a:cubicBezTo>
                    <a:pt x="361068" y="174653"/>
                    <a:pt x="362126" y="176241"/>
                    <a:pt x="375355" y="177828"/>
                  </a:cubicBezTo>
                  <a:cubicBezTo>
                    <a:pt x="388584" y="179415"/>
                    <a:pt x="416101" y="180474"/>
                    <a:pt x="432505" y="181003"/>
                  </a:cubicBezTo>
                  <a:cubicBezTo>
                    <a:pt x="448909" y="181532"/>
                    <a:pt x="463197" y="183649"/>
                    <a:pt x="473780" y="181003"/>
                  </a:cubicBezTo>
                  <a:cubicBezTo>
                    <a:pt x="484363" y="178357"/>
                    <a:pt x="489126" y="171478"/>
                    <a:pt x="496005" y="165128"/>
                  </a:cubicBezTo>
                  <a:cubicBezTo>
                    <a:pt x="502884" y="158778"/>
                    <a:pt x="510292" y="148195"/>
                    <a:pt x="515055" y="142903"/>
                  </a:cubicBezTo>
                  <a:cubicBezTo>
                    <a:pt x="519817" y="137611"/>
                    <a:pt x="519818" y="134965"/>
                    <a:pt x="524580" y="133378"/>
                  </a:cubicBezTo>
                  <a:cubicBezTo>
                    <a:pt x="529342" y="131791"/>
                    <a:pt x="536751" y="131261"/>
                    <a:pt x="543630" y="133378"/>
                  </a:cubicBezTo>
                  <a:cubicBezTo>
                    <a:pt x="550509" y="135495"/>
                    <a:pt x="557388" y="143961"/>
                    <a:pt x="565855" y="146078"/>
                  </a:cubicBezTo>
                  <a:cubicBezTo>
                    <a:pt x="574322" y="148195"/>
                    <a:pt x="585434" y="148195"/>
                    <a:pt x="594430" y="146078"/>
                  </a:cubicBezTo>
                  <a:cubicBezTo>
                    <a:pt x="603426" y="143961"/>
                    <a:pt x="612951" y="135495"/>
                    <a:pt x="619830" y="133378"/>
                  </a:cubicBezTo>
                  <a:cubicBezTo>
                    <a:pt x="626709" y="131261"/>
                    <a:pt x="628826" y="132320"/>
                    <a:pt x="635705" y="133378"/>
                  </a:cubicBezTo>
                  <a:cubicBezTo>
                    <a:pt x="642584" y="134436"/>
                    <a:pt x="651051" y="137611"/>
                    <a:pt x="661105" y="139728"/>
                  </a:cubicBezTo>
                  <a:cubicBezTo>
                    <a:pt x="671159" y="141845"/>
                    <a:pt x="687563" y="143961"/>
                    <a:pt x="696030" y="146078"/>
                  </a:cubicBezTo>
                  <a:cubicBezTo>
                    <a:pt x="704497" y="148195"/>
                    <a:pt x="704497" y="149782"/>
                    <a:pt x="711905" y="152428"/>
                  </a:cubicBezTo>
                  <a:cubicBezTo>
                    <a:pt x="719313" y="155074"/>
                    <a:pt x="729897" y="158249"/>
                    <a:pt x="740480" y="161953"/>
                  </a:cubicBezTo>
                  <a:cubicBezTo>
                    <a:pt x="751063" y="165657"/>
                    <a:pt x="762176" y="170420"/>
                    <a:pt x="775405" y="174653"/>
                  </a:cubicBezTo>
                  <a:cubicBezTo>
                    <a:pt x="788634" y="178886"/>
                    <a:pt x="805568" y="184178"/>
                    <a:pt x="819855" y="187353"/>
                  </a:cubicBezTo>
                  <a:cubicBezTo>
                    <a:pt x="834142" y="190528"/>
                    <a:pt x="849488" y="193174"/>
                    <a:pt x="861130" y="193703"/>
                  </a:cubicBezTo>
                  <a:cubicBezTo>
                    <a:pt x="872772" y="194232"/>
                    <a:pt x="882826" y="193703"/>
                    <a:pt x="889705" y="190528"/>
                  </a:cubicBezTo>
                  <a:cubicBezTo>
                    <a:pt x="896584" y="187353"/>
                    <a:pt x="898701" y="181003"/>
                    <a:pt x="902405" y="174653"/>
                  </a:cubicBezTo>
                  <a:cubicBezTo>
                    <a:pt x="906109" y="168303"/>
                    <a:pt x="907697" y="158249"/>
                    <a:pt x="911930" y="152428"/>
                  </a:cubicBezTo>
                  <a:cubicBezTo>
                    <a:pt x="916163" y="146607"/>
                    <a:pt x="921984" y="141845"/>
                    <a:pt x="927805" y="139728"/>
                  </a:cubicBezTo>
                  <a:cubicBezTo>
                    <a:pt x="933626" y="137611"/>
                    <a:pt x="936801" y="139199"/>
                    <a:pt x="946855" y="139728"/>
                  </a:cubicBezTo>
                  <a:cubicBezTo>
                    <a:pt x="956909" y="140257"/>
                    <a:pt x="977017" y="140257"/>
                    <a:pt x="988130" y="142903"/>
                  </a:cubicBezTo>
                  <a:cubicBezTo>
                    <a:pt x="999243" y="145549"/>
                    <a:pt x="1006122" y="150840"/>
                    <a:pt x="1013530" y="155603"/>
                  </a:cubicBezTo>
                  <a:cubicBezTo>
                    <a:pt x="1020938" y="160365"/>
                    <a:pt x="1024113" y="166186"/>
                    <a:pt x="1032580" y="171478"/>
                  </a:cubicBezTo>
                  <a:cubicBezTo>
                    <a:pt x="1041047" y="176770"/>
                    <a:pt x="1056392" y="182590"/>
                    <a:pt x="1064330" y="187353"/>
                  </a:cubicBezTo>
                  <a:cubicBezTo>
                    <a:pt x="1072267" y="192115"/>
                    <a:pt x="1073855" y="195291"/>
                    <a:pt x="1080205" y="200053"/>
                  </a:cubicBezTo>
                  <a:cubicBezTo>
                    <a:pt x="1086555" y="204815"/>
                    <a:pt x="1093434" y="210636"/>
                    <a:pt x="1102430" y="215928"/>
                  </a:cubicBezTo>
                  <a:cubicBezTo>
                    <a:pt x="1111426" y="221220"/>
                    <a:pt x="1124655" y="227570"/>
                    <a:pt x="1134180" y="231803"/>
                  </a:cubicBezTo>
                  <a:cubicBezTo>
                    <a:pt x="1143705" y="236036"/>
                    <a:pt x="1159580" y="241328"/>
                    <a:pt x="1159580" y="241328"/>
                  </a:cubicBezTo>
                  <a:lnTo>
                    <a:pt x="1204030" y="257203"/>
                  </a:lnTo>
                  <a:cubicBezTo>
                    <a:pt x="1219376" y="262495"/>
                    <a:pt x="1237368" y="268845"/>
                    <a:pt x="1251655" y="273078"/>
                  </a:cubicBezTo>
                  <a:cubicBezTo>
                    <a:pt x="1265942" y="277311"/>
                    <a:pt x="1277584" y="282603"/>
                    <a:pt x="1289755" y="282603"/>
                  </a:cubicBezTo>
                  <a:cubicBezTo>
                    <a:pt x="1301926" y="282603"/>
                    <a:pt x="1313568" y="275195"/>
                    <a:pt x="1324680" y="273078"/>
                  </a:cubicBezTo>
                  <a:cubicBezTo>
                    <a:pt x="1335792" y="270961"/>
                    <a:pt x="1343201" y="270432"/>
                    <a:pt x="1356430" y="269903"/>
                  </a:cubicBezTo>
                  <a:cubicBezTo>
                    <a:pt x="1369659" y="269374"/>
                    <a:pt x="1389767" y="270432"/>
                    <a:pt x="1404055" y="269903"/>
                  </a:cubicBezTo>
                  <a:cubicBezTo>
                    <a:pt x="1418342" y="269374"/>
                    <a:pt x="1430513" y="264082"/>
                    <a:pt x="1442155" y="266728"/>
                  </a:cubicBezTo>
                  <a:cubicBezTo>
                    <a:pt x="1453797" y="269374"/>
                    <a:pt x="1463851" y="279957"/>
                    <a:pt x="1473905" y="285778"/>
                  </a:cubicBezTo>
                  <a:cubicBezTo>
                    <a:pt x="1483959" y="291599"/>
                    <a:pt x="1488722" y="299007"/>
                    <a:pt x="1502480" y="301653"/>
                  </a:cubicBezTo>
                  <a:cubicBezTo>
                    <a:pt x="1516238" y="304299"/>
                    <a:pt x="1542167" y="302182"/>
                    <a:pt x="1556455" y="301653"/>
                  </a:cubicBezTo>
                  <a:cubicBezTo>
                    <a:pt x="1570742" y="301124"/>
                    <a:pt x="1580267" y="299007"/>
                    <a:pt x="1588205" y="298478"/>
                  </a:cubicBezTo>
                  <a:cubicBezTo>
                    <a:pt x="1596142" y="297949"/>
                    <a:pt x="1597730" y="297420"/>
                    <a:pt x="1604080" y="298478"/>
                  </a:cubicBezTo>
                  <a:cubicBezTo>
                    <a:pt x="1610430" y="299536"/>
                    <a:pt x="1619955" y="299007"/>
                    <a:pt x="1626305" y="304828"/>
                  </a:cubicBezTo>
                  <a:cubicBezTo>
                    <a:pt x="1632655" y="310649"/>
                    <a:pt x="1636359" y="324936"/>
                    <a:pt x="1642180" y="333403"/>
                  </a:cubicBezTo>
                  <a:cubicBezTo>
                    <a:pt x="1648001" y="341870"/>
                    <a:pt x="1653822" y="352982"/>
                    <a:pt x="1661230" y="355628"/>
                  </a:cubicBezTo>
                  <a:cubicBezTo>
                    <a:pt x="1668638" y="358274"/>
                    <a:pt x="1676576" y="350865"/>
                    <a:pt x="1686630" y="349278"/>
                  </a:cubicBezTo>
                  <a:cubicBezTo>
                    <a:pt x="1696684" y="347691"/>
                    <a:pt x="1709913" y="346632"/>
                    <a:pt x="1721555" y="346103"/>
                  </a:cubicBezTo>
                  <a:cubicBezTo>
                    <a:pt x="1733197" y="345574"/>
                    <a:pt x="1744309" y="345574"/>
                    <a:pt x="1756480" y="346103"/>
                  </a:cubicBezTo>
                  <a:cubicBezTo>
                    <a:pt x="1768651" y="346632"/>
                    <a:pt x="1783468" y="348220"/>
                    <a:pt x="1794580" y="349278"/>
                  </a:cubicBezTo>
                  <a:cubicBezTo>
                    <a:pt x="1805692" y="350336"/>
                    <a:pt x="1847497" y="363566"/>
                    <a:pt x="1867605" y="374678"/>
                  </a:cubicBezTo>
                  <a:close/>
                </a:path>
              </a:pathLst>
            </a:custGeom>
            <a:solidFill>
              <a:srgbClr val="B8E4C4"/>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defTabSz="914400" eaLnBrk="0" fontAlgn="base" hangingPunct="0">
                <a:spcBef>
                  <a:spcPct val="0"/>
                </a:spcBef>
                <a:spcAft>
                  <a:spcPct val="0"/>
                </a:spcAft>
                <a:buFont typeface="Arial" panose="020B0604020202020204" pitchFamily="34" charset="0"/>
                <a:buNone/>
              </a:pPr>
              <a:endParaRPr lang="zh-CN" altLang="en-US" sz="1800" kern="0">
                <a:solidFill>
                  <a:srgbClr val="000000"/>
                </a:solidFill>
                <a:latin typeface="Arial" panose="020B0604020202020204" pitchFamily="34" charset="0"/>
                <a:ea typeface="宋体" panose="02010600030101010101" pitchFamily="2" charset="-122"/>
              </a:endParaRPr>
            </a:p>
          </p:txBody>
        </p:sp>
        <p:cxnSp>
          <p:nvCxnSpPr>
            <p:cNvPr id="139" name="直接连接符 138"/>
            <p:cNvCxnSpPr/>
            <p:nvPr/>
          </p:nvCxnSpPr>
          <p:spPr>
            <a:xfrm flipV="1">
              <a:off x="2354107" y="2115878"/>
              <a:ext cx="230974" cy="86484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2395044" y="2143888"/>
              <a:ext cx="230974" cy="86484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2" name="组合 141"/>
            <p:cNvGrpSpPr/>
            <p:nvPr/>
          </p:nvGrpSpPr>
          <p:grpSpPr>
            <a:xfrm>
              <a:off x="2210911" y="2980720"/>
              <a:ext cx="257884" cy="247340"/>
              <a:chOff x="6172435" y="2662625"/>
              <a:chExt cx="208448" cy="199924"/>
            </a:xfrm>
          </p:grpSpPr>
          <p:sp>
            <p:nvSpPr>
              <p:cNvPr id="143" name="Oval 120"/>
              <p:cNvSpPr>
                <a:spLocks noChangeArrowheads="1"/>
              </p:cNvSpPr>
              <p:nvPr/>
            </p:nvSpPr>
            <p:spPr bwMode="auto">
              <a:xfrm>
                <a:off x="6172435" y="2662625"/>
                <a:ext cx="208448" cy="19992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b="0">
                  <a:solidFill>
                    <a:srgbClr val="FFFF00"/>
                  </a:solidFill>
                  <a:latin typeface="仿宋_GB2312" pitchFamily="49" charset="-122"/>
                  <a:ea typeface="仿宋_GB2312" pitchFamily="49" charset="-122"/>
                </a:endParaRPr>
              </a:p>
            </p:txBody>
          </p:sp>
          <p:sp>
            <p:nvSpPr>
              <p:cNvPr id="144" name="Oval 121"/>
              <p:cNvSpPr>
                <a:spLocks noChangeArrowheads="1"/>
              </p:cNvSpPr>
              <p:nvPr/>
            </p:nvSpPr>
            <p:spPr bwMode="auto">
              <a:xfrm>
                <a:off x="6211827" y="2701011"/>
                <a:ext cx="131307" cy="119954"/>
              </a:xfrm>
              <a:prstGeom prst="ellipse">
                <a:avLst/>
              </a:prstGeom>
              <a:solidFill>
                <a:srgbClr val="FF0000"/>
              </a:solidFill>
              <a:ln w="9525">
                <a:solidFill>
                  <a:schemeClr val="bg1"/>
                </a:solidFill>
                <a:round/>
              </a:ln>
            </p:spPr>
            <p:txBody>
              <a:bodyPr wrap="none" anchor="ctr"/>
              <a:lstStyle/>
              <a:p>
                <a:pPr>
                  <a:lnSpc>
                    <a:spcPct val="110000"/>
                  </a:lnSpc>
                  <a:spcBef>
                    <a:spcPct val="20000"/>
                  </a:spcBef>
                  <a:buClr>
                    <a:schemeClr val="folHlink"/>
                  </a:buClr>
                  <a:buSzPct val="60000"/>
                  <a:buFont typeface="Wingdings" panose="05000000000000000000" pitchFamily="2" charset="2"/>
                  <a:buNone/>
                </a:pPr>
                <a:endParaRPr lang="zh-CN" altLang="en-US" sz="800"/>
              </a:p>
            </p:txBody>
          </p:sp>
          <p:sp>
            <p:nvSpPr>
              <p:cNvPr id="145" name="Oval 122"/>
              <p:cNvSpPr>
                <a:spLocks noChangeArrowheads="1"/>
              </p:cNvSpPr>
              <p:nvPr/>
            </p:nvSpPr>
            <p:spPr bwMode="auto">
              <a:xfrm>
                <a:off x="6239729" y="2726601"/>
                <a:ext cx="73860" cy="68774"/>
              </a:xfrm>
              <a:prstGeom prst="ellipse">
                <a:avLst/>
              </a:prstGeom>
              <a:solidFill>
                <a:srgbClr val="FF0000"/>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b="0">
                  <a:solidFill>
                    <a:srgbClr val="FFFF00"/>
                  </a:solidFill>
                  <a:latin typeface="仿宋_GB2312" pitchFamily="49" charset="-122"/>
                  <a:ea typeface="仿宋_GB2312" pitchFamily="49" charset="-122"/>
                </a:endParaRPr>
              </a:p>
            </p:txBody>
          </p:sp>
        </p:grpSp>
        <p:sp>
          <p:nvSpPr>
            <p:cNvPr id="156" name="Text Box 217"/>
            <p:cNvSpPr txBox="1">
              <a:spLocks noChangeArrowheads="1"/>
            </p:cNvSpPr>
            <p:nvPr/>
          </p:nvSpPr>
          <p:spPr bwMode="auto">
            <a:xfrm>
              <a:off x="1812397" y="2719110"/>
              <a:ext cx="56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1000" dirty="0">
                  <a:solidFill>
                    <a:srgbClr val="163896"/>
                  </a:solidFill>
                  <a:latin typeface="Times New Roman" panose="02020603050405020304" pitchFamily="18" charset="0"/>
                  <a:ea typeface="宋体" panose="02010600030101010101" pitchFamily="2" charset="-122"/>
                </a:rPr>
                <a:t>映山红</a:t>
              </a:r>
              <a:endParaRPr lang="en-US" altLang="zh-CN" sz="10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700" dirty="0">
                  <a:solidFill>
                    <a:srgbClr val="163896"/>
                  </a:solidFill>
                  <a:latin typeface="Times New Roman" panose="02020603050405020304" pitchFamily="18" charset="0"/>
                  <a:ea typeface="宋体" panose="02010600030101010101" pitchFamily="2" charset="-122"/>
                </a:rPr>
                <a:t>18+18</a:t>
              </a:r>
              <a:endParaRPr lang="zh-CN" altLang="en-US" sz="700" dirty="0">
                <a:solidFill>
                  <a:srgbClr val="163896"/>
                </a:solidFill>
                <a:latin typeface="Times New Roman" panose="02020603050405020304" pitchFamily="18" charset="0"/>
                <a:ea typeface="宋体" panose="02010600030101010101" pitchFamily="2" charset="-122"/>
              </a:endParaRPr>
            </a:p>
          </p:txBody>
        </p:sp>
        <p:grpSp>
          <p:nvGrpSpPr>
            <p:cNvPr id="157" name="组合 156"/>
            <p:cNvGrpSpPr/>
            <p:nvPr/>
          </p:nvGrpSpPr>
          <p:grpSpPr>
            <a:xfrm>
              <a:off x="1095556" y="3337213"/>
              <a:ext cx="155143" cy="148799"/>
              <a:chOff x="958577" y="3152050"/>
              <a:chExt cx="158786" cy="152293"/>
            </a:xfrm>
          </p:grpSpPr>
          <p:sp>
            <p:nvSpPr>
              <p:cNvPr id="158"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59"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6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cxnSp>
          <p:nvCxnSpPr>
            <p:cNvPr id="163" name="直接连接符 162"/>
            <p:cNvCxnSpPr/>
            <p:nvPr/>
          </p:nvCxnSpPr>
          <p:spPr>
            <a:xfrm>
              <a:off x="1791084" y="3059869"/>
              <a:ext cx="419827" cy="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158" idx="7"/>
            </p:cNvCxnSpPr>
            <p:nvPr/>
          </p:nvCxnSpPr>
          <p:spPr>
            <a:xfrm flipV="1">
              <a:off x="1227979" y="3059869"/>
              <a:ext cx="563105" cy="29913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65" name="Text Box 217"/>
            <p:cNvSpPr txBox="1">
              <a:spLocks noChangeArrowheads="1"/>
            </p:cNvSpPr>
            <p:nvPr/>
          </p:nvSpPr>
          <p:spPr bwMode="auto">
            <a:xfrm>
              <a:off x="878544" y="3251349"/>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千斤</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166" name="组合 165"/>
            <p:cNvGrpSpPr/>
            <p:nvPr/>
          </p:nvGrpSpPr>
          <p:grpSpPr>
            <a:xfrm>
              <a:off x="1967168" y="3298636"/>
              <a:ext cx="155143" cy="148799"/>
              <a:chOff x="958577" y="3152050"/>
              <a:chExt cx="158786" cy="152293"/>
            </a:xfrm>
          </p:grpSpPr>
          <p:sp>
            <p:nvSpPr>
              <p:cNvPr id="167"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68"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69"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70" name="Text Box 217"/>
            <p:cNvSpPr txBox="1">
              <a:spLocks noChangeArrowheads="1"/>
            </p:cNvSpPr>
            <p:nvPr/>
          </p:nvSpPr>
          <p:spPr bwMode="auto">
            <a:xfrm>
              <a:off x="1750156" y="3389591"/>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卓湾</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grpSp>
          <p:nvGrpSpPr>
            <p:cNvPr id="171" name="组合 170"/>
            <p:cNvGrpSpPr/>
            <p:nvPr/>
          </p:nvGrpSpPr>
          <p:grpSpPr>
            <a:xfrm>
              <a:off x="2040009" y="3144259"/>
              <a:ext cx="155143" cy="148799"/>
              <a:chOff x="958577" y="3152050"/>
              <a:chExt cx="158786" cy="152293"/>
            </a:xfrm>
          </p:grpSpPr>
          <p:sp>
            <p:nvSpPr>
              <p:cNvPr id="172"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73"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74"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grpSp>
          <p:nvGrpSpPr>
            <p:cNvPr id="176" name="组合 175"/>
            <p:cNvGrpSpPr/>
            <p:nvPr/>
          </p:nvGrpSpPr>
          <p:grpSpPr>
            <a:xfrm>
              <a:off x="2294165" y="3494485"/>
              <a:ext cx="155143" cy="148799"/>
              <a:chOff x="958577" y="3152050"/>
              <a:chExt cx="158786" cy="152293"/>
            </a:xfrm>
          </p:grpSpPr>
          <p:sp>
            <p:nvSpPr>
              <p:cNvPr id="177"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78"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80"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82" name="Text Box 217"/>
            <p:cNvSpPr txBox="1">
              <a:spLocks noChangeArrowheads="1"/>
            </p:cNvSpPr>
            <p:nvPr/>
          </p:nvSpPr>
          <p:spPr bwMode="auto">
            <a:xfrm>
              <a:off x="2185659" y="3690157"/>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新县</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3.15+5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183" name="直接连接符 182"/>
            <p:cNvCxnSpPr/>
            <p:nvPr/>
          </p:nvCxnSpPr>
          <p:spPr>
            <a:xfrm flipV="1">
              <a:off x="1892684" y="3098146"/>
              <a:ext cx="313716" cy="426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2173910" y="3168564"/>
              <a:ext cx="58166" cy="1733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167" idx="1"/>
            </p:cNvCxnSpPr>
            <p:nvPr/>
          </p:nvCxnSpPr>
          <p:spPr>
            <a:xfrm flipH="1" flipV="1">
              <a:off x="1905384" y="3110553"/>
              <a:ext cx="84504" cy="20987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177" idx="2"/>
            </p:cNvCxnSpPr>
            <p:nvPr/>
          </p:nvCxnSpPr>
          <p:spPr>
            <a:xfrm flipH="1" flipV="1">
              <a:off x="2091489" y="3433278"/>
              <a:ext cx="202676" cy="135607"/>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93" name="组合 192"/>
            <p:cNvGrpSpPr/>
            <p:nvPr/>
          </p:nvGrpSpPr>
          <p:grpSpPr>
            <a:xfrm>
              <a:off x="3129106" y="3493293"/>
              <a:ext cx="155143" cy="148799"/>
              <a:chOff x="958577" y="3152050"/>
              <a:chExt cx="158786" cy="152293"/>
            </a:xfrm>
          </p:grpSpPr>
          <p:sp>
            <p:nvSpPr>
              <p:cNvPr id="194" name="Oval 120"/>
              <p:cNvSpPr>
                <a:spLocks noChangeArrowheads="1"/>
              </p:cNvSpPr>
              <p:nvPr/>
            </p:nvSpPr>
            <p:spPr bwMode="auto">
              <a:xfrm>
                <a:off x="958577" y="3152050"/>
                <a:ext cx="158786" cy="152293"/>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sp>
            <p:nvSpPr>
              <p:cNvPr id="195" name="Oval 121"/>
              <p:cNvSpPr>
                <a:spLocks noChangeArrowheads="1"/>
              </p:cNvSpPr>
              <p:nvPr/>
            </p:nvSpPr>
            <p:spPr bwMode="auto">
              <a:xfrm>
                <a:off x="988584" y="3181290"/>
                <a:ext cx="100024" cy="91376"/>
              </a:xfrm>
              <a:prstGeom prst="ellipse">
                <a:avLst/>
              </a:prstGeom>
              <a:solidFill>
                <a:srgbClr val="65B76F"/>
              </a:solidFill>
              <a:ln w="9525">
                <a:solidFill>
                  <a:schemeClr val="bg1"/>
                </a:solidFill>
                <a:round/>
              </a:ln>
            </p:spPr>
            <p:txBody>
              <a:bodyPr wrap="none" anchor="ctr"/>
              <a:lstStyle/>
              <a:p>
                <a:pPr>
                  <a:lnSpc>
                    <a:spcPct val="110000"/>
                  </a:lnSpc>
                  <a:spcBef>
                    <a:spcPct val="20000"/>
                  </a:spcBef>
                  <a:buClr>
                    <a:srgbClr val="31628A"/>
                  </a:buClr>
                  <a:buSzPct val="60000"/>
                  <a:buFont typeface="Wingdings" panose="05000000000000000000" pitchFamily="2" charset="2"/>
                  <a:buNone/>
                </a:pPr>
                <a:endParaRPr lang="zh-CN" altLang="en-US" sz="800">
                  <a:solidFill>
                    <a:prstClr val="black"/>
                  </a:solidFill>
                </a:endParaRPr>
              </a:p>
            </p:txBody>
          </p:sp>
          <p:sp>
            <p:nvSpPr>
              <p:cNvPr id="196" name="Oval 122"/>
              <p:cNvSpPr>
                <a:spLocks noChangeArrowheads="1"/>
              </p:cNvSpPr>
              <p:nvPr/>
            </p:nvSpPr>
            <p:spPr bwMode="auto">
              <a:xfrm>
                <a:off x="1009838" y="3200783"/>
                <a:ext cx="56264" cy="52389"/>
              </a:xfrm>
              <a:prstGeom prst="ellipse">
                <a:avLst/>
              </a:prstGeom>
              <a:solidFill>
                <a:srgbClr val="65B76F"/>
              </a:solidFill>
              <a:ln w="9525">
                <a:solidFill>
                  <a:schemeClr val="bg1"/>
                </a:solidFill>
                <a:round/>
              </a:ln>
            </p:spPr>
            <p:txBody>
              <a:bodyPr wrap="none" anchor="ctr"/>
              <a:lstStyle/>
              <a:p>
                <a:pPr marL="285750" indent="-285750" hangingPunct="0">
                  <a:lnSpc>
                    <a:spcPct val="150000"/>
                  </a:lnSpc>
                  <a:spcBef>
                    <a:spcPct val="30000"/>
                  </a:spcBef>
                  <a:buClr>
                    <a:srgbClr val="D6ECDC"/>
                  </a:buClr>
                  <a:buSzPct val="80000"/>
                  <a:buFont typeface="Wingdings" panose="05000000000000000000" pitchFamily="2" charset="2"/>
                  <a:buNone/>
                </a:pPr>
                <a:endParaRPr lang="zh-CN" altLang="en-US" sz="800">
                  <a:solidFill>
                    <a:srgbClr val="FFFF00"/>
                  </a:solidFill>
                  <a:latin typeface="仿宋_GB2312" pitchFamily="49" charset="-122"/>
                  <a:ea typeface="仿宋_GB2312" pitchFamily="49" charset="-122"/>
                </a:endParaRPr>
              </a:p>
            </p:txBody>
          </p:sp>
        </p:grpSp>
        <p:sp>
          <p:nvSpPr>
            <p:cNvPr id="197" name="Text Box 217"/>
            <p:cNvSpPr txBox="1">
              <a:spLocks noChangeArrowheads="1"/>
            </p:cNvSpPr>
            <p:nvPr/>
          </p:nvSpPr>
          <p:spPr bwMode="auto">
            <a:xfrm>
              <a:off x="3179191" y="3292495"/>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毛铺</a:t>
              </a:r>
              <a:endParaRPr lang="en-US" altLang="zh-CN" sz="600" dirty="0">
                <a:solidFill>
                  <a:srgbClr val="163896"/>
                </a:solidFill>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198" name="直接连接符 197"/>
            <p:cNvCxnSpPr>
              <a:stCxn id="194" idx="1"/>
            </p:cNvCxnSpPr>
            <p:nvPr/>
          </p:nvCxnSpPr>
          <p:spPr>
            <a:xfrm flipH="1" flipV="1">
              <a:off x="2437121" y="3190835"/>
              <a:ext cx="714705" cy="324249"/>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99" name="组合 198"/>
            <p:cNvGrpSpPr/>
            <p:nvPr/>
          </p:nvGrpSpPr>
          <p:grpSpPr>
            <a:xfrm>
              <a:off x="2468795" y="3311175"/>
              <a:ext cx="105383" cy="65013"/>
              <a:chOff x="2061572" y="5867184"/>
              <a:chExt cx="130727" cy="80649"/>
            </a:xfrm>
          </p:grpSpPr>
          <p:sp>
            <p:nvSpPr>
              <p:cNvPr id="200" name="矩形 199"/>
              <p:cNvSpPr/>
              <p:nvPr/>
            </p:nvSpPr>
            <p:spPr>
              <a:xfrm>
                <a:off x="2061572" y="5867184"/>
                <a:ext cx="130727" cy="80649"/>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01" name="直接连接符 200"/>
              <p:cNvCxnSpPr>
                <a:stCxn id="200" idx="0"/>
                <a:endCxn id="200" idx="3"/>
              </p:cNvCxnSpPr>
              <p:nvPr/>
            </p:nvCxnSpPr>
            <p:spPr>
              <a:xfrm>
                <a:off x="2126936" y="5867184"/>
                <a:ext cx="65363" cy="40325"/>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200" idx="2"/>
              </p:cNvCxnSpPr>
              <p:nvPr/>
            </p:nvCxnSpPr>
            <p:spPr>
              <a:xfrm flipV="1">
                <a:off x="2126936" y="5910522"/>
                <a:ext cx="65362" cy="37311"/>
              </a:xfrm>
              <a:prstGeom prst="line">
                <a:avLst/>
              </a:prstGeom>
              <a:ln w="31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05" name="Text Box 217"/>
            <p:cNvSpPr txBox="1">
              <a:spLocks noChangeArrowheads="1"/>
            </p:cNvSpPr>
            <p:nvPr/>
          </p:nvSpPr>
          <p:spPr bwMode="auto">
            <a:xfrm>
              <a:off x="2606665" y="3302708"/>
              <a:ext cx="413633"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许湾牵引</a:t>
              </a:r>
            </a:p>
          </p:txBody>
        </p:sp>
        <p:cxnSp>
          <p:nvCxnSpPr>
            <p:cNvPr id="207" name="直接连接符 206"/>
            <p:cNvCxnSpPr>
              <a:stCxn id="177" idx="7"/>
            </p:cNvCxnSpPr>
            <p:nvPr/>
          </p:nvCxnSpPr>
          <p:spPr>
            <a:xfrm flipV="1">
              <a:off x="2426588" y="3374470"/>
              <a:ext cx="78739" cy="14180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43" idx="5"/>
            </p:cNvCxnSpPr>
            <p:nvPr/>
          </p:nvCxnSpPr>
          <p:spPr>
            <a:xfrm>
              <a:off x="2431029" y="3191838"/>
              <a:ext cx="84771" cy="11087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2458938" y="3117190"/>
              <a:ext cx="263480" cy="9224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V="1">
              <a:off x="2440842" y="3212935"/>
              <a:ext cx="287694" cy="36441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13" name="Text Box 217"/>
            <p:cNvSpPr txBox="1">
              <a:spLocks noChangeArrowheads="1"/>
            </p:cNvSpPr>
            <p:nvPr/>
          </p:nvSpPr>
          <p:spPr bwMode="auto">
            <a:xfrm>
              <a:off x="2173910" y="3225755"/>
              <a:ext cx="217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福新特钢</a:t>
              </a: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cxnSp>
          <p:nvCxnSpPr>
            <p:cNvPr id="214" name="直接连接符 213"/>
            <p:cNvCxnSpPr/>
            <p:nvPr/>
          </p:nvCxnSpPr>
          <p:spPr>
            <a:xfrm flipV="1">
              <a:off x="2584760" y="2134089"/>
              <a:ext cx="275316" cy="82842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V="1">
              <a:off x="2453341" y="2962509"/>
              <a:ext cx="131740" cy="8950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16" name="Text Box 217"/>
            <p:cNvSpPr txBox="1">
              <a:spLocks noChangeArrowheads="1"/>
            </p:cNvSpPr>
            <p:nvPr/>
          </p:nvSpPr>
          <p:spPr bwMode="auto">
            <a:xfrm rot="17524317">
              <a:off x="2570140" y="2672944"/>
              <a:ext cx="31610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至弦城</a:t>
              </a:r>
            </a:p>
          </p:txBody>
        </p:sp>
        <p:sp>
          <p:nvSpPr>
            <p:cNvPr id="217" name="Text Box 217"/>
            <p:cNvSpPr txBox="1">
              <a:spLocks noChangeArrowheads="1"/>
            </p:cNvSpPr>
            <p:nvPr/>
          </p:nvSpPr>
          <p:spPr bwMode="auto">
            <a:xfrm rot="17368478">
              <a:off x="2252497" y="2434456"/>
              <a:ext cx="31610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至弦城</a:t>
              </a:r>
            </a:p>
          </p:txBody>
        </p:sp>
        <p:cxnSp>
          <p:nvCxnSpPr>
            <p:cNvPr id="218" name="直接连接符 217"/>
            <p:cNvCxnSpPr/>
            <p:nvPr/>
          </p:nvCxnSpPr>
          <p:spPr>
            <a:xfrm flipH="1" flipV="1">
              <a:off x="1770577" y="2158214"/>
              <a:ext cx="493351" cy="82842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Text Box 217"/>
            <p:cNvSpPr txBox="1">
              <a:spLocks noChangeArrowheads="1"/>
            </p:cNvSpPr>
            <p:nvPr/>
          </p:nvSpPr>
          <p:spPr bwMode="auto">
            <a:xfrm rot="3501934">
              <a:off x="1848614" y="2374753"/>
              <a:ext cx="31610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1pPr>
              <a:lvl2pPr marL="742950" indent="-28575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2pPr>
              <a:lvl3pPr marL="11430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3pPr>
              <a:lvl4pPr marL="16002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4pPr>
              <a:lvl5pPr marL="2057400" indent="-228600" eaLnBrk="0" hangingPunct="0">
                <a:lnSpc>
                  <a:spcPct val="110000"/>
                </a:lnSpc>
                <a:spcBef>
                  <a:spcPct val="20000"/>
                </a:spcBef>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5pPr>
              <a:lvl6pPr marL="25146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6pPr>
              <a:lvl7pPr marL="29718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7pPr>
              <a:lvl8pPr marL="34290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8pPr>
              <a:lvl9pPr marL="3886200" indent="-228600" eaLnBrk="0" fontAlgn="base" hangingPunct="0">
                <a:lnSpc>
                  <a:spcPct val="110000"/>
                </a:lnSpc>
                <a:spcBef>
                  <a:spcPct val="20000"/>
                </a:spcBef>
                <a:spcAft>
                  <a:spcPct val="0"/>
                </a:spcAft>
                <a:buClr>
                  <a:schemeClr val="folHlink"/>
                </a:buClr>
                <a:buSzPct val="60000"/>
                <a:buFont typeface="Wingdings" panose="05000000000000000000" pitchFamily="2" charset="2"/>
                <a:defRPr sz="2400" b="1">
                  <a:solidFill>
                    <a:schemeClr val="bg1"/>
                  </a:solidFill>
                  <a:latin typeface="Arial" panose="020B0604020202020204" pitchFamily="34" charset="0"/>
                  <a:ea typeface="黑体" panose="02010609060101010101" charset="-122"/>
                </a:defRPr>
              </a:lvl9pPr>
            </a:lstStyle>
            <a:p>
              <a:pPr algn="ctr">
                <a:lnSpc>
                  <a:spcPct val="100000"/>
                </a:lnSpc>
                <a:spcBef>
                  <a:spcPct val="0"/>
                </a:spcBef>
                <a:buClrTx/>
                <a:buSzTx/>
                <a:buFontTx/>
                <a:buNone/>
              </a:pPr>
              <a:r>
                <a:rPr lang="zh-CN" altLang="en-US" sz="600" dirty="0">
                  <a:solidFill>
                    <a:srgbClr val="163896"/>
                  </a:solidFill>
                  <a:latin typeface="Times New Roman" panose="02020603050405020304" pitchFamily="18" charset="0"/>
                  <a:ea typeface="宋体" panose="02010600030101010101" pitchFamily="2" charset="-122"/>
                </a:rPr>
                <a:t>至金楼</a:t>
              </a:r>
              <a:r>
                <a:rPr lang="en-US" altLang="zh-CN" sz="600" dirty="0">
                  <a:solidFill>
                    <a:srgbClr val="163896"/>
                  </a:solidFill>
                  <a:latin typeface="Times New Roman" panose="02020603050405020304" pitchFamily="18" charset="0"/>
                  <a:ea typeface="宋体" panose="02010600030101010101" pitchFamily="2" charset="-122"/>
                </a:rPr>
                <a:t>5</a:t>
              </a:r>
              <a:endParaRPr lang="zh-CN" altLang="en-US" sz="600" dirty="0">
                <a:solidFill>
                  <a:srgbClr val="163896"/>
                </a:solidFill>
                <a:latin typeface="Times New Roman" panose="02020603050405020304" pitchFamily="18" charset="0"/>
                <a:ea typeface="宋体" panose="02010600030101010101" pitchFamily="2" charset="-122"/>
              </a:endParaRPr>
            </a:p>
          </p:txBody>
        </p:sp>
        <p:sp>
          <p:nvSpPr>
            <p:cNvPr id="4" name="任意多边形 3"/>
            <p:cNvSpPr/>
            <p:nvPr/>
          </p:nvSpPr>
          <p:spPr>
            <a:xfrm>
              <a:off x="784310" y="2389159"/>
              <a:ext cx="509747" cy="451646"/>
            </a:xfrm>
            <a:custGeom>
              <a:avLst/>
              <a:gdLst>
                <a:gd name="connsiteX0" fmla="*/ 38261 w 291865"/>
                <a:gd name="connsiteY0" fmla="*/ 4127 h 258598"/>
                <a:gd name="connsiteX1" fmla="*/ 161 w 291865"/>
                <a:gd name="connsiteY1" fmla="*/ 105727 h 258598"/>
                <a:gd name="connsiteX2" fmla="*/ 50961 w 291865"/>
                <a:gd name="connsiteY2" fmla="*/ 207327 h 258598"/>
                <a:gd name="connsiteX3" fmla="*/ 146211 w 291865"/>
                <a:gd name="connsiteY3" fmla="*/ 194627 h 258598"/>
                <a:gd name="connsiteX4" fmla="*/ 184311 w 291865"/>
                <a:gd name="connsiteY4" fmla="*/ 226377 h 258598"/>
                <a:gd name="connsiteX5" fmla="*/ 216061 w 291865"/>
                <a:gd name="connsiteY5" fmla="*/ 258127 h 258598"/>
                <a:gd name="connsiteX6" fmla="*/ 285911 w 291865"/>
                <a:gd name="connsiteY6" fmla="*/ 200977 h 258598"/>
                <a:gd name="connsiteX7" fmla="*/ 285911 w 291865"/>
                <a:gd name="connsiteY7" fmla="*/ 137477 h 258598"/>
                <a:gd name="connsiteX8" fmla="*/ 266861 w 291865"/>
                <a:gd name="connsiteY8" fmla="*/ 29527 h 258598"/>
                <a:gd name="connsiteX9" fmla="*/ 266861 w 291865"/>
                <a:gd name="connsiteY9" fmla="*/ 16827 h 258598"/>
                <a:gd name="connsiteX10" fmla="*/ 165261 w 291865"/>
                <a:gd name="connsiteY10" fmla="*/ 35877 h 258598"/>
                <a:gd name="connsiteX11" fmla="*/ 127161 w 291865"/>
                <a:gd name="connsiteY11" fmla="*/ 23177 h 258598"/>
                <a:gd name="connsiteX12" fmla="*/ 38261 w 291865"/>
                <a:gd name="connsiteY12" fmla="*/ 4127 h 25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1865" h="258598">
                  <a:moveTo>
                    <a:pt x="38261" y="4127"/>
                  </a:moveTo>
                  <a:cubicBezTo>
                    <a:pt x="17094" y="17885"/>
                    <a:pt x="-1956" y="71860"/>
                    <a:pt x="161" y="105727"/>
                  </a:cubicBezTo>
                  <a:cubicBezTo>
                    <a:pt x="2278" y="139594"/>
                    <a:pt x="26619" y="192510"/>
                    <a:pt x="50961" y="207327"/>
                  </a:cubicBezTo>
                  <a:cubicBezTo>
                    <a:pt x="75303" y="222144"/>
                    <a:pt x="123986" y="191452"/>
                    <a:pt x="146211" y="194627"/>
                  </a:cubicBezTo>
                  <a:cubicBezTo>
                    <a:pt x="168436" y="197802"/>
                    <a:pt x="172669" y="215794"/>
                    <a:pt x="184311" y="226377"/>
                  </a:cubicBezTo>
                  <a:cubicBezTo>
                    <a:pt x="195953" y="236960"/>
                    <a:pt x="199128" y="262360"/>
                    <a:pt x="216061" y="258127"/>
                  </a:cubicBezTo>
                  <a:cubicBezTo>
                    <a:pt x="232994" y="253894"/>
                    <a:pt x="274269" y="221085"/>
                    <a:pt x="285911" y="200977"/>
                  </a:cubicBezTo>
                  <a:cubicBezTo>
                    <a:pt x="297553" y="180869"/>
                    <a:pt x="289086" y="166052"/>
                    <a:pt x="285911" y="137477"/>
                  </a:cubicBezTo>
                  <a:cubicBezTo>
                    <a:pt x="282736" y="108902"/>
                    <a:pt x="270036" y="49635"/>
                    <a:pt x="266861" y="29527"/>
                  </a:cubicBezTo>
                  <a:cubicBezTo>
                    <a:pt x="263686" y="9419"/>
                    <a:pt x="283794" y="15769"/>
                    <a:pt x="266861" y="16827"/>
                  </a:cubicBezTo>
                  <a:cubicBezTo>
                    <a:pt x="249928" y="17885"/>
                    <a:pt x="188544" y="34819"/>
                    <a:pt x="165261" y="35877"/>
                  </a:cubicBezTo>
                  <a:cubicBezTo>
                    <a:pt x="141978" y="36935"/>
                    <a:pt x="147269" y="31644"/>
                    <a:pt x="127161" y="23177"/>
                  </a:cubicBezTo>
                  <a:cubicBezTo>
                    <a:pt x="107053" y="14710"/>
                    <a:pt x="59428" y="-9631"/>
                    <a:pt x="38261" y="4127"/>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483229" y="3436015"/>
              <a:ext cx="146960" cy="556068"/>
            </a:xfrm>
            <a:custGeom>
              <a:avLst/>
              <a:gdLst>
                <a:gd name="connsiteX0" fmla="*/ 8489 w 59289"/>
                <a:gd name="connsiteY0" fmla="*/ 220376 h 224338"/>
                <a:gd name="connsiteX1" fmla="*/ 2139 w 59289"/>
                <a:gd name="connsiteY1" fmla="*/ 112426 h 224338"/>
                <a:gd name="connsiteX2" fmla="*/ 2139 w 59289"/>
                <a:gd name="connsiteY2" fmla="*/ 17176 h 224338"/>
                <a:gd name="connsiteX3" fmla="*/ 27539 w 59289"/>
                <a:gd name="connsiteY3" fmla="*/ 4476 h 224338"/>
                <a:gd name="connsiteX4" fmla="*/ 33889 w 59289"/>
                <a:gd name="connsiteY4" fmla="*/ 67976 h 224338"/>
                <a:gd name="connsiteX5" fmla="*/ 33889 w 59289"/>
                <a:gd name="connsiteY5" fmla="*/ 112426 h 224338"/>
                <a:gd name="connsiteX6" fmla="*/ 59289 w 59289"/>
                <a:gd name="connsiteY6" fmla="*/ 150526 h 224338"/>
                <a:gd name="connsiteX7" fmla="*/ 59289 w 59289"/>
                <a:gd name="connsiteY7" fmla="*/ 194976 h 224338"/>
                <a:gd name="connsiteX8" fmla="*/ 8489 w 59289"/>
                <a:gd name="connsiteY8" fmla="*/ 220376 h 2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89" h="224338">
                  <a:moveTo>
                    <a:pt x="8489" y="220376"/>
                  </a:moveTo>
                  <a:cubicBezTo>
                    <a:pt x="-1036" y="206618"/>
                    <a:pt x="3197" y="146293"/>
                    <a:pt x="2139" y="112426"/>
                  </a:cubicBezTo>
                  <a:cubicBezTo>
                    <a:pt x="1081" y="78559"/>
                    <a:pt x="-2094" y="35168"/>
                    <a:pt x="2139" y="17176"/>
                  </a:cubicBezTo>
                  <a:cubicBezTo>
                    <a:pt x="6372" y="-816"/>
                    <a:pt x="22247" y="-3991"/>
                    <a:pt x="27539" y="4476"/>
                  </a:cubicBezTo>
                  <a:cubicBezTo>
                    <a:pt x="32831" y="12943"/>
                    <a:pt x="32831" y="49985"/>
                    <a:pt x="33889" y="67976"/>
                  </a:cubicBezTo>
                  <a:cubicBezTo>
                    <a:pt x="34947" y="85967"/>
                    <a:pt x="29656" y="98668"/>
                    <a:pt x="33889" y="112426"/>
                  </a:cubicBezTo>
                  <a:cubicBezTo>
                    <a:pt x="38122" y="126184"/>
                    <a:pt x="55056" y="136768"/>
                    <a:pt x="59289" y="150526"/>
                  </a:cubicBezTo>
                  <a:cubicBezTo>
                    <a:pt x="63522" y="164284"/>
                    <a:pt x="63522" y="181218"/>
                    <a:pt x="59289" y="194976"/>
                  </a:cubicBezTo>
                  <a:cubicBezTo>
                    <a:pt x="55056" y="208734"/>
                    <a:pt x="18014" y="234134"/>
                    <a:pt x="8489" y="220376"/>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630189" y="3542100"/>
              <a:ext cx="383715" cy="434337"/>
            </a:xfrm>
            <a:custGeom>
              <a:avLst/>
              <a:gdLst>
                <a:gd name="connsiteX0" fmla="*/ 76496 w 175821"/>
                <a:gd name="connsiteY0" fmla="*/ 146108 h 199016"/>
                <a:gd name="connsiteX1" fmla="*/ 296 w 175821"/>
                <a:gd name="connsiteY1" fmla="*/ 76258 h 199016"/>
                <a:gd name="connsiteX2" fmla="*/ 51096 w 175821"/>
                <a:gd name="connsiteY2" fmla="*/ 57208 h 199016"/>
                <a:gd name="connsiteX3" fmla="*/ 76496 w 175821"/>
                <a:gd name="connsiteY3" fmla="*/ 82608 h 199016"/>
                <a:gd name="connsiteX4" fmla="*/ 114596 w 175821"/>
                <a:gd name="connsiteY4" fmla="*/ 58 h 199016"/>
                <a:gd name="connsiteX5" fmla="*/ 146346 w 175821"/>
                <a:gd name="connsiteY5" fmla="*/ 69908 h 199016"/>
                <a:gd name="connsiteX6" fmla="*/ 120946 w 175821"/>
                <a:gd name="connsiteY6" fmla="*/ 95308 h 199016"/>
                <a:gd name="connsiteX7" fmla="*/ 171746 w 175821"/>
                <a:gd name="connsiteY7" fmla="*/ 177858 h 199016"/>
                <a:gd name="connsiteX8" fmla="*/ 159046 w 175821"/>
                <a:gd name="connsiteY8" fmla="*/ 196908 h 199016"/>
                <a:gd name="connsiteX9" fmla="*/ 76496 w 175821"/>
                <a:gd name="connsiteY9" fmla="*/ 146108 h 19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21" h="199016">
                  <a:moveTo>
                    <a:pt x="76496" y="146108"/>
                  </a:moveTo>
                  <a:cubicBezTo>
                    <a:pt x="50038" y="126000"/>
                    <a:pt x="4529" y="91075"/>
                    <a:pt x="296" y="76258"/>
                  </a:cubicBezTo>
                  <a:cubicBezTo>
                    <a:pt x="-3937" y="61441"/>
                    <a:pt x="38396" y="56150"/>
                    <a:pt x="51096" y="57208"/>
                  </a:cubicBezTo>
                  <a:cubicBezTo>
                    <a:pt x="63796" y="58266"/>
                    <a:pt x="65913" y="92133"/>
                    <a:pt x="76496" y="82608"/>
                  </a:cubicBezTo>
                  <a:cubicBezTo>
                    <a:pt x="87079" y="73083"/>
                    <a:pt x="102954" y="2175"/>
                    <a:pt x="114596" y="58"/>
                  </a:cubicBezTo>
                  <a:cubicBezTo>
                    <a:pt x="126238" y="-2059"/>
                    <a:pt x="145288" y="54033"/>
                    <a:pt x="146346" y="69908"/>
                  </a:cubicBezTo>
                  <a:cubicBezTo>
                    <a:pt x="147404" y="85783"/>
                    <a:pt x="116713" y="77316"/>
                    <a:pt x="120946" y="95308"/>
                  </a:cubicBezTo>
                  <a:cubicBezTo>
                    <a:pt x="125179" y="113300"/>
                    <a:pt x="165396" y="160925"/>
                    <a:pt x="171746" y="177858"/>
                  </a:cubicBezTo>
                  <a:cubicBezTo>
                    <a:pt x="178096" y="194791"/>
                    <a:pt x="179154" y="203258"/>
                    <a:pt x="159046" y="196908"/>
                  </a:cubicBezTo>
                  <a:cubicBezTo>
                    <a:pt x="138938" y="190558"/>
                    <a:pt x="102954" y="166216"/>
                    <a:pt x="76496" y="146108"/>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3633705" y="2729340"/>
              <a:ext cx="537645" cy="1134035"/>
            </a:xfrm>
            <a:custGeom>
              <a:avLst/>
              <a:gdLst>
                <a:gd name="connsiteX0" fmla="*/ 35772 w 289822"/>
                <a:gd name="connsiteY0" fmla="*/ 558822 h 611311"/>
                <a:gd name="connsiteX1" fmla="*/ 175472 w 289822"/>
                <a:gd name="connsiteY1" fmla="*/ 571522 h 611311"/>
                <a:gd name="connsiteX2" fmla="*/ 188172 w 289822"/>
                <a:gd name="connsiteY2" fmla="*/ 571522 h 611311"/>
                <a:gd name="connsiteX3" fmla="*/ 219922 w 289822"/>
                <a:gd name="connsiteY3" fmla="*/ 609622 h 611311"/>
                <a:gd name="connsiteX4" fmla="*/ 264372 w 289822"/>
                <a:gd name="connsiteY4" fmla="*/ 508022 h 611311"/>
                <a:gd name="connsiteX5" fmla="*/ 289772 w 289822"/>
                <a:gd name="connsiteY5" fmla="*/ 457222 h 611311"/>
                <a:gd name="connsiteX6" fmla="*/ 270722 w 289822"/>
                <a:gd name="connsiteY6" fmla="*/ 400072 h 611311"/>
                <a:gd name="connsiteX7" fmla="*/ 264372 w 289822"/>
                <a:gd name="connsiteY7" fmla="*/ 336572 h 611311"/>
                <a:gd name="connsiteX8" fmla="*/ 264372 w 289822"/>
                <a:gd name="connsiteY8" fmla="*/ 279422 h 611311"/>
                <a:gd name="connsiteX9" fmla="*/ 245322 w 289822"/>
                <a:gd name="connsiteY9" fmla="*/ 247672 h 611311"/>
                <a:gd name="connsiteX10" fmla="*/ 194522 w 289822"/>
                <a:gd name="connsiteY10" fmla="*/ 184172 h 611311"/>
                <a:gd name="connsiteX11" fmla="*/ 213572 w 289822"/>
                <a:gd name="connsiteY11" fmla="*/ 127022 h 611311"/>
                <a:gd name="connsiteX12" fmla="*/ 213572 w 289822"/>
                <a:gd name="connsiteY12" fmla="*/ 95272 h 611311"/>
                <a:gd name="connsiteX13" fmla="*/ 207222 w 289822"/>
                <a:gd name="connsiteY13" fmla="*/ 38122 h 611311"/>
                <a:gd name="connsiteX14" fmla="*/ 169122 w 289822"/>
                <a:gd name="connsiteY14" fmla="*/ 19072 h 611311"/>
                <a:gd name="connsiteX15" fmla="*/ 137372 w 289822"/>
                <a:gd name="connsiteY15" fmla="*/ 38122 h 611311"/>
                <a:gd name="connsiteX16" fmla="*/ 92922 w 289822"/>
                <a:gd name="connsiteY16" fmla="*/ 22 h 611311"/>
                <a:gd name="connsiteX17" fmla="*/ 23072 w 289822"/>
                <a:gd name="connsiteY17" fmla="*/ 44472 h 611311"/>
                <a:gd name="connsiteX18" fmla="*/ 4022 w 289822"/>
                <a:gd name="connsiteY18" fmla="*/ 69872 h 611311"/>
                <a:gd name="connsiteX19" fmla="*/ 92922 w 289822"/>
                <a:gd name="connsiteY19" fmla="*/ 69872 h 611311"/>
                <a:gd name="connsiteX20" fmla="*/ 143722 w 289822"/>
                <a:gd name="connsiteY20" fmla="*/ 82572 h 611311"/>
                <a:gd name="connsiteX21" fmla="*/ 99272 w 289822"/>
                <a:gd name="connsiteY21" fmla="*/ 114322 h 611311"/>
                <a:gd name="connsiteX22" fmla="*/ 61172 w 289822"/>
                <a:gd name="connsiteY22" fmla="*/ 120672 h 611311"/>
                <a:gd name="connsiteX23" fmla="*/ 118322 w 289822"/>
                <a:gd name="connsiteY23" fmla="*/ 158772 h 611311"/>
                <a:gd name="connsiteX24" fmla="*/ 137372 w 289822"/>
                <a:gd name="connsiteY24" fmla="*/ 177822 h 611311"/>
                <a:gd name="connsiteX25" fmla="*/ 150072 w 289822"/>
                <a:gd name="connsiteY25" fmla="*/ 196872 h 611311"/>
                <a:gd name="connsiteX26" fmla="*/ 181822 w 289822"/>
                <a:gd name="connsiteY26" fmla="*/ 228622 h 611311"/>
                <a:gd name="connsiteX27" fmla="*/ 200872 w 289822"/>
                <a:gd name="connsiteY27" fmla="*/ 311172 h 611311"/>
                <a:gd name="connsiteX28" fmla="*/ 207222 w 289822"/>
                <a:gd name="connsiteY28" fmla="*/ 361972 h 611311"/>
                <a:gd name="connsiteX29" fmla="*/ 200872 w 289822"/>
                <a:gd name="connsiteY29" fmla="*/ 393722 h 611311"/>
                <a:gd name="connsiteX30" fmla="*/ 200872 w 289822"/>
                <a:gd name="connsiteY30" fmla="*/ 431822 h 611311"/>
                <a:gd name="connsiteX31" fmla="*/ 124672 w 289822"/>
                <a:gd name="connsiteY31" fmla="*/ 450872 h 611311"/>
                <a:gd name="connsiteX32" fmla="*/ 29422 w 289822"/>
                <a:gd name="connsiteY32" fmla="*/ 495322 h 611311"/>
                <a:gd name="connsiteX33" fmla="*/ 35772 w 289822"/>
                <a:gd name="connsiteY33" fmla="*/ 558822 h 61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9822" h="611311">
                  <a:moveTo>
                    <a:pt x="35772" y="558822"/>
                  </a:moveTo>
                  <a:cubicBezTo>
                    <a:pt x="60114" y="571522"/>
                    <a:pt x="150072" y="569405"/>
                    <a:pt x="175472" y="571522"/>
                  </a:cubicBezTo>
                  <a:cubicBezTo>
                    <a:pt x="200872" y="573639"/>
                    <a:pt x="180764" y="565172"/>
                    <a:pt x="188172" y="571522"/>
                  </a:cubicBezTo>
                  <a:cubicBezTo>
                    <a:pt x="195580" y="577872"/>
                    <a:pt x="207222" y="620205"/>
                    <a:pt x="219922" y="609622"/>
                  </a:cubicBezTo>
                  <a:cubicBezTo>
                    <a:pt x="232622" y="599039"/>
                    <a:pt x="252730" y="533422"/>
                    <a:pt x="264372" y="508022"/>
                  </a:cubicBezTo>
                  <a:cubicBezTo>
                    <a:pt x="276014" y="482622"/>
                    <a:pt x="288714" y="475213"/>
                    <a:pt x="289772" y="457222"/>
                  </a:cubicBezTo>
                  <a:cubicBezTo>
                    <a:pt x="290830" y="439231"/>
                    <a:pt x="274955" y="420180"/>
                    <a:pt x="270722" y="400072"/>
                  </a:cubicBezTo>
                  <a:cubicBezTo>
                    <a:pt x="266489" y="379964"/>
                    <a:pt x="265430" y="356680"/>
                    <a:pt x="264372" y="336572"/>
                  </a:cubicBezTo>
                  <a:cubicBezTo>
                    <a:pt x="263314" y="316464"/>
                    <a:pt x="267547" y="294239"/>
                    <a:pt x="264372" y="279422"/>
                  </a:cubicBezTo>
                  <a:cubicBezTo>
                    <a:pt x="261197" y="264605"/>
                    <a:pt x="256964" y="263547"/>
                    <a:pt x="245322" y="247672"/>
                  </a:cubicBezTo>
                  <a:cubicBezTo>
                    <a:pt x="233680" y="231797"/>
                    <a:pt x="199814" y="204280"/>
                    <a:pt x="194522" y="184172"/>
                  </a:cubicBezTo>
                  <a:cubicBezTo>
                    <a:pt x="189230" y="164064"/>
                    <a:pt x="210397" y="141839"/>
                    <a:pt x="213572" y="127022"/>
                  </a:cubicBezTo>
                  <a:cubicBezTo>
                    <a:pt x="216747" y="112205"/>
                    <a:pt x="214630" y="110089"/>
                    <a:pt x="213572" y="95272"/>
                  </a:cubicBezTo>
                  <a:cubicBezTo>
                    <a:pt x="212514" y="80455"/>
                    <a:pt x="214630" y="50822"/>
                    <a:pt x="207222" y="38122"/>
                  </a:cubicBezTo>
                  <a:cubicBezTo>
                    <a:pt x="199814" y="25422"/>
                    <a:pt x="180764" y="19072"/>
                    <a:pt x="169122" y="19072"/>
                  </a:cubicBezTo>
                  <a:cubicBezTo>
                    <a:pt x="157480" y="19072"/>
                    <a:pt x="150072" y="41297"/>
                    <a:pt x="137372" y="38122"/>
                  </a:cubicBezTo>
                  <a:cubicBezTo>
                    <a:pt x="124672" y="34947"/>
                    <a:pt x="111972" y="-1036"/>
                    <a:pt x="92922" y="22"/>
                  </a:cubicBezTo>
                  <a:cubicBezTo>
                    <a:pt x="73872" y="1080"/>
                    <a:pt x="37888" y="32830"/>
                    <a:pt x="23072" y="44472"/>
                  </a:cubicBezTo>
                  <a:cubicBezTo>
                    <a:pt x="8256" y="56114"/>
                    <a:pt x="-7620" y="65639"/>
                    <a:pt x="4022" y="69872"/>
                  </a:cubicBezTo>
                  <a:cubicBezTo>
                    <a:pt x="15664" y="74105"/>
                    <a:pt x="69639" y="67755"/>
                    <a:pt x="92922" y="69872"/>
                  </a:cubicBezTo>
                  <a:cubicBezTo>
                    <a:pt x="116205" y="71989"/>
                    <a:pt x="142664" y="75164"/>
                    <a:pt x="143722" y="82572"/>
                  </a:cubicBezTo>
                  <a:cubicBezTo>
                    <a:pt x="144780" y="89980"/>
                    <a:pt x="113030" y="107972"/>
                    <a:pt x="99272" y="114322"/>
                  </a:cubicBezTo>
                  <a:cubicBezTo>
                    <a:pt x="85514" y="120672"/>
                    <a:pt x="57997" y="113264"/>
                    <a:pt x="61172" y="120672"/>
                  </a:cubicBezTo>
                  <a:cubicBezTo>
                    <a:pt x="64347" y="128080"/>
                    <a:pt x="105622" y="149247"/>
                    <a:pt x="118322" y="158772"/>
                  </a:cubicBezTo>
                  <a:cubicBezTo>
                    <a:pt x="131022" y="168297"/>
                    <a:pt x="132080" y="171472"/>
                    <a:pt x="137372" y="177822"/>
                  </a:cubicBezTo>
                  <a:cubicBezTo>
                    <a:pt x="142664" y="184172"/>
                    <a:pt x="142664" y="188405"/>
                    <a:pt x="150072" y="196872"/>
                  </a:cubicBezTo>
                  <a:cubicBezTo>
                    <a:pt x="157480" y="205339"/>
                    <a:pt x="173355" y="209572"/>
                    <a:pt x="181822" y="228622"/>
                  </a:cubicBezTo>
                  <a:cubicBezTo>
                    <a:pt x="190289" y="247672"/>
                    <a:pt x="196639" y="288947"/>
                    <a:pt x="200872" y="311172"/>
                  </a:cubicBezTo>
                  <a:cubicBezTo>
                    <a:pt x="205105" y="333397"/>
                    <a:pt x="207222" y="348214"/>
                    <a:pt x="207222" y="361972"/>
                  </a:cubicBezTo>
                  <a:cubicBezTo>
                    <a:pt x="207222" y="375730"/>
                    <a:pt x="201930" y="382080"/>
                    <a:pt x="200872" y="393722"/>
                  </a:cubicBezTo>
                  <a:cubicBezTo>
                    <a:pt x="199814" y="405364"/>
                    <a:pt x="213572" y="422297"/>
                    <a:pt x="200872" y="431822"/>
                  </a:cubicBezTo>
                  <a:cubicBezTo>
                    <a:pt x="188172" y="441347"/>
                    <a:pt x="153247" y="440289"/>
                    <a:pt x="124672" y="450872"/>
                  </a:cubicBezTo>
                  <a:cubicBezTo>
                    <a:pt x="96097" y="461455"/>
                    <a:pt x="42122" y="481564"/>
                    <a:pt x="29422" y="495322"/>
                  </a:cubicBezTo>
                  <a:cubicBezTo>
                    <a:pt x="16722" y="509080"/>
                    <a:pt x="11430" y="546122"/>
                    <a:pt x="35772" y="558822"/>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544915" y="3142182"/>
              <a:ext cx="512123" cy="338554"/>
            </a:xfrm>
            <a:prstGeom prst="rect">
              <a:avLst/>
            </a:prstGeom>
            <a:noFill/>
          </p:spPr>
          <p:txBody>
            <a:bodyPr wrap="square" rtlCol="0">
              <a:spAutoFit/>
            </a:bodyPr>
            <a:lstStyle/>
            <a:p>
              <a:pPr algn="ctr"/>
              <a:r>
                <a:rPr lang="zh-CN" altLang="en-US" sz="800" b="1" dirty="0"/>
                <a:t>东部风</a:t>
              </a:r>
              <a:r>
                <a:rPr lang="zh-CN" altLang="en-US" sz="800" b="1" dirty="0" smtClean="0"/>
                <a:t>电</a:t>
              </a:r>
              <a:r>
                <a:rPr lang="en-US" altLang="zh-CN" sz="800" b="1" dirty="0" smtClean="0"/>
                <a:t>10</a:t>
              </a:r>
              <a:endParaRPr lang="zh-CN" altLang="en-US" sz="800" b="1" dirty="0"/>
            </a:p>
          </p:txBody>
        </p:sp>
        <p:sp>
          <p:nvSpPr>
            <p:cNvPr id="71" name="TextBox 70"/>
            <p:cNvSpPr txBox="1"/>
            <p:nvPr/>
          </p:nvSpPr>
          <p:spPr>
            <a:xfrm>
              <a:off x="707396" y="2433380"/>
              <a:ext cx="544424" cy="338554"/>
            </a:xfrm>
            <a:prstGeom prst="rect">
              <a:avLst/>
            </a:prstGeom>
            <a:noFill/>
          </p:spPr>
          <p:txBody>
            <a:bodyPr wrap="square" rtlCol="0">
              <a:spAutoFit/>
            </a:bodyPr>
            <a:lstStyle/>
            <a:p>
              <a:pPr algn="ctr"/>
              <a:r>
                <a:rPr lang="zh-CN" altLang="en-US" sz="800" b="1" dirty="0">
                  <a:solidFill>
                    <a:schemeClr val="bg1"/>
                  </a:solidFill>
                </a:rPr>
                <a:t>西部风</a:t>
              </a:r>
              <a:r>
                <a:rPr lang="zh-CN" altLang="en-US" sz="800" b="1" dirty="0" smtClean="0">
                  <a:solidFill>
                    <a:schemeClr val="bg1"/>
                  </a:solidFill>
                </a:rPr>
                <a:t>电</a:t>
              </a:r>
              <a:r>
                <a:rPr lang="en-US" altLang="zh-CN" sz="800" b="1" dirty="0" smtClean="0">
                  <a:solidFill>
                    <a:schemeClr val="bg1"/>
                  </a:solidFill>
                </a:rPr>
                <a:t>5</a:t>
              </a:r>
              <a:endParaRPr lang="zh-CN" altLang="en-US" sz="800" b="1" dirty="0">
                <a:solidFill>
                  <a:schemeClr val="bg1"/>
                </a:solidFill>
              </a:endParaRPr>
            </a:p>
          </p:txBody>
        </p:sp>
        <p:sp>
          <p:nvSpPr>
            <p:cNvPr id="72" name="TextBox 71"/>
            <p:cNvSpPr txBox="1"/>
            <p:nvPr/>
          </p:nvSpPr>
          <p:spPr>
            <a:xfrm>
              <a:off x="455855" y="3362013"/>
              <a:ext cx="501073" cy="338554"/>
            </a:xfrm>
            <a:prstGeom prst="rect">
              <a:avLst/>
            </a:prstGeom>
            <a:noFill/>
          </p:spPr>
          <p:txBody>
            <a:bodyPr wrap="square" rtlCol="0">
              <a:spAutoFit/>
            </a:bodyPr>
            <a:lstStyle/>
            <a:p>
              <a:pPr algn="ctr"/>
              <a:r>
                <a:rPr lang="zh-CN" altLang="en-US" sz="800" b="1" dirty="0"/>
                <a:t>西南部风</a:t>
              </a:r>
              <a:r>
                <a:rPr lang="zh-CN" altLang="en-US" sz="800" b="1" dirty="0" smtClean="0"/>
                <a:t>电</a:t>
              </a:r>
              <a:r>
                <a:rPr lang="en-US" altLang="zh-CN" sz="800" b="1" dirty="0" smtClean="0"/>
                <a:t>5</a:t>
              </a:r>
              <a:endParaRPr lang="zh-CN" altLang="en-US" sz="800" b="1" dirty="0"/>
            </a:p>
          </p:txBody>
        </p:sp>
        <p:sp>
          <p:nvSpPr>
            <p:cNvPr id="75" name="TextBox 74"/>
            <p:cNvSpPr txBox="1"/>
            <p:nvPr/>
          </p:nvSpPr>
          <p:spPr>
            <a:xfrm>
              <a:off x="2399223" y="3837937"/>
              <a:ext cx="698431" cy="276999"/>
            </a:xfrm>
            <a:prstGeom prst="rect">
              <a:avLst/>
            </a:prstGeom>
            <a:noFill/>
            <a:ln w="3175">
              <a:noFill/>
            </a:ln>
          </p:spPr>
          <p:txBody>
            <a:bodyPr wrap="square" rtlCol="0">
              <a:spAutoFit/>
            </a:bodyPr>
            <a:lstStyle/>
            <a:p>
              <a:pPr algn="ctr"/>
              <a:r>
                <a:rPr lang="zh-CN" altLang="en-US" sz="1200" dirty="0">
                  <a:solidFill>
                    <a:prstClr val="white">
                      <a:lumMod val="50000"/>
                    </a:prstClr>
                  </a:solidFill>
                  <a:latin typeface="微软雅黑" panose="020B0503020204020204" pitchFamily="34" charset="-122"/>
                </a:rPr>
                <a:t>新县</a:t>
              </a:r>
            </a:p>
          </p:txBody>
        </p:sp>
      </p:grpSp>
      <p:sp>
        <p:nvSpPr>
          <p:cNvPr id="76" name="矩形 75"/>
          <p:cNvSpPr/>
          <p:nvPr/>
        </p:nvSpPr>
        <p:spPr>
          <a:xfrm>
            <a:off x="300109" y="784002"/>
            <a:ext cx="1975645"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smtClean="0">
                <a:solidFill>
                  <a:srgbClr val="163896"/>
                </a:solidFill>
                <a:latin typeface="+mn-ea"/>
                <a:cs typeface="Times New Roman" panose="02020603050405020304" pitchFamily="18" charset="0"/>
              </a:rPr>
              <a:t>主要通道分析</a:t>
            </a:r>
            <a:endParaRPr lang="zh-CN" altLang="en-US" sz="1800" b="1" kern="100" dirty="0">
              <a:solidFill>
                <a:srgbClr val="163896"/>
              </a:solidFill>
              <a:latin typeface="+mn-ea"/>
              <a:cs typeface="Times New Roman" panose="02020603050405020304" pitchFamily="18" charset="0"/>
            </a:endParaRPr>
          </a:p>
        </p:txBody>
      </p:sp>
      <p:cxnSp>
        <p:nvCxnSpPr>
          <p:cNvPr id="77" name="直接连接符 76"/>
          <p:cNvCxnSpPr/>
          <p:nvPr/>
        </p:nvCxnSpPr>
        <p:spPr>
          <a:xfrm flipH="1">
            <a:off x="160769" y="1284553"/>
            <a:ext cx="19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78"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74158" y="1306378"/>
            <a:ext cx="11059116" cy="1737142"/>
          </a:xfrm>
          <a:prstGeom prst="rect">
            <a:avLst/>
          </a:prstGeom>
        </p:spPr>
        <p:txBody>
          <a:bodyPr wrap="square">
            <a:spAutoFit/>
          </a:bodyPr>
          <a:lstStyle/>
          <a:p>
            <a:pPr marL="361950" indent="-361950">
              <a:lnSpc>
                <a:spcPts val="2600"/>
              </a:lnSpc>
            </a:pPr>
            <a:r>
              <a:rPr lang="zh-CN" altLang="en-US" sz="1600" b="1" dirty="0">
                <a:solidFill>
                  <a:srgbClr val="163896"/>
                </a:solidFill>
                <a:latin typeface="微软雅黑" panose="020B0503020204020204" pitchFamily="34" charset="-122"/>
                <a:cs typeface="+mn-ea"/>
                <a:sym typeface="+mn-lt"/>
              </a:rPr>
              <a:t>负荷平衡方案：</a:t>
            </a:r>
            <a:r>
              <a:rPr lang="zh-CN" altLang="en-US" sz="1600" dirty="0">
                <a:solidFill>
                  <a:srgbClr val="163896"/>
                </a:solidFill>
                <a:latin typeface="微软雅黑" panose="020B0503020204020204" pitchFamily="34" charset="-122"/>
                <a:cs typeface="+mn-ea"/>
                <a:sym typeface="+mn-lt"/>
              </a:rPr>
              <a:t>在保障信阳电网安全可靠的前提下，按照新增风电、光伏装机发电量填补火力发电厂减出力造成的不平衡电量，储能配置按照</a:t>
            </a:r>
            <a:r>
              <a:rPr lang="en-US" altLang="zh-CN" sz="1600" dirty="0">
                <a:solidFill>
                  <a:srgbClr val="163896"/>
                </a:solidFill>
                <a:latin typeface="微软雅黑" panose="020B0503020204020204" pitchFamily="34" charset="-122"/>
                <a:cs typeface="+mn-ea"/>
                <a:sym typeface="+mn-lt"/>
              </a:rPr>
              <a:t>2020</a:t>
            </a:r>
            <a:r>
              <a:rPr lang="zh-CN" altLang="en-US" sz="1600" dirty="0">
                <a:solidFill>
                  <a:srgbClr val="163896"/>
                </a:solidFill>
                <a:latin typeface="微软雅黑" panose="020B0503020204020204" pitchFamily="34" charset="-122"/>
                <a:cs typeface="+mn-ea"/>
                <a:sym typeface="+mn-lt"/>
              </a:rPr>
              <a:t>年现有负荷曲线，每日充放原则配置，对叠加新增外购负荷与需求负荷间的缺口进行削峰填谷，实现市区发需电平衡。</a:t>
            </a:r>
            <a:endParaRPr lang="en-US" altLang="zh-CN" sz="1600" dirty="0">
              <a:solidFill>
                <a:srgbClr val="163896"/>
              </a:solidFill>
              <a:latin typeface="微软雅黑" panose="020B0503020204020204" pitchFamily="34" charset="-122"/>
              <a:cs typeface="+mn-ea"/>
              <a:sym typeface="+mn-lt"/>
            </a:endParaRPr>
          </a:p>
          <a:p>
            <a:pPr marL="361950" indent="-361950">
              <a:lnSpc>
                <a:spcPts val="2600"/>
              </a:lnSpc>
            </a:pPr>
            <a:r>
              <a:rPr lang="zh-CN" altLang="en-US" sz="1600" b="1" dirty="0">
                <a:solidFill>
                  <a:srgbClr val="163896"/>
                </a:solidFill>
                <a:latin typeface="微软雅黑" panose="020B0503020204020204" pitchFamily="34" charset="-122"/>
                <a:cs typeface="+mn-ea"/>
                <a:sym typeface="+mn-lt"/>
              </a:rPr>
              <a:t>外购负荷：</a:t>
            </a:r>
            <a:r>
              <a:rPr lang="zh-CN" altLang="en-US" sz="1600" dirty="0">
                <a:solidFill>
                  <a:srgbClr val="163896"/>
                </a:solidFill>
                <a:latin typeface="微软雅黑" panose="020B0503020204020204" pitchFamily="34" charset="-122"/>
                <a:cs typeface="+mn-ea"/>
                <a:sym typeface="+mn-lt"/>
              </a:rPr>
              <a:t>信阳夏季负荷整体偏高，春季负荷最低，夏季外购负荷需在春季外购电力基础上增加</a:t>
            </a:r>
            <a:r>
              <a:rPr lang="en-US" altLang="zh-CN" sz="1600" dirty="0">
                <a:solidFill>
                  <a:srgbClr val="163896"/>
                </a:solidFill>
                <a:latin typeface="微软雅黑" panose="020B0503020204020204" pitchFamily="34" charset="-122"/>
                <a:cs typeface="+mn-ea"/>
                <a:sym typeface="+mn-lt"/>
              </a:rPr>
              <a:t>150</a:t>
            </a:r>
            <a:r>
              <a:rPr lang="zh-CN" altLang="en-US" sz="1600" dirty="0">
                <a:solidFill>
                  <a:srgbClr val="163896"/>
                </a:solidFill>
                <a:latin typeface="微软雅黑" panose="020B0503020204020204" pitchFamily="34" charset="-122"/>
                <a:cs typeface="+mn-ea"/>
                <a:sym typeface="+mn-lt"/>
              </a:rPr>
              <a:t>万千瓦以上的负荷，才能满足夏季电力供应。</a:t>
            </a:r>
            <a:endParaRPr lang="en-US" altLang="zh-CN" sz="1600" dirty="0">
              <a:solidFill>
                <a:srgbClr val="163896"/>
              </a:solidFill>
              <a:latin typeface="微软雅黑" panose="020B0503020204020204" pitchFamily="34" charset="-122"/>
              <a:cs typeface="+mn-ea"/>
              <a:sym typeface="+mn-lt"/>
            </a:endParaRPr>
          </a:p>
        </p:txBody>
      </p:sp>
      <p:sp>
        <p:nvSpPr>
          <p:cNvPr id="21" name="矩形 20"/>
          <p:cNvSpPr/>
          <p:nvPr/>
        </p:nvSpPr>
        <p:spPr>
          <a:xfrm>
            <a:off x="482572" y="182927"/>
            <a:ext cx="6429965"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1800" b="1" dirty="0">
                <a:solidFill>
                  <a:srgbClr val="163896"/>
                </a:solidFill>
                <a:latin typeface="+mn-ea"/>
              </a:rPr>
              <a:t>——</a:t>
            </a:r>
            <a:r>
              <a:rPr lang="zh-CN" altLang="en-US" sz="1800" b="1" dirty="0">
                <a:solidFill>
                  <a:srgbClr val="163896"/>
                </a:solidFill>
                <a:latin typeface="+mn-ea"/>
              </a:rPr>
              <a:t>规划实施方案</a:t>
            </a:r>
            <a:endParaRPr lang="zh-CN" altLang="en-US" sz="1800" b="1" dirty="0">
              <a:solidFill>
                <a:srgbClr val="163896"/>
              </a:solidFill>
              <a:latin typeface="微软雅黑" panose="020B0503020204020204" pitchFamily="34" charset="-122"/>
            </a:endParaRPr>
          </a:p>
        </p:txBody>
      </p:sp>
      <p:sp>
        <p:nvSpPr>
          <p:cNvPr id="22" name="矩形 21"/>
          <p:cNvSpPr/>
          <p:nvPr/>
        </p:nvSpPr>
        <p:spPr>
          <a:xfrm>
            <a:off x="266009" y="783928"/>
            <a:ext cx="3700723"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碳达峰碳中和规划思路</a:t>
            </a:r>
          </a:p>
        </p:txBody>
      </p:sp>
      <p:cxnSp>
        <p:nvCxnSpPr>
          <p:cNvPr id="19" name="直接连接符 18"/>
          <p:cNvCxnSpPr/>
          <p:nvPr/>
        </p:nvCxnSpPr>
        <p:spPr>
          <a:xfrm flipH="1">
            <a:off x="160769" y="1284553"/>
            <a:ext cx="28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3"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24" name="椭圆 23"/>
          <p:cNvSpPr/>
          <p:nvPr/>
        </p:nvSpPr>
        <p:spPr>
          <a:xfrm>
            <a:off x="6205412" y="4322816"/>
            <a:ext cx="5553777" cy="1341910"/>
          </a:xfrm>
          <a:prstGeom prst="ellipse">
            <a:avLst/>
          </a:prstGeom>
          <a:solidFill>
            <a:srgbClr val="C4D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TextBox 3"/>
          <p:cNvSpPr txBox="1"/>
          <p:nvPr/>
        </p:nvSpPr>
        <p:spPr>
          <a:xfrm>
            <a:off x="6537839" y="3116516"/>
            <a:ext cx="1782147" cy="384721"/>
          </a:xfrm>
          <a:prstGeom prst="rect">
            <a:avLst/>
          </a:prstGeom>
          <a:solidFill>
            <a:schemeClr val="tx1">
              <a:lumMod val="50000"/>
              <a:lumOff val="50000"/>
            </a:schemeClr>
          </a:solidFill>
        </p:spPr>
        <p:txBody>
          <a:bodyPr wrap="square" rtlCol="0">
            <a:spAutoFit/>
          </a:bodyPr>
          <a:lstStyle/>
          <a:p>
            <a:pPr algn="ctr"/>
            <a:r>
              <a:rPr lang="zh-CN" altLang="en-US" b="1" dirty="0">
                <a:solidFill>
                  <a:prstClr val="white"/>
                </a:solidFill>
                <a:latin typeface="微软雅黑" panose="020B0503020204020204" pitchFamily="34" charset="-122"/>
              </a:rPr>
              <a:t>钢厂自备电厂</a:t>
            </a:r>
          </a:p>
        </p:txBody>
      </p:sp>
      <p:sp>
        <p:nvSpPr>
          <p:cNvPr id="26" name="右箭头 25"/>
          <p:cNvSpPr/>
          <p:nvPr/>
        </p:nvSpPr>
        <p:spPr>
          <a:xfrm rot="10800000">
            <a:off x="8492903" y="3116516"/>
            <a:ext cx="879219" cy="466294"/>
          </a:xfrm>
          <a:prstGeom prst="rightArrow">
            <a:avLst/>
          </a:pr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流程图: 可选过程 26"/>
          <p:cNvSpPr/>
          <p:nvPr/>
        </p:nvSpPr>
        <p:spPr>
          <a:xfrm>
            <a:off x="9492454" y="3116516"/>
            <a:ext cx="1611004" cy="1054235"/>
          </a:xfrm>
          <a:prstGeom prst="flowChartAlternateProcess">
            <a:avLst/>
          </a:pr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微软雅黑" panose="020B0503020204020204" pitchFamily="34" charset="-122"/>
              </a:rPr>
              <a:t>风电</a:t>
            </a:r>
            <a:endParaRPr lang="en-US" altLang="zh-CN" b="1" dirty="0">
              <a:solidFill>
                <a:prstClr val="white"/>
              </a:solidFill>
              <a:latin typeface="微软雅黑" panose="020B0503020204020204" pitchFamily="34" charset="-122"/>
            </a:endParaRPr>
          </a:p>
          <a:p>
            <a:pPr algn="ctr"/>
            <a:r>
              <a:rPr lang="zh-CN" altLang="en-US" b="1" dirty="0">
                <a:solidFill>
                  <a:prstClr val="white"/>
                </a:solidFill>
                <a:latin typeface="微软雅黑" panose="020B0503020204020204" pitchFamily="34" charset="-122"/>
              </a:rPr>
              <a:t>光伏</a:t>
            </a:r>
          </a:p>
        </p:txBody>
      </p:sp>
      <p:sp>
        <p:nvSpPr>
          <p:cNvPr id="28" name="加号 27"/>
          <p:cNvSpPr/>
          <p:nvPr/>
        </p:nvSpPr>
        <p:spPr>
          <a:xfrm>
            <a:off x="10153748" y="4262938"/>
            <a:ext cx="473466" cy="433137"/>
          </a:xfrm>
          <a:prstGeom prst="mathPlus">
            <a:avLst/>
          </a:pr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15"/>
          <p:cNvSpPr txBox="1"/>
          <p:nvPr/>
        </p:nvSpPr>
        <p:spPr>
          <a:xfrm>
            <a:off x="9046399" y="4685297"/>
            <a:ext cx="1251557" cy="384721"/>
          </a:xfrm>
          <a:prstGeom prst="rect">
            <a:avLst/>
          </a:prstGeom>
          <a:solidFill>
            <a:schemeClr val="accent1">
              <a:lumMod val="60000"/>
              <a:lumOff val="40000"/>
            </a:schemeClr>
          </a:solidFill>
        </p:spPr>
        <p:txBody>
          <a:bodyPr wrap="square" rtlCol="0">
            <a:spAutoFit/>
          </a:bodyPr>
          <a:lstStyle/>
          <a:p>
            <a:pPr algn="ctr"/>
            <a:r>
              <a:rPr lang="zh-CN" altLang="en-US" b="1" dirty="0">
                <a:solidFill>
                  <a:prstClr val="black"/>
                </a:solidFill>
                <a:latin typeface="微软雅黑" panose="020B0503020204020204" pitchFamily="34" charset="-122"/>
              </a:rPr>
              <a:t>储 能</a:t>
            </a:r>
          </a:p>
        </p:txBody>
      </p:sp>
      <p:sp>
        <p:nvSpPr>
          <p:cNvPr id="30" name="TextBox 339"/>
          <p:cNvSpPr txBox="1"/>
          <p:nvPr/>
        </p:nvSpPr>
        <p:spPr>
          <a:xfrm>
            <a:off x="10552212" y="4685296"/>
            <a:ext cx="1293598" cy="384721"/>
          </a:xfrm>
          <a:prstGeom prst="rect">
            <a:avLst/>
          </a:prstGeom>
          <a:solidFill>
            <a:schemeClr val="accent1">
              <a:lumMod val="60000"/>
              <a:lumOff val="40000"/>
            </a:schemeClr>
          </a:solidFill>
        </p:spPr>
        <p:txBody>
          <a:bodyPr wrap="square" rtlCol="0">
            <a:spAutoFit/>
          </a:bodyPr>
          <a:lstStyle/>
          <a:p>
            <a:pPr algn="ctr"/>
            <a:r>
              <a:rPr lang="zh-CN" altLang="en-US" b="1" dirty="0">
                <a:solidFill>
                  <a:prstClr val="black"/>
                </a:solidFill>
                <a:latin typeface="微软雅黑" panose="020B0503020204020204" pitchFamily="34" charset="-122"/>
              </a:rPr>
              <a:t>抽水蓄能</a:t>
            </a:r>
          </a:p>
        </p:txBody>
      </p:sp>
      <p:sp>
        <p:nvSpPr>
          <p:cNvPr id="31" name="TextBox 16"/>
          <p:cNvSpPr txBox="1"/>
          <p:nvPr/>
        </p:nvSpPr>
        <p:spPr>
          <a:xfrm>
            <a:off x="7266330" y="4877657"/>
            <a:ext cx="1748876" cy="384721"/>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电网稳定可靠</a:t>
            </a:r>
          </a:p>
        </p:txBody>
      </p:sp>
      <p:sp>
        <p:nvSpPr>
          <p:cNvPr id="32" name="TextBox 341"/>
          <p:cNvSpPr txBox="1"/>
          <p:nvPr/>
        </p:nvSpPr>
        <p:spPr>
          <a:xfrm>
            <a:off x="8664383" y="2731795"/>
            <a:ext cx="764032" cy="384721"/>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替换</a:t>
            </a:r>
          </a:p>
        </p:txBody>
      </p:sp>
      <p:sp>
        <p:nvSpPr>
          <p:cNvPr id="33" name="TextBox 344"/>
          <p:cNvSpPr txBox="1"/>
          <p:nvPr/>
        </p:nvSpPr>
        <p:spPr>
          <a:xfrm>
            <a:off x="8413628" y="3701708"/>
            <a:ext cx="922017" cy="384721"/>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减出力</a:t>
            </a:r>
          </a:p>
        </p:txBody>
      </p:sp>
      <p:sp>
        <p:nvSpPr>
          <p:cNvPr id="34" name="TextBox 4"/>
          <p:cNvSpPr txBox="1"/>
          <p:nvPr/>
        </p:nvSpPr>
        <p:spPr>
          <a:xfrm>
            <a:off x="7174890" y="5832366"/>
            <a:ext cx="3837128" cy="307777"/>
          </a:xfrm>
          <a:prstGeom prst="rect">
            <a:avLst/>
          </a:prstGeom>
          <a:noFill/>
        </p:spPr>
        <p:txBody>
          <a:bodyPr wrap="square" rtlCol="0">
            <a:spAutoFit/>
          </a:bodyPr>
          <a:lstStyle/>
          <a:p>
            <a:pPr algn="ctr"/>
            <a:r>
              <a:rPr lang="en-US" altLang="zh-CN" sz="1400" dirty="0">
                <a:solidFill>
                  <a:prstClr val="black"/>
                </a:solidFill>
                <a:latin typeface="微软雅黑" panose="020B0503020204020204" pitchFamily="34" charset="-122"/>
              </a:rPr>
              <a:t>2023</a:t>
            </a:r>
            <a:r>
              <a:rPr lang="zh-CN" altLang="en-US" sz="1400" dirty="0">
                <a:solidFill>
                  <a:prstClr val="black"/>
                </a:solidFill>
                <a:latin typeface="微软雅黑" panose="020B0503020204020204" pitchFamily="34" charset="-122"/>
              </a:rPr>
              <a:t>年电力碳达峰实施途径图</a:t>
            </a:r>
          </a:p>
        </p:txBody>
      </p:sp>
      <p:sp>
        <p:nvSpPr>
          <p:cNvPr id="35" name="TextBox 19"/>
          <p:cNvSpPr txBox="1"/>
          <p:nvPr/>
        </p:nvSpPr>
        <p:spPr>
          <a:xfrm>
            <a:off x="6693621" y="4077355"/>
            <a:ext cx="1470581" cy="384721"/>
          </a:xfrm>
          <a:prstGeom prst="rect">
            <a:avLst/>
          </a:prstGeom>
          <a:solidFill>
            <a:srgbClr val="FFC000"/>
          </a:solidFill>
        </p:spPr>
        <p:txBody>
          <a:bodyPr wrap="square" lIns="36000" rIns="36000" rtlCol="0">
            <a:spAutoFit/>
          </a:bodyPr>
          <a:lstStyle/>
          <a:p>
            <a:r>
              <a:rPr lang="en-US" altLang="zh-CN" b="1" dirty="0">
                <a:solidFill>
                  <a:prstClr val="black"/>
                </a:solidFill>
                <a:latin typeface="微软雅黑" panose="020B0503020204020204" pitchFamily="34" charset="-122"/>
              </a:rPr>
              <a:t>2023</a:t>
            </a:r>
            <a:r>
              <a:rPr lang="zh-CN" altLang="en-US" b="1" dirty="0">
                <a:solidFill>
                  <a:prstClr val="black"/>
                </a:solidFill>
                <a:latin typeface="微软雅黑" panose="020B0503020204020204" pitchFamily="34" charset="-122"/>
              </a:rPr>
              <a:t>年关停</a:t>
            </a:r>
          </a:p>
        </p:txBody>
      </p:sp>
      <p:sp>
        <p:nvSpPr>
          <p:cNvPr id="36" name="TextBox 324"/>
          <p:cNvSpPr txBox="1"/>
          <p:nvPr/>
        </p:nvSpPr>
        <p:spPr>
          <a:xfrm>
            <a:off x="6537838" y="3701708"/>
            <a:ext cx="1782147" cy="384721"/>
          </a:xfrm>
          <a:prstGeom prst="rect">
            <a:avLst/>
          </a:prstGeom>
          <a:solidFill>
            <a:schemeClr val="tx1">
              <a:lumMod val="50000"/>
              <a:lumOff val="50000"/>
            </a:schemeClr>
          </a:solidFill>
        </p:spPr>
        <p:txBody>
          <a:bodyPr wrap="square" rtlCol="0">
            <a:spAutoFit/>
          </a:bodyPr>
          <a:lstStyle/>
          <a:p>
            <a:pPr algn="ctr"/>
            <a:r>
              <a:rPr lang="zh-CN" altLang="en-US" b="1" dirty="0">
                <a:solidFill>
                  <a:prstClr val="white"/>
                </a:solidFill>
                <a:latin typeface="微软雅黑" panose="020B0503020204020204" pitchFamily="34" charset="-122"/>
              </a:rPr>
              <a:t>华豫电厂</a:t>
            </a:r>
          </a:p>
        </p:txBody>
      </p:sp>
      <p:sp>
        <p:nvSpPr>
          <p:cNvPr id="121" name="TextBox 108"/>
          <p:cNvSpPr txBox="1"/>
          <p:nvPr/>
        </p:nvSpPr>
        <p:spPr>
          <a:xfrm>
            <a:off x="1170284" y="5853163"/>
            <a:ext cx="4213879"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rPr>
              <a:t>信阳市区春、夏季典型日储能配置和外购电出力图</a:t>
            </a:r>
          </a:p>
        </p:txBody>
      </p:sp>
      <p:grpSp>
        <p:nvGrpSpPr>
          <p:cNvPr id="122" name="组合 121"/>
          <p:cNvGrpSpPr/>
          <p:nvPr/>
        </p:nvGrpSpPr>
        <p:grpSpPr>
          <a:xfrm>
            <a:off x="237176" y="3118869"/>
            <a:ext cx="5959391" cy="2649530"/>
            <a:chOff x="569978" y="1659467"/>
            <a:chExt cx="6400492" cy="2845643"/>
          </a:xfrm>
        </p:grpSpPr>
        <p:sp>
          <p:nvSpPr>
            <p:cNvPr id="123" name="任意多边形 122"/>
            <p:cNvSpPr/>
            <p:nvPr/>
          </p:nvSpPr>
          <p:spPr>
            <a:xfrm>
              <a:off x="981404" y="2358251"/>
              <a:ext cx="5884247" cy="1554390"/>
            </a:xfrm>
            <a:custGeom>
              <a:avLst/>
              <a:gdLst>
                <a:gd name="connsiteX0" fmla="*/ 0 w 8270240"/>
                <a:gd name="connsiteY0" fmla="*/ 1574800 h 2184677"/>
                <a:gd name="connsiteX1" fmla="*/ 45720 w 8270240"/>
                <a:gd name="connsiteY1" fmla="*/ 1554480 h 2184677"/>
                <a:gd name="connsiteX2" fmla="*/ 76200 w 8270240"/>
                <a:gd name="connsiteY2" fmla="*/ 1600200 h 2184677"/>
                <a:gd name="connsiteX3" fmla="*/ 91440 w 8270240"/>
                <a:gd name="connsiteY3" fmla="*/ 1656080 h 2184677"/>
                <a:gd name="connsiteX4" fmla="*/ 111760 w 8270240"/>
                <a:gd name="connsiteY4" fmla="*/ 1727200 h 2184677"/>
                <a:gd name="connsiteX5" fmla="*/ 111760 w 8270240"/>
                <a:gd name="connsiteY5" fmla="*/ 1752600 h 2184677"/>
                <a:gd name="connsiteX6" fmla="*/ 132080 w 8270240"/>
                <a:gd name="connsiteY6" fmla="*/ 1711960 h 2184677"/>
                <a:gd name="connsiteX7" fmla="*/ 147320 w 8270240"/>
                <a:gd name="connsiteY7" fmla="*/ 1691640 h 2184677"/>
                <a:gd name="connsiteX8" fmla="*/ 162560 w 8270240"/>
                <a:gd name="connsiteY8" fmla="*/ 1727200 h 2184677"/>
                <a:gd name="connsiteX9" fmla="*/ 167640 w 8270240"/>
                <a:gd name="connsiteY9" fmla="*/ 1747520 h 2184677"/>
                <a:gd name="connsiteX10" fmla="*/ 177800 w 8270240"/>
                <a:gd name="connsiteY10" fmla="*/ 1747520 h 2184677"/>
                <a:gd name="connsiteX11" fmla="*/ 213360 w 8270240"/>
                <a:gd name="connsiteY11" fmla="*/ 1727200 h 2184677"/>
                <a:gd name="connsiteX12" fmla="*/ 213360 w 8270240"/>
                <a:gd name="connsiteY12" fmla="*/ 1691640 h 2184677"/>
                <a:gd name="connsiteX13" fmla="*/ 223520 w 8270240"/>
                <a:gd name="connsiteY13" fmla="*/ 1661160 h 2184677"/>
                <a:gd name="connsiteX14" fmla="*/ 228600 w 8270240"/>
                <a:gd name="connsiteY14" fmla="*/ 1656080 h 2184677"/>
                <a:gd name="connsiteX15" fmla="*/ 238760 w 8270240"/>
                <a:gd name="connsiteY15" fmla="*/ 1691640 h 2184677"/>
                <a:gd name="connsiteX16" fmla="*/ 259080 w 8270240"/>
                <a:gd name="connsiteY16" fmla="*/ 1732280 h 2184677"/>
                <a:gd name="connsiteX17" fmla="*/ 289560 w 8270240"/>
                <a:gd name="connsiteY17" fmla="*/ 1772920 h 2184677"/>
                <a:gd name="connsiteX18" fmla="*/ 330200 w 8270240"/>
                <a:gd name="connsiteY18" fmla="*/ 1808480 h 2184677"/>
                <a:gd name="connsiteX19" fmla="*/ 345440 w 8270240"/>
                <a:gd name="connsiteY19" fmla="*/ 1823720 h 2184677"/>
                <a:gd name="connsiteX20" fmla="*/ 375920 w 8270240"/>
                <a:gd name="connsiteY20" fmla="*/ 1803400 h 2184677"/>
                <a:gd name="connsiteX21" fmla="*/ 386080 w 8270240"/>
                <a:gd name="connsiteY21" fmla="*/ 1828800 h 2184677"/>
                <a:gd name="connsiteX22" fmla="*/ 426720 w 8270240"/>
                <a:gd name="connsiteY22" fmla="*/ 1869440 h 2184677"/>
                <a:gd name="connsiteX23" fmla="*/ 452120 w 8270240"/>
                <a:gd name="connsiteY23" fmla="*/ 1905000 h 2184677"/>
                <a:gd name="connsiteX24" fmla="*/ 462280 w 8270240"/>
                <a:gd name="connsiteY24" fmla="*/ 1915160 h 2184677"/>
                <a:gd name="connsiteX25" fmla="*/ 482600 w 8270240"/>
                <a:gd name="connsiteY25" fmla="*/ 1884680 h 2184677"/>
                <a:gd name="connsiteX26" fmla="*/ 492760 w 8270240"/>
                <a:gd name="connsiteY26" fmla="*/ 1874520 h 2184677"/>
                <a:gd name="connsiteX27" fmla="*/ 492760 w 8270240"/>
                <a:gd name="connsiteY27" fmla="*/ 1925320 h 2184677"/>
                <a:gd name="connsiteX28" fmla="*/ 502920 w 8270240"/>
                <a:gd name="connsiteY28" fmla="*/ 1960880 h 2184677"/>
                <a:gd name="connsiteX29" fmla="*/ 513080 w 8270240"/>
                <a:gd name="connsiteY29" fmla="*/ 2026920 h 2184677"/>
                <a:gd name="connsiteX30" fmla="*/ 533400 w 8270240"/>
                <a:gd name="connsiteY30" fmla="*/ 1915160 h 2184677"/>
                <a:gd name="connsiteX31" fmla="*/ 553720 w 8270240"/>
                <a:gd name="connsiteY31" fmla="*/ 1859280 h 2184677"/>
                <a:gd name="connsiteX32" fmla="*/ 568960 w 8270240"/>
                <a:gd name="connsiteY32" fmla="*/ 1879600 h 2184677"/>
                <a:gd name="connsiteX33" fmla="*/ 584200 w 8270240"/>
                <a:gd name="connsiteY33" fmla="*/ 1915160 h 2184677"/>
                <a:gd name="connsiteX34" fmla="*/ 599440 w 8270240"/>
                <a:gd name="connsiteY34" fmla="*/ 1884680 h 2184677"/>
                <a:gd name="connsiteX35" fmla="*/ 609600 w 8270240"/>
                <a:gd name="connsiteY35" fmla="*/ 1838960 h 2184677"/>
                <a:gd name="connsiteX36" fmla="*/ 624840 w 8270240"/>
                <a:gd name="connsiteY36" fmla="*/ 1823720 h 2184677"/>
                <a:gd name="connsiteX37" fmla="*/ 660400 w 8270240"/>
                <a:gd name="connsiteY37" fmla="*/ 1879600 h 2184677"/>
                <a:gd name="connsiteX38" fmla="*/ 680720 w 8270240"/>
                <a:gd name="connsiteY38" fmla="*/ 1905000 h 2184677"/>
                <a:gd name="connsiteX39" fmla="*/ 701040 w 8270240"/>
                <a:gd name="connsiteY39" fmla="*/ 1920240 h 2184677"/>
                <a:gd name="connsiteX40" fmla="*/ 716280 w 8270240"/>
                <a:gd name="connsiteY40" fmla="*/ 1940560 h 2184677"/>
                <a:gd name="connsiteX41" fmla="*/ 736600 w 8270240"/>
                <a:gd name="connsiteY41" fmla="*/ 1986280 h 2184677"/>
                <a:gd name="connsiteX42" fmla="*/ 746760 w 8270240"/>
                <a:gd name="connsiteY42" fmla="*/ 2042160 h 2184677"/>
                <a:gd name="connsiteX43" fmla="*/ 772160 w 8270240"/>
                <a:gd name="connsiteY43" fmla="*/ 2062480 h 2184677"/>
                <a:gd name="connsiteX44" fmla="*/ 797560 w 8270240"/>
                <a:gd name="connsiteY44" fmla="*/ 2037080 h 2184677"/>
                <a:gd name="connsiteX45" fmla="*/ 802640 w 8270240"/>
                <a:gd name="connsiteY45" fmla="*/ 2037080 h 2184677"/>
                <a:gd name="connsiteX46" fmla="*/ 822960 w 8270240"/>
                <a:gd name="connsiteY46" fmla="*/ 2057400 h 2184677"/>
                <a:gd name="connsiteX47" fmla="*/ 828040 w 8270240"/>
                <a:gd name="connsiteY47" fmla="*/ 2072640 h 2184677"/>
                <a:gd name="connsiteX48" fmla="*/ 848360 w 8270240"/>
                <a:gd name="connsiteY48" fmla="*/ 1981200 h 2184677"/>
                <a:gd name="connsiteX49" fmla="*/ 863600 w 8270240"/>
                <a:gd name="connsiteY49" fmla="*/ 1899920 h 2184677"/>
                <a:gd name="connsiteX50" fmla="*/ 894080 w 8270240"/>
                <a:gd name="connsiteY50" fmla="*/ 1940560 h 2184677"/>
                <a:gd name="connsiteX51" fmla="*/ 934720 w 8270240"/>
                <a:gd name="connsiteY51" fmla="*/ 1981200 h 2184677"/>
                <a:gd name="connsiteX52" fmla="*/ 949960 w 8270240"/>
                <a:gd name="connsiteY52" fmla="*/ 2006600 h 2184677"/>
                <a:gd name="connsiteX53" fmla="*/ 965200 w 8270240"/>
                <a:gd name="connsiteY53" fmla="*/ 1945640 h 2184677"/>
                <a:gd name="connsiteX54" fmla="*/ 975360 w 8270240"/>
                <a:gd name="connsiteY54" fmla="*/ 1889760 h 2184677"/>
                <a:gd name="connsiteX55" fmla="*/ 975360 w 8270240"/>
                <a:gd name="connsiteY55" fmla="*/ 1864360 h 2184677"/>
                <a:gd name="connsiteX56" fmla="*/ 1005840 w 8270240"/>
                <a:gd name="connsiteY56" fmla="*/ 1879600 h 2184677"/>
                <a:gd name="connsiteX57" fmla="*/ 1016000 w 8270240"/>
                <a:gd name="connsiteY57" fmla="*/ 1930400 h 2184677"/>
                <a:gd name="connsiteX58" fmla="*/ 1026160 w 8270240"/>
                <a:gd name="connsiteY58" fmla="*/ 1991360 h 2184677"/>
                <a:gd name="connsiteX59" fmla="*/ 1046480 w 8270240"/>
                <a:gd name="connsiteY59" fmla="*/ 2032000 h 2184677"/>
                <a:gd name="connsiteX60" fmla="*/ 1071880 w 8270240"/>
                <a:gd name="connsiteY60" fmla="*/ 2067560 h 2184677"/>
                <a:gd name="connsiteX61" fmla="*/ 1102360 w 8270240"/>
                <a:gd name="connsiteY61" fmla="*/ 2032000 h 2184677"/>
                <a:gd name="connsiteX62" fmla="*/ 1112520 w 8270240"/>
                <a:gd name="connsiteY62" fmla="*/ 2016760 h 2184677"/>
                <a:gd name="connsiteX63" fmla="*/ 1132840 w 8270240"/>
                <a:gd name="connsiteY63" fmla="*/ 2037080 h 2184677"/>
                <a:gd name="connsiteX64" fmla="*/ 1132840 w 8270240"/>
                <a:gd name="connsiteY64" fmla="*/ 2067560 h 2184677"/>
                <a:gd name="connsiteX65" fmla="*/ 1148080 w 8270240"/>
                <a:gd name="connsiteY65" fmla="*/ 2128520 h 2184677"/>
                <a:gd name="connsiteX66" fmla="*/ 1148080 w 8270240"/>
                <a:gd name="connsiteY66" fmla="*/ 2159000 h 2184677"/>
                <a:gd name="connsiteX67" fmla="*/ 1173480 w 8270240"/>
                <a:gd name="connsiteY67" fmla="*/ 2133600 h 2184677"/>
                <a:gd name="connsiteX68" fmla="*/ 1178560 w 8270240"/>
                <a:gd name="connsiteY68" fmla="*/ 2128520 h 2184677"/>
                <a:gd name="connsiteX69" fmla="*/ 1203960 w 8270240"/>
                <a:gd name="connsiteY69" fmla="*/ 2108200 h 2184677"/>
                <a:gd name="connsiteX70" fmla="*/ 1209040 w 8270240"/>
                <a:gd name="connsiteY70" fmla="*/ 2077720 h 2184677"/>
                <a:gd name="connsiteX71" fmla="*/ 1229360 w 8270240"/>
                <a:gd name="connsiteY71" fmla="*/ 2057400 h 2184677"/>
                <a:gd name="connsiteX72" fmla="*/ 1249680 w 8270240"/>
                <a:gd name="connsiteY72" fmla="*/ 2108200 h 2184677"/>
                <a:gd name="connsiteX73" fmla="*/ 1254760 w 8270240"/>
                <a:gd name="connsiteY73" fmla="*/ 2128520 h 2184677"/>
                <a:gd name="connsiteX74" fmla="*/ 1270000 w 8270240"/>
                <a:gd name="connsiteY74" fmla="*/ 2133600 h 2184677"/>
                <a:gd name="connsiteX75" fmla="*/ 1290320 w 8270240"/>
                <a:gd name="connsiteY75" fmla="*/ 2006600 h 2184677"/>
                <a:gd name="connsiteX76" fmla="*/ 1295400 w 8270240"/>
                <a:gd name="connsiteY76" fmla="*/ 1996440 h 2184677"/>
                <a:gd name="connsiteX77" fmla="*/ 1336040 w 8270240"/>
                <a:gd name="connsiteY77" fmla="*/ 2072640 h 2184677"/>
                <a:gd name="connsiteX78" fmla="*/ 1346200 w 8270240"/>
                <a:gd name="connsiteY78" fmla="*/ 2118360 h 2184677"/>
                <a:gd name="connsiteX79" fmla="*/ 1381760 w 8270240"/>
                <a:gd name="connsiteY79" fmla="*/ 2067560 h 2184677"/>
                <a:gd name="connsiteX80" fmla="*/ 1412240 w 8270240"/>
                <a:gd name="connsiteY80" fmla="*/ 2032000 h 2184677"/>
                <a:gd name="connsiteX81" fmla="*/ 1422400 w 8270240"/>
                <a:gd name="connsiteY81" fmla="*/ 2098040 h 2184677"/>
                <a:gd name="connsiteX82" fmla="*/ 1442720 w 8270240"/>
                <a:gd name="connsiteY82" fmla="*/ 2184400 h 2184677"/>
                <a:gd name="connsiteX83" fmla="*/ 1468120 w 8270240"/>
                <a:gd name="connsiteY83" fmla="*/ 2067560 h 2184677"/>
                <a:gd name="connsiteX84" fmla="*/ 1468120 w 8270240"/>
                <a:gd name="connsiteY84" fmla="*/ 2052320 h 2184677"/>
                <a:gd name="connsiteX85" fmla="*/ 1503680 w 8270240"/>
                <a:gd name="connsiteY85" fmla="*/ 2113280 h 2184677"/>
                <a:gd name="connsiteX86" fmla="*/ 1529080 w 8270240"/>
                <a:gd name="connsiteY86" fmla="*/ 2133600 h 2184677"/>
                <a:gd name="connsiteX87" fmla="*/ 1549400 w 8270240"/>
                <a:gd name="connsiteY87" fmla="*/ 2067560 h 2184677"/>
                <a:gd name="connsiteX88" fmla="*/ 1584960 w 8270240"/>
                <a:gd name="connsiteY88" fmla="*/ 2133600 h 2184677"/>
                <a:gd name="connsiteX89" fmla="*/ 1610360 w 8270240"/>
                <a:gd name="connsiteY89" fmla="*/ 2138680 h 2184677"/>
                <a:gd name="connsiteX90" fmla="*/ 1645920 w 8270240"/>
                <a:gd name="connsiteY90" fmla="*/ 2174240 h 2184677"/>
                <a:gd name="connsiteX91" fmla="*/ 1645920 w 8270240"/>
                <a:gd name="connsiteY91" fmla="*/ 2092960 h 2184677"/>
                <a:gd name="connsiteX92" fmla="*/ 1666240 w 8270240"/>
                <a:gd name="connsiteY92" fmla="*/ 1971040 h 2184677"/>
                <a:gd name="connsiteX93" fmla="*/ 1686560 w 8270240"/>
                <a:gd name="connsiteY93" fmla="*/ 2052320 h 2184677"/>
                <a:gd name="connsiteX94" fmla="*/ 1706880 w 8270240"/>
                <a:gd name="connsiteY94" fmla="*/ 2133600 h 2184677"/>
                <a:gd name="connsiteX95" fmla="*/ 1727200 w 8270240"/>
                <a:gd name="connsiteY95" fmla="*/ 2113280 h 2184677"/>
                <a:gd name="connsiteX96" fmla="*/ 1737360 w 8270240"/>
                <a:gd name="connsiteY96" fmla="*/ 2113280 h 2184677"/>
                <a:gd name="connsiteX97" fmla="*/ 1767840 w 8270240"/>
                <a:gd name="connsiteY97" fmla="*/ 2057400 h 2184677"/>
                <a:gd name="connsiteX98" fmla="*/ 1778000 w 8270240"/>
                <a:gd name="connsiteY98" fmla="*/ 2037080 h 2184677"/>
                <a:gd name="connsiteX99" fmla="*/ 1803400 w 8270240"/>
                <a:gd name="connsiteY99" fmla="*/ 2087880 h 2184677"/>
                <a:gd name="connsiteX100" fmla="*/ 1828800 w 8270240"/>
                <a:gd name="connsiteY100" fmla="*/ 2026920 h 2184677"/>
                <a:gd name="connsiteX101" fmla="*/ 1838960 w 8270240"/>
                <a:gd name="connsiteY101" fmla="*/ 2001520 h 2184677"/>
                <a:gd name="connsiteX102" fmla="*/ 1854200 w 8270240"/>
                <a:gd name="connsiteY102" fmla="*/ 2001520 h 2184677"/>
                <a:gd name="connsiteX103" fmla="*/ 1899920 w 8270240"/>
                <a:gd name="connsiteY103" fmla="*/ 2082800 h 2184677"/>
                <a:gd name="connsiteX104" fmla="*/ 1910080 w 8270240"/>
                <a:gd name="connsiteY104" fmla="*/ 2032000 h 2184677"/>
                <a:gd name="connsiteX105" fmla="*/ 1910080 w 8270240"/>
                <a:gd name="connsiteY105" fmla="*/ 1986280 h 2184677"/>
                <a:gd name="connsiteX106" fmla="*/ 1920240 w 8270240"/>
                <a:gd name="connsiteY106" fmla="*/ 1955800 h 2184677"/>
                <a:gd name="connsiteX107" fmla="*/ 1950720 w 8270240"/>
                <a:gd name="connsiteY107" fmla="*/ 2032000 h 2184677"/>
                <a:gd name="connsiteX108" fmla="*/ 1971040 w 8270240"/>
                <a:gd name="connsiteY108" fmla="*/ 2062480 h 2184677"/>
                <a:gd name="connsiteX109" fmla="*/ 1991360 w 8270240"/>
                <a:gd name="connsiteY109" fmla="*/ 2001520 h 2184677"/>
                <a:gd name="connsiteX110" fmla="*/ 2001520 w 8270240"/>
                <a:gd name="connsiteY110" fmla="*/ 1971040 h 2184677"/>
                <a:gd name="connsiteX111" fmla="*/ 2032000 w 8270240"/>
                <a:gd name="connsiteY111" fmla="*/ 2037080 h 2184677"/>
                <a:gd name="connsiteX112" fmla="*/ 2032000 w 8270240"/>
                <a:gd name="connsiteY112" fmla="*/ 2047240 h 2184677"/>
                <a:gd name="connsiteX113" fmla="*/ 2032000 w 8270240"/>
                <a:gd name="connsiteY113" fmla="*/ 2052320 h 2184677"/>
                <a:gd name="connsiteX114" fmla="*/ 2052320 w 8270240"/>
                <a:gd name="connsiteY114" fmla="*/ 2021840 h 2184677"/>
                <a:gd name="connsiteX115" fmla="*/ 2062480 w 8270240"/>
                <a:gd name="connsiteY115" fmla="*/ 1965960 h 2184677"/>
                <a:gd name="connsiteX116" fmla="*/ 2092960 w 8270240"/>
                <a:gd name="connsiteY116" fmla="*/ 2006600 h 2184677"/>
                <a:gd name="connsiteX117" fmla="*/ 2092960 w 8270240"/>
                <a:gd name="connsiteY117" fmla="*/ 2026920 h 2184677"/>
                <a:gd name="connsiteX118" fmla="*/ 2118360 w 8270240"/>
                <a:gd name="connsiteY118" fmla="*/ 1945640 h 2184677"/>
                <a:gd name="connsiteX119" fmla="*/ 2148840 w 8270240"/>
                <a:gd name="connsiteY119" fmla="*/ 2037080 h 2184677"/>
                <a:gd name="connsiteX120" fmla="*/ 2189480 w 8270240"/>
                <a:gd name="connsiteY120" fmla="*/ 1950720 h 2184677"/>
                <a:gd name="connsiteX121" fmla="*/ 2209800 w 8270240"/>
                <a:gd name="connsiteY121" fmla="*/ 1889760 h 2184677"/>
                <a:gd name="connsiteX122" fmla="*/ 2240280 w 8270240"/>
                <a:gd name="connsiteY122" fmla="*/ 1986280 h 2184677"/>
                <a:gd name="connsiteX123" fmla="*/ 2270760 w 8270240"/>
                <a:gd name="connsiteY123" fmla="*/ 1859280 h 2184677"/>
                <a:gd name="connsiteX124" fmla="*/ 2306320 w 8270240"/>
                <a:gd name="connsiteY124" fmla="*/ 2016760 h 2184677"/>
                <a:gd name="connsiteX125" fmla="*/ 2311400 w 8270240"/>
                <a:gd name="connsiteY125" fmla="*/ 1889760 h 2184677"/>
                <a:gd name="connsiteX126" fmla="*/ 2326640 w 8270240"/>
                <a:gd name="connsiteY126" fmla="*/ 1788160 h 2184677"/>
                <a:gd name="connsiteX127" fmla="*/ 2341880 w 8270240"/>
                <a:gd name="connsiteY127" fmla="*/ 1899920 h 2184677"/>
                <a:gd name="connsiteX128" fmla="*/ 2346960 w 8270240"/>
                <a:gd name="connsiteY128" fmla="*/ 1981200 h 2184677"/>
                <a:gd name="connsiteX129" fmla="*/ 2362200 w 8270240"/>
                <a:gd name="connsiteY129" fmla="*/ 2057400 h 2184677"/>
                <a:gd name="connsiteX130" fmla="*/ 2402840 w 8270240"/>
                <a:gd name="connsiteY130" fmla="*/ 1894840 h 2184677"/>
                <a:gd name="connsiteX131" fmla="*/ 2453640 w 8270240"/>
                <a:gd name="connsiteY131" fmla="*/ 1935480 h 2184677"/>
                <a:gd name="connsiteX132" fmla="*/ 2468880 w 8270240"/>
                <a:gd name="connsiteY132" fmla="*/ 1844040 h 2184677"/>
                <a:gd name="connsiteX133" fmla="*/ 2499360 w 8270240"/>
                <a:gd name="connsiteY133" fmla="*/ 1869440 h 2184677"/>
                <a:gd name="connsiteX134" fmla="*/ 2534920 w 8270240"/>
                <a:gd name="connsiteY134" fmla="*/ 1732280 h 2184677"/>
                <a:gd name="connsiteX135" fmla="*/ 2570480 w 8270240"/>
                <a:gd name="connsiteY135" fmla="*/ 1610360 h 2184677"/>
                <a:gd name="connsiteX136" fmla="*/ 2611120 w 8270240"/>
                <a:gd name="connsiteY136" fmla="*/ 1701800 h 2184677"/>
                <a:gd name="connsiteX137" fmla="*/ 2661920 w 8270240"/>
                <a:gd name="connsiteY137" fmla="*/ 1590040 h 2184677"/>
                <a:gd name="connsiteX138" fmla="*/ 2687320 w 8270240"/>
                <a:gd name="connsiteY138" fmla="*/ 1508760 h 2184677"/>
                <a:gd name="connsiteX139" fmla="*/ 2717800 w 8270240"/>
                <a:gd name="connsiteY139" fmla="*/ 1412240 h 2184677"/>
                <a:gd name="connsiteX140" fmla="*/ 2758440 w 8270240"/>
                <a:gd name="connsiteY140" fmla="*/ 1407160 h 2184677"/>
                <a:gd name="connsiteX141" fmla="*/ 2773680 w 8270240"/>
                <a:gd name="connsiteY141" fmla="*/ 1285240 h 2184677"/>
                <a:gd name="connsiteX142" fmla="*/ 2824480 w 8270240"/>
                <a:gd name="connsiteY142" fmla="*/ 1412240 h 2184677"/>
                <a:gd name="connsiteX143" fmla="*/ 2834640 w 8270240"/>
                <a:gd name="connsiteY143" fmla="*/ 1275080 h 2184677"/>
                <a:gd name="connsiteX144" fmla="*/ 2880360 w 8270240"/>
                <a:gd name="connsiteY144" fmla="*/ 1193800 h 2184677"/>
                <a:gd name="connsiteX145" fmla="*/ 2915920 w 8270240"/>
                <a:gd name="connsiteY145" fmla="*/ 1153160 h 2184677"/>
                <a:gd name="connsiteX146" fmla="*/ 2951480 w 8270240"/>
                <a:gd name="connsiteY146" fmla="*/ 1097280 h 2184677"/>
                <a:gd name="connsiteX147" fmla="*/ 2976880 w 8270240"/>
                <a:gd name="connsiteY147" fmla="*/ 1148080 h 2184677"/>
                <a:gd name="connsiteX148" fmla="*/ 3002280 w 8270240"/>
                <a:gd name="connsiteY148" fmla="*/ 1031240 h 2184677"/>
                <a:gd name="connsiteX149" fmla="*/ 3042920 w 8270240"/>
                <a:gd name="connsiteY149" fmla="*/ 980440 h 2184677"/>
                <a:gd name="connsiteX150" fmla="*/ 3078480 w 8270240"/>
                <a:gd name="connsiteY150" fmla="*/ 1092200 h 2184677"/>
                <a:gd name="connsiteX151" fmla="*/ 3098800 w 8270240"/>
                <a:gd name="connsiteY151" fmla="*/ 1168400 h 2184677"/>
                <a:gd name="connsiteX152" fmla="*/ 3119120 w 8270240"/>
                <a:gd name="connsiteY152" fmla="*/ 1041400 h 2184677"/>
                <a:gd name="connsiteX153" fmla="*/ 3134360 w 8270240"/>
                <a:gd name="connsiteY153" fmla="*/ 904240 h 2184677"/>
                <a:gd name="connsiteX154" fmla="*/ 3159760 w 8270240"/>
                <a:gd name="connsiteY154" fmla="*/ 995680 h 2184677"/>
                <a:gd name="connsiteX155" fmla="*/ 3190240 w 8270240"/>
                <a:gd name="connsiteY155" fmla="*/ 878840 h 2184677"/>
                <a:gd name="connsiteX156" fmla="*/ 3225800 w 8270240"/>
                <a:gd name="connsiteY156" fmla="*/ 990600 h 2184677"/>
                <a:gd name="connsiteX157" fmla="*/ 3251200 w 8270240"/>
                <a:gd name="connsiteY157" fmla="*/ 904240 h 2184677"/>
                <a:gd name="connsiteX158" fmla="*/ 3307080 w 8270240"/>
                <a:gd name="connsiteY158" fmla="*/ 878840 h 2184677"/>
                <a:gd name="connsiteX159" fmla="*/ 3327400 w 8270240"/>
                <a:gd name="connsiteY159" fmla="*/ 756920 h 2184677"/>
                <a:gd name="connsiteX160" fmla="*/ 3373120 w 8270240"/>
                <a:gd name="connsiteY160" fmla="*/ 975360 h 2184677"/>
                <a:gd name="connsiteX161" fmla="*/ 3429000 w 8270240"/>
                <a:gd name="connsiteY161" fmla="*/ 914400 h 2184677"/>
                <a:gd name="connsiteX162" fmla="*/ 3449320 w 8270240"/>
                <a:gd name="connsiteY162" fmla="*/ 863600 h 2184677"/>
                <a:gd name="connsiteX163" fmla="*/ 3479800 w 8270240"/>
                <a:gd name="connsiteY163" fmla="*/ 955040 h 2184677"/>
                <a:gd name="connsiteX164" fmla="*/ 3520440 w 8270240"/>
                <a:gd name="connsiteY164" fmla="*/ 949960 h 2184677"/>
                <a:gd name="connsiteX165" fmla="*/ 3561080 w 8270240"/>
                <a:gd name="connsiteY165" fmla="*/ 960120 h 2184677"/>
                <a:gd name="connsiteX166" fmla="*/ 3586480 w 8270240"/>
                <a:gd name="connsiteY166" fmla="*/ 955040 h 2184677"/>
                <a:gd name="connsiteX167" fmla="*/ 3616960 w 8270240"/>
                <a:gd name="connsiteY167" fmla="*/ 899160 h 2184677"/>
                <a:gd name="connsiteX168" fmla="*/ 3637280 w 8270240"/>
                <a:gd name="connsiteY168" fmla="*/ 944880 h 2184677"/>
                <a:gd name="connsiteX169" fmla="*/ 3667760 w 8270240"/>
                <a:gd name="connsiteY169" fmla="*/ 894080 h 2184677"/>
                <a:gd name="connsiteX170" fmla="*/ 3718560 w 8270240"/>
                <a:gd name="connsiteY170" fmla="*/ 909320 h 2184677"/>
                <a:gd name="connsiteX171" fmla="*/ 3723640 w 8270240"/>
                <a:gd name="connsiteY171" fmla="*/ 858520 h 2184677"/>
                <a:gd name="connsiteX172" fmla="*/ 3749040 w 8270240"/>
                <a:gd name="connsiteY172" fmla="*/ 904240 h 2184677"/>
                <a:gd name="connsiteX173" fmla="*/ 3769360 w 8270240"/>
                <a:gd name="connsiteY173" fmla="*/ 909320 h 2184677"/>
                <a:gd name="connsiteX174" fmla="*/ 3804920 w 8270240"/>
                <a:gd name="connsiteY174" fmla="*/ 873760 h 2184677"/>
                <a:gd name="connsiteX175" fmla="*/ 3820160 w 8270240"/>
                <a:gd name="connsiteY175" fmla="*/ 792480 h 2184677"/>
                <a:gd name="connsiteX176" fmla="*/ 3865880 w 8270240"/>
                <a:gd name="connsiteY176" fmla="*/ 767080 h 2184677"/>
                <a:gd name="connsiteX177" fmla="*/ 3901440 w 8270240"/>
                <a:gd name="connsiteY177" fmla="*/ 695960 h 2184677"/>
                <a:gd name="connsiteX178" fmla="*/ 3931920 w 8270240"/>
                <a:gd name="connsiteY178" fmla="*/ 767080 h 2184677"/>
                <a:gd name="connsiteX179" fmla="*/ 3962400 w 8270240"/>
                <a:gd name="connsiteY179" fmla="*/ 756920 h 2184677"/>
                <a:gd name="connsiteX180" fmla="*/ 3992880 w 8270240"/>
                <a:gd name="connsiteY180" fmla="*/ 665480 h 2184677"/>
                <a:gd name="connsiteX181" fmla="*/ 4018280 w 8270240"/>
                <a:gd name="connsiteY181" fmla="*/ 731520 h 2184677"/>
                <a:gd name="connsiteX182" fmla="*/ 4058920 w 8270240"/>
                <a:gd name="connsiteY182" fmla="*/ 716280 h 2184677"/>
                <a:gd name="connsiteX183" fmla="*/ 4079240 w 8270240"/>
                <a:gd name="connsiteY183" fmla="*/ 802640 h 2184677"/>
                <a:gd name="connsiteX184" fmla="*/ 4104640 w 8270240"/>
                <a:gd name="connsiteY184" fmla="*/ 807720 h 2184677"/>
                <a:gd name="connsiteX185" fmla="*/ 4145280 w 8270240"/>
                <a:gd name="connsiteY185" fmla="*/ 929640 h 2184677"/>
                <a:gd name="connsiteX186" fmla="*/ 4170680 w 8270240"/>
                <a:gd name="connsiteY186" fmla="*/ 838200 h 2184677"/>
                <a:gd name="connsiteX187" fmla="*/ 4211320 w 8270240"/>
                <a:gd name="connsiteY187" fmla="*/ 939800 h 2184677"/>
                <a:gd name="connsiteX188" fmla="*/ 4267200 w 8270240"/>
                <a:gd name="connsiteY188" fmla="*/ 934720 h 2184677"/>
                <a:gd name="connsiteX189" fmla="*/ 4277360 w 8270240"/>
                <a:gd name="connsiteY189" fmla="*/ 985520 h 2184677"/>
                <a:gd name="connsiteX190" fmla="*/ 4297680 w 8270240"/>
                <a:gd name="connsiteY190" fmla="*/ 1071880 h 2184677"/>
                <a:gd name="connsiteX191" fmla="*/ 4323080 w 8270240"/>
                <a:gd name="connsiteY191" fmla="*/ 1036320 h 2184677"/>
                <a:gd name="connsiteX192" fmla="*/ 4333240 w 8270240"/>
                <a:gd name="connsiteY192" fmla="*/ 955040 h 2184677"/>
                <a:gd name="connsiteX193" fmla="*/ 4363720 w 8270240"/>
                <a:gd name="connsiteY193" fmla="*/ 1005840 h 2184677"/>
                <a:gd name="connsiteX194" fmla="*/ 4384040 w 8270240"/>
                <a:gd name="connsiteY194" fmla="*/ 1051560 h 2184677"/>
                <a:gd name="connsiteX195" fmla="*/ 4399280 w 8270240"/>
                <a:gd name="connsiteY195" fmla="*/ 1097280 h 2184677"/>
                <a:gd name="connsiteX196" fmla="*/ 4429760 w 8270240"/>
                <a:gd name="connsiteY196" fmla="*/ 1132840 h 2184677"/>
                <a:gd name="connsiteX197" fmla="*/ 4470400 w 8270240"/>
                <a:gd name="connsiteY197" fmla="*/ 1117600 h 2184677"/>
                <a:gd name="connsiteX198" fmla="*/ 4485640 w 8270240"/>
                <a:gd name="connsiteY198" fmla="*/ 1082040 h 2184677"/>
                <a:gd name="connsiteX199" fmla="*/ 4500880 w 8270240"/>
                <a:gd name="connsiteY199" fmla="*/ 1173480 h 2184677"/>
                <a:gd name="connsiteX200" fmla="*/ 4511040 w 8270240"/>
                <a:gd name="connsiteY200" fmla="*/ 1244600 h 2184677"/>
                <a:gd name="connsiteX201" fmla="*/ 4561840 w 8270240"/>
                <a:gd name="connsiteY201" fmla="*/ 1178560 h 2184677"/>
                <a:gd name="connsiteX202" fmla="*/ 4617720 w 8270240"/>
                <a:gd name="connsiteY202" fmla="*/ 1290320 h 2184677"/>
                <a:gd name="connsiteX203" fmla="*/ 4653280 w 8270240"/>
                <a:gd name="connsiteY203" fmla="*/ 1229360 h 2184677"/>
                <a:gd name="connsiteX204" fmla="*/ 4683760 w 8270240"/>
                <a:gd name="connsiteY204" fmla="*/ 1336040 h 2184677"/>
                <a:gd name="connsiteX205" fmla="*/ 4714240 w 8270240"/>
                <a:gd name="connsiteY205" fmla="*/ 1275080 h 2184677"/>
                <a:gd name="connsiteX206" fmla="*/ 4765040 w 8270240"/>
                <a:gd name="connsiteY206" fmla="*/ 1300480 h 2184677"/>
                <a:gd name="connsiteX207" fmla="*/ 4765040 w 8270240"/>
                <a:gd name="connsiteY207" fmla="*/ 1320800 h 2184677"/>
                <a:gd name="connsiteX208" fmla="*/ 4795520 w 8270240"/>
                <a:gd name="connsiteY208" fmla="*/ 1259840 h 2184677"/>
                <a:gd name="connsiteX209" fmla="*/ 4836160 w 8270240"/>
                <a:gd name="connsiteY209" fmla="*/ 1315720 h 2184677"/>
                <a:gd name="connsiteX210" fmla="*/ 4892040 w 8270240"/>
                <a:gd name="connsiteY210" fmla="*/ 1341120 h 2184677"/>
                <a:gd name="connsiteX211" fmla="*/ 4907280 w 8270240"/>
                <a:gd name="connsiteY211" fmla="*/ 1310640 h 2184677"/>
                <a:gd name="connsiteX212" fmla="*/ 4973320 w 8270240"/>
                <a:gd name="connsiteY212" fmla="*/ 1381760 h 2184677"/>
                <a:gd name="connsiteX213" fmla="*/ 5029200 w 8270240"/>
                <a:gd name="connsiteY213" fmla="*/ 1285240 h 2184677"/>
                <a:gd name="connsiteX214" fmla="*/ 5080000 w 8270240"/>
                <a:gd name="connsiteY214" fmla="*/ 1325880 h 2184677"/>
                <a:gd name="connsiteX215" fmla="*/ 5115560 w 8270240"/>
                <a:gd name="connsiteY215" fmla="*/ 1290320 h 2184677"/>
                <a:gd name="connsiteX216" fmla="*/ 5156200 w 8270240"/>
                <a:gd name="connsiteY216" fmla="*/ 1386840 h 2184677"/>
                <a:gd name="connsiteX217" fmla="*/ 5166360 w 8270240"/>
                <a:gd name="connsiteY217" fmla="*/ 1417320 h 2184677"/>
                <a:gd name="connsiteX218" fmla="*/ 5207000 w 8270240"/>
                <a:gd name="connsiteY218" fmla="*/ 1254760 h 2184677"/>
                <a:gd name="connsiteX219" fmla="*/ 5227320 w 8270240"/>
                <a:gd name="connsiteY219" fmla="*/ 1300480 h 2184677"/>
                <a:gd name="connsiteX220" fmla="*/ 5247640 w 8270240"/>
                <a:gd name="connsiteY220" fmla="*/ 1315720 h 2184677"/>
                <a:gd name="connsiteX221" fmla="*/ 5278120 w 8270240"/>
                <a:gd name="connsiteY221" fmla="*/ 1310640 h 2184677"/>
                <a:gd name="connsiteX222" fmla="*/ 5313680 w 8270240"/>
                <a:gd name="connsiteY222" fmla="*/ 1386840 h 2184677"/>
                <a:gd name="connsiteX223" fmla="*/ 5344160 w 8270240"/>
                <a:gd name="connsiteY223" fmla="*/ 1300480 h 2184677"/>
                <a:gd name="connsiteX224" fmla="*/ 5369560 w 8270240"/>
                <a:gd name="connsiteY224" fmla="*/ 1351280 h 2184677"/>
                <a:gd name="connsiteX225" fmla="*/ 5410200 w 8270240"/>
                <a:gd name="connsiteY225" fmla="*/ 1264920 h 2184677"/>
                <a:gd name="connsiteX226" fmla="*/ 5435600 w 8270240"/>
                <a:gd name="connsiteY226" fmla="*/ 1310640 h 2184677"/>
                <a:gd name="connsiteX227" fmla="*/ 5455920 w 8270240"/>
                <a:gd name="connsiteY227" fmla="*/ 1295400 h 2184677"/>
                <a:gd name="connsiteX228" fmla="*/ 5491480 w 8270240"/>
                <a:gd name="connsiteY228" fmla="*/ 1188720 h 2184677"/>
                <a:gd name="connsiteX229" fmla="*/ 5516880 w 8270240"/>
                <a:gd name="connsiteY229" fmla="*/ 1219200 h 2184677"/>
                <a:gd name="connsiteX230" fmla="*/ 5552440 w 8270240"/>
                <a:gd name="connsiteY230" fmla="*/ 1219200 h 2184677"/>
                <a:gd name="connsiteX231" fmla="*/ 5582920 w 8270240"/>
                <a:gd name="connsiteY231" fmla="*/ 1183640 h 2184677"/>
                <a:gd name="connsiteX232" fmla="*/ 5633720 w 8270240"/>
                <a:gd name="connsiteY232" fmla="*/ 1193800 h 2184677"/>
                <a:gd name="connsiteX233" fmla="*/ 5679440 w 8270240"/>
                <a:gd name="connsiteY233" fmla="*/ 1198880 h 2184677"/>
                <a:gd name="connsiteX234" fmla="*/ 5689600 w 8270240"/>
                <a:gd name="connsiteY234" fmla="*/ 1214120 h 2184677"/>
                <a:gd name="connsiteX235" fmla="*/ 5709920 w 8270240"/>
                <a:gd name="connsiteY235" fmla="*/ 1097280 h 2184677"/>
                <a:gd name="connsiteX236" fmla="*/ 5745480 w 8270240"/>
                <a:gd name="connsiteY236" fmla="*/ 1102360 h 2184677"/>
                <a:gd name="connsiteX237" fmla="*/ 5770880 w 8270240"/>
                <a:gd name="connsiteY237" fmla="*/ 970280 h 2184677"/>
                <a:gd name="connsiteX238" fmla="*/ 5801360 w 8270240"/>
                <a:gd name="connsiteY238" fmla="*/ 970280 h 2184677"/>
                <a:gd name="connsiteX239" fmla="*/ 5847080 w 8270240"/>
                <a:gd name="connsiteY239" fmla="*/ 792480 h 2184677"/>
                <a:gd name="connsiteX240" fmla="*/ 5887720 w 8270240"/>
                <a:gd name="connsiteY240" fmla="*/ 807720 h 2184677"/>
                <a:gd name="connsiteX241" fmla="*/ 5948680 w 8270240"/>
                <a:gd name="connsiteY241" fmla="*/ 624840 h 2184677"/>
                <a:gd name="connsiteX242" fmla="*/ 5984240 w 8270240"/>
                <a:gd name="connsiteY242" fmla="*/ 604520 h 2184677"/>
                <a:gd name="connsiteX243" fmla="*/ 6009640 w 8270240"/>
                <a:gd name="connsiteY243" fmla="*/ 497840 h 2184677"/>
                <a:gd name="connsiteX244" fmla="*/ 6035040 w 8270240"/>
                <a:gd name="connsiteY244" fmla="*/ 492760 h 2184677"/>
                <a:gd name="connsiteX245" fmla="*/ 6075680 w 8270240"/>
                <a:gd name="connsiteY245" fmla="*/ 502920 h 2184677"/>
                <a:gd name="connsiteX246" fmla="*/ 6111240 w 8270240"/>
                <a:gd name="connsiteY246" fmla="*/ 462280 h 2184677"/>
                <a:gd name="connsiteX247" fmla="*/ 6131560 w 8270240"/>
                <a:gd name="connsiteY247" fmla="*/ 431800 h 2184677"/>
                <a:gd name="connsiteX248" fmla="*/ 6162040 w 8270240"/>
                <a:gd name="connsiteY248" fmla="*/ 370840 h 2184677"/>
                <a:gd name="connsiteX249" fmla="*/ 6202680 w 8270240"/>
                <a:gd name="connsiteY249" fmla="*/ 396240 h 2184677"/>
                <a:gd name="connsiteX250" fmla="*/ 6238240 w 8270240"/>
                <a:gd name="connsiteY250" fmla="*/ 309880 h 2184677"/>
                <a:gd name="connsiteX251" fmla="*/ 6248400 w 8270240"/>
                <a:gd name="connsiteY251" fmla="*/ 223520 h 2184677"/>
                <a:gd name="connsiteX252" fmla="*/ 6268720 w 8270240"/>
                <a:gd name="connsiteY252" fmla="*/ 177800 h 2184677"/>
                <a:gd name="connsiteX253" fmla="*/ 6299200 w 8270240"/>
                <a:gd name="connsiteY253" fmla="*/ 193040 h 2184677"/>
                <a:gd name="connsiteX254" fmla="*/ 6319520 w 8270240"/>
                <a:gd name="connsiteY254" fmla="*/ 274320 h 2184677"/>
                <a:gd name="connsiteX255" fmla="*/ 6319520 w 8270240"/>
                <a:gd name="connsiteY255" fmla="*/ 284480 h 2184677"/>
                <a:gd name="connsiteX256" fmla="*/ 6350000 w 8270240"/>
                <a:gd name="connsiteY256" fmla="*/ 193040 h 2184677"/>
                <a:gd name="connsiteX257" fmla="*/ 6385560 w 8270240"/>
                <a:gd name="connsiteY257" fmla="*/ 259080 h 2184677"/>
                <a:gd name="connsiteX258" fmla="*/ 6405880 w 8270240"/>
                <a:gd name="connsiteY258" fmla="*/ 132080 h 2184677"/>
                <a:gd name="connsiteX259" fmla="*/ 6410960 w 8270240"/>
                <a:gd name="connsiteY259" fmla="*/ 127000 h 2184677"/>
                <a:gd name="connsiteX260" fmla="*/ 6456680 w 8270240"/>
                <a:gd name="connsiteY260" fmla="*/ 259080 h 2184677"/>
                <a:gd name="connsiteX261" fmla="*/ 6461760 w 8270240"/>
                <a:gd name="connsiteY261" fmla="*/ 325120 h 2184677"/>
                <a:gd name="connsiteX262" fmla="*/ 6497320 w 8270240"/>
                <a:gd name="connsiteY262" fmla="*/ 279400 h 2184677"/>
                <a:gd name="connsiteX263" fmla="*/ 6517640 w 8270240"/>
                <a:gd name="connsiteY263" fmla="*/ 157480 h 2184677"/>
                <a:gd name="connsiteX264" fmla="*/ 6537960 w 8270240"/>
                <a:gd name="connsiteY264" fmla="*/ 137160 h 2184677"/>
                <a:gd name="connsiteX265" fmla="*/ 6578600 w 8270240"/>
                <a:gd name="connsiteY265" fmla="*/ 203200 h 2184677"/>
                <a:gd name="connsiteX266" fmla="*/ 6604000 w 8270240"/>
                <a:gd name="connsiteY266" fmla="*/ 152400 h 2184677"/>
                <a:gd name="connsiteX267" fmla="*/ 6614160 w 8270240"/>
                <a:gd name="connsiteY267" fmla="*/ 147320 h 2184677"/>
                <a:gd name="connsiteX268" fmla="*/ 6639560 w 8270240"/>
                <a:gd name="connsiteY268" fmla="*/ 218440 h 2184677"/>
                <a:gd name="connsiteX269" fmla="*/ 6685280 w 8270240"/>
                <a:gd name="connsiteY269" fmla="*/ 198120 h 2184677"/>
                <a:gd name="connsiteX270" fmla="*/ 6700520 w 8270240"/>
                <a:gd name="connsiteY270" fmla="*/ 106680 h 2184677"/>
                <a:gd name="connsiteX271" fmla="*/ 6736080 w 8270240"/>
                <a:gd name="connsiteY271" fmla="*/ 86360 h 2184677"/>
                <a:gd name="connsiteX272" fmla="*/ 6776720 w 8270240"/>
                <a:gd name="connsiteY272" fmla="*/ 0 h 2184677"/>
                <a:gd name="connsiteX273" fmla="*/ 6817360 w 8270240"/>
                <a:gd name="connsiteY273" fmla="*/ 86360 h 2184677"/>
                <a:gd name="connsiteX274" fmla="*/ 6837680 w 8270240"/>
                <a:gd name="connsiteY274" fmla="*/ 147320 h 2184677"/>
                <a:gd name="connsiteX275" fmla="*/ 6868160 w 8270240"/>
                <a:gd name="connsiteY275" fmla="*/ 86360 h 2184677"/>
                <a:gd name="connsiteX276" fmla="*/ 6893560 w 8270240"/>
                <a:gd name="connsiteY276" fmla="*/ 10160 h 2184677"/>
                <a:gd name="connsiteX277" fmla="*/ 6913880 w 8270240"/>
                <a:gd name="connsiteY277" fmla="*/ 137160 h 2184677"/>
                <a:gd name="connsiteX278" fmla="*/ 6949440 w 8270240"/>
                <a:gd name="connsiteY278" fmla="*/ 55880 h 2184677"/>
                <a:gd name="connsiteX279" fmla="*/ 6990080 w 8270240"/>
                <a:gd name="connsiteY279" fmla="*/ 91440 h 2184677"/>
                <a:gd name="connsiteX280" fmla="*/ 7015480 w 8270240"/>
                <a:gd name="connsiteY280" fmla="*/ 45720 h 2184677"/>
                <a:gd name="connsiteX281" fmla="*/ 7045960 w 8270240"/>
                <a:gd name="connsiteY281" fmla="*/ 55880 h 2184677"/>
                <a:gd name="connsiteX282" fmla="*/ 7091680 w 8270240"/>
                <a:gd name="connsiteY282" fmla="*/ 106680 h 2184677"/>
                <a:gd name="connsiteX283" fmla="*/ 7122160 w 8270240"/>
                <a:gd name="connsiteY283" fmla="*/ 55880 h 2184677"/>
                <a:gd name="connsiteX284" fmla="*/ 7152640 w 8270240"/>
                <a:gd name="connsiteY284" fmla="*/ 172720 h 2184677"/>
                <a:gd name="connsiteX285" fmla="*/ 7178040 w 8270240"/>
                <a:gd name="connsiteY285" fmla="*/ 254000 h 2184677"/>
                <a:gd name="connsiteX286" fmla="*/ 7198360 w 8270240"/>
                <a:gd name="connsiteY286" fmla="*/ 208280 h 2184677"/>
                <a:gd name="connsiteX287" fmla="*/ 7228840 w 8270240"/>
                <a:gd name="connsiteY287" fmla="*/ 193040 h 2184677"/>
                <a:gd name="connsiteX288" fmla="*/ 7264400 w 8270240"/>
                <a:gd name="connsiteY288" fmla="*/ 279400 h 2184677"/>
                <a:gd name="connsiteX289" fmla="*/ 7289800 w 8270240"/>
                <a:gd name="connsiteY289" fmla="*/ 309880 h 2184677"/>
                <a:gd name="connsiteX290" fmla="*/ 7325360 w 8270240"/>
                <a:gd name="connsiteY290" fmla="*/ 269240 h 2184677"/>
                <a:gd name="connsiteX291" fmla="*/ 7355840 w 8270240"/>
                <a:gd name="connsiteY291" fmla="*/ 330200 h 2184677"/>
                <a:gd name="connsiteX292" fmla="*/ 7386320 w 8270240"/>
                <a:gd name="connsiteY292" fmla="*/ 340360 h 2184677"/>
                <a:gd name="connsiteX293" fmla="*/ 7411720 w 8270240"/>
                <a:gd name="connsiteY293" fmla="*/ 426720 h 2184677"/>
                <a:gd name="connsiteX294" fmla="*/ 7447280 w 8270240"/>
                <a:gd name="connsiteY294" fmla="*/ 406400 h 2184677"/>
                <a:gd name="connsiteX295" fmla="*/ 7467600 w 8270240"/>
                <a:gd name="connsiteY295" fmla="*/ 436880 h 2184677"/>
                <a:gd name="connsiteX296" fmla="*/ 7498080 w 8270240"/>
                <a:gd name="connsiteY296" fmla="*/ 502920 h 2184677"/>
                <a:gd name="connsiteX297" fmla="*/ 7533640 w 8270240"/>
                <a:gd name="connsiteY297" fmla="*/ 568960 h 2184677"/>
                <a:gd name="connsiteX298" fmla="*/ 7569200 w 8270240"/>
                <a:gd name="connsiteY298" fmla="*/ 629920 h 2184677"/>
                <a:gd name="connsiteX299" fmla="*/ 7574280 w 8270240"/>
                <a:gd name="connsiteY299" fmla="*/ 711200 h 2184677"/>
                <a:gd name="connsiteX300" fmla="*/ 7609840 w 8270240"/>
                <a:gd name="connsiteY300" fmla="*/ 690880 h 2184677"/>
                <a:gd name="connsiteX301" fmla="*/ 7620000 w 8270240"/>
                <a:gd name="connsiteY301" fmla="*/ 731520 h 2184677"/>
                <a:gd name="connsiteX302" fmla="*/ 7630160 w 8270240"/>
                <a:gd name="connsiteY302" fmla="*/ 772160 h 2184677"/>
                <a:gd name="connsiteX303" fmla="*/ 7650480 w 8270240"/>
                <a:gd name="connsiteY303" fmla="*/ 792480 h 2184677"/>
                <a:gd name="connsiteX304" fmla="*/ 7726680 w 8270240"/>
                <a:gd name="connsiteY304" fmla="*/ 889000 h 2184677"/>
                <a:gd name="connsiteX305" fmla="*/ 7736840 w 8270240"/>
                <a:gd name="connsiteY305" fmla="*/ 889000 h 2184677"/>
                <a:gd name="connsiteX306" fmla="*/ 7772400 w 8270240"/>
                <a:gd name="connsiteY306" fmla="*/ 863600 h 2184677"/>
                <a:gd name="connsiteX307" fmla="*/ 7792720 w 8270240"/>
                <a:gd name="connsiteY307" fmla="*/ 863600 h 2184677"/>
                <a:gd name="connsiteX308" fmla="*/ 7797800 w 8270240"/>
                <a:gd name="connsiteY308" fmla="*/ 919480 h 2184677"/>
                <a:gd name="connsiteX309" fmla="*/ 7807960 w 8270240"/>
                <a:gd name="connsiteY309" fmla="*/ 965200 h 2184677"/>
                <a:gd name="connsiteX310" fmla="*/ 7818120 w 8270240"/>
                <a:gd name="connsiteY310" fmla="*/ 1031240 h 2184677"/>
                <a:gd name="connsiteX311" fmla="*/ 7818120 w 8270240"/>
                <a:gd name="connsiteY311" fmla="*/ 1061720 h 2184677"/>
                <a:gd name="connsiteX312" fmla="*/ 7843520 w 8270240"/>
                <a:gd name="connsiteY312" fmla="*/ 1041400 h 2184677"/>
                <a:gd name="connsiteX313" fmla="*/ 7858760 w 8270240"/>
                <a:gd name="connsiteY313" fmla="*/ 1112520 h 2184677"/>
                <a:gd name="connsiteX314" fmla="*/ 7874000 w 8270240"/>
                <a:gd name="connsiteY314" fmla="*/ 1153160 h 2184677"/>
                <a:gd name="connsiteX315" fmla="*/ 7914640 w 8270240"/>
                <a:gd name="connsiteY315" fmla="*/ 1219200 h 2184677"/>
                <a:gd name="connsiteX316" fmla="*/ 7924800 w 8270240"/>
                <a:gd name="connsiteY316" fmla="*/ 1270000 h 2184677"/>
                <a:gd name="connsiteX317" fmla="*/ 7960360 w 8270240"/>
                <a:gd name="connsiteY317" fmla="*/ 1325880 h 2184677"/>
                <a:gd name="connsiteX318" fmla="*/ 7985760 w 8270240"/>
                <a:gd name="connsiteY318" fmla="*/ 1376680 h 2184677"/>
                <a:gd name="connsiteX319" fmla="*/ 7990840 w 8270240"/>
                <a:gd name="connsiteY319" fmla="*/ 1402080 h 2184677"/>
                <a:gd name="connsiteX320" fmla="*/ 8011160 w 8270240"/>
                <a:gd name="connsiteY320" fmla="*/ 1346200 h 2184677"/>
                <a:gd name="connsiteX321" fmla="*/ 8041640 w 8270240"/>
                <a:gd name="connsiteY321" fmla="*/ 1407160 h 2184677"/>
                <a:gd name="connsiteX322" fmla="*/ 8072120 w 8270240"/>
                <a:gd name="connsiteY322" fmla="*/ 1361440 h 2184677"/>
                <a:gd name="connsiteX323" fmla="*/ 8102600 w 8270240"/>
                <a:gd name="connsiteY323" fmla="*/ 1483360 h 2184677"/>
                <a:gd name="connsiteX324" fmla="*/ 8097520 w 8270240"/>
                <a:gd name="connsiteY324" fmla="*/ 1554480 h 2184677"/>
                <a:gd name="connsiteX325" fmla="*/ 8138160 w 8270240"/>
                <a:gd name="connsiteY325" fmla="*/ 1503680 h 2184677"/>
                <a:gd name="connsiteX326" fmla="*/ 8178800 w 8270240"/>
                <a:gd name="connsiteY326" fmla="*/ 1584960 h 2184677"/>
                <a:gd name="connsiteX327" fmla="*/ 8209280 w 8270240"/>
                <a:gd name="connsiteY327" fmla="*/ 1437640 h 2184677"/>
                <a:gd name="connsiteX328" fmla="*/ 8270240 w 8270240"/>
                <a:gd name="connsiteY328" fmla="*/ 1564640 h 21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8270240" h="2184677">
                  <a:moveTo>
                    <a:pt x="0" y="1574800"/>
                  </a:moveTo>
                  <a:cubicBezTo>
                    <a:pt x="16510" y="1562523"/>
                    <a:pt x="33020" y="1550247"/>
                    <a:pt x="45720" y="1554480"/>
                  </a:cubicBezTo>
                  <a:cubicBezTo>
                    <a:pt x="58420" y="1558713"/>
                    <a:pt x="68580" y="1583267"/>
                    <a:pt x="76200" y="1600200"/>
                  </a:cubicBezTo>
                  <a:cubicBezTo>
                    <a:pt x="83820" y="1617133"/>
                    <a:pt x="85513" y="1634913"/>
                    <a:pt x="91440" y="1656080"/>
                  </a:cubicBezTo>
                  <a:cubicBezTo>
                    <a:pt x="97367" y="1677247"/>
                    <a:pt x="108373" y="1711114"/>
                    <a:pt x="111760" y="1727200"/>
                  </a:cubicBezTo>
                  <a:cubicBezTo>
                    <a:pt x="115147" y="1743286"/>
                    <a:pt x="108373" y="1755140"/>
                    <a:pt x="111760" y="1752600"/>
                  </a:cubicBezTo>
                  <a:cubicBezTo>
                    <a:pt x="115147" y="1750060"/>
                    <a:pt x="126153" y="1722120"/>
                    <a:pt x="132080" y="1711960"/>
                  </a:cubicBezTo>
                  <a:cubicBezTo>
                    <a:pt x="138007" y="1701800"/>
                    <a:pt x="142240" y="1689100"/>
                    <a:pt x="147320" y="1691640"/>
                  </a:cubicBezTo>
                  <a:cubicBezTo>
                    <a:pt x="152400" y="1694180"/>
                    <a:pt x="159173" y="1717887"/>
                    <a:pt x="162560" y="1727200"/>
                  </a:cubicBezTo>
                  <a:cubicBezTo>
                    <a:pt x="165947" y="1736513"/>
                    <a:pt x="165100" y="1744133"/>
                    <a:pt x="167640" y="1747520"/>
                  </a:cubicBezTo>
                  <a:cubicBezTo>
                    <a:pt x="170180" y="1750907"/>
                    <a:pt x="170180" y="1750907"/>
                    <a:pt x="177800" y="1747520"/>
                  </a:cubicBezTo>
                  <a:cubicBezTo>
                    <a:pt x="185420" y="1744133"/>
                    <a:pt x="207433" y="1736513"/>
                    <a:pt x="213360" y="1727200"/>
                  </a:cubicBezTo>
                  <a:cubicBezTo>
                    <a:pt x="219287" y="1717887"/>
                    <a:pt x="211667" y="1702647"/>
                    <a:pt x="213360" y="1691640"/>
                  </a:cubicBezTo>
                  <a:cubicBezTo>
                    <a:pt x="215053" y="1680633"/>
                    <a:pt x="220980" y="1667087"/>
                    <a:pt x="223520" y="1661160"/>
                  </a:cubicBezTo>
                  <a:cubicBezTo>
                    <a:pt x="226060" y="1655233"/>
                    <a:pt x="226060" y="1651000"/>
                    <a:pt x="228600" y="1656080"/>
                  </a:cubicBezTo>
                  <a:cubicBezTo>
                    <a:pt x="231140" y="1661160"/>
                    <a:pt x="233680" y="1678940"/>
                    <a:pt x="238760" y="1691640"/>
                  </a:cubicBezTo>
                  <a:cubicBezTo>
                    <a:pt x="243840" y="1704340"/>
                    <a:pt x="250613" y="1718733"/>
                    <a:pt x="259080" y="1732280"/>
                  </a:cubicBezTo>
                  <a:cubicBezTo>
                    <a:pt x="267547" y="1745827"/>
                    <a:pt x="277707" y="1760220"/>
                    <a:pt x="289560" y="1772920"/>
                  </a:cubicBezTo>
                  <a:cubicBezTo>
                    <a:pt x="301413" y="1785620"/>
                    <a:pt x="320887" y="1800013"/>
                    <a:pt x="330200" y="1808480"/>
                  </a:cubicBezTo>
                  <a:cubicBezTo>
                    <a:pt x="339513" y="1816947"/>
                    <a:pt x="337820" y="1824567"/>
                    <a:pt x="345440" y="1823720"/>
                  </a:cubicBezTo>
                  <a:cubicBezTo>
                    <a:pt x="353060" y="1822873"/>
                    <a:pt x="369147" y="1802553"/>
                    <a:pt x="375920" y="1803400"/>
                  </a:cubicBezTo>
                  <a:cubicBezTo>
                    <a:pt x="382693" y="1804247"/>
                    <a:pt x="377613" y="1817793"/>
                    <a:pt x="386080" y="1828800"/>
                  </a:cubicBezTo>
                  <a:cubicBezTo>
                    <a:pt x="394547" y="1839807"/>
                    <a:pt x="415713" y="1856740"/>
                    <a:pt x="426720" y="1869440"/>
                  </a:cubicBezTo>
                  <a:cubicBezTo>
                    <a:pt x="437727" y="1882140"/>
                    <a:pt x="446193" y="1897380"/>
                    <a:pt x="452120" y="1905000"/>
                  </a:cubicBezTo>
                  <a:cubicBezTo>
                    <a:pt x="458047" y="1912620"/>
                    <a:pt x="457200" y="1918547"/>
                    <a:pt x="462280" y="1915160"/>
                  </a:cubicBezTo>
                  <a:cubicBezTo>
                    <a:pt x="467360" y="1911773"/>
                    <a:pt x="477520" y="1891453"/>
                    <a:pt x="482600" y="1884680"/>
                  </a:cubicBezTo>
                  <a:cubicBezTo>
                    <a:pt x="487680" y="1877907"/>
                    <a:pt x="491067" y="1867747"/>
                    <a:pt x="492760" y="1874520"/>
                  </a:cubicBezTo>
                  <a:cubicBezTo>
                    <a:pt x="494453" y="1881293"/>
                    <a:pt x="491067" y="1910927"/>
                    <a:pt x="492760" y="1925320"/>
                  </a:cubicBezTo>
                  <a:cubicBezTo>
                    <a:pt x="494453" y="1939713"/>
                    <a:pt x="499533" y="1943947"/>
                    <a:pt x="502920" y="1960880"/>
                  </a:cubicBezTo>
                  <a:cubicBezTo>
                    <a:pt x="506307" y="1977813"/>
                    <a:pt x="508000" y="2034540"/>
                    <a:pt x="513080" y="2026920"/>
                  </a:cubicBezTo>
                  <a:cubicBezTo>
                    <a:pt x="518160" y="2019300"/>
                    <a:pt x="526627" y="1943100"/>
                    <a:pt x="533400" y="1915160"/>
                  </a:cubicBezTo>
                  <a:cubicBezTo>
                    <a:pt x="540173" y="1887220"/>
                    <a:pt x="547793" y="1865207"/>
                    <a:pt x="553720" y="1859280"/>
                  </a:cubicBezTo>
                  <a:cubicBezTo>
                    <a:pt x="559647" y="1853353"/>
                    <a:pt x="563880" y="1870287"/>
                    <a:pt x="568960" y="1879600"/>
                  </a:cubicBezTo>
                  <a:cubicBezTo>
                    <a:pt x="574040" y="1888913"/>
                    <a:pt x="579120" y="1914313"/>
                    <a:pt x="584200" y="1915160"/>
                  </a:cubicBezTo>
                  <a:cubicBezTo>
                    <a:pt x="589280" y="1916007"/>
                    <a:pt x="595207" y="1897380"/>
                    <a:pt x="599440" y="1884680"/>
                  </a:cubicBezTo>
                  <a:cubicBezTo>
                    <a:pt x="603673" y="1871980"/>
                    <a:pt x="605367" y="1849120"/>
                    <a:pt x="609600" y="1838960"/>
                  </a:cubicBezTo>
                  <a:cubicBezTo>
                    <a:pt x="613833" y="1828800"/>
                    <a:pt x="616373" y="1816947"/>
                    <a:pt x="624840" y="1823720"/>
                  </a:cubicBezTo>
                  <a:cubicBezTo>
                    <a:pt x="633307" y="1830493"/>
                    <a:pt x="651087" y="1866053"/>
                    <a:pt x="660400" y="1879600"/>
                  </a:cubicBezTo>
                  <a:cubicBezTo>
                    <a:pt x="669713" y="1893147"/>
                    <a:pt x="673947" y="1898227"/>
                    <a:pt x="680720" y="1905000"/>
                  </a:cubicBezTo>
                  <a:cubicBezTo>
                    <a:pt x="687493" y="1911773"/>
                    <a:pt x="695113" y="1914313"/>
                    <a:pt x="701040" y="1920240"/>
                  </a:cubicBezTo>
                  <a:cubicBezTo>
                    <a:pt x="706967" y="1926167"/>
                    <a:pt x="710353" y="1929553"/>
                    <a:pt x="716280" y="1940560"/>
                  </a:cubicBezTo>
                  <a:cubicBezTo>
                    <a:pt x="722207" y="1951567"/>
                    <a:pt x="731520" y="1969347"/>
                    <a:pt x="736600" y="1986280"/>
                  </a:cubicBezTo>
                  <a:cubicBezTo>
                    <a:pt x="741680" y="2003213"/>
                    <a:pt x="740833" y="2029460"/>
                    <a:pt x="746760" y="2042160"/>
                  </a:cubicBezTo>
                  <a:cubicBezTo>
                    <a:pt x="752687" y="2054860"/>
                    <a:pt x="763693" y="2063327"/>
                    <a:pt x="772160" y="2062480"/>
                  </a:cubicBezTo>
                  <a:cubicBezTo>
                    <a:pt x="780627" y="2061633"/>
                    <a:pt x="792480" y="2041313"/>
                    <a:pt x="797560" y="2037080"/>
                  </a:cubicBezTo>
                  <a:cubicBezTo>
                    <a:pt x="802640" y="2032847"/>
                    <a:pt x="798407" y="2033693"/>
                    <a:pt x="802640" y="2037080"/>
                  </a:cubicBezTo>
                  <a:cubicBezTo>
                    <a:pt x="806873" y="2040467"/>
                    <a:pt x="818727" y="2051473"/>
                    <a:pt x="822960" y="2057400"/>
                  </a:cubicBezTo>
                  <a:cubicBezTo>
                    <a:pt x="827193" y="2063327"/>
                    <a:pt x="823807" y="2085340"/>
                    <a:pt x="828040" y="2072640"/>
                  </a:cubicBezTo>
                  <a:cubicBezTo>
                    <a:pt x="832273" y="2059940"/>
                    <a:pt x="842433" y="2009987"/>
                    <a:pt x="848360" y="1981200"/>
                  </a:cubicBezTo>
                  <a:cubicBezTo>
                    <a:pt x="854287" y="1952413"/>
                    <a:pt x="855980" y="1906693"/>
                    <a:pt x="863600" y="1899920"/>
                  </a:cubicBezTo>
                  <a:cubicBezTo>
                    <a:pt x="871220" y="1893147"/>
                    <a:pt x="882227" y="1927013"/>
                    <a:pt x="894080" y="1940560"/>
                  </a:cubicBezTo>
                  <a:cubicBezTo>
                    <a:pt x="905933" y="1954107"/>
                    <a:pt x="925407" y="1970193"/>
                    <a:pt x="934720" y="1981200"/>
                  </a:cubicBezTo>
                  <a:cubicBezTo>
                    <a:pt x="944033" y="1992207"/>
                    <a:pt x="944880" y="2012527"/>
                    <a:pt x="949960" y="2006600"/>
                  </a:cubicBezTo>
                  <a:cubicBezTo>
                    <a:pt x="955040" y="2000673"/>
                    <a:pt x="960967" y="1965113"/>
                    <a:pt x="965200" y="1945640"/>
                  </a:cubicBezTo>
                  <a:cubicBezTo>
                    <a:pt x="969433" y="1926167"/>
                    <a:pt x="973667" y="1903307"/>
                    <a:pt x="975360" y="1889760"/>
                  </a:cubicBezTo>
                  <a:cubicBezTo>
                    <a:pt x="977053" y="1876213"/>
                    <a:pt x="970280" y="1866053"/>
                    <a:pt x="975360" y="1864360"/>
                  </a:cubicBezTo>
                  <a:cubicBezTo>
                    <a:pt x="980440" y="1862667"/>
                    <a:pt x="999067" y="1868593"/>
                    <a:pt x="1005840" y="1879600"/>
                  </a:cubicBezTo>
                  <a:cubicBezTo>
                    <a:pt x="1012613" y="1890607"/>
                    <a:pt x="1012613" y="1911773"/>
                    <a:pt x="1016000" y="1930400"/>
                  </a:cubicBezTo>
                  <a:cubicBezTo>
                    <a:pt x="1019387" y="1949027"/>
                    <a:pt x="1021080" y="1974427"/>
                    <a:pt x="1026160" y="1991360"/>
                  </a:cubicBezTo>
                  <a:cubicBezTo>
                    <a:pt x="1031240" y="2008293"/>
                    <a:pt x="1038860" y="2019300"/>
                    <a:pt x="1046480" y="2032000"/>
                  </a:cubicBezTo>
                  <a:cubicBezTo>
                    <a:pt x="1054100" y="2044700"/>
                    <a:pt x="1062567" y="2067560"/>
                    <a:pt x="1071880" y="2067560"/>
                  </a:cubicBezTo>
                  <a:cubicBezTo>
                    <a:pt x="1081193" y="2067560"/>
                    <a:pt x="1095587" y="2040467"/>
                    <a:pt x="1102360" y="2032000"/>
                  </a:cubicBezTo>
                  <a:cubicBezTo>
                    <a:pt x="1109133" y="2023533"/>
                    <a:pt x="1107440" y="2015913"/>
                    <a:pt x="1112520" y="2016760"/>
                  </a:cubicBezTo>
                  <a:cubicBezTo>
                    <a:pt x="1117600" y="2017607"/>
                    <a:pt x="1129453" y="2028613"/>
                    <a:pt x="1132840" y="2037080"/>
                  </a:cubicBezTo>
                  <a:cubicBezTo>
                    <a:pt x="1136227" y="2045547"/>
                    <a:pt x="1130300" y="2052320"/>
                    <a:pt x="1132840" y="2067560"/>
                  </a:cubicBezTo>
                  <a:cubicBezTo>
                    <a:pt x="1135380" y="2082800"/>
                    <a:pt x="1145540" y="2113280"/>
                    <a:pt x="1148080" y="2128520"/>
                  </a:cubicBezTo>
                  <a:cubicBezTo>
                    <a:pt x="1150620" y="2143760"/>
                    <a:pt x="1143847" y="2158153"/>
                    <a:pt x="1148080" y="2159000"/>
                  </a:cubicBezTo>
                  <a:cubicBezTo>
                    <a:pt x="1152313" y="2159847"/>
                    <a:pt x="1173480" y="2133600"/>
                    <a:pt x="1173480" y="2133600"/>
                  </a:cubicBezTo>
                  <a:lnTo>
                    <a:pt x="1178560" y="2128520"/>
                  </a:lnTo>
                  <a:cubicBezTo>
                    <a:pt x="1183640" y="2124287"/>
                    <a:pt x="1198880" y="2116667"/>
                    <a:pt x="1203960" y="2108200"/>
                  </a:cubicBezTo>
                  <a:cubicBezTo>
                    <a:pt x="1209040" y="2099733"/>
                    <a:pt x="1204807" y="2086187"/>
                    <a:pt x="1209040" y="2077720"/>
                  </a:cubicBezTo>
                  <a:cubicBezTo>
                    <a:pt x="1213273" y="2069253"/>
                    <a:pt x="1222587" y="2052320"/>
                    <a:pt x="1229360" y="2057400"/>
                  </a:cubicBezTo>
                  <a:cubicBezTo>
                    <a:pt x="1236133" y="2062480"/>
                    <a:pt x="1245447" y="2096347"/>
                    <a:pt x="1249680" y="2108200"/>
                  </a:cubicBezTo>
                  <a:cubicBezTo>
                    <a:pt x="1253913" y="2120053"/>
                    <a:pt x="1251373" y="2124287"/>
                    <a:pt x="1254760" y="2128520"/>
                  </a:cubicBezTo>
                  <a:cubicBezTo>
                    <a:pt x="1258147" y="2132753"/>
                    <a:pt x="1264073" y="2153920"/>
                    <a:pt x="1270000" y="2133600"/>
                  </a:cubicBezTo>
                  <a:cubicBezTo>
                    <a:pt x="1275927" y="2113280"/>
                    <a:pt x="1286087" y="2029460"/>
                    <a:pt x="1290320" y="2006600"/>
                  </a:cubicBezTo>
                  <a:cubicBezTo>
                    <a:pt x="1294553" y="1983740"/>
                    <a:pt x="1287780" y="1985433"/>
                    <a:pt x="1295400" y="1996440"/>
                  </a:cubicBezTo>
                  <a:cubicBezTo>
                    <a:pt x="1303020" y="2007447"/>
                    <a:pt x="1327573" y="2052320"/>
                    <a:pt x="1336040" y="2072640"/>
                  </a:cubicBezTo>
                  <a:cubicBezTo>
                    <a:pt x="1344507" y="2092960"/>
                    <a:pt x="1338580" y="2119207"/>
                    <a:pt x="1346200" y="2118360"/>
                  </a:cubicBezTo>
                  <a:cubicBezTo>
                    <a:pt x="1353820" y="2117513"/>
                    <a:pt x="1370753" y="2081953"/>
                    <a:pt x="1381760" y="2067560"/>
                  </a:cubicBezTo>
                  <a:cubicBezTo>
                    <a:pt x="1392767" y="2053167"/>
                    <a:pt x="1405467" y="2026920"/>
                    <a:pt x="1412240" y="2032000"/>
                  </a:cubicBezTo>
                  <a:cubicBezTo>
                    <a:pt x="1419013" y="2037080"/>
                    <a:pt x="1417320" y="2072640"/>
                    <a:pt x="1422400" y="2098040"/>
                  </a:cubicBezTo>
                  <a:cubicBezTo>
                    <a:pt x="1427480" y="2123440"/>
                    <a:pt x="1435100" y="2189480"/>
                    <a:pt x="1442720" y="2184400"/>
                  </a:cubicBezTo>
                  <a:cubicBezTo>
                    <a:pt x="1450340" y="2179320"/>
                    <a:pt x="1463887" y="2089573"/>
                    <a:pt x="1468120" y="2067560"/>
                  </a:cubicBezTo>
                  <a:cubicBezTo>
                    <a:pt x="1472353" y="2045547"/>
                    <a:pt x="1462193" y="2044700"/>
                    <a:pt x="1468120" y="2052320"/>
                  </a:cubicBezTo>
                  <a:cubicBezTo>
                    <a:pt x="1474047" y="2059940"/>
                    <a:pt x="1493520" y="2099733"/>
                    <a:pt x="1503680" y="2113280"/>
                  </a:cubicBezTo>
                  <a:cubicBezTo>
                    <a:pt x="1513840" y="2126827"/>
                    <a:pt x="1521460" y="2141220"/>
                    <a:pt x="1529080" y="2133600"/>
                  </a:cubicBezTo>
                  <a:cubicBezTo>
                    <a:pt x="1536700" y="2125980"/>
                    <a:pt x="1540087" y="2067560"/>
                    <a:pt x="1549400" y="2067560"/>
                  </a:cubicBezTo>
                  <a:cubicBezTo>
                    <a:pt x="1558713" y="2067560"/>
                    <a:pt x="1574800" y="2121747"/>
                    <a:pt x="1584960" y="2133600"/>
                  </a:cubicBezTo>
                  <a:cubicBezTo>
                    <a:pt x="1595120" y="2145453"/>
                    <a:pt x="1600200" y="2131907"/>
                    <a:pt x="1610360" y="2138680"/>
                  </a:cubicBezTo>
                  <a:cubicBezTo>
                    <a:pt x="1620520" y="2145453"/>
                    <a:pt x="1639993" y="2181860"/>
                    <a:pt x="1645920" y="2174240"/>
                  </a:cubicBezTo>
                  <a:cubicBezTo>
                    <a:pt x="1651847" y="2166620"/>
                    <a:pt x="1642533" y="2126827"/>
                    <a:pt x="1645920" y="2092960"/>
                  </a:cubicBezTo>
                  <a:cubicBezTo>
                    <a:pt x="1649307" y="2059093"/>
                    <a:pt x="1659467" y="1977813"/>
                    <a:pt x="1666240" y="1971040"/>
                  </a:cubicBezTo>
                  <a:cubicBezTo>
                    <a:pt x="1673013" y="1964267"/>
                    <a:pt x="1686560" y="2052320"/>
                    <a:pt x="1686560" y="2052320"/>
                  </a:cubicBezTo>
                  <a:cubicBezTo>
                    <a:pt x="1693333" y="2079413"/>
                    <a:pt x="1700107" y="2123440"/>
                    <a:pt x="1706880" y="2133600"/>
                  </a:cubicBezTo>
                  <a:cubicBezTo>
                    <a:pt x="1713653" y="2143760"/>
                    <a:pt x="1722120" y="2116667"/>
                    <a:pt x="1727200" y="2113280"/>
                  </a:cubicBezTo>
                  <a:cubicBezTo>
                    <a:pt x="1732280" y="2109893"/>
                    <a:pt x="1730587" y="2122593"/>
                    <a:pt x="1737360" y="2113280"/>
                  </a:cubicBezTo>
                  <a:cubicBezTo>
                    <a:pt x="1744133" y="2103967"/>
                    <a:pt x="1761067" y="2070100"/>
                    <a:pt x="1767840" y="2057400"/>
                  </a:cubicBezTo>
                  <a:cubicBezTo>
                    <a:pt x="1774613" y="2044700"/>
                    <a:pt x="1772073" y="2032000"/>
                    <a:pt x="1778000" y="2037080"/>
                  </a:cubicBezTo>
                  <a:cubicBezTo>
                    <a:pt x="1783927" y="2042160"/>
                    <a:pt x="1794933" y="2089573"/>
                    <a:pt x="1803400" y="2087880"/>
                  </a:cubicBezTo>
                  <a:cubicBezTo>
                    <a:pt x="1811867" y="2086187"/>
                    <a:pt x="1822873" y="2041313"/>
                    <a:pt x="1828800" y="2026920"/>
                  </a:cubicBezTo>
                  <a:cubicBezTo>
                    <a:pt x="1834727" y="2012527"/>
                    <a:pt x="1834727" y="2005753"/>
                    <a:pt x="1838960" y="2001520"/>
                  </a:cubicBezTo>
                  <a:cubicBezTo>
                    <a:pt x="1843193" y="1997287"/>
                    <a:pt x="1844040" y="1987973"/>
                    <a:pt x="1854200" y="2001520"/>
                  </a:cubicBezTo>
                  <a:cubicBezTo>
                    <a:pt x="1864360" y="2015067"/>
                    <a:pt x="1890607" y="2077720"/>
                    <a:pt x="1899920" y="2082800"/>
                  </a:cubicBezTo>
                  <a:cubicBezTo>
                    <a:pt x="1909233" y="2087880"/>
                    <a:pt x="1908387" y="2048087"/>
                    <a:pt x="1910080" y="2032000"/>
                  </a:cubicBezTo>
                  <a:cubicBezTo>
                    <a:pt x="1911773" y="2015913"/>
                    <a:pt x="1908387" y="1998980"/>
                    <a:pt x="1910080" y="1986280"/>
                  </a:cubicBezTo>
                  <a:cubicBezTo>
                    <a:pt x="1911773" y="1973580"/>
                    <a:pt x="1913467" y="1948180"/>
                    <a:pt x="1920240" y="1955800"/>
                  </a:cubicBezTo>
                  <a:cubicBezTo>
                    <a:pt x="1927013" y="1963420"/>
                    <a:pt x="1942253" y="2014220"/>
                    <a:pt x="1950720" y="2032000"/>
                  </a:cubicBezTo>
                  <a:cubicBezTo>
                    <a:pt x="1959187" y="2049780"/>
                    <a:pt x="1964267" y="2067560"/>
                    <a:pt x="1971040" y="2062480"/>
                  </a:cubicBezTo>
                  <a:cubicBezTo>
                    <a:pt x="1977813" y="2057400"/>
                    <a:pt x="1991360" y="2001520"/>
                    <a:pt x="1991360" y="2001520"/>
                  </a:cubicBezTo>
                  <a:cubicBezTo>
                    <a:pt x="1996440" y="1986280"/>
                    <a:pt x="1994747" y="1965113"/>
                    <a:pt x="2001520" y="1971040"/>
                  </a:cubicBezTo>
                  <a:cubicBezTo>
                    <a:pt x="2008293" y="1976967"/>
                    <a:pt x="2026920" y="2024380"/>
                    <a:pt x="2032000" y="2037080"/>
                  </a:cubicBezTo>
                  <a:cubicBezTo>
                    <a:pt x="2037080" y="2049780"/>
                    <a:pt x="2032000" y="2047240"/>
                    <a:pt x="2032000" y="2047240"/>
                  </a:cubicBezTo>
                  <a:cubicBezTo>
                    <a:pt x="2032000" y="2049780"/>
                    <a:pt x="2028613" y="2056553"/>
                    <a:pt x="2032000" y="2052320"/>
                  </a:cubicBezTo>
                  <a:cubicBezTo>
                    <a:pt x="2035387" y="2048087"/>
                    <a:pt x="2047240" y="2036233"/>
                    <a:pt x="2052320" y="2021840"/>
                  </a:cubicBezTo>
                  <a:cubicBezTo>
                    <a:pt x="2057400" y="2007447"/>
                    <a:pt x="2055707" y="1968500"/>
                    <a:pt x="2062480" y="1965960"/>
                  </a:cubicBezTo>
                  <a:cubicBezTo>
                    <a:pt x="2069253" y="1963420"/>
                    <a:pt x="2087880" y="1996440"/>
                    <a:pt x="2092960" y="2006600"/>
                  </a:cubicBezTo>
                  <a:cubicBezTo>
                    <a:pt x="2098040" y="2016760"/>
                    <a:pt x="2088727" y="2037080"/>
                    <a:pt x="2092960" y="2026920"/>
                  </a:cubicBezTo>
                  <a:cubicBezTo>
                    <a:pt x="2097193" y="2016760"/>
                    <a:pt x="2109047" y="1943947"/>
                    <a:pt x="2118360" y="1945640"/>
                  </a:cubicBezTo>
                  <a:cubicBezTo>
                    <a:pt x="2127673" y="1947333"/>
                    <a:pt x="2136987" y="2036233"/>
                    <a:pt x="2148840" y="2037080"/>
                  </a:cubicBezTo>
                  <a:cubicBezTo>
                    <a:pt x="2160693" y="2037927"/>
                    <a:pt x="2179320" y="1975273"/>
                    <a:pt x="2189480" y="1950720"/>
                  </a:cubicBezTo>
                  <a:cubicBezTo>
                    <a:pt x="2199640" y="1926167"/>
                    <a:pt x="2201333" y="1883833"/>
                    <a:pt x="2209800" y="1889760"/>
                  </a:cubicBezTo>
                  <a:cubicBezTo>
                    <a:pt x="2218267" y="1895687"/>
                    <a:pt x="2230120" y="1991360"/>
                    <a:pt x="2240280" y="1986280"/>
                  </a:cubicBezTo>
                  <a:cubicBezTo>
                    <a:pt x="2250440" y="1981200"/>
                    <a:pt x="2259753" y="1854200"/>
                    <a:pt x="2270760" y="1859280"/>
                  </a:cubicBezTo>
                  <a:cubicBezTo>
                    <a:pt x="2281767" y="1864360"/>
                    <a:pt x="2299547" y="2011680"/>
                    <a:pt x="2306320" y="2016760"/>
                  </a:cubicBezTo>
                  <a:cubicBezTo>
                    <a:pt x="2313093" y="2021840"/>
                    <a:pt x="2308013" y="1927860"/>
                    <a:pt x="2311400" y="1889760"/>
                  </a:cubicBezTo>
                  <a:cubicBezTo>
                    <a:pt x="2314787" y="1851660"/>
                    <a:pt x="2321560" y="1786467"/>
                    <a:pt x="2326640" y="1788160"/>
                  </a:cubicBezTo>
                  <a:cubicBezTo>
                    <a:pt x="2331720" y="1789853"/>
                    <a:pt x="2338493" y="1867747"/>
                    <a:pt x="2341880" y="1899920"/>
                  </a:cubicBezTo>
                  <a:cubicBezTo>
                    <a:pt x="2345267" y="1932093"/>
                    <a:pt x="2343573" y="1954953"/>
                    <a:pt x="2346960" y="1981200"/>
                  </a:cubicBezTo>
                  <a:cubicBezTo>
                    <a:pt x="2350347" y="2007447"/>
                    <a:pt x="2352887" y="2071793"/>
                    <a:pt x="2362200" y="2057400"/>
                  </a:cubicBezTo>
                  <a:cubicBezTo>
                    <a:pt x="2371513" y="2043007"/>
                    <a:pt x="2387600" y="1915160"/>
                    <a:pt x="2402840" y="1894840"/>
                  </a:cubicBezTo>
                  <a:cubicBezTo>
                    <a:pt x="2418080" y="1874520"/>
                    <a:pt x="2442633" y="1943947"/>
                    <a:pt x="2453640" y="1935480"/>
                  </a:cubicBezTo>
                  <a:cubicBezTo>
                    <a:pt x="2464647" y="1927013"/>
                    <a:pt x="2461260" y="1855047"/>
                    <a:pt x="2468880" y="1844040"/>
                  </a:cubicBezTo>
                  <a:cubicBezTo>
                    <a:pt x="2476500" y="1833033"/>
                    <a:pt x="2488353" y="1888067"/>
                    <a:pt x="2499360" y="1869440"/>
                  </a:cubicBezTo>
                  <a:cubicBezTo>
                    <a:pt x="2510367" y="1850813"/>
                    <a:pt x="2523067" y="1775460"/>
                    <a:pt x="2534920" y="1732280"/>
                  </a:cubicBezTo>
                  <a:cubicBezTo>
                    <a:pt x="2546773" y="1689100"/>
                    <a:pt x="2557780" y="1615440"/>
                    <a:pt x="2570480" y="1610360"/>
                  </a:cubicBezTo>
                  <a:cubicBezTo>
                    <a:pt x="2583180" y="1605280"/>
                    <a:pt x="2595880" y="1705187"/>
                    <a:pt x="2611120" y="1701800"/>
                  </a:cubicBezTo>
                  <a:cubicBezTo>
                    <a:pt x="2626360" y="1698413"/>
                    <a:pt x="2649220" y="1622213"/>
                    <a:pt x="2661920" y="1590040"/>
                  </a:cubicBezTo>
                  <a:cubicBezTo>
                    <a:pt x="2674620" y="1557867"/>
                    <a:pt x="2678007" y="1538393"/>
                    <a:pt x="2687320" y="1508760"/>
                  </a:cubicBezTo>
                  <a:cubicBezTo>
                    <a:pt x="2696633" y="1479127"/>
                    <a:pt x="2705947" y="1429173"/>
                    <a:pt x="2717800" y="1412240"/>
                  </a:cubicBezTo>
                  <a:cubicBezTo>
                    <a:pt x="2729653" y="1395307"/>
                    <a:pt x="2749127" y="1428327"/>
                    <a:pt x="2758440" y="1407160"/>
                  </a:cubicBezTo>
                  <a:cubicBezTo>
                    <a:pt x="2767753" y="1385993"/>
                    <a:pt x="2762673" y="1284393"/>
                    <a:pt x="2773680" y="1285240"/>
                  </a:cubicBezTo>
                  <a:cubicBezTo>
                    <a:pt x="2784687" y="1286087"/>
                    <a:pt x="2814320" y="1413933"/>
                    <a:pt x="2824480" y="1412240"/>
                  </a:cubicBezTo>
                  <a:cubicBezTo>
                    <a:pt x="2834640" y="1410547"/>
                    <a:pt x="2825327" y="1311487"/>
                    <a:pt x="2834640" y="1275080"/>
                  </a:cubicBezTo>
                  <a:cubicBezTo>
                    <a:pt x="2843953" y="1238673"/>
                    <a:pt x="2866813" y="1214120"/>
                    <a:pt x="2880360" y="1193800"/>
                  </a:cubicBezTo>
                  <a:cubicBezTo>
                    <a:pt x="2893907" y="1173480"/>
                    <a:pt x="2904067" y="1169247"/>
                    <a:pt x="2915920" y="1153160"/>
                  </a:cubicBezTo>
                  <a:cubicBezTo>
                    <a:pt x="2927773" y="1137073"/>
                    <a:pt x="2941320" y="1098127"/>
                    <a:pt x="2951480" y="1097280"/>
                  </a:cubicBezTo>
                  <a:cubicBezTo>
                    <a:pt x="2961640" y="1096433"/>
                    <a:pt x="2968413" y="1159087"/>
                    <a:pt x="2976880" y="1148080"/>
                  </a:cubicBezTo>
                  <a:cubicBezTo>
                    <a:pt x="2985347" y="1137073"/>
                    <a:pt x="2991273" y="1059180"/>
                    <a:pt x="3002280" y="1031240"/>
                  </a:cubicBezTo>
                  <a:cubicBezTo>
                    <a:pt x="3013287" y="1003300"/>
                    <a:pt x="3030220" y="970280"/>
                    <a:pt x="3042920" y="980440"/>
                  </a:cubicBezTo>
                  <a:cubicBezTo>
                    <a:pt x="3055620" y="990600"/>
                    <a:pt x="3069167" y="1060873"/>
                    <a:pt x="3078480" y="1092200"/>
                  </a:cubicBezTo>
                  <a:cubicBezTo>
                    <a:pt x="3087793" y="1123527"/>
                    <a:pt x="3092027" y="1176867"/>
                    <a:pt x="3098800" y="1168400"/>
                  </a:cubicBezTo>
                  <a:cubicBezTo>
                    <a:pt x="3105573" y="1159933"/>
                    <a:pt x="3113193" y="1085427"/>
                    <a:pt x="3119120" y="1041400"/>
                  </a:cubicBezTo>
                  <a:cubicBezTo>
                    <a:pt x="3125047" y="997373"/>
                    <a:pt x="3127587" y="911860"/>
                    <a:pt x="3134360" y="904240"/>
                  </a:cubicBezTo>
                  <a:cubicBezTo>
                    <a:pt x="3141133" y="896620"/>
                    <a:pt x="3150447" y="999913"/>
                    <a:pt x="3159760" y="995680"/>
                  </a:cubicBezTo>
                  <a:cubicBezTo>
                    <a:pt x="3169073" y="991447"/>
                    <a:pt x="3179233" y="879687"/>
                    <a:pt x="3190240" y="878840"/>
                  </a:cubicBezTo>
                  <a:cubicBezTo>
                    <a:pt x="3201247" y="877993"/>
                    <a:pt x="3215640" y="986367"/>
                    <a:pt x="3225800" y="990600"/>
                  </a:cubicBezTo>
                  <a:cubicBezTo>
                    <a:pt x="3235960" y="994833"/>
                    <a:pt x="3237653" y="922867"/>
                    <a:pt x="3251200" y="904240"/>
                  </a:cubicBezTo>
                  <a:cubicBezTo>
                    <a:pt x="3264747" y="885613"/>
                    <a:pt x="3294380" y="903393"/>
                    <a:pt x="3307080" y="878840"/>
                  </a:cubicBezTo>
                  <a:cubicBezTo>
                    <a:pt x="3319780" y="854287"/>
                    <a:pt x="3316393" y="740833"/>
                    <a:pt x="3327400" y="756920"/>
                  </a:cubicBezTo>
                  <a:cubicBezTo>
                    <a:pt x="3338407" y="773007"/>
                    <a:pt x="3356187" y="949113"/>
                    <a:pt x="3373120" y="975360"/>
                  </a:cubicBezTo>
                  <a:cubicBezTo>
                    <a:pt x="3390053" y="1001607"/>
                    <a:pt x="3416300" y="933027"/>
                    <a:pt x="3429000" y="914400"/>
                  </a:cubicBezTo>
                  <a:cubicBezTo>
                    <a:pt x="3441700" y="895773"/>
                    <a:pt x="3440853" y="856827"/>
                    <a:pt x="3449320" y="863600"/>
                  </a:cubicBezTo>
                  <a:cubicBezTo>
                    <a:pt x="3457787" y="870373"/>
                    <a:pt x="3467947" y="940647"/>
                    <a:pt x="3479800" y="955040"/>
                  </a:cubicBezTo>
                  <a:cubicBezTo>
                    <a:pt x="3491653" y="969433"/>
                    <a:pt x="3506894" y="949113"/>
                    <a:pt x="3520440" y="949960"/>
                  </a:cubicBezTo>
                  <a:cubicBezTo>
                    <a:pt x="3533986" y="950807"/>
                    <a:pt x="3550073" y="959273"/>
                    <a:pt x="3561080" y="960120"/>
                  </a:cubicBezTo>
                  <a:cubicBezTo>
                    <a:pt x="3572087" y="960967"/>
                    <a:pt x="3577167" y="965200"/>
                    <a:pt x="3586480" y="955040"/>
                  </a:cubicBezTo>
                  <a:cubicBezTo>
                    <a:pt x="3595793" y="944880"/>
                    <a:pt x="3608493" y="900853"/>
                    <a:pt x="3616960" y="899160"/>
                  </a:cubicBezTo>
                  <a:cubicBezTo>
                    <a:pt x="3625427" y="897467"/>
                    <a:pt x="3628813" y="945727"/>
                    <a:pt x="3637280" y="944880"/>
                  </a:cubicBezTo>
                  <a:cubicBezTo>
                    <a:pt x="3645747" y="944033"/>
                    <a:pt x="3654213" y="900007"/>
                    <a:pt x="3667760" y="894080"/>
                  </a:cubicBezTo>
                  <a:cubicBezTo>
                    <a:pt x="3681307" y="888153"/>
                    <a:pt x="3709247" y="915247"/>
                    <a:pt x="3718560" y="909320"/>
                  </a:cubicBezTo>
                  <a:cubicBezTo>
                    <a:pt x="3727873" y="903393"/>
                    <a:pt x="3718560" y="859367"/>
                    <a:pt x="3723640" y="858520"/>
                  </a:cubicBezTo>
                  <a:cubicBezTo>
                    <a:pt x="3728720" y="857673"/>
                    <a:pt x="3741420" y="895773"/>
                    <a:pt x="3749040" y="904240"/>
                  </a:cubicBezTo>
                  <a:cubicBezTo>
                    <a:pt x="3756660" y="912707"/>
                    <a:pt x="3760047" y="914400"/>
                    <a:pt x="3769360" y="909320"/>
                  </a:cubicBezTo>
                  <a:cubicBezTo>
                    <a:pt x="3778673" y="904240"/>
                    <a:pt x="3796453" y="893233"/>
                    <a:pt x="3804920" y="873760"/>
                  </a:cubicBezTo>
                  <a:cubicBezTo>
                    <a:pt x="3813387" y="854287"/>
                    <a:pt x="3810000" y="810260"/>
                    <a:pt x="3820160" y="792480"/>
                  </a:cubicBezTo>
                  <a:cubicBezTo>
                    <a:pt x="3830320" y="774700"/>
                    <a:pt x="3852333" y="783167"/>
                    <a:pt x="3865880" y="767080"/>
                  </a:cubicBezTo>
                  <a:cubicBezTo>
                    <a:pt x="3879427" y="750993"/>
                    <a:pt x="3890433" y="695960"/>
                    <a:pt x="3901440" y="695960"/>
                  </a:cubicBezTo>
                  <a:cubicBezTo>
                    <a:pt x="3912447" y="695960"/>
                    <a:pt x="3921760" y="756920"/>
                    <a:pt x="3931920" y="767080"/>
                  </a:cubicBezTo>
                  <a:cubicBezTo>
                    <a:pt x="3942080" y="777240"/>
                    <a:pt x="3952240" y="773853"/>
                    <a:pt x="3962400" y="756920"/>
                  </a:cubicBezTo>
                  <a:cubicBezTo>
                    <a:pt x="3972560" y="739987"/>
                    <a:pt x="3983567" y="669713"/>
                    <a:pt x="3992880" y="665480"/>
                  </a:cubicBezTo>
                  <a:cubicBezTo>
                    <a:pt x="4002193" y="661247"/>
                    <a:pt x="4007273" y="723053"/>
                    <a:pt x="4018280" y="731520"/>
                  </a:cubicBezTo>
                  <a:cubicBezTo>
                    <a:pt x="4029287" y="739987"/>
                    <a:pt x="4048760" y="704427"/>
                    <a:pt x="4058920" y="716280"/>
                  </a:cubicBezTo>
                  <a:cubicBezTo>
                    <a:pt x="4069080" y="728133"/>
                    <a:pt x="4071620" y="787400"/>
                    <a:pt x="4079240" y="802640"/>
                  </a:cubicBezTo>
                  <a:cubicBezTo>
                    <a:pt x="4086860" y="817880"/>
                    <a:pt x="4093633" y="786553"/>
                    <a:pt x="4104640" y="807720"/>
                  </a:cubicBezTo>
                  <a:cubicBezTo>
                    <a:pt x="4115647" y="828887"/>
                    <a:pt x="4134273" y="924560"/>
                    <a:pt x="4145280" y="929640"/>
                  </a:cubicBezTo>
                  <a:cubicBezTo>
                    <a:pt x="4156287" y="934720"/>
                    <a:pt x="4159673" y="836507"/>
                    <a:pt x="4170680" y="838200"/>
                  </a:cubicBezTo>
                  <a:cubicBezTo>
                    <a:pt x="4181687" y="839893"/>
                    <a:pt x="4195233" y="923713"/>
                    <a:pt x="4211320" y="939800"/>
                  </a:cubicBezTo>
                  <a:cubicBezTo>
                    <a:pt x="4227407" y="955887"/>
                    <a:pt x="4256193" y="927100"/>
                    <a:pt x="4267200" y="934720"/>
                  </a:cubicBezTo>
                  <a:cubicBezTo>
                    <a:pt x="4278207" y="942340"/>
                    <a:pt x="4272280" y="962660"/>
                    <a:pt x="4277360" y="985520"/>
                  </a:cubicBezTo>
                  <a:cubicBezTo>
                    <a:pt x="4282440" y="1008380"/>
                    <a:pt x="4290060" y="1063413"/>
                    <a:pt x="4297680" y="1071880"/>
                  </a:cubicBezTo>
                  <a:cubicBezTo>
                    <a:pt x="4305300" y="1080347"/>
                    <a:pt x="4317153" y="1055793"/>
                    <a:pt x="4323080" y="1036320"/>
                  </a:cubicBezTo>
                  <a:cubicBezTo>
                    <a:pt x="4329007" y="1016847"/>
                    <a:pt x="4326467" y="960120"/>
                    <a:pt x="4333240" y="955040"/>
                  </a:cubicBezTo>
                  <a:cubicBezTo>
                    <a:pt x="4340013" y="949960"/>
                    <a:pt x="4355253" y="989753"/>
                    <a:pt x="4363720" y="1005840"/>
                  </a:cubicBezTo>
                  <a:cubicBezTo>
                    <a:pt x="4372187" y="1021927"/>
                    <a:pt x="4378113" y="1036320"/>
                    <a:pt x="4384040" y="1051560"/>
                  </a:cubicBezTo>
                  <a:cubicBezTo>
                    <a:pt x="4389967" y="1066800"/>
                    <a:pt x="4391660" y="1083733"/>
                    <a:pt x="4399280" y="1097280"/>
                  </a:cubicBezTo>
                  <a:cubicBezTo>
                    <a:pt x="4406900" y="1110827"/>
                    <a:pt x="4417907" y="1129453"/>
                    <a:pt x="4429760" y="1132840"/>
                  </a:cubicBezTo>
                  <a:cubicBezTo>
                    <a:pt x="4441613" y="1136227"/>
                    <a:pt x="4461087" y="1126067"/>
                    <a:pt x="4470400" y="1117600"/>
                  </a:cubicBezTo>
                  <a:cubicBezTo>
                    <a:pt x="4479713" y="1109133"/>
                    <a:pt x="4480560" y="1072727"/>
                    <a:pt x="4485640" y="1082040"/>
                  </a:cubicBezTo>
                  <a:cubicBezTo>
                    <a:pt x="4490720" y="1091353"/>
                    <a:pt x="4496647" y="1146387"/>
                    <a:pt x="4500880" y="1173480"/>
                  </a:cubicBezTo>
                  <a:cubicBezTo>
                    <a:pt x="4505113" y="1200573"/>
                    <a:pt x="4500880" y="1243753"/>
                    <a:pt x="4511040" y="1244600"/>
                  </a:cubicBezTo>
                  <a:cubicBezTo>
                    <a:pt x="4521200" y="1245447"/>
                    <a:pt x="4544060" y="1170940"/>
                    <a:pt x="4561840" y="1178560"/>
                  </a:cubicBezTo>
                  <a:cubicBezTo>
                    <a:pt x="4579620" y="1186180"/>
                    <a:pt x="4602480" y="1281853"/>
                    <a:pt x="4617720" y="1290320"/>
                  </a:cubicBezTo>
                  <a:cubicBezTo>
                    <a:pt x="4632960" y="1298787"/>
                    <a:pt x="4642273" y="1221740"/>
                    <a:pt x="4653280" y="1229360"/>
                  </a:cubicBezTo>
                  <a:cubicBezTo>
                    <a:pt x="4664287" y="1236980"/>
                    <a:pt x="4673600" y="1328420"/>
                    <a:pt x="4683760" y="1336040"/>
                  </a:cubicBezTo>
                  <a:cubicBezTo>
                    <a:pt x="4693920" y="1343660"/>
                    <a:pt x="4700693" y="1281007"/>
                    <a:pt x="4714240" y="1275080"/>
                  </a:cubicBezTo>
                  <a:cubicBezTo>
                    <a:pt x="4727787" y="1269153"/>
                    <a:pt x="4756573" y="1292860"/>
                    <a:pt x="4765040" y="1300480"/>
                  </a:cubicBezTo>
                  <a:cubicBezTo>
                    <a:pt x="4773507" y="1308100"/>
                    <a:pt x="4759960" y="1327573"/>
                    <a:pt x="4765040" y="1320800"/>
                  </a:cubicBezTo>
                  <a:cubicBezTo>
                    <a:pt x="4770120" y="1314027"/>
                    <a:pt x="4783667" y="1260687"/>
                    <a:pt x="4795520" y="1259840"/>
                  </a:cubicBezTo>
                  <a:cubicBezTo>
                    <a:pt x="4807373" y="1258993"/>
                    <a:pt x="4820073" y="1302173"/>
                    <a:pt x="4836160" y="1315720"/>
                  </a:cubicBezTo>
                  <a:cubicBezTo>
                    <a:pt x="4852247" y="1329267"/>
                    <a:pt x="4880187" y="1341967"/>
                    <a:pt x="4892040" y="1341120"/>
                  </a:cubicBezTo>
                  <a:cubicBezTo>
                    <a:pt x="4903893" y="1340273"/>
                    <a:pt x="4893733" y="1303867"/>
                    <a:pt x="4907280" y="1310640"/>
                  </a:cubicBezTo>
                  <a:cubicBezTo>
                    <a:pt x="4920827" y="1317413"/>
                    <a:pt x="4953000" y="1385993"/>
                    <a:pt x="4973320" y="1381760"/>
                  </a:cubicBezTo>
                  <a:cubicBezTo>
                    <a:pt x="4993640" y="1377527"/>
                    <a:pt x="5011420" y="1294553"/>
                    <a:pt x="5029200" y="1285240"/>
                  </a:cubicBezTo>
                  <a:cubicBezTo>
                    <a:pt x="5046980" y="1275927"/>
                    <a:pt x="5065607" y="1325033"/>
                    <a:pt x="5080000" y="1325880"/>
                  </a:cubicBezTo>
                  <a:cubicBezTo>
                    <a:pt x="5094393" y="1326727"/>
                    <a:pt x="5102860" y="1280160"/>
                    <a:pt x="5115560" y="1290320"/>
                  </a:cubicBezTo>
                  <a:cubicBezTo>
                    <a:pt x="5128260" y="1300480"/>
                    <a:pt x="5147733" y="1365673"/>
                    <a:pt x="5156200" y="1386840"/>
                  </a:cubicBezTo>
                  <a:cubicBezTo>
                    <a:pt x="5164667" y="1408007"/>
                    <a:pt x="5157893" y="1439333"/>
                    <a:pt x="5166360" y="1417320"/>
                  </a:cubicBezTo>
                  <a:cubicBezTo>
                    <a:pt x="5174827" y="1395307"/>
                    <a:pt x="5196840" y="1274233"/>
                    <a:pt x="5207000" y="1254760"/>
                  </a:cubicBezTo>
                  <a:cubicBezTo>
                    <a:pt x="5217160" y="1235287"/>
                    <a:pt x="5220547" y="1290320"/>
                    <a:pt x="5227320" y="1300480"/>
                  </a:cubicBezTo>
                  <a:cubicBezTo>
                    <a:pt x="5234093" y="1310640"/>
                    <a:pt x="5239173" y="1314027"/>
                    <a:pt x="5247640" y="1315720"/>
                  </a:cubicBezTo>
                  <a:cubicBezTo>
                    <a:pt x="5256107" y="1317413"/>
                    <a:pt x="5267113" y="1298787"/>
                    <a:pt x="5278120" y="1310640"/>
                  </a:cubicBezTo>
                  <a:cubicBezTo>
                    <a:pt x="5289127" y="1322493"/>
                    <a:pt x="5302673" y="1388533"/>
                    <a:pt x="5313680" y="1386840"/>
                  </a:cubicBezTo>
                  <a:cubicBezTo>
                    <a:pt x="5324687" y="1385147"/>
                    <a:pt x="5334847" y="1306407"/>
                    <a:pt x="5344160" y="1300480"/>
                  </a:cubicBezTo>
                  <a:cubicBezTo>
                    <a:pt x="5353473" y="1294553"/>
                    <a:pt x="5358553" y="1357207"/>
                    <a:pt x="5369560" y="1351280"/>
                  </a:cubicBezTo>
                  <a:cubicBezTo>
                    <a:pt x="5380567" y="1345353"/>
                    <a:pt x="5399193" y="1271693"/>
                    <a:pt x="5410200" y="1264920"/>
                  </a:cubicBezTo>
                  <a:cubicBezTo>
                    <a:pt x="5421207" y="1258147"/>
                    <a:pt x="5427980" y="1305560"/>
                    <a:pt x="5435600" y="1310640"/>
                  </a:cubicBezTo>
                  <a:cubicBezTo>
                    <a:pt x="5443220" y="1315720"/>
                    <a:pt x="5446607" y="1315720"/>
                    <a:pt x="5455920" y="1295400"/>
                  </a:cubicBezTo>
                  <a:cubicBezTo>
                    <a:pt x="5465233" y="1275080"/>
                    <a:pt x="5481320" y="1201420"/>
                    <a:pt x="5491480" y="1188720"/>
                  </a:cubicBezTo>
                  <a:cubicBezTo>
                    <a:pt x="5501640" y="1176020"/>
                    <a:pt x="5506720" y="1214120"/>
                    <a:pt x="5516880" y="1219200"/>
                  </a:cubicBezTo>
                  <a:cubicBezTo>
                    <a:pt x="5527040" y="1224280"/>
                    <a:pt x="5541433" y="1225127"/>
                    <a:pt x="5552440" y="1219200"/>
                  </a:cubicBezTo>
                  <a:cubicBezTo>
                    <a:pt x="5563447" y="1213273"/>
                    <a:pt x="5569373" y="1187873"/>
                    <a:pt x="5582920" y="1183640"/>
                  </a:cubicBezTo>
                  <a:cubicBezTo>
                    <a:pt x="5596467" y="1179407"/>
                    <a:pt x="5617633" y="1191260"/>
                    <a:pt x="5633720" y="1193800"/>
                  </a:cubicBezTo>
                  <a:cubicBezTo>
                    <a:pt x="5649807" y="1196340"/>
                    <a:pt x="5670127" y="1195493"/>
                    <a:pt x="5679440" y="1198880"/>
                  </a:cubicBezTo>
                  <a:cubicBezTo>
                    <a:pt x="5688753" y="1202267"/>
                    <a:pt x="5684520" y="1231053"/>
                    <a:pt x="5689600" y="1214120"/>
                  </a:cubicBezTo>
                  <a:cubicBezTo>
                    <a:pt x="5694680" y="1197187"/>
                    <a:pt x="5700607" y="1115907"/>
                    <a:pt x="5709920" y="1097280"/>
                  </a:cubicBezTo>
                  <a:cubicBezTo>
                    <a:pt x="5719233" y="1078653"/>
                    <a:pt x="5735320" y="1123527"/>
                    <a:pt x="5745480" y="1102360"/>
                  </a:cubicBezTo>
                  <a:cubicBezTo>
                    <a:pt x="5755640" y="1081193"/>
                    <a:pt x="5761567" y="992293"/>
                    <a:pt x="5770880" y="970280"/>
                  </a:cubicBezTo>
                  <a:cubicBezTo>
                    <a:pt x="5780193" y="948267"/>
                    <a:pt x="5788660" y="999913"/>
                    <a:pt x="5801360" y="970280"/>
                  </a:cubicBezTo>
                  <a:cubicBezTo>
                    <a:pt x="5814060" y="940647"/>
                    <a:pt x="5832687" y="819573"/>
                    <a:pt x="5847080" y="792480"/>
                  </a:cubicBezTo>
                  <a:cubicBezTo>
                    <a:pt x="5861473" y="765387"/>
                    <a:pt x="5870787" y="835660"/>
                    <a:pt x="5887720" y="807720"/>
                  </a:cubicBezTo>
                  <a:cubicBezTo>
                    <a:pt x="5904653" y="779780"/>
                    <a:pt x="5932593" y="658707"/>
                    <a:pt x="5948680" y="624840"/>
                  </a:cubicBezTo>
                  <a:cubicBezTo>
                    <a:pt x="5964767" y="590973"/>
                    <a:pt x="5974080" y="625687"/>
                    <a:pt x="5984240" y="604520"/>
                  </a:cubicBezTo>
                  <a:cubicBezTo>
                    <a:pt x="5994400" y="583353"/>
                    <a:pt x="6001173" y="516467"/>
                    <a:pt x="6009640" y="497840"/>
                  </a:cubicBezTo>
                  <a:cubicBezTo>
                    <a:pt x="6018107" y="479213"/>
                    <a:pt x="6024033" y="491913"/>
                    <a:pt x="6035040" y="492760"/>
                  </a:cubicBezTo>
                  <a:cubicBezTo>
                    <a:pt x="6046047" y="493607"/>
                    <a:pt x="6062980" y="508000"/>
                    <a:pt x="6075680" y="502920"/>
                  </a:cubicBezTo>
                  <a:cubicBezTo>
                    <a:pt x="6088380" y="497840"/>
                    <a:pt x="6101927" y="474133"/>
                    <a:pt x="6111240" y="462280"/>
                  </a:cubicBezTo>
                  <a:cubicBezTo>
                    <a:pt x="6120553" y="450427"/>
                    <a:pt x="6123093" y="447040"/>
                    <a:pt x="6131560" y="431800"/>
                  </a:cubicBezTo>
                  <a:cubicBezTo>
                    <a:pt x="6140027" y="416560"/>
                    <a:pt x="6150187" y="376767"/>
                    <a:pt x="6162040" y="370840"/>
                  </a:cubicBezTo>
                  <a:cubicBezTo>
                    <a:pt x="6173893" y="364913"/>
                    <a:pt x="6189980" y="406400"/>
                    <a:pt x="6202680" y="396240"/>
                  </a:cubicBezTo>
                  <a:cubicBezTo>
                    <a:pt x="6215380" y="386080"/>
                    <a:pt x="6230620" y="338667"/>
                    <a:pt x="6238240" y="309880"/>
                  </a:cubicBezTo>
                  <a:cubicBezTo>
                    <a:pt x="6245860" y="281093"/>
                    <a:pt x="6243320" y="245533"/>
                    <a:pt x="6248400" y="223520"/>
                  </a:cubicBezTo>
                  <a:cubicBezTo>
                    <a:pt x="6253480" y="201507"/>
                    <a:pt x="6260253" y="182880"/>
                    <a:pt x="6268720" y="177800"/>
                  </a:cubicBezTo>
                  <a:cubicBezTo>
                    <a:pt x="6277187" y="172720"/>
                    <a:pt x="6290733" y="176953"/>
                    <a:pt x="6299200" y="193040"/>
                  </a:cubicBezTo>
                  <a:cubicBezTo>
                    <a:pt x="6307667" y="209127"/>
                    <a:pt x="6316133" y="259080"/>
                    <a:pt x="6319520" y="274320"/>
                  </a:cubicBezTo>
                  <a:cubicBezTo>
                    <a:pt x="6322907" y="289560"/>
                    <a:pt x="6314440" y="298027"/>
                    <a:pt x="6319520" y="284480"/>
                  </a:cubicBezTo>
                  <a:cubicBezTo>
                    <a:pt x="6324600" y="270933"/>
                    <a:pt x="6338993" y="197273"/>
                    <a:pt x="6350000" y="193040"/>
                  </a:cubicBezTo>
                  <a:cubicBezTo>
                    <a:pt x="6361007" y="188807"/>
                    <a:pt x="6376247" y="269240"/>
                    <a:pt x="6385560" y="259080"/>
                  </a:cubicBezTo>
                  <a:cubicBezTo>
                    <a:pt x="6394873" y="248920"/>
                    <a:pt x="6401647" y="154093"/>
                    <a:pt x="6405880" y="132080"/>
                  </a:cubicBezTo>
                  <a:cubicBezTo>
                    <a:pt x="6410113" y="110067"/>
                    <a:pt x="6402493" y="105833"/>
                    <a:pt x="6410960" y="127000"/>
                  </a:cubicBezTo>
                  <a:cubicBezTo>
                    <a:pt x="6419427" y="148167"/>
                    <a:pt x="6448213" y="226060"/>
                    <a:pt x="6456680" y="259080"/>
                  </a:cubicBezTo>
                  <a:cubicBezTo>
                    <a:pt x="6465147" y="292100"/>
                    <a:pt x="6454987" y="321733"/>
                    <a:pt x="6461760" y="325120"/>
                  </a:cubicBezTo>
                  <a:cubicBezTo>
                    <a:pt x="6468533" y="328507"/>
                    <a:pt x="6488007" y="307340"/>
                    <a:pt x="6497320" y="279400"/>
                  </a:cubicBezTo>
                  <a:cubicBezTo>
                    <a:pt x="6506633" y="251460"/>
                    <a:pt x="6510867" y="181187"/>
                    <a:pt x="6517640" y="157480"/>
                  </a:cubicBezTo>
                  <a:cubicBezTo>
                    <a:pt x="6524413" y="133773"/>
                    <a:pt x="6527800" y="129540"/>
                    <a:pt x="6537960" y="137160"/>
                  </a:cubicBezTo>
                  <a:cubicBezTo>
                    <a:pt x="6548120" y="144780"/>
                    <a:pt x="6567593" y="200660"/>
                    <a:pt x="6578600" y="203200"/>
                  </a:cubicBezTo>
                  <a:cubicBezTo>
                    <a:pt x="6589607" y="205740"/>
                    <a:pt x="6598073" y="161713"/>
                    <a:pt x="6604000" y="152400"/>
                  </a:cubicBezTo>
                  <a:cubicBezTo>
                    <a:pt x="6609927" y="143087"/>
                    <a:pt x="6608233" y="136313"/>
                    <a:pt x="6614160" y="147320"/>
                  </a:cubicBezTo>
                  <a:cubicBezTo>
                    <a:pt x="6620087" y="158327"/>
                    <a:pt x="6627707" y="209973"/>
                    <a:pt x="6639560" y="218440"/>
                  </a:cubicBezTo>
                  <a:cubicBezTo>
                    <a:pt x="6651413" y="226907"/>
                    <a:pt x="6675120" y="216747"/>
                    <a:pt x="6685280" y="198120"/>
                  </a:cubicBezTo>
                  <a:cubicBezTo>
                    <a:pt x="6695440" y="179493"/>
                    <a:pt x="6692053" y="125307"/>
                    <a:pt x="6700520" y="106680"/>
                  </a:cubicBezTo>
                  <a:cubicBezTo>
                    <a:pt x="6708987" y="88053"/>
                    <a:pt x="6723380" y="104140"/>
                    <a:pt x="6736080" y="86360"/>
                  </a:cubicBezTo>
                  <a:cubicBezTo>
                    <a:pt x="6748780" y="68580"/>
                    <a:pt x="6763173" y="0"/>
                    <a:pt x="6776720" y="0"/>
                  </a:cubicBezTo>
                  <a:cubicBezTo>
                    <a:pt x="6790267" y="0"/>
                    <a:pt x="6807200" y="61807"/>
                    <a:pt x="6817360" y="86360"/>
                  </a:cubicBezTo>
                  <a:cubicBezTo>
                    <a:pt x="6827520" y="110913"/>
                    <a:pt x="6829213" y="147320"/>
                    <a:pt x="6837680" y="147320"/>
                  </a:cubicBezTo>
                  <a:cubicBezTo>
                    <a:pt x="6846147" y="147320"/>
                    <a:pt x="6858847" y="109220"/>
                    <a:pt x="6868160" y="86360"/>
                  </a:cubicBezTo>
                  <a:cubicBezTo>
                    <a:pt x="6877473" y="63500"/>
                    <a:pt x="6885940" y="1693"/>
                    <a:pt x="6893560" y="10160"/>
                  </a:cubicBezTo>
                  <a:cubicBezTo>
                    <a:pt x="6901180" y="18627"/>
                    <a:pt x="6904567" y="129540"/>
                    <a:pt x="6913880" y="137160"/>
                  </a:cubicBezTo>
                  <a:cubicBezTo>
                    <a:pt x="6923193" y="144780"/>
                    <a:pt x="6936740" y="63500"/>
                    <a:pt x="6949440" y="55880"/>
                  </a:cubicBezTo>
                  <a:cubicBezTo>
                    <a:pt x="6962140" y="48260"/>
                    <a:pt x="6979073" y="93133"/>
                    <a:pt x="6990080" y="91440"/>
                  </a:cubicBezTo>
                  <a:cubicBezTo>
                    <a:pt x="7001087" y="89747"/>
                    <a:pt x="7006167" y="51647"/>
                    <a:pt x="7015480" y="45720"/>
                  </a:cubicBezTo>
                  <a:cubicBezTo>
                    <a:pt x="7024793" y="39793"/>
                    <a:pt x="7033260" y="45720"/>
                    <a:pt x="7045960" y="55880"/>
                  </a:cubicBezTo>
                  <a:cubicBezTo>
                    <a:pt x="7058660" y="66040"/>
                    <a:pt x="7078980" y="106680"/>
                    <a:pt x="7091680" y="106680"/>
                  </a:cubicBezTo>
                  <a:cubicBezTo>
                    <a:pt x="7104380" y="106680"/>
                    <a:pt x="7112000" y="44873"/>
                    <a:pt x="7122160" y="55880"/>
                  </a:cubicBezTo>
                  <a:cubicBezTo>
                    <a:pt x="7132320" y="66887"/>
                    <a:pt x="7143327" y="139700"/>
                    <a:pt x="7152640" y="172720"/>
                  </a:cubicBezTo>
                  <a:cubicBezTo>
                    <a:pt x="7161953" y="205740"/>
                    <a:pt x="7170420" y="248073"/>
                    <a:pt x="7178040" y="254000"/>
                  </a:cubicBezTo>
                  <a:cubicBezTo>
                    <a:pt x="7185660" y="259927"/>
                    <a:pt x="7189893" y="218440"/>
                    <a:pt x="7198360" y="208280"/>
                  </a:cubicBezTo>
                  <a:cubicBezTo>
                    <a:pt x="7206827" y="198120"/>
                    <a:pt x="7217833" y="181187"/>
                    <a:pt x="7228840" y="193040"/>
                  </a:cubicBezTo>
                  <a:cubicBezTo>
                    <a:pt x="7239847" y="204893"/>
                    <a:pt x="7254240" y="259927"/>
                    <a:pt x="7264400" y="279400"/>
                  </a:cubicBezTo>
                  <a:cubicBezTo>
                    <a:pt x="7274560" y="298873"/>
                    <a:pt x="7279640" y="311573"/>
                    <a:pt x="7289800" y="309880"/>
                  </a:cubicBezTo>
                  <a:cubicBezTo>
                    <a:pt x="7299960" y="308187"/>
                    <a:pt x="7314353" y="265853"/>
                    <a:pt x="7325360" y="269240"/>
                  </a:cubicBezTo>
                  <a:cubicBezTo>
                    <a:pt x="7336367" y="272627"/>
                    <a:pt x="7345680" y="318347"/>
                    <a:pt x="7355840" y="330200"/>
                  </a:cubicBezTo>
                  <a:cubicBezTo>
                    <a:pt x="7366000" y="342053"/>
                    <a:pt x="7377007" y="324273"/>
                    <a:pt x="7386320" y="340360"/>
                  </a:cubicBezTo>
                  <a:cubicBezTo>
                    <a:pt x="7395633" y="356447"/>
                    <a:pt x="7401560" y="415713"/>
                    <a:pt x="7411720" y="426720"/>
                  </a:cubicBezTo>
                  <a:cubicBezTo>
                    <a:pt x="7421880" y="437727"/>
                    <a:pt x="7437967" y="404707"/>
                    <a:pt x="7447280" y="406400"/>
                  </a:cubicBezTo>
                  <a:cubicBezTo>
                    <a:pt x="7456593" y="408093"/>
                    <a:pt x="7459133" y="420793"/>
                    <a:pt x="7467600" y="436880"/>
                  </a:cubicBezTo>
                  <a:cubicBezTo>
                    <a:pt x="7476067" y="452967"/>
                    <a:pt x="7487073" y="480907"/>
                    <a:pt x="7498080" y="502920"/>
                  </a:cubicBezTo>
                  <a:cubicBezTo>
                    <a:pt x="7509087" y="524933"/>
                    <a:pt x="7521787" y="547793"/>
                    <a:pt x="7533640" y="568960"/>
                  </a:cubicBezTo>
                  <a:cubicBezTo>
                    <a:pt x="7545493" y="590127"/>
                    <a:pt x="7562427" y="606213"/>
                    <a:pt x="7569200" y="629920"/>
                  </a:cubicBezTo>
                  <a:cubicBezTo>
                    <a:pt x="7575973" y="653627"/>
                    <a:pt x="7567507" y="701040"/>
                    <a:pt x="7574280" y="711200"/>
                  </a:cubicBezTo>
                  <a:cubicBezTo>
                    <a:pt x="7581053" y="721360"/>
                    <a:pt x="7602220" y="687493"/>
                    <a:pt x="7609840" y="690880"/>
                  </a:cubicBezTo>
                  <a:cubicBezTo>
                    <a:pt x="7617460" y="694267"/>
                    <a:pt x="7620000" y="731520"/>
                    <a:pt x="7620000" y="731520"/>
                  </a:cubicBezTo>
                  <a:cubicBezTo>
                    <a:pt x="7623387" y="745067"/>
                    <a:pt x="7625080" y="762000"/>
                    <a:pt x="7630160" y="772160"/>
                  </a:cubicBezTo>
                  <a:cubicBezTo>
                    <a:pt x="7635240" y="782320"/>
                    <a:pt x="7634393" y="773007"/>
                    <a:pt x="7650480" y="792480"/>
                  </a:cubicBezTo>
                  <a:cubicBezTo>
                    <a:pt x="7666567" y="811953"/>
                    <a:pt x="7712287" y="872913"/>
                    <a:pt x="7726680" y="889000"/>
                  </a:cubicBezTo>
                  <a:cubicBezTo>
                    <a:pt x="7741073" y="905087"/>
                    <a:pt x="7729220" y="893233"/>
                    <a:pt x="7736840" y="889000"/>
                  </a:cubicBezTo>
                  <a:cubicBezTo>
                    <a:pt x="7744460" y="884767"/>
                    <a:pt x="7763087" y="867833"/>
                    <a:pt x="7772400" y="863600"/>
                  </a:cubicBezTo>
                  <a:cubicBezTo>
                    <a:pt x="7781713" y="859367"/>
                    <a:pt x="7788487" y="854287"/>
                    <a:pt x="7792720" y="863600"/>
                  </a:cubicBezTo>
                  <a:cubicBezTo>
                    <a:pt x="7796953" y="872913"/>
                    <a:pt x="7795260" y="902547"/>
                    <a:pt x="7797800" y="919480"/>
                  </a:cubicBezTo>
                  <a:cubicBezTo>
                    <a:pt x="7800340" y="936413"/>
                    <a:pt x="7804573" y="946573"/>
                    <a:pt x="7807960" y="965200"/>
                  </a:cubicBezTo>
                  <a:cubicBezTo>
                    <a:pt x="7811347" y="983827"/>
                    <a:pt x="7816427" y="1015153"/>
                    <a:pt x="7818120" y="1031240"/>
                  </a:cubicBezTo>
                  <a:cubicBezTo>
                    <a:pt x="7819813" y="1047327"/>
                    <a:pt x="7813887" y="1060027"/>
                    <a:pt x="7818120" y="1061720"/>
                  </a:cubicBezTo>
                  <a:cubicBezTo>
                    <a:pt x="7822353" y="1063413"/>
                    <a:pt x="7836747" y="1032933"/>
                    <a:pt x="7843520" y="1041400"/>
                  </a:cubicBezTo>
                  <a:cubicBezTo>
                    <a:pt x="7850293" y="1049867"/>
                    <a:pt x="7853680" y="1093893"/>
                    <a:pt x="7858760" y="1112520"/>
                  </a:cubicBezTo>
                  <a:cubicBezTo>
                    <a:pt x="7863840" y="1131147"/>
                    <a:pt x="7864687" y="1135380"/>
                    <a:pt x="7874000" y="1153160"/>
                  </a:cubicBezTo>
                  <a:cubicBezTo>
                    <a:pt x="7883313" y="1170940"/>
                    <a:pt x="7906173" y="1199727"/>
                    <a:pt x="7914640" y="1219200"/>
                  </a:cubicBezTo>
                  <a:cubicBezTo>
                    <a:pt x="7923107" y="1238673"/>
                    <a:pt x="7917180" y="1252220"/>
                    <a:pt x="7924800" y="1270000"/>
                  </a:cubicBezTo>
                  <a:cubicBezTo>
                    <a:pt x="7932420" y="1287780"/>
                    <a:pt x="7950200" y="1308100"/>
                    <a:pt x="7960360" y="1325880"/>
                  </a:cubicBezTo>
                  <a:cubicBezTo>
                    <a:pt x="7970520" y="1343660"/>
                    <a:pt x="7980680" y="1363980"/>
                    <a:pt x="7985760" y="1376680"/>
                  </a:cubicBezTo>
                  <a:cubicBezTo>
                    <a:pt x="7990840" y="1389380"/>
                    <a:pt x="7986607" y="1407160"/>
                    <a:pt x="7990840" y="1402080"/>
                  </a:cubicBezTo>
                  <a:cubicBezTo>
                    <a:pt x="7995073" y="1397000"/>
                    <a:pt x="8002693" y="1345353"/>
                    <a:pt x="8011160" y="1346200"/>
                  </a:cubicBezTo>
                  <a:cubicBezTo>
                    <a:pt x="8019627" y="1347047"/>
                    <a:pt x="8031480" y="1404620"/>
                    <a:pt x="8041640" y="1407160"/>
                  </a:cubicBezTo>
                  <a:cubicBezTo>
                    <a:pt x="8051800" y="1409700"/>
                    <a:pt x="8061960" y="1348740"/>
                    <a:pt x="8072120" y="1361440"/>
                  </a:cubicBezTo>
                  <a:cubicBezTo>
                    <a:pt x="8082280" y="1374140"/>
                    <a:pt x="8098367" y="1451187"/>
                    <a:pt x="8102600" y="1483360"/>
                  </a:cubicBezTo>
                  <a:cubicBezTo>
                    <a:pt x="8106833" y="1515533"/>
                    <a:pt x="8091593" y="1551093"/>
                    <a:pt x="8097520" y="1554480"/>
                  </a:cubicBezTo>
                  <a:cubicBezTo>
                    <a:pt x="8103447" y="1557867"/>
                    <a:pt x="8124613" y="1498600"/>
                    <a:pt x="8138160" y="1503680"/>
                  </a:cubicBezTo>
                  <a:cubicBezTo>
                    <a:pt x="8151707" y="1508760"/>
                    <a:pt x="8166947" y="1595967"/>
                    <a:pt x="8178800" y="1584960"/>
                  </a:cubicBezTo>
                  <a:cubicBezTo>
                    <a:pt x="8190653" y="1573953"/>
                    <a:pt x="8194040" y="1441027"/>
                    <a:pt x="8209280" y="1437640"/>
                  </a:cubicBezTo>
                  <a:cubicBezTo>
                    <a:pt x="8224520" y="1434253"/>
                    <a:pt x="8243993" y="1527387"/>
                    <a:pt x="8270240" y="156464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24" name="直接连接符 123"/>
            <p:cNvCxnSpPr/>
            <p:nvPr/>
          </p:nvCxnSpPr>
          <p:spPr>
            <a:xfrm flipV="1">
              <a:off x="981404" y="1659467"/>
              <a:ext cx="0" cy="2638514"/>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987427" y="4285934"/>
              <a:ext cx="5983041"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25"/>
            <p:cNvSpPr txBox="1"/>
            <p:nvPr/>
          </p:nvSpPr>
          <p:spPr>
            <a:xfrm>
              <a:off x="569978" y="4176480"/>
              <a:ext cx="393354" cy="231391"/>
            </a:xfrm>
            <a:prstGeom prst="rect">
              <a:avLst/>
            </a:prstGeom>
            <a:noFill/>
          </p:spPr>
          <p:txBody>
            <a:bodyPr wrap="square" rtlCol="0">
              <a:spAutoFit/>
            </a:bodyPr>
            <a:lstStyle/>
            <a:p>
              <a:pPr algn="ctr"/>
              <a:r>
                <a:rPr lang="en-US" altLang="zh-CN" sz="800" b="1" dirty="0"/>
                <a:t>200</a:t>
              </a:r>
              <a:endParaRPr lang="zh-CN" altLang="en-US" sz="800" b="1" dirty="0"/>
            </a:p>
          </p:txBody>
        </p:sp>
        <p:sp>
          <p:nvSpPr>
            <p:cNvPr id="127" name="TextBox 26"/>
            <p:cNvSpPr txBox="1"/>
            <p:nvPr/>
          </p:nvSpPr>
          <p:spPr>
            <a:xfrm>
              <a:off x="582028" y="3748775"/>
              <a:ext cx="393354" cy="231391"/>
            </a:xfrm>
            <a:prstGeom prst="rect">
              <a:avLst/>
            </a:prstGeom>
            <a:noFill/>
          </p:spPr>
          <p:txBody>
            <a:bodyPr wrap="square" rtlCol="0">
              <a:spAutoFit/>
            </a:bodyPr>
            <a:lstStyle/>
            <a:p>
              <a:pPr algn="ctr"/>
              <a:r>
                <a:rPr lang="en-US" altLang="zh-CN" sz="800" b="1" dirty="0"/>
                <a:t>300</a:t>
              </a:r>
              <a:endParaRPr lang="zh-CN" altLang="en-US" sz="800" b="1" dirty="0"/>
            </a:p>
          </p:txBody>
        </p:sp>
        <p:sp>
          <p:nvSpPr>
            <p:cNvPr id="128" name="TextBox 27"/>
            <p:cNvSpPr txBox="1"/>
            <p:nvPr/>
          </p:nvSpPr>
          <p:spPr>
            <a:xfrm>
              <a:off x="582028" y="3333119"/>
              <a:ext cx="393354" cy="231391"/>
            </a:xfrm>
            <a:prstGeom prst="rect">
              <a:avLst/>
            </a:prstGeom>
            <a:noFill/>
          </p:spPr>
          <p:txBody>
            <a:bodyPr wrap="square" rtlCol="0">
              <a:spAutoFit/>
            </a:bodyPr>
            <a:lstStyle/>
            <a:p>
              <a:pPr algn="ctr"/>
              <a:r>
                <a:rPr lang="en-US" altLang="zh-CN" sz="800" b="1" dirty="0"/>
                <a:t>400</a:t>
              </a:r>
              <a:endParaRPr lang="zh-CN" altLang="en-US" sz="800" b="1" dirty="0"/>
            </a:p>
          </p:txBody>
        </p:sp>
        <p:sp>
          <p:nvSpPr>
            <p:cNvPr id="129" name="TextBox 28"/>
            <p:cNvSpPr txBox="1"/>
            <p:nvPr/>
          </p:nvSpPr>
          <p:spPr>
            <a:xfrm>
              <a:off x="588050" y="2869271"/>
              <a:ext cx="393354" cy="231391"/>
            </a:xfrm>
            <a:prstGeom prst="rect">
              <a:avLst/>
            </a:prstGeom>
            <a:noFill/>
          </p:spPr>
          <p:txBody>
            <a:bodyPr wrap="square" rtlCol="0">
              <a:spAutoFit/>
            </a:bodyPr>
            <a:lstStyle/>
            <a:p>
              <a:pPr algn="ctr"/>
              <a:r>
                <a:rPr lang="en-US" altLang="zh-CN" sz="800" b="1" dirty="0"/>
                <a:t>500</a:t>
              </a:r>
              <a:endParaRPr lang="zh-CN" altLang="en-US" sz="800" b="1" dirty="0"/>
            </a:p>
          </p:txBody>
        </p:sp>
        <p:sp>
          <p:nvSpPr>
            <p:cNvPr id="130" name="TextBox 29"/>
            <p:cNvSpPr txBox="1"/>
            <p:nvPr/>
          </p:nvSpPr>
          <p:spPr>
            <a:xfrm>
              <a:off x="595281" y="2447591"/>
              <a:ext cx="393354" cy="231391"/>
            </a:xfrm>
            <a:prstGeom prst="rect">
              <a:avLst/>
            </a:prstGeom>
            <a:noFill/>
          </p:spPr>
          <p:txBody>
            <a:bodyPr wrap="square" rtlCol="0">
              <a:spAutoFit/>
            </a:bodyPr>
            <a:lstStyle/>
            <a:p>
              <a:pPr algn="ctr"/>
              <a:r>
                <a:rPr lang="en-US" altLang="zh-CN" sz="800" b="1" dirty="0"/>
                <a:t>600</a:t>
              </a:r>
              <a:endParaRPr lang="zh-CN" altLang="en-US" sz="800" b="1" dirty="0"/>
            </a:p>
          </p:txBody>
        </p:sp>
        <p:sp>
          <p:nvSpPr>
            <p:cNvPr id="131" name="TextBox 30"/>
            <p:cNvSpPr txBox="1"/>
            <p:nvPr/>
          </p:nvSpPr>
          <p:spPr>
            <a:xfrm>
              <a:off x="595281" y="2025910"/>
              <a:ext cx="393354" cy="231391"/>
            </a:xfrm>
            <a:prstGeom prst="rect">
              <a:avLst/>
            </a:prstGeom>
            <a:noFill/>
          </p:spPr>
          <p:txBody>
            <a:bodyPr wrap="square" rtlCol="0">
              <a:spAutoFit/>
            </a:bodyPr>
            <a:lstStyle/>
            <a:p>
              <a:pPr algn="ctr"/>
              <a:r>
                <a:rPr lang="en-US" altLang="zh-CN" sz="800" b="1" dirty="0"/>
                <a:t>700</a:t>
              </a:r>
              <a:endParaRPr lang="zh-CN" altLang="en-US" sz="800" b="1" dirty="0"/>
            </a:p>
          </p:txBody>
        </p:sp>
        <p:sp>
          <p:nvSpPr>
            <p:cNvPr id="132" name="TextBox 31"/>
            <p:cNvSpPr txBox="1"/>
            <p:nvPr/>
          </p:nvSpPr>
          <p:spPr>
            <a:xfrm>
              <a:off x="852455" y="4288945"/>
              <a:ext cx="221116" cy="214863"/>
            </a:xfrm>
            <a:prstGeom prst="rect">
              <a:avLst/>
            </a:prstGeom>
            <a:noFill/>
          </p:spPr>
          <p:txBody>
            <a:bodyPr wrap="square" rtlCol="0">
              <a:spAutoFit/>
            </a:bodyPr>
            <a:lstStyle/>
            <a:p>
              <a:r>
                <a:rPr lang="en-US" altLang="zh-CN" sz="700" b="1" dirty="0"/>
                <a:t>0</a:t>
              </a:r>
              <a:endParaRPr lang="zh-CN" altLang="en-US" sz="700" b="1" dirty="0"/>
            </a:p>
          </p:txBody>
        </p:sp>
        <p:sp>
          <p:nvSpPr>
            <p:cNvPr id="133" name="TextBox 32"/>
            <p:cNvSpPr txBox="1"/>
            <p:nvPr/>
          </p:nvSpPr>
          <p:spPr>
            <a:xfrm>
              <a:off x="6625066" y="4290247"/>
              <a:ext cx="345404" cy="214863"/>
            </a:xfrm>
            <a:prstGeom prst="rect">
              <a:avLst/>
            </a:prstGeom>
            <a:noFill/>
          </p:spPr>
          <p:txBody>
            <a:bodyPr wrap="square" rtlCol="0">
              <a:spAutoFit/>
            </a:bodyPr>
            <a:lstStyle/>
            <a:p>
              <a:r>
                <a:rPr lang="en-US" altLang="zh-CN" sz="700" b="1" dirty="0"/>
                <a:t>24</a:t>
              </a:r>
              <a:endParaRPr lang="zh-CN" altLang="en-US" sz="700" b="1" dirty="0"/>
            </a:p>
          </p:txBody>
        </p:sp>
        <p:sp>
          <p:nvSpPr>
            <p:cNvPr id="134" name="TextBox 33"/>
            <p:cNvSpPr txBox="1"/>
            <p:nvPr/>
          </p:nvSpPr>
          <p:spPr>
            <a:xfrm>
              <a:off x="3156159" y="4290247"/>
              <a:ext cx="320113" cy="214863"/>
            </a:xfrm>
            <a:prstGeom prst="rect">
              <a:avLst/>
            </a:prstGeom>
            <a:noFill/>
          </p:spPr>
          <p:txBody>
            <a:bodyPr wrap="square" rtlCol="0">
              <a:spAutoFit/>
            </a:bodyPr>
            <a:lstStyle/>
            <a:p>
              <a:r>
                <a:rPr lang="en-US" altLang="zh-CN" sz="700" b="1" dirty="0"/>
                <a:t>10</a:t>
              </a:r>
              <a:endParaRPr lang="zh-CN" altLang="en-US" sz="700" b="1" dirty="0"/>
            </a:p>
          </p:txBody>
        </p:sp>
        <p:sp>
          <p:nvSpPr>
            <p:cNvPr id="135" name="TextBox 34"/>
            <p:cNvSpPr txBox="1"/>
            <p:nvPr/>
          </p:nvSpPr>
          <p:spPr>
            <a:xfrm>
              <a:off x="1330901" y="4290247"/>
              <a:ext cx="274589" cy="214863"/>
            </a:xfrm>
            <a:prstGeom prst="rect">
              <a:avLst/>
            </a:prstGeom>
            <a:noFill/>
          </p:spPr>
          <p:txBody>
            <a:bodyPr wrap="square" rtlCol="0">
              <a:spAutoFit/>
            </a:bodyPr>
            <a:lstStyle/>
            <a:p>
              <a:r>
                <a:rPr lang="en-US" altLang="zh-CN" sz="700" b="1" dirty="0"/>
                <a:t>2</a:t>
              </a:r>
              <a:endParaRPr lang="zh-CN" altLang="en-US" sz="700" b="1" dirty="0"/>
            </a:p>
          </p:txBody>
        </p:sp>
        <p:grpSp>
          <p:nvGrpSpPr>
            <p:cNvPr id="136" name="组合 135"/>
            <p:cNvGrpSpPr/>
            <p:nvPr/>
          </p:nvGrpSpPr>
          <p:grpSpPr>
            <a:xfrm>
              <a:off x="992247" y="1920909"/>
              <a:ext cx="5898705" cy="1349525"/>
              <a:chOff x="1122680" y="2026920"/>
              <a:chExt cx="8290560" cy="1896741"/>
            </a:xfrm>
          </p:grpSpPr>
          <p:grpSp>
            <p:nvGrpSpPr>
              <p:cNvPr id="202" name="组合 201"/>
              <p:cNvGrpSpPr/>
              <p:nvPr/>
            </p:nvGrpSpPr>
            <p:grpSpPr>
              <a:xfrm>
                <a:off x="1122680" y="2026920"/>
                <a:ext cx="6172200" cy="1896741"/>
                <a:chOff x="1122680" y="2026920"/>
                <a:chExt cx="6172200" cy="1896741"/>
              </a:xfrm>
            </p:grpSpPr>
            <p:sp>
              <p:nvSpPr>
                <p:cNvPr id="204" name="任意多边形 203"/>
                <p:cNvSpPr/>
                <p:nvPr/>
              </p:nvSpPr>
              <p:spPr>
                <a:xfrm>
                  <a:off x="1122680" y="2087792"/>
                  <a:ext cx="4201160" cy="1835869"/>
                </a:xfrm>
                <a:custGeom>
                  <a:avLst/>
                  <a:gdLst>
                    <a:gd name="connsiteX0" fmla="*/ 0 w 4201160"/>
                    <a:gd name="connsiteY0" fmla="*/ 1158328 h 1835869"/>
                    <a:gd name="connsiteX1" fmla="*/ 35560 w 4201160"/>
                    <a:gd name="connsiteY1" fmla="*/ 1071968 h 1835869"/>
                    <a:gd name="connsiteX2" fmla="*/ 60960 w 4201160"/>
                    <a:gd name="connsiteY2" fmla="*/ 1132928 h 1835869"/>
                    <a:gd name="connsiteX3" fmla="*/ 66040 w 4201160"/>
                    <a:gd name="connsiteY3" fmla="*/ 1178648 h 1835869"/>
                    <a:gd name="connsiteX4" fmla="*/ 91440 w 4201160"/>
                    <a:gd name="connsiteY4" fmla="*/ 1178648 h 1835869"/>
                    <a:gd name="connsiteX5" fmla="*/ 116840 w 4201160"/>
                    <a:gd name="connsiteY5" fmla="*/ 1148168 h 1835869"/>
                    <a:gd name="connsiteX6" fmla="*/ 127000 w 4201160"/>
                    <a:gd name="connsiteY6" fmla="*/ 1204048 h 1835869"/>
                    <a:gd name="connsiteX7" fmla="*/ 147320 w 4201160"/>
                    <a:gd name="connsiteY7" fmla="*/ 1239608 h 1835869"/>
                    <a:gd name="connsiteX8" fmla="*/ 167640 w 4201160"/>
                    <a:gd name="connsiteY8" fmla="*/ 1107528 h 1835869"/>
                    <a:gd name="connsiteX9" fmla="*/ 187960 w 4201160"/>
                    <a:gd name="connsiteY9" fmla="*/ 1092288 h 1835869"/>
                    <a:gd name="connsiteX10" fmla="*/ 182880 w 4201160"/>
                    <a:gd name="connsiteY10" fmla="*/ 1178648 h 1835869"/>
                    <a:gd name="connsiteX11" fmla="*/ 203200 w 4201160"/>
                    <a:gd name="connsiteY11" fmla="*/ 1234528 h 1835869"/>
                    <a:gd name="connsiteX12" fmla="*/ 203200 w 4201160"/>
                    <a:gd name="connsiteY12" fmla="*/ 1305648 h 1835869"/>
                    <a:gd name="connsiteX13" fmla="*/ 228600 w 4201160"/>
                    <a:gd name="connsiteY13" fmla="*/ 1178648 h 1835869"/>
                    <a:gd name="connsiteX14" fmla="*/ 238760 w 4201160"/>
                    <a:gd name="connsiteY14" fmla="*/ 1117688 h 1835869"/>
                    <a:gd name="connsiteX15" fmla="*/ 264160 w 4201160"/>
                    <a:gd name="connsiteY15" fmla="*/ 1249768 h 1835869"/>
                    <a:gd name="connsiteX16" fmla="*/ 279400 w 4201160"/>
                    <a:gd name="connsiteY16" fmla="*/ 1325968 h 1835869"/>
                    <a:gd name="connsiteX17" fmla="*/ 279400 w 4201160"/>
                    <a:gd name="connsiteY17" fmla="*/ 1407248 h 1835869"/>
                    <a:gd name="connsiteX18" fmla="*/ 304800 w 4201160"/>
                    <a:gd name="connsiteY18" fmla="*/ 1427568 h 1835869"/>
                    <a:gd name="connsiteX19" fmla="*/ 320040 w 4201160"/>
                    <a:gd name="connsiteY19" fmla="*/ 1315808 h 1835869"/>
                    <a:gd name="connsiteX20" fmla="*/ 360680 w 4201160"/>
                    <a:gd name="connsiteY20" fmla="*/ 1417408 h 1835869"/>
                    <a:gd name="connsiteX21" fmla="*/ 381000 w 4201160"/>
                    <a:gd name="connsiteY21" fmla="*/ 1366608 h 1835869"/>
                    <a:gd name="connsiteX22" fmla="*/ 381000 w 4201160"/>
                    <a:gd name="connsiteY22" fmla="*/ 1300568 h 1835869"/>
                    <a:gd name="connsiteX23" fmla="*/ 396240 w 4201160"/>
                    <a:gd name="connsiteY23" fmla="*/ 1204048 h 1835869"/>
                    <a:gd name="connsiteX24" fmla="*/ 411480 w 4201160"/>
                    <a:gd name="connsiteY24" fmla="*/ 1193888 h 1835869"/>
                    <a:gd name="connsiteX25" fmla="*/ 431800 w 4201160"/>
                    <a:gd name="connsiteY25" fmla="*/ 1270088 h 1835869"/>
                    <a:gd name="connsiteX26" fmla="*/ 447040 w 4201160"/>
                    <a:gd name="connsiteY26" fmla="*/ 1331048 h 1835869"/>
                    <a:gd name="connsiteX27" fmla="*/ 482600 w 4201160"/>
                    <a:gd name="connsiteY27" fmla="*/ 1392008 h 1835869"/>
                    <a:gd name="connsiteX28" fmla="*/ 513080 w 4201160"/>
                    <a:gd name="connsiteY28" fmla="*/ 1341208 h 1835869"/>
                    <a:gd name="connsiteX29" fmla="*/ 538480 w 4201160"/>
                    <a:gd name="connsiteY29" fmla="*/ 1341208 h 1835869"/>
                    <a:gd name="connsiteX30" fmla="*/ 553720 w 4201160"/>
                    <a:gd name="connsiteY30" fmla="*/ 1361528 h 1835869"/>
                    <a:gd name="connsiteX31" fmla="*/ 553720 w 4201160"/>
                    <a:gd name="connsiteY31" fmla="*/ 1407248 h 1835869"/>
                    <a:gd name="connsiteX32" fmla="*/ 574040 w 4201160"/>
                    <a:gd name="connsiteY32" fmla="*/ 1483448 h 1835869"/>
                    <a:gd name="connsiteX33" fmla="*/ 584200 w 4201160"/>
                    <a:gd name="connsiteY33" fmla="*/ 1564728 h 1835869"/>
                    <a:gd name="connsiteX34" fmla="*/ 609600 w 4201160"/>
                    <a:gd name="connsiteY34" fmla="*/ 1630768 h 1835869"/>
                    <a:gd name="connsiteX35" fmla="*/ 624840 w 4201160"/>
                    <a:gd name="connsiteY35" fmla="*/ 1519008 h 1835869"/>
                    <a:gd name="connsiteX36" fmla="*/ 629920 w 4201160"/>
                    <a:gd name="connsiteY36" fmla="*/ 1442808 h 1835869"/>
                    <a:gd name="connsiteX37" fmla="*/ 650240 w 4201160"/>
                    <a:gd name="connsiteY37" fmla="*/ 1493608 h 1835869"/>
                    <a:gd name="connsiteX38" fmla="*/ 655320 w 4201160"/>
                    <a:gd name="connsiteY38" fmla="*/ 1513928 h 1835869"/>
                    <a:gd name="connsiteX39" fmla="*/ 670560 w 4201160"/>
                    <a:gd name="connsiteY39" fmla="*/ 1503768 h 1835869"/>
                    <a:gd name="connsiteX40" fmla="*/ 685800 w 4201160"/>
                    <a:gd name="connsiteY40" fmla="*/ 1407248 h 1835869"/>
                    <a:gd name="connsiteX41" fmla="*/ 701040 w 4201160"/>
                    <a:gd name="connsiteY41" fmla="*/ 1325968 h 1835869"/>
                    <a:gd name="connsiteX42" fmla="*/ 721360 w 4201160"/>
                    <a:gd name="connsiteY42" fmla="*/ 1295488 h 1835869"/>
                    <a:gd name="connsiteX43" fmla="*/ 736600 w 4201160"/>
                    <a:gd name="connsiteY43" fmla="*/ 1371688 h 1835869"/>
                    <a:gd name="connsiteX44" fmla="*/ 746760 w 4201160"/>
                    <a:gd name="connsiteY44" fmla="*/ 1452968 h 1835869"/>
                    <a:gd name="connsiteX45" fmla="*/ 756920 w 4201160"/>
                    <a:gd name="connsiteY45" fmla="*/ 1473288 h 1835869"/>
                    <a:gd name="connsiteX46" fmla="*/ 782320 w 4201160"/>
                    <a:gd name="connsiteY46" fmla="*/ 1392008 h 1835869"/>
                    <a:gd name="connsiteX47" fmla="*/ 792480 w 4201160"/>
                    <a:gd name="connsiteY47" fmla="*/ 1452968 h 1835869"/>
                    <a:gd name="connsiteX48" fmla="*/ 802640 w 4201160"/>
                    <a:gd name="connsiteY48" fmla="*/ 1493608 h 1835869"/>
                    <a:gd name="connsiteX49" fmla="*/ 833120 w 4201160"/>
                    <a:gd name="connsiteY49" fmla="*/ 1397088 h 1835869"/>
                    <a:gd name="connsiteX50" fmla="*/ 843280 w 4201160"/>
                    <a:gd name="connsiteY50" fmla="*/ 1366608 h 1835869"/>
                    <a:gd name="connsiteX51" fmla="*/ 858520 w 4201160"/>
                    <a:gd name="connsiteY51" fmla="*/ 1463128 h 1835869"/>
                    <a:gd name="connsiteX52" fmla="*/ 863600 w 4201160"/>
                    <a:gd name="connsiteY52" fmla="*/ 1519008 h 1835869"/>
                    <a:gd name="connsiteX53" fmla="*/ 894080 w 4201160"/>
                    <a:gd name="connsiteY53" fmla="*/ 1559648 h 1835869"/>
                    <a:gd name="connsiteX54" fmla="*/ 899160 w 4201160"/>
                    <a:gd name="connsiteY54" fmla="*/ 1493608 h 1835869"/>
                    <a:gd name="connsiteX55" fmla="*/ 924560 w 4201160"/>
                    <a:gd name="connsiteY55" fmla="*/ 1402168 h 1835869"/>
                    <a:gd name="connsiteX56" fmla="*/ 914400 w 4201160"/>
                    <a:gd name="connsiteY56" fmla="*/ 1351368 h 1835869"/>
                    <a:gd name="connsiteX57" fmla="*/ 929640 w 4201160"/>
                    <a:gd name="connsiteY57" fmla="*/ 1336128 h 1835869"/>
                    <a:gd name="connsiteX58" fmla="*/ 949960 w 4201160"/>
                    <a:gd name="connsiteY58" fmla="*/ 1452968 h 1835869"/>
                    <a:gd name="connsiteX59" fmla="*/ 955040 w 4201160"/>
                    <a:gd name="connsiteY59" fmla="*/ 1493608 h 1835869"/>
                    <a:gd name="connsiteX60" fmla="*/ 980440 w 4201160"/>
                    <a:gd name="connsiteY60" fmla="*/ 1381848 h 1835869"/>
                    <a:gd name="connsiteX61" fmla="*/ 1016000 w 4201160"/>
                    <a:gd name="connsiteY61" fmla="*/ 1381848 h 1835869"/>
                    <a:gd name="connsiteX62" fmla="*/ 1041400 w 4201160"/>
                    <a:gd name="connsiteY62" fmla="*/ 1503768 h 1835869"/>
                    <a:gd name="connsiteX63" fmla="*/ 1097280 w 4201160"/>
                    <a:gd name="connsiteY63" fmla="*/ 1280248 h 1835869"/>
                    <a:gd name="connsiteX64" fmla="*/ 1112520 w 4201160"/>
                    <a:gd name="connsiteY64" fmla="*/ 1412328 h 1835869"/>
                    <a:gd name="connsiteX65" fmla="*/ 1117600 w 4201160"/>
                    <a:gd name="connsiteY65" fmla="*/ 1473288 h 1835869"/>
                    <a:gd name="connsiteX66" fmla="*/ 1117600 w 4201160"/>
                    <a:gd name="connsiteY66" fmla="*/ 1519008 h 1835869"/>
                    <a:gd name="connsiteX67" fmla="*/ 1117600 w 4201160"/>
                    <a:gd name="connsiteY67" fmla="*/ 1544408 h 1835869"/>
                    <a:gd name="connsiteX68" fmla="*/ 1153160 w 4201160"/>
                    <a:gd name="connsiteY68" fmla="*/ 1493608 h 1835869"/>
                    <a:gd name="connsiteX69" fmla="*/ 1183640 w 4201160"/>
                    <a:gd name="connsiteY69" fmla="*/ 1559648 h 1835869"/>
                    <a:gd name="connsiteX70" fmla="*/ 1209040 w 4201160"/>
                    <a:gd name="connsiteY70" fmla="*/ 1671408 h 1835869"/>
                    <a:gd name="connsiteX71" fmla="*/ 1239520 w 4201160"/>
                    <a:gd name="connsiteY71" fmla="*/ 1620608 h 1835869"/>
                    <a:gd name="connsiteX72" fmla="*/ 1275080 w 4201160"/>
                    <a:gd name="connsiteY72" fmla="*/ 1701888 h 1835869"/>
                    <a:gd name="connsiteX73" fmla="*/ 1285240 w 4201160"/>
                    <a:gd name="connsiteY73" fmla="*/ 1615528 h 1835869"/>
                    <a:gd name="connsiteX74" fmla="*/ 1300480 w 4201160"/>
                    <a:gd name="connsiteY74" fmla="*/ 1574888 h 1835869"/>
                    <a:gd name="connsiteX75" fmla="*/ 1341120 w 4201160"/>
                    <a:gd name="connsiteY75" fmla="*/ 1529168 h 1835869"/>
                    <a:gd name="connsiteX76" fmla="*/ 1356360 w 4201160"/>
                    <a:gd name="connsiteY76" fmla="*/ 1493608 h 1835869"/>
                    <a:gd name="connsiteX77" fmla="*/ 1376680 w 4201160"/>
                    <a:gd name="connsiteY77" fmla="*/ 1615528 h 1835869"/>
                    <a:gd name="connsiteX78" fmla="*/ 1397000 w 4201160"/>
                    <a:gd name="connsiteY78" fmla="*/ 1635848 h 1835869"/>
                    <a:gd name="connsiteX79" fmla="*/ 1417320 w 4201160"/>
                    <a:gd name="connsiteY79" fmla="*/ 1585048 h 1835869"/>
                    <a:gd name="connsiteX80" fmla="*/ 1427480 w 4201160"/>
                    <a:gd name="connsiteY80" fmla="*/ 1529168 h 1835869"/>
                    <a:gd name="connsiteX81" fmla="*/ 1447800 w 4201160"/>
                    <a:gd name="connsiteY81" fmla="*/ 1524088 h 1835869"/>
                    <a:gd name="connsiteX82" fmla="*/ 1463040 w 4201160"/>
                    <a:gd name="connsiteY82" fmla="*/ 1600288 h 1835869"/>
                    <a:gd name="connsiteX83" fmla="*/ 1503680 w 4201160"/>
                    <a:gd name="connsiteY83" fmla="*/ 1646008 h 1835869"/>
                    <a:gd name="connsiteX84" fmla="*/ 1518920 w 4201160"/>
                    <a:gd name="connsiteY84" fmla="*/ 1691728 h 1835869"/>
                    <a:gd name="connsiteX85" fmla="*/ 1529080 w 4201160"/>
                    <a:gd name="connsiteY85" fmla="*/ 1706968 h 1835869"/>
                    <a:gd name="connsiteX86" fmla="*/ 1544320 w 4201160"/>
                    <a:gd name="connsiteY86" fmla="*/ 1620608 h 1835869"/>
                    <a:gd name="connsiteX87" fmla="*/ 1574800 w 4201160"/>
                    <a:gd name="connsiteY87" fmla="*/ 1686648 h 1835869"/>
                    <a:gd name="connsiteX88" fmla="*/ 1584960 w 4201160"/>
                    <a:gd name="connsiteY88" fmla="*/ 1737448 h 1835869"/>
                    <a:gd name="connsiteX89" fmla="*/ 1605280 w 4201160"/>
                    <a:gd name="connsiteY89" fmla="*/ 1691728 h 1835869"/>
                    <a:gd name="connsiteX90" fmla="*/ 1615440 w 4201160"/>
                    <a:gd name="connsiteY90" fmla="*/ 1686648 h 1835869"/>
                    <a:gd name="connsiteX91" fmla="*/ 1645920 w 4201160"/>
                    <a:gd name="connsiteY91" fmla="*/ 1727288 h 1835869"/>
                    <a:gd name="connsiteX92" fmla="*/ 1661160 w 4201160"/>
                    <a:gd name="connsiteY92" fmla="*/ 1793328 h 1835869"/>
                    <a:gd name="connsiteX93" fmla="*/ 1666240 w 4201160"/>
                    <a:gd name="connsiteY93" fmla="*/ 1833968 h 1835869"/>
                    <a:gd name="connsiteX94" fmla="*/ 1691640 w 4201160"/>
                    <a:gd name="connsiteY94" fmla="*/ 1732368 h 1835869"/>
                    <a:gd name="connsiteX95" fmla="*/ 1691640 w 4201160"/>
                    <a:gd name="connsiteY95" fmla="*/ 1676488 h 1835869"/>
                    <a:gd name="connsiteX96" fmla="*/ 1691640 w 4201160"/>
                    <a:gd name="connsiteY96" fmla="*/ 1651088 h 1835869"/>
                    <a:gd name="connsiteX97" fmla="*/ 1727200 w 4201160"/>
                    <a:gd name="connsiteY97" fmla="*/ 1651088 h 1835869"/>
                    <a:gd name="connsiteX98" fmla="*/ 1757680 w 4201160"/>
                    <a:gd name="connsiteY98" fmla="*/ 1610448 h 1835869"/>
                    <a:gd name="connsiteX99" fmla="*/ 1772920 w 4201160"/>
                    <a:gd name="connsiteY99" fmla="*/ 1646008 h 1835869"/>
                    <a:gd name="connsiteX100" fmla="*/ 1793240 w 4201160"/>
                    <a:gd name="connsiteY100" fmla="*/ 1590128 h 1835869"/>
                    <a:gd name="connsiteX101" fmla="*/ 1818640 w 4201160"/>
                    <a:gd name="connsiteY101" fmla="*/ 1529168 h 1835869"/>
                    <a:gd name="connsiteX102" fmla="*/ 1838960 w 4201160"/>
                    <a:gd name="connsiteY102" fmla="*/ 1473288 h 1835869"/>
                    <a:gd name="connsiteX103" fmla="*/ 1859280 w 4201160"/>
                    <a:gd name="connsiteY103" fmla="*/ 1544408 h 1835869"/>
                    <a:gd name="connsiteX104" fmla="*/ 1879600 w 4201160"/>
                    <a:gd name="connsiteY104" fmla="*/ 1595208 h 1835869"/>
                    <a:gd name="connsiteX105" fmla="*/ 1899920 w 4201160"/>
                    <a:gd name="connsiteY105" fmla="*/ 1615528 h 1835869"/>
                    <a:gd name="connsiteX106" fmla="*/ 1915160 w 4201160"/>
                    <a:gd name="connsiteY106" fmla="*/ 1524088 h 1835869"/>
                    <a:gd name="connsiteX107" fmla="*/ 1915160 w 4201160"/>
                    <a:gd name="connsiteY107" fmla="*/ 1447888 h 1835869"/>
                    <a:gd name="connsiteX108" fmla="*/ 1945640 w 4201160"/>
                    <a:gd name="connsiteY108" fmla="*/ 1412328 h 1835869"/>
                    <a:gd name="connsiteX109" fmla="*/ 1945640 w 4201160"/>
                    <a:gd name="connsiteY109" fmla="*/ 1488528 h 1835869"/>
                    <a:gd name="connsiteX110" fmla="*/ 1965960 w 4201160"/>
                    <a:gd name="connsiteY110" fmla="*/ 1529168 h 1835869"/>
                    <a:gd name="connsiteX111" fmla="*/ 1991360 w 4201160"/>
                    <a:gd name="connsiteY111" fmla="*/ 1447888 h 1835869"/>
                    <a:gd name="connsiteX112" fmla="*/ 2011680 w 4201160"/>
                    <a:gd name="connsiteY112" fmla="*/ 1529168 h 1835869"/>
                    <a:gd name="connsiteX113" fmla="*/ 2016760 w 4201160"/>
                    <a:gd name="connsiteY113" fmla="*/ 1585048 h 1835869"/>
                    <a:gd name="connsiteX114" fmla="*/ 2047240 w 4201160"/>
                    <a:gd name="connsiteY114" fmla="*/ 1579968 h 1835869"/>
                    <a:gd name="connsiteX115" fmla="*/ 2062480 w 4201160"/>
                    <a:gd name="connsiteY115" fmla="*/ 1524088 h 1835869"/>
                    <a:gd name="connsiteX116" fmla="*/ 2067560 w 4201160"/>
                    <a:gd name="connsiteY116" fmla="*/ 1422488 h 1835869"/>
                    <a:gd name="connsiteX117" fmla="*/ 2103120 w 4201160"/>
                    <a:gd name="connsiteY117" fmla="*/ 1351368 h 1835869"/>
                    <a:gd name="connsiteX118" fmla="*/ 2123440 w 4201160"/>
                    <a:gd name="connsiteY118" fmla="*/ 1270088 h 1835869"/>
                    <a:gd name="connsiteX119" fmla="*/ 2148840 w 4201160"/>
                    <a:gd name="connsiteY119" fmla="*/ 1356448 h 1835869"/>
                    <a:gd name="connsiteX120" fmla="*/ 2153920 w 4201160"/>
                    <a:gd name="connsiteY120" fmla="*/ 1422488 h 1835869"/>
                    <a:gd name="connsiteX121" fmla="*/ 2169160 w 4201160"/>
                    <a:gd name="connsiteY121" fmla="*/ 1458048 h 1835869"/>
                    <a:gd name="connsiteX122" fmla="*/ 2184400 w 4201160"/>
                    <a:gd name="connsiteY122" fmla="*/ 1468208 h 1835869"/>
                    <a:gd name="connsiteX123" fmla="*/ 2204720 w 4201160"/>
                    <a:gd name="connsiteY123" fmla="*/ 1447888 h 1835869"/>
                    <a:gd name="connsiteX124" fmla="*/ 2219960 w 4201160"/>
                    <a:gd name="connsiteY124" fmla="*/ 1442808 h 1835869"/>
                    <a:gd name="connsiteX125" fmla="*/ 2240280 w 4201160"/>
                    <a:gd name="connsiteY125" fmla="*/ 1503768 h 1835869"/>
                    <a:gd name="connsiteX126" fmla="*/ 2260600 w 4201160"/>
                    <a:gd name="connsiteY126" fmla="*/ 1417408 h 1835869"/>
                    <a:gd name="connsiteX127" fmla="*/ 2265680 w 4201160"/>
                    <a:gd name="connsiteY127" fmla="*/ 1346288 h 1835869"/>
                    <a:gd name="connsiteX128" fmla="*/ 2286000 w 4201160"/>
                    <a:gd name="connsiteY128" fmla="*/ 1290408 h 1835869"/>
                    <a:gd name="connsiteX129" fmla="*/ 2301240 w 4201160"/>
                    <a:gd name="connsiteY129" fmla="*/ 1219288 h 1835869"/>
                    <a:gd name="connsiteX130" fmla="*/ 2301240 w 4201160"/>
                    <a:gd name="connsiteY130" fmla="*/ 1198968 h 1835869"/>
                    <a:gd name="connsiteX131" fmla="*/ 2301240 w 4201160"/>
                    <a:gd name="connsiteY131" fmla="*/ 1188808 h 1835869"/>
                    <a:gd name="connsiteX132" fmla="*/ 2321560 w 4201160"/>
                    <a:gd name="connsiteY132" fmla="*/ 1285328 h 1835869"/>
                    <a:gd name="connsiteX133" fmla="*/ 2341880 w 4201160"/>
                    <a:gd name="connsiteY133" fmla="*/ 1392008 h 1835869"/>
                    <a:gd name="connsiteX134" fmla="*/ 2362200 w 4201160"/>
                    <a:gd name="connsiteY134" fmla="*/ 1493608 h 1835869"/>
                    <a:gd name="connsiteX135" fmla="*/ 2377440 w 4201160"/>
                    <a:gd name="connsiteY135" fmla="*/ 1417408 h 1835869"/>
                    <a:gd name="connsiteX136" fmla="*/ 2377440 w 4201160"/>
                    <a:gd name="connsiteY136" fmla="*/ 1346288 h 1835869"/>
                    <a:gd name="connsiteX137" fmla="*/ 2377440 w 4201160"/>
                    <a:gd name="connsiteY137" fmla="*/ 1305648 h 1835869"/>
                    <a:gd name="connsiteX138" fmla="*/ 2407920 w 4201160"/>
                    <a:gd name="connsiteY138" fmla="*/ 1325968 h 1835869"/>
                    <a:gd name="connsiteX139" fmla="*/ 2438400 w 4201160"/>
                    <a:gd name="connsiteY139" fmla="*/ 1361528 h 1835869"/>
                    <a:gd name="connsiteX140" fmla="*/ 2473960 w 4201160"/>
                    <a:gd name="connsiteY140" fmla="*/ 1310728 h 1835869"/>
                    <a:gd name="connsiteX141" fmla="*/ 2479040 w 4201160"/>
                    <a:gd name="connsiteY141" fmla="*/ 1300568 h 1835869"/>
                    <a:gd name="connsiteX142" fmla="*/ 2504440 w 4201160"/>
                    <a:gd name="connsiteY142" fmla="*/ 1417408 h 1835869"/>
                    <a:gd name="connsiteX143" fmla="*/ 2529840 w 4201160"/>
                    <a:gd name="connsiteY143" fmla="*/ 1361528 h 1835869"/>
                    <a:gd name="connsiteX144" fmla="*/ 2565400 w 4201160"/>
                    <a:gd name="connsiteY144" fmla="*/ 1447888 h 1835869"/>
                    <a:gd name="connsiteX145" fmla="*/ 2565400 w 4201160"/>
                    <a:gd name="connsiteY145" fmla="*/ 1458048 h 1835869"/>
                    <a:gd name="connsiteX146" fmla="*/ 2585720 w 4201160"/>
                    <a:gd name="connsiteY146" fmla="*/ 1356448 h 1835869"/>
                    <a:gd name="connsiteX147" fmla="*/ 2600960 w 4201160"/>
                    <a:gd name="connsiteY147" fmla="*/ 1275168 h 1835869"/>
                    <a:gd name="connsiteX148" fmla="*/ 2611120 w 4201160"/>
                    <a:gd name="connsiteY148" fmla="*/ 1168488 h 1835869"/>
                    <a:gd name="connsiteX149" fmla="*/ 2661920 w 4201160"/>
                    <a:gd name="connsiteY149" fmla="*/ 1122768 h 1835869"/>
                    <a:gd name="connsiteX150" fmla="*/ 2677160 w 4201160"/>
                    <a:gd name="connsiteY150" fmla="*/ 1285328 h 1835869"/>
                    <a:gd name="connsiteX151" fmla="*/ 2682240 w 4201160"/>
                    <a:gd name="connsiteY151" fmla="*/ 1315808 h 1835869"/>
                    <a:gd name="connsiteX152" fmla="*/ 2697480 w 4201160"/>
                    <a:gd name="connsiteY152" fmla="*/ 1219288 h 1835869"/>
                    <a:gd name="connsiteX153" fmla="*/ 2702560 w 4201160"/>
                    <a:gd name="connsiteY153" fmla="*/ 1117688 h 1835869"/>
                    <a:gd name="connsiteX154" fmla="*/ 2702560 w 4201160"/>
                    <a:gd name="connsiteY154" fmla="*/ 1107528 h 1835869"/>
                    <a:gd name="connsiteX155" fmla="*/ 2733040 w 4201160"/>
                    <a:gd name="connsiteY155" fmla="*/ 1153248 h 1835869"/>
                    <a:gd name="connsiteX156" fmla="*/ 2748280 w 4201160"/>
                    <a:gd name="connsiteY156" fmla="*/ 1102448 h 1835869"/>
                    <a:gd name="connsiteX157" fmla="*/ 2753360 w 4201160"/>
                    <a:gd name="connsiteY157" fmla="*/ 1061808 h 1835869"/>
                    <a:gd name="connsiteX158" fmla="*/ 2768600 w 4201160"/>
                    <a:gd name="connsiteY158" fmla="*/ 1056728 h 1835869"/>
                    <a:gd name="connsiteX159" fmla="*/ 2794000 w 4201160"/>
                    <a:gd name="connsiteY159" fmla="*/ 1087208 h 1835869"/>
                    <a:gd name="connsiteX160" fmla="*/ 2804160 w 4201160"/>
                    <a:gd name="connsiteY160" fmla="*/ 1066888 h 1835869"/>
                    <a:gd name="connsiteX161" fmla="*/ 2809240 w 4201160"/>
                    <a:gd name="connsiteY161" fmla="*/ 1021168 h 1835869"/>
                    <a:gd name="connsiteX162" fmla="*/ 2819400 w 4201160"/>
                    <a:gd name="connsiteY162" fmla="*/ 1005928 h 1835869"/>
                    <a:gd name="connsiteX163" fmla="*/ 2849880 w 4201160"/>
                    <a:gd name="connsiteY163" fmla="*/ 1056728 h 1835869"/>
                    <a:gd name="connsiteX164" fmla="*/ 2870200 w 4201160"/>
                    <a:gd name="connsiteY164" fmla="*/ 1061808 h 1835869"/>
                    <a:gd name="connsiteX165" fmla="*/ 2895600 w 4201160"/>
                    <a:gd name="connsiteY165" fmla="*/ 1138008 h 1835869"/>
                    <a:gd name="connsiteX166" fmla="*/ 2905760 w 4201160"/>
                    <a:gd name="connsiteY166" fmla="*/ 1193888 h 1835869"/>
                    <a:gd name="connsiteX167" fmla="*/ 2921000 w 4201160"/>
                    <a:gd name="connsiteY167" fmla="*/ 1127848 h 1835869"/>
                    <a:gd name="connsiteX168" fmla="*/ 2946400 w 4201160"/>
                    <a:gd name="connsiteY168" fmla="*/ 1026248 h 1835869"/>
                    <a:gd name="connsiteX169" fmla="*/ 2971800 w 4201160"/>
                    <a:gd name="connsiteY169" fmla="*/ 1051648 h 1835869"/>
                    <a:gd name="connsiteX170" fmla="*/ 2992120 w 4201160"/>
                    <a:gd name="connsiteY170" fmla="*/ 1026248 h 1835869"/>
                    <a:gd name="connsiteX171" fmla="*/ 3022600 w 4201160"/>
                    <a:gd name="connsiteY171" fmla="*/ 1041488 h 1835869"/>
                    <a:gd name="connsiteX172" fmla="*/ 3058160 w 4201160"/>
                    <a:gd name="connsiteY172" fmla="*/ 960208 h 1835869"/>
                    <a:gd name="connsiteX173" fmla="*/ 3083560 w 4201160"/>
                    <a:gd name="connsiteY173" fmla="*/ 884008 h 1835869"/>
                    <a:gd name="connsiteX174" fmla="*/ 3103880 w 4201160"/>
                    <a:gd name="connsiteY174" fmla="*/ 833208 h 1835869"/>
                    <a:gd name="connsiteX175" fmla="*/ 3124200 w 4201160"/>
                    <a:gd name="connsiteY175" fmla="*/ 853528 h 1835869"/>
                    <a:gd name="connsiteX176" fmla="*/ 3164840 w 4201160"/>
                    <a:gd name="connsiteY176" fmla="*/ 792568 h 1835869"/>
                    <a:gd name="connsiteX177" fmla="*/ 3169920 w 4201160"/>
                    <a:gd name="connsiteY177" fmla="*/ 731608 h 1835869"/>
                    <a:gd name="connsiteX178" fmla="*/ 3180080 w 4201160"/>
                    <a:gd name="connsiteY178" fmla="*/ 680808 h 1835869"/>
                    <a:gd name="connsiteX179" fmla="*/ 3205480 w 4201160"/>
                    <a:gd name="connsiteY179" fmla="*/ 614768 h 1835869"/>
                    <a:gd name="connsiteX180" fmla="*/ 3230880 w 4201160"/>
                    <a:gd name="connsiteY180" fmla="*/ 599528 h 1835869"/>
                    <a:gd name="connsiteX181" fmla="*/ 3241040 w 4201160"/>
                    <a:gd name="connsiteY181" fmla="*/ 665568 h 1835869"/>
                    <a:gd name="connsiteX182" fmla="*/ 3251200 w 4201160"/>
                    <a:gd name="connsiteY182" fmla="*/ 711288 h 1835869"/>
                    <a:gd name="connsiteX183" fmla="*/ 3281680 w 4201160"/>
                    <a:gd name="connsiteY183" fmla="*/ 690968 h 1835869"/>
                    <a:gd name="connsiteX184" fmla="*/ 3296920 w 4201160"/>
                    <a:gd name="connsiteY184" fmla="*/ 741768 h 1835869"/>
                    <a:gd name="connsiteX185" fmla="*/ 3307080 w 4201160"/>
                    <a:gd name="connsiteY185" fmla="*/ 817968 h 1835869"/>
                    <a:gd name="connsiteX186" fmla="*/ 3337560 w 4201160"/>
                    <a:gd name="connsiteY186" fmla="*/ 909408 h 1835869"/>
                    <a:gd name="connsiteX187" fmla="*/ 3352800 w 4201160"/>
                    <a:gd name="connsiteY187" fmla="*/ 797648 h 1835869"/>
                    <a:gd name="connsiteX188" fmla="*/ 3352800 w 4201160"/>
                    <a:gd name="connsiteY188" fmla="*/ 716368 h 1835869"/>
                    <a:gd name="connsiteX189" fmla="*/ 3362960 w 4201160"/>
                    <a:gd name="connsiteY189" fmla="*/ 624928 h 1835869"/>
                    <a:gd name="connsiteX190" fmla="*/ 3373120 w 4201160"/>
                    <a:gd name="connsiteY190" fmla="*/ 569048 h 1835869"/>
                    <a:gd name="connsiteX191" fmla="*/ 3398520 w 4201160"/>
                    <a:gd name="connsiteY191" fmla="*/ 538568 h 1835869"/>
                    <a:gd name="connsiteX192" fmla="*/ 3418840 w 4201160"/>
                    <a:gd name="connsiteY192" fmla="*/ 487768 h 1835869"/>
                    <a:gd name="connsiteX193" fmla="*/ 3434080 w 4201160"/>
                    <a:gd name="connsiteY193" fmla="*/ 447128 h 1835869"/>
                    <a:gd name="connsiteX194" fmla="*/ 3464560 w 4201160"/>
                    <a:gd name="connsiteY194" fmla="*/ 416648 h 1835869"/>
                    <a:gd name="connsiteX195" fmla="*/ 3505200 w 4201160"/>
                    <a:gd name="connsiteY195" fmla="*/ 442048 h 1835869"/>
                    <a:gd name="connsiteX196" fmla="*/ 3530600 w 4201160"/>
                    <a:gd name="connsiteY196" fmla="*/ 436968 h 1835869"/>
                    <a:gd name="connsiteX197" fmla="*/ 3550920 w 4201160"/>
                    <a:gd name="connsiteY197" fmla="*/ 401408 h 1835869"/>
                    <a:gd name="connsiteX198" fmla="*/ 3566160 w 4201160"/>
                    <a:gd name="connsiteY198" fmla="*/ 391248 h 1835869"/>
                    <a:gd name="connsiteX199" fmla="*/ 3581400 w 4201160"/>
                    <a:gd name="connsiteY199" fmla="*/ 477608 h 1835869"/>
                    <a:gd name="connsiteX200" fmla="*/ 3596640 w 4201160"/>
                    <a:gd name="connsiteY200" fmla="*/ 518248 h 1835869"/>
                    <a:gd name="connsiteX201" fmla="*/ 3596640 w 4201160"/>
                    <a:gd name="connsiteY201" fmla="*/ 538568 h 1835869"/>
                    <a:gd name="connsiteX202" fmla="*/ 3616960 w 4201160"/>
                    <a:gd name="connsiteY202" fmla="*/ 482688 h 1835869"/>
                    <a:gd name="connsiteX203" fmla="*/ 3627120 w 4201160"/>
                    <a:gd name="connsiteY203" fmla="*/ 447128 h 1835869"/>
                    <a:gd name="connsiteX204" fmla="*/ 3642360 w 4201160"/>
                    <a:gd name="connsiteY204" fmla="*/ 391248 h 1835869"/>
                    <a:gd name="connsiteX205" fmla="*/ 3667760 w 4201160"/>
                    <a:gd name="connsiteY205" fmla="*/ 335368 h 1835869"/>
                    <a:gd name="connsiteX206" fmla="*/ 3688080 w 4201160"/>
                    <a:gd name="connsiteY206" fmla="*/ 315048 h 1835869"/>
                    <a:gd name="connsiteX207" fmla="*/ 3713480 w 4201160"/>
                    <a:gd name="connsiteY207" fmla="*/ 335368 h 1835869"/>
                    <a:gd name="connsiteX208" fmla="*/ 3723640 w 4201160"/>
                    <a:gd name="connsiteY208" fmla="*/ 304888 h 1835869"/>
                    <a:gd name="connsiteX209" fmla="*/ 3764280 w 4201160"/>
                    <a:gd name="connsiteY209" fmla="*/ 249008 h 1835869"/>
                    <a:gd name="connsiteX210" fmla="*/ 3789680 w 4201160"/>
                    <a:gd name="connsiteY210" fmla="*/ 208368 h 1835869"/>
                    <a:gd name="connsiteX211" fmla="*/ 3815080 w 4201160"/>
                    <a:gd name="connsiteY211" fmla="*/ 137248 h 1835869"/>
                    <a:gd name="connsiteX212" fmla="*/ 3835400 w 4201160"/>
                    <a:gd name="connsiteY212" fmla="*/ 203288 h 1835869"/>
                    <a:gd name="connsiteX213" fmla="*/ 3845560 w 4201160"/>
                    <a:gd name="connsiteY213" fmla="*/ 243928 h 1835869"/>
                    <a:gd name="connsiteX214" fmla="*/ 3850640 w 4201160"/>
                    <a:gd name="connsiteY214" fmla="*/ 264248 h 1835869"/>
                    <a:gd name="connsiteX215" fmla="*/ 3860800 w 4201160"/>
                    <a:gd name="connsiteY215" fmla="*/ 188048 h 1835869"/>
                    <a:gd name="connsiteX216" fmla="*/ 3870960 w 4201160"/>
                    <a:gd name="connsiteY216" fmla="*/ 122008 h 1835869"/>
                    <a:gd name="connsiteX217" fmla="*/ 3891280 w 4201160"/>
                    <a:gd name="connsiteY217" fmla="*/ 45808 h 1835869"/>
                    <a:gd name="connsiteX218" fmla="*/ 3906520 w 4201160"/>
                    <a:gd name="connsiteY218" fmla="*/ 88 h 1835869"/>
                    <a:gd name="connsiteX219" fmla="*/ 3947160 w 4201160"/>
                    <a:gd name="connsiteY219" fmla="*/ 35648 h 1835869"/>
                    <a:gd name="connsiteX220" fmla="*/ 3987800 w 4201160"/>
                    <a:gd name="connsiteY220" fmla="*/ 86448 h 1835869"/>
                    <a:gd name="connsiteX221" fmla="*/ 4018280 w 4201160"/>
                    <a:gd name="connsiteY221" fmla="*/ 142328 h 1835869"/>
                    <a:gd name="connsiteX222" fmla="*/ 4048760 w 4201160"/>
                    <a:gd name="connsiteY222" fmla="*/ 96608 h 1835869"/>
                    <a:gd name="connsiteX223" fmla="*/ 4079240 w 4201160"/>
                    <a:gd name="connsiteY223" fmla="*/ 15328 h 1835869"/>
                    <a:gd name="connsiteX224" fmla="*/ 4099560 w 4201160"/>
                    <a:gd name="connsiteY224" fmla="*/ 86448 h 1835869"/>
                    <a:gd name="connsiteX225" fmla="*/ 4109720 w 4201160"/>
                    <a:gd name="connsiteY225" fmla="*/ 152488 h 1835869"/>
                    <a:gd name="connsiteX226" fmla="*/ 4145280 w 4201160"/>
                    <a:gd name="connsiteY226" fmla="*/ 203288 h 1835869"/>
                    <a:gd name="connsiteX227" fmla="*/ 4201160 w 4201160"/>
                    <a:gd name="connsiteY227" fmla="*/ 157568 h 183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4201160" h="1835869">
                      <a:moveTo>
                        <a:pt x="0" y="1158328"/>
                      </a:moveTo>
                      <a:cubicBezTo>
                        <a:pt x="12700" y="1117264"/>
                        <a:pt x="25400" y="1076201"/>
                        <a:pt x="35560" y="1071968"/>
                      </a:cubicBezTo>
                      <a:cubicBezTo>
                        <a:pt x="45720" y="1067735"/>
                        <a:pt x="55880" y="1115148"/>
                        <a:pt x="60960" y="1132928"/>
                      </a:cubicBezTo>
                      <a:cubicBezTo>
                        <a:pt x="66040" y="1150708"/>
                        <a:pt x="60960" y="1171028"/>
                        <a:pt x="66040" y="1178648"/>
                      </a:cubicBezTo>
                      <a:cubicBezTo>
                        <a:pt x="71120" y="1186268"/>
                        <a:pt x="82973" y="1183728"/>
                        <a:pt x="91440" y="1178648"/>
                      </a:cubicBezTo>
                      <a:cubicBezTo>
                        <a:pt x="99907" y="1173568"/>
                        <a:pt x="110913" y="1143935"/>
                        <a:pt x="116840" y="1148168"/>
                      </a:cubicBezTo>
                      <a:cubicBezTo>
                        <a:pt x="122767" y="1152401"/>
                        <a:pt x="121920" y="1188808"/>
                        <a:pt x="127000" y="1204048"/>
                      </a:cubicBezTo>
                      <a:cubicBezTo>
                        <a:pt x="132080" y="1219288"/>
                        <a:pt x="140547" y="1255695"/>
                        <a:pt x="147320" y="1239608"/>
                      </a:cubicBezTo>
                      <a:cubicBezTo>
                        <a:pt x="154093" y="1223521"/>
                        <a:pt x="160867" y="1132081"/>
                        <a:pt x="167640" y="1107528"/>
                      </a:cubicBezTo>
                      <a:cubicBezTo>
                        <a:pt x="174413" y="1082975"/>
                        <a:pt x="185420" y="1080435"/>
                        <a:pt x="187960" y="1092288"/>
                      </a:cubicBezTo>
                      <a:cubicBezTo>
                        <a:pt x="190500" y="1104141"/>
                        <a:pt x="180340" y="1154941"/>
                        <a:pt x="182880" y="1178648"/>
                      </a:cubicBezTo>
                      <a:cubicBezTo>
                        <a:pt x="185420" y="1202355"/>
                        <a:pt x="199813" y="1213361"/>
                        <a:pt x="203200" y="1234528"/>
                      </a:cubicBezTo>
                      <a:cubicBezTo>
                        <a:pt x="206587" y="1255695"/>
                        <a:pt x="198967" y="1314961"/>
                        <a:pt x="203200" y="1305648"/>
                      </a:cubicBezTo>
                      <a:cubicBezTo>
                        <a:pt x="207433" y="1296335"/>
                        <a:pt x="222673" y="1209975"/>
                        <a:pt x="228600" y="1178648"/>
                      </a:cubicBezTo>
                      <a:cubicBezTo>
                        <a:pt x="234527" y="1147321"/>
                        <a:pt x="232833" y="1105835"/>
                        <a:pt x="238760" y="1117688"/>
                      </a:cubicBezTo>
                      <a:cubicBezTo>
                        <a:pt x="244687" y="1129541"/>
                        <a:pt x="257387" y="1215055"/>
                        <a:pt x="264160" y="1249768"/>
                      </a:cubicBezTo>
                      <a:cubicBezTo>
                        <a:pt x="270933" y="1284481"/>
                        <a:pt x="276860" y="1299721"/>
                        <a:pt x="279400" y="1325968"/>
                      </a:cubicBezTo>
                      <a:cubicBezTo>
                        <a:pt x="281940" y="1352215"/>
                        <a:pt x="275167" y="1390315"/>
                        <a:pt x="279400" y="1407248"/>
                      </a:cubicBezTo>
                      <a:cubicBezTo>
                        <a:pt x="283633" y="1424181"/>
                        <a:pt x="298027" y="1442808"/>
                        <a:pt x="304800" y="1427568"/>
                      </a:cubicBezTo>
                      <a:cubicBezTo>
                        <a:pt x="311573" y="1412328"/>
                        <a:pt x="310727" y="1317501"/>
                        <a:pt x="320040" y="1315808"/>
                      </a:cubicBezTo>
                      <a:cubicBezTo>
                        <a:pt x="329353" y="1314115"/>
                        <a:pt x="350520" y="1408941"/>
                        <a:pt x="360680" y="1417408"/>
                      </a:cubicBezTo>
                      <a:cubicBezTo>
                        <a:pt x="370840" y="1425875"/>
                        <a:pt x="377613" y="1386081"/>
                        <a:pt x="381000" y="1366608"/>
                      </a:cubicBezTo>
                      <a:cubicBezTo>
                        <a:pt x="384387" y="1347135"/>
                        <a:pt x="378460" y="1327661"/>
                        <a:pt x="381000" y="1300568"/>
                      </a:cubicBezTo>
                      <a:cubicBezTo>
                        <a:pt x="383540" y="1273475"/>
                        <a:pt x="391160" y="1221828"/>
                        <a:pt x="396240" y="1204048"/>
                      </a:cubicBezTo>
                      <a:cubicBezTo>
                        <a:pt x="401320" y="1186268"/>
                        <a:pt x="405553" y="1182881"/>
                        <a:pt x="411480" y="1193888"/>
                      </a:cubicBezTo>
                      <a:cubicBezTo>
                        <a:pt x="417407" y="1204895"/>
                        <a:pt x="425873" y="1247228"/>
                        <a:pt x="431800" y="1270088"/>
                      </a:cubicBezTo>
                      <a:cubicBezTo>
                        <a:pt x="437727" y="1292948"/>
                        <a:pt x="438573" y="1310728"/>
                        <a:pt x="447040" y="1331048"/>
                      </a:cubicBezTo>
                      <a:cubicBezTo>
                        <a:pt x="455507" y="1351368"/>
                        <a:pt x="471593" y="1390315"/>
                        <a:pt x="482600" y="1392008"/>
                      </a:cubicBezTo>
                      <a:cubicBezTo>
                        <a:pt x="493607" y="1393701"/>
                        <a:pt x="503767" y="1349675"/>
                        <a:pt x="513080" y="1341208"/>
                      </a:cubicBezTo>
                      <a:cubicBezTo>
                        <a:pt x="522393" y="1332741"/>
                        <a:pt x="531707" y="1337821"/>
                        <a:pt x="538480" y="1341208"/>
                      </a:cubicBezTo>
                      <a:cubicBezTo>
                        <a:pt x="545253" y="1344595"/>
                        <a:pt x="551180" y="1350521"/>
                        <a:pt x="553720" y="1361528"/>
                      </a:cubicBezTo>
                      <a:cubicBezTo>
                        <a:pt x="556260" y="1372535"/>
                        <a:pt x="550333" y="1386928"/>
                        <a:pt x="553720" y="1407248"/>
                      </a:cubicBezTo>
                      <a:cubicBezTo>
                        <a:pt x="557107" y="1427568"/>
                        <a:pt x="568960" y="1457201"/>
                        <a:pt x="574040" y="1483448"/>
                      </a:cubicBezTo>
                      <a:cubicBezTo>
                        <a:pt x="579120" y="1509695"/>
                        <a:pt x="578273" y="1540175"/>
                        <a:pt x="584200" y="1564728"/>
                      </a:cubicBezTo>
                      <a:cubicBezTo>
                        <a:pt x="590127" y="1589281"/>
                        <a:pt x="602827" y="1638388"/>
                        <a:pt x="609600" y="1630768"/>
                      </a:cubicBezTo>
                      <a:cubicBezTo>
                        <a:pt x="616373" y="1623148"/>
                        <a:pt x="621453" y="1550335"/>
                        <a:pt x="624840" y="1519008"/>
                      </a:cubicBezTo>
                      <a:cubicBezTo>
                        <a:pt x="628227" y="1487681"/>
                        <a:pt x="625687" y="1447041"/>
                        <a:pt x="629920" y="1442808"/>
                      </a:cubicBezTo>
                      <a:cubicBezTo>
                        <a:pt x="634153" y="1438575"/>
                        <a:pt x="646007" y="1481755"/>
                        <a:pt x="650240" y="1493608"/>
                      </a:cubicBezTo>
                      <a:cubicBezTo>
                        <a:pt x="654473" y="1505461"/>
                        <a:pt x="651933" y="1512235"/>
                        <a:pt x="655320" y="1513928"/>
                      </a:cubicBezTo>
                      <a:cubicBezTo>
                        <a:pt x="658707" y="1515621"/>
                        <a:pt x="665480" y="1521548"/>
                        <a:pt x="670560" y="1503768"/>
                      </a:cubicBezTo>
                      <a:cubicBezTo>
                        <a:pt x="675640" y="1485988"/>
                        <a:pt x="680720" y="1436881"/>
                        <a:pt x="685800" y="1407248"/>
                      </a:cubicBezTo>
                      <a:cubicBezTo>
                        <a:pt x="690880" y="1377615"/>
                        <a:pt x="695113" y="1344595"/>
                        <a:pt x="701040" y="1325968"/>
                      </a:cubicBezTo>
                      <a:cubicBezTo>
                        <a:pt x="706967" y="1307341"/>
                        <a:pt x="715433" y="1287868"/>
                        <a:pt x="721360" y="1295488"/>
                      </a:cubicBezTo>
                      <a:cubicBezTo>
                        <a:pt x="727287" y="1303108"/>
                        <a:pt x="732367" y="1345441"/>
                        <a:pt x="736600" y="1371688"/>
                      </a:cubicBezTo>
                      <a:cubicBezTo>
                        <a:pt x="740833" y="1397935"/>
                        <a:pt x="743373" y="1436035"/>
                        <a:pt x="746760" y="1452968"/>
                      </a:cubicBezTo>
                      <a:cubicBezTo>
                        <a:pt x="750147" y="1469901"/>
                        <a:pt x="750993" y="1483448"/>
                        <a:pt x="756920" y="1473288"/>
                      </a:cubicBezTo>
                      <a:cubicBezTo>
                        <a:pt x="762847" y="1463128"/>
                        <a:pt x="776393" y="1395395"/>
                        <a:pt x="782320" y="1392008"/>
                      </a:cubicBezTo>
                      <a:cubicBezTo>
                        <a:pt x="788247" y="1388621"/>
                        <a:pt x="789093" y="1436035"/>
                        <a:pt x="792480" y="1452968"/>
                      </a:cubicBezTo>
                      <a:cubicBezTo>
                        <a:pt x="795867" y="1469901"/>
                        <a:pt x="795867" y="1502921"/>
                        <a:pt x="802640" y="1493608"/>
                      </a:cubicBezTo>
                      <a:cubicBezTo>
                        <a:pt x="809413" y="1484295"/>
                        <a:pt x="826347" y="1418255"/>
                        <a:pt x="833120" y="1397088"/>
                      </a:cubicBezTo>
                      <a:cubicBezTo>
                        <a:pt x="839893" y="1375921"/>
                        <a:pt x="839047" y="1355601"/>
                        <a:pt x="843280" y="1366608"/>
                      </a:cubicBezTo>
                      <a:cubicBezTo>
                        <a:pt x="847513" y="1377615"/>
                        <a:pt x="855133" y="1437728"/>
                        <a:pt x="858520" y="1463128"/>
                      </a:cubicBezTo>
                      <a:cubicBezTo>
                        <a:pt x="861907" y="1488528"/>
                        <a:pt x="857673" y="1502921"/>
                        <a:pt x="863600" y="1519008"/>
                      </a:cubicBezTo>
                      <a:cubicBezTo>
                        <a:pt x="869527" y="1535095"/>
                        <a:pt x="888153" y="1563881"/>
                        <a:pt x="894080" y="1559648"/>
                      </a:cubicBezTo>
                      <a:cubicBezTo>
                        <a:pt x="900007" y="1555415"/>
                        <a:pt x="894080" y="1519855"/>
                        <a:pt x="899160" y="1493608"/>
                      </a:cubicBezTo>
                      <a:cubicBezTo>
                        <a:pt x="904240" y="1467361"/>
                        <a:pt x="922020" y="1425875"/>
                        <a:pt x="924560" y="1402168"/>
                      </a:cubicBezTo>
                      <a:cubicBezTo>
                        <a:pt x="927100" y="1378461"/>
                        <a:pt x="913553" y="1362375"/>
                        <a:pt x="914400" y="1351368"/>
                      </a:cubicBezTo>
                      <a:cubicBezTo>
                        <a:pt x="915247" y="1340361"/>
                        <a:pt x="923713" y="1319195"/>
                        <a:pt x="929640" y="1336128"/>
                      </a:cubicBezTo>
                      <a:cubicBezTo>
                        <a:pt x="935567" y="1353061"/>
                        <a:pt x="945727" y="1426721"/>
                        <a:pt x="949960" y="1452968"/>
                      </a:cubicBezTo>
                      <a:cubicBezTo>
                        <a:pt x="954193" y="1479215"/>
                        <a:pt x="949960" y="1505461"/>
                        <a:pt x="955040" y="1493608"/>
                      </a:cubicBezTo>
                      <a:cubicBezTo>
                        <a:pt x="960120" y="1481755"/>
                        <a:pt x="970280" y="1400475"/>
                        <a:pt x="980440" y="1381848"/>
                      </a:cubicBezTo>
                      <a:cubicBezTo>
                        <a:pt x="990600" y="1363221"/>
                        <a:pt x="1005840" y="1361528"/>
                        <a:pt x="1016000" y="1381848"/>
                      </a:cubicBezTo>
                      <a:cubicBezTo>
                        <a:pt x="1026160" y="1402168"/>
                        <a:pt x="1027853" y="1520701"/>
                        <a:pt x="1041400" y="1503768"/>
                      </a:cubicBezTo>
                      <a:cubicBezTo>
                        <a:pt x="1054947" y="1486835"/>
                        <a:pt x="1085427" y="1295488"/>
                        <a:pt x="1097280" y="1280248"/>
                      </a:cubicBezTo>
                      <a:cubicBezTo>
                        <a:pt x="1109133" y="1265008"/>
                        <a:pt x="1109133" y="1380155"/>
                        <a:pt x="1112520" y="1412328"/>
                      </a:cubicBezTo>
                      <a:cubicBezTo>
                        <a:pt x="1115907" y="1444501"/>
                        <a:pt x="1116753" y="1455508"/>
                        <a:pt x="1117600" y="1473288"/>
                      </a:cubicBezTo>
                      <a:cubicBezTo>
                        <a:pt x="1118447" y="1491068"/>
                        <a:pt x="1117600" y="1519008"/>
                        <a:pt x="1117600" y="1519008"/>
                      </a:cubicBezTo>
                      <a:cubicBezTo>
                        <a:pt x="1117600" y="1530861"/>
                        <a:pt x="1111673" y="1548641"/>
                        <a:pt x="1117600" y="1544408"/>
                      </a:cubicBezTo>
                      <a:cubicBezTo>
                        <a:pt x="1123527" y="1540175"/>
                        <a:pt x="1142153" y="1491068"/>
                        <a:pt x="1153160" y="1493608"/>
                      </a:cubicBezTo>
                      <a:cubicBezTo>
                        <a:pt x="1164167" y="1496148"/>
                        <a:pt x="1174327" y="1530015"/>
                        <a:pt x="1183640" y="1559648"/>
                      </a:cubicBezTo>
                      <a:cubicBezTo>
                        <a:pt x="1192953" y="1589281"/>
                        <a:pt x="1199727" y="1661248"/>
                        <a:pt x="1209040" y="1671408"/>
                      </a:cubicBezTo>
                      <a:cubicBezTo>
                        <a:pt x="1218353" y="1681568"/>
                        <a:pt x="1228513" y="1615528"/>
                        <a:pt x="1239520" y="1620608"/>
                      </a:cubicBezTo>
                      <a:cubicBezTo>
                        <a:pt x="1250527" y="1625688"/>
                        <a:pt x="1267460" y="1702735"/>
                        <a:pt x="1275080" y="1701888"/>
                      </a:cubicBezTo>
                      <a:cubicBezTo>
                        <a:pt x="1282700" y="1701041"/>
                        <a:pt x="1281007" y="1636695"/>
                        <a:pt x="1285240" y="1615528"/>
                      </a:cubicBezTo>
                      <a:cubicBezTo>
                        <a:pt x="1289473" y="1594361"/>
                        <a:pt x="1291167" y="1589281"/>
                        <a:pt x="1300480" y="1574888"/>
                      </a:cubicBezTo>
                      <a:cubicBezTo>
                        <a:pt x="1309793" y="1560495"/>
                        <a:pt x="1331807" y="1542715"/>
                        <a:pt x="1341120" y="1529168"/>
                      </a:cubicBezTo>
                      <a:cubicBezTo>
                        <a:pt x="1350433" y="1515621"/>
                        <a:pt x="1350433" y="1479215"/>
                        <a:pt x="1356360" y="1493608"/>
                      </a:cubicBezTo>
                      <a:cubicBezTo>
                        <a:pt x="1362287" y="1508001"/>
                        <a:pt x="1369907" y="1591821"/>
                        <a:pt x="1376680" y="1615528"/>
                      </a:cubicBezTo>
                      <a:cubicBezTo>
                        <a:pt x="1383453" y="1639235"/>
                        <a:pt x="1390227" y="1640928"/>
                        <a:pt x="1397000" y="1635848"/>
                      </a:cubicBezTo>
                      <a:cubicBezTo>
                        <a:pt x="1403773" y="1630768"/>
                        <a:pt x="1412240" y="1602828"/>
                        <a:pt x="1417320" y="1585048"/>
                      </a:cubicBezTo>
                      <a:cubicBezTo>
                        <a:pt x="1422400" y="1567268"/>
                        <a:pt x="1422400" y="1539328"/>
                        <a:pt x="1427480" y="1529168"/>
                      </a:cubicBezTo>
                      <a:cubicBezTo>
                        <a:pt x="1432560" y="1519008"/>
                        <a:pt x="1441873" y="1512235"/>
                        <a:pt x="1447800" y="1524088"/>
                      </a:cubicBezTo>
                      <a:cubicBezTo>
                        <a:pt x="1453727" y="1535941"/>
                        <a:pt x="1453727" y="1579968"/>
                        <a:pt x="1463040" y="1600288"/>
                      </a:cubicBezTo>
                      <a:cubicBezTo>
                        <a:pt x="1472353" y="1620608"/>
                        <a:pt x="1494367" y="1630768"/>
                        <a:pt x="1503680" y="1646008"/>
                      </a:cubicBezTo>
                      <a:cubicBezTo>
                        <a:pt x="1512993" y="1661248"/>
                        <a:pt x="1514687" y="1681568"/>
                        <a:pt x="1518920" y="1691728"/>
                      </a:cubicBezTo>
                      <a:cubicBezTo>
                        <a:pt x="1523153" y="1701888"/>
                        <a:pt x="1524847" y="1718821"/>
                        <a:pt x="1529080" y="1706968"/>
                      </a:cubicBezTo>
                      <a:cubicBezTo>
                        <a:pt x="1533313" y="1695115"/>
                        <a:pt x="1536700" y="1623995"/>
                        <a:pt x="1544320" y="1620608"/>
                      </a:cubicBezTo>
                      <a:cubicBezTo>
                        <a:pt x="1551940" y="1617221"/>
                        <a:pt x="1568027" y="1667175"/>
                        <a:pt x="1574800" y="1686648"/>
                      </a:cubicBezTo>
                      <a:cubicBezTo>
                        <a:pt x="1581573" y="1706121"/>
                        <a:pt x="1579880" y="1736601"/>
                        <a:pt x="1584960" y="1737448"/>
                      </a:cubicBezTo>
                      <a:cubicBezTo>
                        <a:pt x="1590040" y="1738295"/>
                        <a:pt x="1600200" y="1700195"/>
                        <a:pt x="1605280" y="1691728"/>
                      </a:cubicBezTo>
                      <a:cubicBezTo>
                        <a:pt x="1610360" y="1683261"/>
                        <a:pt x="1608667" y="1680721"/>
                        <a:pt x="1615440" y="1686648"/>
                      </a:cubicBezTo>
                      <a:cubicBezTo>
                        <a:pt x="1622213" y="1692575"/>
                        <a:pt x="1638300" y="1709508"/>
                        <a:pt x="1645920" y="1727288"/>
                      </a:cubicBezTo>
                      <a:cubicBezTo>
                        <a:pt x="1653540" y="1745068"/>
                        <a:pt x="1657773" y="1775548"/>
                        <a:pt x="1661160" y="1793328"/>
                      </a:cubicBezTo>
                      <a:cubicBezTo>
                        <a:pt x="1664547" y="1811108"/>
                        <a:pt x="1661160" y="1844128"/>
                        <a:pt x="1666240" y="1833968"/>
                      </a:cubicBezTo>
                      <a:cubicBezTo>
                        <a:pt x="1671320" y="1823808"/>
                        <a:pt x="1687407" y="1758615"/>
                        <a:pt x="1691640" y="1732368"/>
                      </a:cubicBezTo>
                      <a:cubicBezTo>
                        <a:pt x="1695873" y="1706121"/>
                        <a:pt x="1691640" y="1676488"/>
                        <a:pt x="1691640" y="1676488"/>
                      </a:cubicBezTo>
                      <a:cubicBezTo>
                        <a:pt x="1691640" y="1662941"/>
                        <a:pt x="1685713" y="1655321"/>
                        <a:pt x="1691640" y="1651088"/>
                      </a:cubicBezTo>
                      <a:cubicBezTo>
                        <a:pt x="1697567" y="1646855"/>
                        <a:pt x="1716193" y="1657861"/>
                        <a:pt x="1727200" y="1651088"/>
                      </a:cubicBezTo>
                      <a:cubicBezTo>
                        <a:pt x="1738207" y="1644315"/>
                        <a:pt x="1750060" y="1611295"/>
                        <a:pt x="1757680" y="1610448"/>
                      </a:cubicBezTo>
                      <a:cubicBezTo>
                        <a:pt x="1765300" y="1609601"/>
                        <a:pt x="1766993" y="1649395"/>
                        <a:pt x="1772920" y="1646008"/>
                      </a:cubicBezTo>
                      <a:cubicBezTo>
                        <a:pt x="1778847" y="1642621"/>
                        <a:pt x="1785620" y="1609601"/>
                        <a:pt x="1793240" y="1590128"/>
                      </a:cubicBezTo>
                      <a:cubicBezTo>
                        <a:pt x="1800860" y="1570655"/>
                        <a:pt x="1811020" y="1548641"/>
                        <a:pt x="1818640" y="1529168"/>
                      </a:cubicBezTo>
                      <a:cubicBezTo>
                        <a:pt x="1826260" y="1509695"/>
                        <a:pt x="1832187" y="1470748"/>
                        <a:pt x="1838960" y="1473288"/>
                      </a:cubicBezTo>
                      <a:cubicBezTo>
                        <a:pt x="1845733" y="1475828"/>
                        <a:pt x="1852507" y="1524088"/>
                        <a:pt x="1859280" y="1544408"/>
                      </a:cubicBezTo>
                      <a:cubicBezTo>
                        <a:pt x="1866053" y="1564728"/>
                        <a:pt x="1872827" y="1583355"/>
                        <a:pt x="1879600" y="1595208"/>
                      </a:cubicBezTo>
                      <a:cubicBezTo>
                        <a:pt x="1886373" y="1607061"/>
                        <a:pt x="1893993" y="1627381"/>
                        <a:pt x="1899920" y="1615528"/>
                      </a:cubicBezTo>
                      <a:cubicBezTo>
                        <a:pt x="1905847" y="1603675"/>
                        <a:pt x="1912620" y="1552028"/>
                        <a:pt x="1915160" y="1524088"/>
                      </a:cubicBezTo>
                      <a:cubicBezTo>
                        <a:pt x="1917700" y="1496148"/>
                        <a:pt x="1910080" y="1466515"/>
                        <a:pt x="1915160" y="1447888"/>
                      </a:cubicBezTo>
                      <a:cubicBezTo>
                        <a:pt x="1920240" y="1429261"/>
                        <a:pt x="1940560" y="1405555"/>
                        <a:pt x="1945640" y="1412328"/>
                      </a:cubicBezTo>
                      <a:cubicBezTo>
                        <a:pt x="1950720" y="1419101"/>
                        <a:pt x="1942253" y="1469055"/>
                        <a:pt x="1945640" y="1488528"/>
                      </a:cubicBezTo>
                      <a:cubicBezTo>
                        <a:pt x="1949027" y="1508001"/>
                        <a:pt x="1958340" y="1535941"/>
                        <a:pt x="1965960" y="1529168"/>
                      </a:cubicBezTo>
                      <a:cubicBezTo>
                        <a:pt x="1973580" y="1522395"/>
                        <a:pt x="1983740" y="1447888"/>
                        <a:pt x="1991360" y="1447888"/>
                      </a:cubicBezTo>
                      <a:cubicBezTo>
                        <a:pt x="1998980" y="1447888"/>
                        <a:pt x="2007447" y="1506308"/>
                        <a:pt x="2011680" y="1529168"/>
                      </a:cubicBezTo>
                      <a:cubicBezTo>
                        <a:pt x="2015913" y="1552028"/>
                        <a:pt x="2010833" y="1576581"/>
                        <a:pt x="2016760" y="1585048"/>
                      </a:cubicBezTo>
                      <a:cubicBezTo>
                        <a:pt x="2022687" y="1593515"/>
                        <a:pt x="2039620" y="1590128"/>
                        <a:pt x="2047240" y="1579968"/>
                      </a:cubicBezTo>
                      <a:cubicBezTo>
                        <a:pt x="2054860" y="1569808"/>
                        <a:pt x="2059093" y="1550335"/>
                        <a:pt x="2062480" y="1524088"/>
                      </a:cubicBezTo>
                      <a:cubicBezTo>
                        <a:pt x="2065867" y="1497841"/>
                        <a:pt x="2060787" y="1451275"/>
                        <a:pt x="2067560" y="1422488"/>
                      </a:cubicBezTo>
                      <a:cubicBezTo>
                        <a:pt x="2074333" y="1393701"/>
                        <a:pt x="2093807" y="1376768"/>
                        <a:pt x="2103120" y="1351368"/>
                      </a:cubicBezTo>
                      <a:cubicBezTo>
                        <a:pt x="2112433" y="1325968"/>
                        <a:pt x="2115820" y="1269241"/>
                        <a:pt x="2123440" y="1270088"/>
                      </a:cubicBezTo>
                      <a:cubicBezTo>
                        <a:pt x="2131060" y="1270935"/>
                        <a:pt x="2143760" y="1331048"/>
                        <a:pt x="2148840" y="1356448"/>
                      </a:cubicBezTo>
                      <a:cubicBezTo>
                        <a:pt x="2153920" y="1381848"/>
                        <a:pt x="2150533" y="1405555"/>
                        <a:pt x="2153920" y="1422488"/>
                      </a:cubicBezTo>
                      <a:cubicBezTo>
                        <a:pt x="2157307" y="1439421"/>
                        <a:pt x="2164080" y="1450428"/>
                        <a:pt x="2169160" y="1458048"/>
                      </a:cubicBezTo>
                      <a:cubicBezTo>
                        <a:pt x="2174240" y="1465668"/>
                        <a:pt x="2178473" y="1469901"/>
                        <a:pt x="2184400" y="1468208"/>
                      </a:cubicBezTo>
                      <a:cubicBezTo>
                        <a:pt x="2190327" y="1466515"/>
                        <a:pt x="2198793" y="1452121"/>
                        <a:pt x="2204720" y="1447888"/>
                      </a:cubicBezTo>
                      <a:cubicBezTo>
                        <a:pt x="2210647" y="1443655"/>
                        <a:pt x="2214033" y="1433495"/>
                        <a:pt x="2219960" y="1442808"/>
                      </a:cubicBezTo>
                      <a:cubicBezTo>
                        <a:pt x="2225887" y="1452121"/>
                        <a:pt x="2233507" y="1508001"/>
                        <a:pt x="2240280" y="1503768"/>
                      </a:cubicBezTo>
                      <a:cubicBezTo>
                        <a:pt x="2247053" y="1499535"/>
                        <a:pt x="2256367" y="1443655"/>
                        <a:pt x="2260600" y="1417408"/>
                      </a:cubicBezTo>
                      <a:cubicBezTo>
                        <a:pt x="2264833" y="1391161"/>
                        <a:pt x="2261447" y="1367455"/>
                        <a:pt x="2265680" y="1346288"/>
                      </a:cubicBezTo>
                      <a:cubicBezTo>
                        <a:pt x="2269913" y="1325121"/>
                        <a:pt x="2280073" y="1311575"/>
                        <a:pt x="2286000" y="1290408"/>
                      </a:cubicBezTo>
                      <a:cubicBezTo>
                        <a:pt x="2291927" y="1269241"/>
                        <a:pt x="2298700" y="1234528"/>
                        <a:pt x="2301240" y="1219288"/>
                      </a:cubicBezTo>
                      <a:cubicBezTo>
                        <a:pt x="2303780" y="1204048"/>
                        <a:pt x="2301240" y="1198968"/>
                        <a:pt x="2301240" y="1198968"/>
                      </a:cubicBezTo>
                      <a:cubicBezTo>
                        <a:pt x="2301240" y="1193888"/>
                        <a:pt x="2297853" y="1174415"/>
                        <a:pt x="2301240" y="1188808"/>
                      </a:cubicBezTo>
                      <a:cubicBezTo>
                        <a:pt x="2304627" y="1203201"/>
                        <a:pt x="2314787" y="1251461"/>
                        <a:pt x="2321560" y="1285328"/>
                      </a:cubicBezTo>
                      <a:cubicBezTo>
                        <a:pt x="2328333" y="1319195"/>
                        <a:pt x="2335107" y="1357295"/>
                        <a:pt x="2341880" y="1392008"/>
                      </a:cubicBezTo>
                      <a:cubicBezTo>
                        <a:pt x="2348653" y="1426721"/>
                        <a:pt x="2356273" y="1489375"/>
                        <a:pt x="2362200" y="1493608"/>
                      </a:cubicBezTo>
                      <a:cubicBezTo>
                        <a:pt x="2368127" y="1497841"/>
                        <a:pt x="2374900" y="1441961"/>
                        <a:pt x="2377440" y="1417408"/>
                      </a:cubicBezTo>
                      <a:cubicBezTo>
                        <a:pt x="2379980" y="1392855"/>
                        <a:pt x="2377440" y="1346288"/>
                        <a:pt x="2377440" y="1346288"/>
                      </a:cubicBezTo>
                      <a:cubicBezTo>
                        <a:pt x="2377440" y="1327661"/>
                        <a:pt x="2372360" y="1309035"/>
                        <a:pt x="2377440" y="1305648"/>
                      </a:cubicBezTo>
                      <a:cubicBezTo>
                        <a:pt x="2382520" y="1302261"/>
                        <a:pt x="2397760" y="1316655"/>
                        <a:pt x="2407920" y="1325968"/>
                      </a:cubicBezTo>
                      <a:cubicBezTo>
                        <a:pt x="2418080" y="1335281"/>
                        <a:pt x="2427393" y="1364068"/>
                        <a:pt x="2438400" y="1361528"/>
                      </a:cubicBezTo>
                      <a:cubicBezTo>
                        <a:pt x="2449407" y="1358988"/>
                        <a:pt x="2467187" y="1320888"/>
                        <a:pt x="2473960" y="1310728"/>
                      </a:cubicBezTo>
                      <a:cubicBezTo>
                        <a:pt x="2480733" y="1300568"/>
                        <a:pt x="2473960" y="1282788"/>
                        <a:pt x="2479040" y="1300568"/>
                      </a:cubicBezTo>
                      <a:cubicBezTo>
                        <a:pt x="2484120" y="1318348"/>
                        <a:pt x="2495973" y="1407248"/>
                        <a:pt x="2504440" y="1417408"/>
                      </a:cubicBezTo>
                      <a:cubicBezTo>
                        <a:pt x="2512907" y="1427568"/>
                        <a:pt x="2519680" y="1356448"/>
                        <a:pt x="2529840" y="1361528"/>
                      </a:cubicBezTo>
                      <a:cubicBezTo>
                        <a:pt x="2540000" y="1366608"/>
                        <a:pt x="2559473" y="1431801"/>
                        <a:pt x="2565400" y="1447888"/>
                      </a:cubicBezTo>
                      <a:cubicBezTo>
                        <a:pt x="2571327" y="1463975"/>
                        <a:pt x="2562013" y="1473288"/>
                        <a:pt x="2565400" y="1458048"/>
                      </a:cubicBezTo>
                      <a:cubicBezTo>
                        <a:pt x="2568787" y="1442808"/>
                        <a:pt x="2579793" y="1386928"/>
                        <a:pt x="2585720" y="1356448"/>
                      </a:cubicBezTo>
                      <a:cubicBezTo>
                        <a:pt x="2591647" y="1325968"/>
                        <a:pt x="2596727" y="1306495"/>
                        <a:pt x="2600960" y="1275168"/>
                      </a:cubicBezTo>
                      <a:cubicBezTo>
                        <a:pt x="2605193" y="1243841"/>
                        <a:pt x="2600960" y="1193888"/>
                        <a:pt x="2611120" y="1168488"/>
                      </a:cubicBezTo>
                      <a:cubicBezTo>
                        <a:pt x="2621280" y="1143088"/>
                        <a:pt x="2650913" y="1103295"/>
                        <a:pt x="2661920" y="1122768"/>
                      </a:cubicBezTo>
                      <a:cubicBezTo>
                        <a:pt x="2672927" y="1142241"/>
                        <a:pt x="2673773" y="1253155"/>
                        <a:pt x="2677160" y="1285328"/>
                      </a:cubicBezTo>
                      <a:cubicBezTo>
                        <a:pt x="2680547" y="1317501"/>
                        <a:pt x="2678853" y="1326815"/>
                        <a:pt x="2682240" y="1315808"/>
                      </a:cubicBezTo>
                      <a:cubicBezTo>
                        <a:pt x="2685627" y="1304801"/>
                        <a:pt x="2694093" y="1252308"/>
                        <a:pt x="2697480" y="1219288"/>
                      </a:cubicBezTo>
                      <a:cubicBezTo>
                        <a:pt x="2700867" y="1186268"/>
                        <a:pt x="2701713" y="1136315"/>
                        <a:pt x="2702560" y="1117688"/>
                      </a:cubicBezTo>
                      <a:cubicBezTo>
                        <a:pt x="2703407" y="1099061"/>
                        <a:pt x="2697480" y="1101601"/>
                        <a:pt x="2702560" y="1107528"/>
                      </a:cubicBezTo>
                      <a:cubicBezTo>
                        <a:pt x="2707640" y="1113455"/>
                        <a:pt x="2725420" y="1154095"/>
                        <a:pt x="2733040" y="1153248"/>
                      </a:cubicBezTo>
                      <a:cubicBezTo>
                        <a:pt x="2740660" y="1152401"/>
                        <a:pt x="2744893" y="1117688"/>
                        <a:pt x="2748280" y="1102448"/>
                      </a:cubicBezTo>
                      <a:cubicBezTo>
                        <a:pt x="2751667" y="1087208"/>
                        <a:pt x="2749973" y="1069428"/>
                        <a:pt x="2753360" y="1061808"/>
                      </a:cubicBezTo>
                      <a:cubicBezTo>
                        <a:pt x="2756747" y="1054188"/>
                        <a:pt x="2761827" y="1052495"/>
                        <a:pt x="2768600" y="1056728"/>
                      </a:cubicBezTo>
                      <a:cubicBezTo>
                        <a:pt x="2775373" y="1060961"/>
                        <a:pt x="2788073" y="1085515"/>
                        <a:pt x="2794000" y="1087208"/>
                      </a:cubicBezTo>
                      <a:cubicBezTo>
                        <a:pt x="2799927" y="1088901"/>
                        <a:pt x="2801620" y="1077895"/>
                        <a:pt x="2804160" y="1066888"/>
                      </a:cubicBezTo>
                      <a:cubicBezTo>
                        <a:pt x="2806700" y="1055881"/>
                        <a:pt x="2806700" y="1031328"/>
                        <a:pt x="2809240" y="1021168"/>
                      </a:cubicBezTo>
                      <a:cubicBezTo>
                        <a:pt x="2811780" y="1011008"/>
                        <a:pt x="2812627" y="1000001"/>
                        <a:pt x="2819400" y="1005928"/>
                      </a:cubicBezTo>
                      <a:cubicBezTo>
                        <a:pt x="2826173" y="1011855"/>
                        <a:pt x="2841413" y="1047415"/>
                        <a:pt x="2849880" y="1056728"/>
                      </a:cubicBezTo>
                      <a:cubicBezTo>
                        <a:pt x="2858347" y="1066041"/>
                        <a:pt x="2862580" y="1048261"/>
                        <a:pt x="2870200" y="1061808"/>
                      </a:cubicBezTo>
                      <a:cubicBezTo>
                        <a:pt x="2877820" y="1075355"/>
                        <a:pt x="2889673" y="1115995"/>
                        <a:pt x="2895600" y="1138008"/>
                      </a:cubicBezTo>
                      <a:cubicBezTo>
                        <a:pt x="2901527" y="1160021"/>
                        <a:pt x="2901527" y="1195581"/>
                        <a:pt x="2905760" y="1193888"/>
                      </a:cubicBezTo>
                      <a:cubicBezTo>
                        <a:pt x="2909993" y="1192195"/>
                        <a:pt x="2914227" y="1155788"/>
                        <a:pt x="2921000" y="1127848"/>
                      </a:cubicBezTo>
                      <a:cubicBezTo>
                        <a:pt x="2927773" y="1099908"/>
                        <a:pt x="2937933" y="1038948"/>
                        <a:pt x="2946400" y="1026248"/>
                      </a:cubicBezTo>
                      <a:cubicBezTo>
                        <a:pt x="2954867" y="1013548"/>
                        <a:pt x="2964180" y="1051648"/>
                        <a:pt x="2971800" y="1051648"/>
                      </a:cubicBezTo>
                      <a:cubicBezTo>
                        <a:pt x="2979420" y="1051648"/>
                        <a:pt x="2983653" y="1027941"/>
                        <a:pt x="2992120" y="1026248"/>
                      </a:cubicBezTo>
                      <a:cubicBezTo>
                        <a:pt x="3000587" y="1024555"/>
                        <a:pt x="3011593" y="1052495"/>
                        <a:pt x="3022600" y="1041488"/>
                      </a:cubicBezTo>
                      <a:cubicBezTo>
                        <a:pt x="3033607" y="1030481"/>
                        <a:pt x="3048000" y="986455"/>
                        <a:pt x="3058160" y="960208"/>
                      </a:cubicBezTo>
                      <a:cubicBezTo>
                        <a:pt x="3068320" y="933961"/>
                        <a:pt x="3075940" y="905175"/>
                        <a:pt x="3083560" y="884008"/>
                      </a:cubicBezTo>
                      <a:cubicBezTo>
                        <a:pt x="3091180" y="862841"/>
                        <a:pt x="3097107" y="838288"/>
                        <a:pt x="3103880" y="833208"/>
                      </a:cubicBezTo>
                      <a:cubicBezTo>
                        <a:pt x="3110653" y="828128"/>
                        <a:pt x="3114040" y="860301"/>
                        <a:pt x="3124200" y="853528"/>
                      </a:cubicBezTo>
                      <a:cubicBezTo>
                        <a:pt x="3134360" y="846755"/>
                        <a:pt x="3157220" y="812888"/>
                        <a:pt x="3164840" y="792568"/>
                      </a:cubicBezTo>
                      <a:cubicBezTo>
                        <a:pt x="3172460" y="772248"/>
                        <a:pt x="3167380" y="750235"/>
                        <a:pt x="3169920" y="731608"/>
                      </a:cubicBezTo>
                      <a:cubicBezTo>
                        <a:pt x="3172460" y="712981"/>
                        <a:pt x="3174153" y="700281"/>
                        <a:pt x="3180080" y="680808"/>
                      </a:cubicBezTo>
                      <a:cubicBezTo>
                        <a:pt x="3186007" y="661335"/>
                        <a:pt x="3197013" y="628315"/>
                        <a:pt x="3205480" y="614768"/>
                      </a:cubicBezTo>
                      <a:cubicBezTo>
                        <a:pt x="3213947" y="601221"/>
                        <a:pt x="3224953" y="591061"/>
                        <a:pt x="3230880" y="599528"/>
                      </a:cubicBezTo>
                      <a:cubicBezTo>
                        <a:pt x="3236807" y="607995"/>
                        <a:pt x="3237653" y="646941"/>
                        <a:pt x="3241040" y="665568"/>
                      </a:cubicBezTo>
                      <a:cubicBezTo>
                        <a:pt x="3244427" y="684195"/>
                        <a:pt x="3244427" y="707055"/>
                        <a:pt x="3251200" y="711288"/>
                      </a:cubicBezTo>
                      <a:cubicBezTo>
                        <a:pt x="3257973" y="715521"/>
                        <a:pt x="3274060" y="685888"/>
                        <a:pt x="3281680" y="690968"/>
                      </a:cubicBezTo>
                      <a:cubicBezTo>
                        <a:pt x="3289300" y="696048"/>
                        <a:pt x="3292687" y="720601"/>
                        <a:pt x="3296920" y="741768"/>
                      </a:cubicBezTo>
                      <a:cubicBezTo>
                        <a:pt x="3301153" y="762935"/>
                        <a:pt x="3300307" y="790028"/>
                        <a:pt x="3307080" y="817968"/>
                      </a:cubicBezTo>
                      <a:cubicBezTo>
                        <a:pt x="3313853" y="845908"/>
                        <a:pt x="3329940" y="912795"/>
                        <a:pt x="3337560" y="909408"/>
                      </a:cubicBezTo>
                      <a:cubicBezTo>
                        <a:pt x="3345180" y="906021"/>
                        <a:pt x="3350260" y="829821"/>
                        <a:pt x="3352800" y="797648"/>
                      </a:cubicBezTo>
                      <a:cubicBezTo>
                        <a:pt x="3355340" y="765475"/>
                        <a:pt x="3351107" y="745155"/>
                        <a:pt x="3352800" y="716368"/>
                      </a:cubicBezTo>
                      <a:cubicBezTo>
                        <a:pt x="3354493" y="687581"/>
                        <a:pt x="3359573" y="649481"/>
                        <a:pt x="3362960" y="624928"/>
                      </a:cubicBezTo>
                      <a:cubicBezTo>
                        <a:pt x="3366347" y="600375"/>
                        <a:pt x="3367193" y="583441"/>
                        <a:pt x="3373120" y="569048"/>
                      </a:cubicBezTo>
                      <a:cubicBezTo>
                        <a:pt x="3379047" y="554655"/>
                        <a:pt x="3390900" y="552115"/>
                        <a:pt x="3398520" y="538568"/>
                      </a:cubicBezTo>
                      <a:cubicBezTo>
                        <a:pt x="3406140" y="525021"/>
                        <a:pt x="3412913" y="503008"/>
                        <a:pt x="3418840" y="487768"/>
                      </a:cubicBezTo>
                      <a:cubicBezTo>
                        <a:pt x="3424767" y="472528"/>
                        <a:pt x="3426460" y="458981"/>
                        <a:pt x="3434080" y="447128"/>
                      </a:cubicBezTo>
                      <a:cubicBezTo>
                        <a:pt x="3441700" y="435275"/>
                        <a:pt x="3452707" y="417495"/>
                        <a:pt x="3464560" y="416648"/>
                      </a:cubicBezTo>
                      <a:cubicBezTo>
                        <a:pt x="3476413" y="415801"/>
                        <a:pt x="3494193" y="438661"/>
                        <a:pt x="3505200" y="442048"/>
                      </a:cubicBezTo>
                      <a:cubicBezTo>
                        <a:pt x="3516207" y="445435"/>
                        <a:pt x="3522980" y="443741"/>
                        <a:pt x="3530600" y="436968"/>
                      </a:cubicBezTo>
                      <a:cubicBezTo>
                        <a:pt x="3538220" y="430195"/>
                        <a:pt x="3544993" y="409028"/>
                        <a:pt x="3550920" y="401408"/>
                      </a:cubicBezTo>
                      <a:cubicBezTo>
                        <a:pt x="3556847" y="393788"/>
                        <a:pt x="3561080" y="378548"/>
                        <a:pt x="3566160" y="391248"/>
                      </a:cubicBezTo>
                      <a:cubicBezTo>
                        <a:pt x="3571240" y="403948"/>
                        <a:pt x="3576320" y="456441"/>
                        <a:pt x="3581400" y="477608"/>
                      </a:cubicBezTo>
                      <a:cubicBezTo>
                        <a:pt x="3586480" y="498775"/>
                        <a:pt x="3594100" y="508088"/>
                        <a:pt x="3596640" y="518248"/>
                      </a:cubicBezTo>
                      <a:cubicBezTo>
                        <a:pt x="3599180" y="528408"/>
                        <a:pt x="3593253" y="544495"/>
                        <a:pt x="3596640" y="538568"/>
                      </a:cubicBezTo>
                      <a:cubicBezTo>
                        <a:pt x="3600027" y="532641"/>
                        <a:pt x="3611880" y="497928"/>
                        <a:pt x="3616960" y="482688"/>
                      </a:cubicBezTo>
                      <a:cubicBezTo>
                        <a:pt x="3622040" y="467448"/>
                        <a:pt x="3622887" y="462368"/>
                        <a:pt x="3627120" y="447128"/>
                      </a:cubicBezTo>
                      <a:cubicBezTo>
                        <a:pt x="3631353" y="431888"/>
                        <a:pt x="3635587" y="409875"/>
                        <a:pt x="3642360" y="391248"/>
                      </a:cubicBezTo>
                      <a:cubicBezTo>
                        <a:pt x="3649133" y="372621"/>
                        <a:pt x="3660140" y="348068"/>
                        <a:pt x="3667760" y="335368"/>
                      </a:cubicBezTo>
                      <a:cubicBezTo>
                        <a:pt x="3675380" y="322668"/>
                        <a:pt x="3680460" y="315048"/>
                        <a:pt x="3688080" y="315048"/>
                      </a:cubicBezTo>
                      <a:cubicBezTo>
                        <a:pt x="3695700" y="315048"/>
                        <a:pt x="3707553" y="337061"/>
                        <a:pt x="3713480" y="335368"/>
                      </a:cubicBezTo>
                      <a:cubicBezTo>
                        <a:pt x="3719407" y="333675"/>
                        <a:pt x="3715173" y="319281"/>
                        <a:pt x="3723640" y="304888"/>
                      </a:cubicBezTo>
                      <a:cubicBezTo>
                        <a:pt x="3732107" y="290495"/>
                        <a:pt x="3753273" y="265095"/>
                        <a:pt x="3764280" y="249008"/>
                      </a:cubicBezTo>
                      <a:cubicBezTo>
                        <a:pt x="3775287" y="232921"/>
                        <a:pt x="3781213" y="226995"/>
                        <a:pt x="3789680" y="208368"/>
                      </a:cubicBezTo>
                      <a:cubicBezTo>
                        <a:pt x="3798147" y="189741"/>
                        <a:pt x="3807460" y="138095"/>
                        <a:pt x="3815080" y="137248"/>
                      </a:cubicBezTo>
                      <a:cubicBezTo>
                        <a:pt x="3822700" y="136401"/>
                        <a:pt x="3830320" y="185508"/>
                        <a:pt x="3835400" y="203288"/>
                      </a:cubicBezTo>
                      <a:cubicBezTo>
                        <a:pt x="3840480" y="221068"/>
                        <a:pt x="3845560" y="243928"/>
                        <a:pt x="3845560" y="243928"/>
                      </a:cubicBezTo>
                      <a:cubicBezTo>
                        <a:pt x="3848100" y="254088"/>
                        <a:pt x="3848100" y="273561"/>
                        <a:pt x="3850640" y="264248"/>
                      </a:cubicBezTo>
                      <a:cubicBezTo>
                        <a:pt x="3853180" y="254935"/>
                        <a:pt x="3857413" y="211755"/>
                        <a:pt x="3860800" y="188048"/>
                      </a:cubicBezTo>
                      <a:cubicBezTo>
                        <a:pt x="3864187" y="164341"/>
                        <a:pt x="3865880" y="145715"/>
                        <a:pt x="3870960" y="122008"/>
                      </a:cubicBezTo>
                      <a:cubicBezTo>
                        <a:pt x="3876040" y="98301"/>
                        <a:pt x="3885353" y="66128"/>
                        <a:pt x="3891280" y="45808"/>
                      </a:cubicBezTo>
                      <a:cubicBezTo>
                        <a:pt x="3897207" y="25488"/>
                        <a:pt x="3897207" y="1781"/>
                        <a:pt x="3906520" y="88"/>
                      </a:cubicBezTo>
                      <a:cubicBezTo>
                        <a:pt x="3915833" y="-1605"/>
                        <a:pt x="3933613" y="21255"/>
                        <a:pt x="3947160" y="35648"/>
                      </a:cubicBezTo>
                      <a:cubicBezTo>
                        <a:pt x="3960707" y="50041"/>
                        <a:pt x="3975947" y="68668"/>
                        <a:pt x="3987800" y="86448"/>
                      </a:cubicBezTo>
                      <a:cubicBezTo>
                        <a:pt x="3999653" y="104228"/>
                        <a:pt x="4008120" y="140635"/>
                        <a:pt x="4018280" y="142328"/>
                      </a:cubicBezTo>
                      <a:cubicBezTo>
                        <a:pt x="4028440" y="144021"/>
                        <a:pt x="4038600" y="117775"/>
                        <a:pt x="4048760" y="96608"/>
                      </a:cubicBezTo>
                      <a:cubicBezTo>
                        <a:pt x="4058920" y="75441"/>
                        <a:pt x="4070773" y="17021"/>
                        <a:pt x="4079240" y="15328"/>
                      </a:cubicBezTo>
                      <a:cubicBezTo>
                        <a:pt x="4087707" y="13635"/>
                        <a:pt x="4094480" y="63588"/>
                        <a:pt x="4099560" y="86448"/>
                      </a:cubicBezTo>
                      <a:cubicBezTo>
                        <a:pt x="4104640" y="109308"/>
                        <a:pt x="4102100" y="133015"/>
                        <a:pt x="4109720" y="152488"/>
                      </a:cubicBezTo>
                      <a:cubicBezTo>
                        <a:pt x="4117340" y="171961"/>
                        <a:pt x="4130040" y="202441"/>
                        <a:pt x="4145280" y="203288"/>
                      </a:cubicBezTo>
                      <a:cubicBezTo>
                        <a:pt x="4160520" y="204135"/>
                        <a:pt x="4201160" y="157568"/>
                        <a:pt x="4201160" y="1575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5" name="任意多边形 204"/>
                <p:cNvSpPr/>
                <p:nvPr/>
              </p:nvSpPr>
              <p:spPr>
                <a:xfrm>
                  <a:off x="5313680" y="2026920"/>
                  <a:ext cx="1981200" cy="420476"/>
                </a:xfrm>
                <a:custGeom>
                  <a:avLst/>
                  <a:gdLst>
                    <a:gd name="connsiteX0" fmla="*/ 0 w 1981200"/>
                    <a:gd name="connsiteY0" fmla="*/ 223520 h 420476"/>
                    <a:gd name="connsiteX1" fmla="*/ 25400 w 1981200"/>
                    <a:gd name="connsiteY1" fmla="*/ 289560 h 420476"/>
                    <a:gd name="connsiteX2" fmla="*/ 30480 w 1981200"/>
                    <a:gd name="connsiteY2" fmla="*/ 365760 h 420476"/>
                    <a:gd name="connsiteX3" fmla="*/ 30480 w 1981200"/>
                    <a:gd name="connsiteY3" fmla="*/ 406400 h 420476"/>
                    <a:gd name="connsiteX4" fmla="*/ 35560 w 1981200"/>
                    <a:gd name="connsiteY4" fmla="*/ 416560 h 420476"/>
                    <a:gd name="connsiteX5" fmla="*/ 60960 w 1981200"/>
                    <a:gd name="connsiteY5" fmla="*/ 345440 h 420476"/>
                    <a:gd name="connsiteX6" fmla="*/ 81280 w 1981200"/>
                    <a:gd name="connsiteY6" fmla="*/ 284480 h 420476"/>
                    <a:gd name="connsiteX7" fmla="*/ 101600 w 1981200"/>
                    <a:gd name="connsiteY7" fmla="*/ 259080 h 420476"/>
                    <a:gd name="connsiteX8" fmla="*/ 137160 w 1981200"/>
                    <a:gd name="connsiteY8" fmla="*/ 264160 h 420476"/>
                    <a:gd name="connsiteX9" fmla="*/ 162560 w 1981200"/>
                    <a:gd name="connsiteY9" fmla="*/ 213360 h 420476"/>
                    <a:gd name="connsiteX10" fmla="*/ 177800 w 1981200"/>
                    <a:gd name="connsiteY10" fmla="*/ 137160 h 420476"/>
                    <a:gd name="connsiteX11" fmla="*/ 213360 w 1981200"/>
                    <a:gd name="connsiteY11" fmla="*/ 193040 h 420476"/>
                    <a:gd name="connsiteX12" fmla="*/ 233680 w 1981200"/>
                    <a:gd name="connsiteY12" fmla="*/ 91440 h 420476"/>
                    <a:gd name="connsiteX13" fmla="*/ 264160 w 1981200"/>
                    <a:gd name="connsiteY13" fmla="*/ 228600 h 420476"/>
                    <a:gd name="connsiteX14" fmla="*/ 289560 w 1981200"/>
                    <a:gd name="connsiteY14" fmla="*/ 147320 h 420476"/>
                    <a:gd name="connsiteX15" fmla="*/ 309880 w 1981200"/>
                    <a:gd name="connsiteY15" fmla="*/ 86360 h 420476"/>
                    <a:gd name="connsiteX16" fmla="*/ 320040 w 1981200"/>
                    <a:gd name="connsiteY16" fmla="*/ 0 h 420476"/>
                    <a:gd name="connsiteX17" fmla="*/ 360680 w 1981200"/>
                    <a:gd name="connsiteY17" fmla="*/ 86360 h 420476"/>
                    <a:gd name="connsiteX18" fmla="*/ 381000 w 1981200"/>
                    <a:gd name="connsiteY18" fmla="*/ 121920 h 420476"/>
                    <a:gd name="connsiteX19" fmla="*/ 416560 w 1981200"/>
                    <a:gd name="connsiteY19" fmla="*/ 147320 h 420476"/>
                    <a:gd name="connsiteX20" fmla="*/ 452120 w 1981200"/>
                    <a:gd name="connsiteY20" fmla="*/ 96520 h 420476"/>
                    <a:gd name="connsiteX21" fmla="*/ 467360 w 1981200"/>
                    <a:gd name="connsiteY21" fmla="*/ 203200 h 420476"/>
                    <a:gd name="connsiteX22" fmla="*/ 492760 w 1981200"/>
                    <a:gd name="connsiteY22" fmla="*/ 254000 h 420476"/>
                    <a:gd name="connsiteX23" fmla="*/ 528320 w 1981200"/>
                    <a:gd name="connsiteY23" fmla="*/ 203200 h 420476"/>
                    <a:gd name="connsiteX24" fmla="*/ 538480 w 1981200"/>
                    <a:gd name="connsiteY24" fmla="*/ 254000 h 420476"/>
                    <a:gd name="connsiteX25" fmla="*/ 568960 w 1981200"/>
                    <a:gd name="connsiteY25" fmla="*/ 309880 h 420476"/>
                    <a:gd name="connsiteX26" fmla="*/ 584200 w 1981200"/>
                    <a:gd name="connsiteY26" fmla="*/ 304800 h 420476"/>
                    <a:gd name="connsiteX27" fmla="*/ 614680 w 1981200"/>
                    <a:gd name="connsiteY27" fmla="*/ 386080 h 420476"/>
                    <a:gd name="connsiteX28" fmla="*/ 614680 w 1981200"/>
                    <a:gd name="connsiteY28" fmla="*/ 406400 h 420476"/>
                    <a:gd name="connsiteX29" fmla="*/ 640080 w 1981200"/>
                    <a:gd name="connsiteY29" fmla="*/ 274320 h 420476"/>
                    <a:gd name="connsiteX30" fmla="*/ 645160 w 1981200"/>
                    <a:gd name="connsiteY30" fmla="*/ 254000 h 420476"/>
                    <a:gd name="connsiteX31" fmla="*/ 660400 w 1981200"/>
                    <a:gd name="connsiteY31" fmla="*/ 248920 h 420476"/>
                    <a:gd name="connsiteX32" fmla="*/ 701040 w 1981200"/>
                    <a:gd name="connsiteY32" fmla="*/ 187960 h 420476"/>
                    <a:gd name="connsiteX33" fmla="*/ 731520 w 1981200"/>
                    <a:gd name="connsiteY33" fmla="*/ 147320 h 420476"/>
                    <a:gd name="connsiteX34" fmla="*/ 751840 w 1981200"/>
                    <a:gd name="connsiteY34" fmla="*/ 111760 h 420476"/>
                    <a:gd name="connsiteX35" fmla="*/ 772160 w 1981200"/>
                    <a:gd name="connsiteY35" fmla="*/ 193040 h 420476"/>
                    <a:gd name="connsiteX36" fmla="*/ 777240 w 1981200"/>
                    <a:gd name="connsiteY36" fmla="*/ 259080 h 420476"/>
                    <a:gd name="connsiteX37" fmla="*/ 802640 w 1981200"/>
                    <a:gd name="connsiteY37" fmla="*/ 233680 h 420476"/>
                    <a:gd name="connsiteX38" fmla="*/ 812800 w 1981200"/>
                    <a:gd name="connsiteY38" fmla="*/ 177800 h 420476"/>
                    <a:gd name="connsiteX39" fmla="*/ 833120 w 1981200"/>
                    <a:gd name="connsiteY39" fmla="*/ 101600 h 420476"/>
                    <a:gd name="connsiteX40" fmla="*/ 853440 w 1981200"/>
                    <a:gd name="connsiteY40" fmla="*/ 55880 h 420476"/>
                    <a:gd name="connsiteX41" fmla="*/ 863600 w 1981200"/>
                    <a:gd name="connsiteY41" fmla="*/ 132080 h 420476"/>
                    <a:gd name="connsiteX42" fmla="*/ 894080 w 1981200"/>
                    <a:gd name="connsiteY42" fmla="*/ 198120 h 420476"/>
                    <a:gd name="connsiteX43" fmla="*/ 894080 w 1981200"/>
                    <a:gd name="connsiteY43" fmla="*/ 248920 h 420476"/>
                    <a:gd name="connsiteX44" fmla="*/ 924560 w 1981200"/>
                    <a:gd name="connsiteY44" fmla="*/ 193040 h 420476"/>
                    <a:gd name="connsiteX45" fmla="*/ 995680 w 1981200"/>
                    <a:gd name="connsiteY45" fmla="*/ 228600 h 420476"/>
                    <a:gd name="connsiteX46" fmla="*/ 1031240 w 1981200"/>
                    <a:gd name="connsiteY46" fmla="*/ 233680 h 420476"/>
                    <a:gd name="connsiteX47" fmla="*/ 1071880 w 1981200"/>
                    <a:gd name="connsiteY47" fmla="*/ 172720 h 420476"/>
                    <a:gd name="connsiteX48" fmla="*/ 1087120 w 1981200"/>
                    <a:gd name="connsiteY48" fmla="*/ 259080 h 420476"/>
                    <a:gd name="connsiteX49" fmla="*/ 1097280 w 1981200"/>
                    <a:gd name="connsiteY49" fmla="*/ 335280 h 420476"/>
                    <a:gd name="connsiteX50" fmla="*/ 1117600 w 1981200"/>
                    <a:gd name="connsiteY50" fmla="*/ 243840 h 420476"/>
                    <a:gd name="connsiteX51" fmla="*/ 1127760 w 1981200"/>
                    <a:gd name="connsiteY51" fmla="*/ 177800 h 420476"/>
                    <a:gd name="connsiteX52" fmla="*/ 1153160 w 1981200"/>
                    <a:gd name="connsiteY52" fmla="*/ 238760 h 420476"/>
                    <a:gd name="connsiteX53" fmla="*/ 1153160 w 1981200"/>
                    <a:gd name="connsiteY53" fmla="*/ 299720 h 420476"/>
                    <a:gd name="connsiteX54" fmla="*/ 1183640 w 1981200"/>
                    <a:gd name="connsiteY54" fmla="*/ 284480 h 420476"/>
                    <a:gd name="connsiteX55" fmla="*/ 1209040 w 1981200"/>
                    <a:gd name="connsiteY55" fmla="*/ 335280 h 420476"/>
                    <a:gd name="connsiteX56" fmla="*/ 1219200 w 1981200"/>
                    <a:gd name="connsiteY56" fmla="*/ 381000 h 420476"/>
                    <a:gd name="connsiteX57" fmla="*/ 1239520 w 1981200"/>
                    <a:gd name="connsiteY57" fmla="*/ 360680 h 420476"/>
                    <a:gd name="connsiteX58" fmla="*/ 1264920 w 1981200"/>
                    <a:gd name="connsiteY58" fmla="*/ 274320 h 420476"/>
                    <a:gd name="connsiteX59" fmla="*/ 1280160 w 1981200"/>
                    <a:gd name="connsiteY59" fmla="*/ 213360 h 420476"/>
                    <a:gd name="connsiteX60" fmla="*/ 1300480 w 1981200"/>
                    <a:gd name="connsiteY60" fmla="*/ 294640 h 420476"/>
                    <a:gd name="connsiteX61" fmla="*/ 1330960 w 1981200"/>
                    <a:gd name="connsiteY61" fmla="*/ 208280 h 420476"/>
                    <a:gd name="connsiteX62" fmla="*/ 1341120 w 1981200"/>
                    <a:gd name="connsiteY62" fmla="*/ 162560 h 420476"/>
                    <a:gd name="connsiteX63" fmla="*/ 1376680 w 1981200"/>
                    <a:gd name="connsiteY63" fmla="*/ 101600 h 420476"/>
                    <a:gd name="connsiteX64" fmla="*/ 1391920 w 1981200"/>
                    <a:gd name="connsiteY64" fmla="*/ 55880 h 420476"/>
                    <a:gd name="connsiteX65" fmla="*/ 1412240 w 1981200"/>
                    <a:gd name="connsiteY65" fmla="*/ 116840 h 420476"/>
                    <a:gd name="connsiteX66" fmla="*/ 1447800 w 1981200"/>
                    <a:gd name="connsiteY66" fmla="*/ 55880 h 420476"/>
                    <a:gd name="connsiteX67" fmla="*/ 1452880 w 1981200"/>
                    <a:gd name="connsiteY67" fmla="*/ 132080 h 420476"/>
                    <a:gd name="connsiteX68" fmla="*/ 1468120 w 1981200"/>
                    <a:gd name="connsiteY68" fmla="*/ 182880 h 420476"/>
                    <a:gd name="connsiteX69" fmla="*/ 1468120 w 1981200"/>
                    <a:gd name="connsiteY69" fmla="*/ 254000 h 420476"/>
                    <a:gd name="connsiteX70" fmla="*/ 1488440 w 1981200"/>
                    <a:gd name="connsiteY70" fmla="*/ 187960 h 420476"/>
                    <a:gd name="connsiteX71" fmla="*/ 1508760 w 1981200"/>
                    <a:gd name="connsiteY71" fmla="*/ 76200 h 420476"/>
                    <a:gd name="connsiteX72" fmla="*/ 1508760 w 1981200"/>
                    <a:gd name="connsiteY72" fmla="*/ 55880 h 420476"/>
                    <a:gd name="connsiteX73" fmla="*/ 1524000 w 1981200"/>
                    <a:gd name="connsiteY73" fmla="*/ 177800 h 420476"/>
                    <a:gd name="connsiteX74" fmla="*/ 1539240 w 1981200"/>
                    <a:gd name="connsiteY74" fmla="*/ 223520 h 420476"/>
                    <a:gd name="connsiteX75" fmla="*/ 1574800 w 1981200"/>
                    <a:gd name="connsiteY75" fmla="*/ 289560 h 420476"/>
                    <a:gd name="connsiteX76" fmla="*/ 1590040 w 1981200"/>
                    <a:gd name="connsiteY76" fmla="*/ 325120 h 420476"/>
                    <a:gd name="connsiteX77" fmla="*/ 1610360 w 1981200"/>
                    <a:gd name="connsiteY77" fmla="*/ 233680 h 420476"/>
                    <a:gd name="connsiteX78" fmla="*/ 1625600 w 1981200"/>
                    <a:gd name="connsiteY78" fmla="*/ 223520 h 420476"/>
                    <a:gd name="connsiteX79" fmla="*/ 1635760 w 1981200"/>
                    <a:gd name="connsiteY79" fmla="*/ 259080 h 420476"/>
                    <a:gd name="connsiteX80" fmla="*/ 1635760 w 1981200"/>
                    <a:gd name="connsiteY80" fmla="*/ 314960 h 420476"/>
                    <a:gd name="connsiteX81" fmla="*/ 1640840 w 1981200"/>
                    <a:gd name="connsiteY81" fmla="*/ 350520 h 420476"/>
                    <a:gd name="connsiteX82" fmla="*/ 1666240 w 1981200"/>
                    <a:gd name="connsiteY82" fmla="*/ 289560 h 420476"/>
                    <a:gd name="connsiteX83" fmla="*/ 1671320 w 1981200"/>
                    <a:gd name="connsiteY83" fmla="*/ 284480 h 420476"/>
                    <a:gd name="connsiteX84" fmla="*/ 1701800 w 1981200"/>
                    <a:gd name="connsiteY84" fmla="*/ 355600 h 420476"/>
                    <a:gd name="connsiteX85" fmla="*/ 1717040 w 1981200"/>
                    <a:gd name="connsiteY85" fmla="*/ 299720 h 420476"/>
                    <a:gd name="connsiteX86" fmla="*/ 1732280 w 1981200"/>
                    <a:gd name="connsiteY86" fmla="*/ 223520 h 420476"/>
                    <a:gd name="connsiteX87" fmla="*/ 1752600 w 1981200"/>
                    <a:gd name="connsiteY87" fmla="*/ 223520 h 420476"/>
                    <a:gd name="connsiteX88" fmla="*/ 1767840 w 1981200"/>
                    <a:gd name="connsiteY88" fmla="*/ 172720 h 420476"/>
                    <a:gd name="connsiteX89" fmla="*/ 1793240 w 1981200"/>
                    <a:gd name="connsiteY89" fmla="*/ 132080 h 420476"/>
                    <a:gd name="connsiteX90" fmla="*/ 1833880 w 1981200"/>
                    <a:gd name="connsiteY90" fmla="*/ 127000 h 420476"/>
                    <a:gd name="connsiteX91" fmla="*/ 1854200 w 1981200"/>
                    <a:gd name="connsiteY91" fmla="*/ 193040 h 420476"/>
                    <a:gd name="connsiteX92" fmla="*/ 1884680 w 1981200"/>
                    <a:gd name="connsiteY92" fmla="*/ 279400 h 420476"/>
                    <a:gd name="connsiteX93" fmla="*/ 1899920 w 1981200"/>
                    <a:gd name="connsiteY93" fmla="*/ 335280 h 420476"/>
                    <a:gd name="connsiteX94" fmla="*/ 1935480 w 1981200"/>
                    <a:gd name="connsiteY94" fmla="*/ 304800 h 420476"/>
                    <a:gd name="connsiteX95" fmla="*/ 1955800 w 1981200"/>
                    <a:gd name="connsiteY95" fmla="*/ 325120 h 420476"/>
                    <a:gd name="connsiteX96" fmla="*/ 1971040 w 1981200"/>
                    <a:gd name="connsiteY96" fmla="*/ 309880 h 420476"/>
                    <a:gd name="connsiteX97" fmla="*/ 1981200 w 1981200"/>
                    <a:gd name="connsiteY97" fmla="*/ 259080 h 4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981200" h="420476">
                      <a:moveTo>
                        <a:pt x="0" y="223520"/>
                      </a:moveTo>
                      <a:cubicBezTo>
                        <a:pt x="10160" y="244686"/>
                        <a:pt x="20320" y="265853"/>
                        <a:pt x="25400" y="289560"/>
                      </a:cubicBezTo>
                      <a:cubicBezTo>
                        <a:pt x="30480" y="313267"/>
                        <a:pt x="29633" y="346287"/>
                        <a:pt x="30480" y="365760"/>
                      </a:cubicBezTo>
                      <a:cubicBezTo>
                        <a:pt x="31327" y="385233"/>
                        <a:pt x="29633" y="397933"/>
                        <a:pt x="30480" y="406400"/>
                      </a:cubicBezTo>
                      <a:cubicBezTo>
                        <a:pt x="31327" y="414867"/>
                        <a:pt x="30480" y="426720"/>
                        <a:pt x="35560" y="416560"/>
                      </a:cubicBezTo>
                      <a:cubicBezTo>
                        <a:pt x="40640" y="406400"/>
                        <a:pt x="53340" y="367453"/>
                        <a:pt x="60960" y="345440"/>
                      </a:cubicBezTo>
                      <a:cubicBezTo>
                        <a:pt x="68580" y="323427"/>
                        <a:pt x="74507" y="298873"/>
                        <a:pt x="81280" y="284480"/>
                      </a:cubicBezTo>
                      <a:cubicBezTo>
                        <a:pt x="88053" y="270087"/>
                        <a:pt x="92287" y="262467"/>
                        <a:pt x="101600" y="259080"/>
                      </a:cubicBezTo>
                      <a:cubicBezTo>
                        <a:pt x="110913" y="255693"/>
                        <a:pt x="127000" y="271780"/>
                        <a:pt x="137160" y="264160"/>
                      </a:cubicBezTo>
                      <a:cubicBezTo>
                        <a:pt x="147320" y="256540"/>
                        <a:pt x="155787" y="234527"/>
                        <a:pt x="162560" y="213360"/>
                      </a:cubicBezTo>
                      <a:cubicBezTo>
                        <a:pt x="169333" y="192193"/>
                        <a:pt x="169333" y="140547"/>
                        <a:pt x="177800" y="137160"/>
                      </a:cubicBezTo>
                      <a:cubicBezTo>
                        <a:pt x="186267" y="133773"/>
                        <a:pt x="204047" y="200660"/>
                        <a:pt x="213360" y="193040"/>
                      </a:cubicBezTo>
                      <a:cubicBezTo>
                        <a:pt x="222673" y="185420"/>
                        <a:pt x="225213" y="85513"/>
                        <a:pt x="233680" y="91440"/>
                      </a:cubicBezTo>
                      <a:cubicBezTo>
                        <a:pt x="242147" y="97367"/>
                        <a:pt x="254847" y="219287"/>
                        <a:pt x="264160" y="228600"/>
                      </a:cubicBezTo>
                      <a:cubicBezTo>
                        <a:pt x="273473" y="237913"/>
                        <a:pt x="281940" y="171027"/>
                        <a:pt x="289560" y="147320"/>
                      </a:cubicBezTo>
                      <a:cubicBezTo>
                        <a:pt x="297180" y="123613"/>
                        <a:pt x="304800" y="110913"/>
                        <a:pt x="309880" y="86360"/>
                      </a:cubicBezTo>
                      <a:cubicBezTo>
                        <a:pt x="314960" y="61807"/>
                        <a:pt x="311573" y="0"/>
                        <a:pt x="320040" y="0"/>
                      </a:cubicBezTo>
                      <a:cubicBezTo>
                        <a:pt x="328507" y="0"/>
                        <a:pt x="350520" y="66040"/>
                        <a:pt x="360680" y="86360"/>
                      </a:cubicBezTo>
                      <a:cubicBezTo>
                        <a:pt x="370840" y="106680"/>
                        <a:pt x="371687" y="111760"/>
                        <a:pt x="381000" y="121920"/>
                      </a:cubicBezTo>
                      <a:cubicBezTo>
                        <a:pt x="390313" y="132080"/>
                        <a:pt x="404707" y="151553"/>
                        <a:pt x="416560" y="147320"/>
                      </a:cubicBezTo>
                      <a:cubicBezTo>
                        <a:pt x="428413" y="143087"/>
                        <a:pt x="443653" y="87207"/>
                        <a:pt x="452120" y="96520"/>
                      </a:cubicBezTo>
                      <a:cubicBezTo>
                        <a:pt x="460587" y="105833"/>
                        <a:pt x="460587" y="176953"/>
                        <a:pt x="467360" y="203200"/>
                      </a:cubicBezTo>
                      <a:cubicBezTo>
                        <a:pt x="474133" y="229447"/>
                        <a:pt x="482600" y="254000"/>
                        <a:pt x="492760" y="254000"/>
                      </a:cubicBezTo>
                      <a:cubicBezTo>
                        <a:pt x="502920" y="254000"/>
                        <a:pt x="520700" y="203200"/>
                        <a:pt x="528320" y="203200"/>
                      </a:cubicBezTo>
                      <a:cubicBezTo>
                        <a:pt x="535940" y="203200"/>
                        <a:pt x="531707" y="236220"/>
                        <a:pt x="538480" y="254000"/>
                      </a:cubicBezTo>
                      <a:cubicBezTo>
                        <a:pt x="545253" y="271780"/>
                        <a:pt x="561340" y="301413"/>
                        <a:pt x="568960" y="309880"/>
                      </a:cubicBezTo>
                      <a:cubicBezTo>
                        <a:pt x="576580" y="318347"/>
                        <a:pt x="576580" y="292100"/>
                        <a:pt x="584200" y="304800"/>
                      </a:cubicBezTo>
                      <a:cubicBezTo>
                        <a:pt x="591820" y="317500"/>
                        <a:pt x="609600" y="369147"/>
                        <a:pt x="614680" y="386080"/>
                      </a:cubicBezTo>
                      <a:cubicBezTo>
                        <a:pt x="619760" y="403013"/>
                        <a:pt x="610447" y="425027"/>
                        <a:pt x="614680" y="406400"/>
                      </a:cubicBezTo>
                      <a:cubicBezTo>
                        <a:pt x="618913" y="387773"/>
                        <a:pt x="635000" y="299720"/>
                        <a:pt x="640080" y="274320"/>
                      </a:cubicBezTo>
                      <a:cubicBezTo>
                        <a:pt x="645160" y="248920"/>
                        <a:pt x="641773" y="258233"/>
                        <a:pt x="645160" y="254000"/>
                      </a:cubicBezTo>
                      <a:cubicBezTo>
                        <a:pt x="648547" y="249767"/>
                        <a:pt x="651087" y="259927"/>
                        <a:pt x="660400" y="248920"/>
                      </a:cubicBezTo>
                      <a:cubicBezTo>
                        <a:pt x="669713" y="237913"/>
                        <a:pt x="689187" y="204893"/>
                        <a:pt x="701040" y="187960"/>
                      </a:cubicBezTo>
                      <a:cubicBezTo>
                        <a:pt x="712893" y="171027"/>
                        <a:pt x="723053" y="160020"/>
                        <a:pt x="731520" y="147320"/>
                      </a:cubicBezTo>
                      <a:cubicBezTo>
                        <a:pt x="739987" y="134620"/>
                        <a:pt x="745067" y="104140"/>
                        <a:pt x="751840" y="111760"/>
                      </a:cubicBezTo>
                      <a:cubicBezTo>
                        <a:pt x="758613" y="119380"/>
                        <a:pt x="767927" y="168487"/>
                        <a:pt x="772160" y="193040"/>
                      </a:cubicBezTo>
                      <a:cubicBezTo>
                        <a:pt x="776393" y="217593"/>
                        <a:pt x="772160" y="252307"/>
                        <a:pt x="777240" y="259080"/>
                      </a:cubicBezTo>
                      <a:cubicBezTo>
                        <a:pt x="782320" y="265853"/>
                        <a:pt x="796713" y="247227"/>
                        <a:pt x="802640" y="233680"/>
                      </a:cubicBezTo>
                      <a:cubicBezTo>
                        <a:pt x="808567" y="220133"/>
                        <a:pt x="807720" y="199813"/>
                        <a:pt x="812800" y="177800"/>
                      </a:cubicBezTo>
                      <a:cubicBezTo>
                        <a:pt x="817880" y="155787"/>
                        <a:pt x="826347" y="121920"/>
                        <a:pt x="833120" y="101600"/>
                      </a:cubicBezTo>
                      <a:cubicBezTo>
                        <a:pt x="839893" y="81280"/>
                        <a:pt x="848360" y="50800"/>
                        <a:pt x="853440" y="55880"/>
                      </a:cubicBezTo>
                      <a:cubicBezTo>
                        <a:pt x="858520" y="60960"/>
                        <a:pt x="856827" y="108373"/>
                        <a:pt x="863600" y="132080"/>
                      </a:cubicBezTo>
                      <a:cubicBezTo>
                        <a:pt x="870373" y="155787"/>
                        <a:pt x="889000" y="178647"/>
                        <a:pt x="894080" y="198120"/>
                      </a:cubicBezTo>
                      <a:cubicBezTo>
                        <a:pt x="899160" y="217593"/>
                        <a:pt x="889000" y="249767"/>
                        <a:pt x="894080" y="248920"/>
                      </a:cubicBezTo>
                      <a:cubicBezTo>
                        <a:pt x="899160" y="248073"/>
                        <a:pt x="907627" y="196427"/>
                        <a:pt x="924560" y="193040"/>
                      </a:cubicBezTo>
                      <a:cubicBezTo>
                        <a:pt x="941493" y="189653"/>
                        <a:pt x="977900" y="221827"/>
                        <a:pt x="995680" y="228600"/>
                      </a:cubicBezTo>
                      <a:cubicBezTo>
                        <a:pt x="1013460" y="235373"/>
                        <a:pt x="1018540" y="242993"/>
                        <a:pt x="1031240" y="233680"/>
                      </a:cubicBezTo>
                      <a:cubicBezTo>
                        <a:pt x="1043940" y="224367"/>
                        <a:pt x="1062567" y="168487"/>
                        <a:pt x="1071880" y="172720"/>
                      </a:cubicBezTo>
                      <a:cubicBezTo>
                        <a:pt x="1081193" y="176953"/>
                        <a:pt x="1082887" y="231987"/>
                        <a:pt x="1087120" y="259080"/>
                      </a:cubicBezTo>
                      <a:cubicBezTo>
                        <a:pt x="1091353" y="286173"/>
                        <a:pt x="1092200" y="337820"/>
                        <a:pt x="1097280" y="335280"/>
                      </a:cubicBezTo>
                      <a:cubicBezTo>
                        <a:pt x="1102360" y="332740"/>
                        <a:pt x="1112520" y="270087"/>
                        <a:pt x="1117600" y="243840"/>
                      </a:cubicBezTo>
                      <a:cubicBezTo>
                        <a:pt x="1122680" y="217593"/>
                        <a:pt x="1121833" y="178647"/>
                        <a:pt x="1127760" y="177800"/>
                      </a:cubicBezTo>
                      <a:cubicBezTo>
                        <a:pt x="1133687" y="176953"/>
                        <a:pt x="1148927" y="218440"/>
                        <a:pt x="1153160" y="238760"/>
                      </a:cubicBezTo>
                      <a:cubicBezTo>
                        <a:pt x="1157393" y="259080"/>
                        <a:pt x="1148080" y="292100"/>
                        <a:pt x="1153160" y="299720"/>
                      </a:cubicBezTo>
                      <a:cubicBezTo>
                        <a:pt x="1158240" y="307340"/>
                        <a:pt x="1174327" y="278553"/>
                        <a:pt x="1183640" y="284480"/>
                      </a:cubicBezTo>
                      <a:cubicBezTo>
                        <a:pt x="1192953" y="290407"/>
                        <a:pt x="1203113" y="319193"/>
                        <a:pt x="1209040" y="335280"/>
                      </a:cubicBezTo>
                      <a:cubicBezTo>
                        <a:pt x="1214967" y="351367"/>
                        <a:pt x="1214120" y="376767"/>
                        <a:pt x="1219200" y="381000"/>
                      </a:cubicBezTo>
                      <a:cubicBezTo>
                        <a:pt x="1224280" y="385233"/>
                        <a:pt x="1231900" y="378460"/>
                        <a:pt x="1239520" y="360680"/>
                      </a:cubicBezTo>
                      <a:cubicBezTo>
                        <a:pt x="1247140" y="342900"/>
                        <a:pt x="1258147" y="298873"/>
                        <a:pt x="1264920" y="274320"/>
                      </a:cubicBezTo>
                      <a:cubicBezTo>
                        <a:pt x="1271693" y="249767"/>
                        <a:pt x="1274233" y="209973"/>
                        <a:pt x="1280160" y="213360"/>
                      </a:cubicBezTo>
                      <a:cubicBezTo>
                        <a:pt x="1286087" y="216747"/>
                        <a:pt x="1292013" y="295487"/>
                        <a:pt x="1300480" y="294640"/>
                      </a:cubicBezTo>
                      <a:cubicBezTo>
                        <a:pt x="1308947" y="293793"/>
                        <a:pt x="1324187" y="230293"/>
                        <a:pt x="1330960" y="208280"/>
                      </a:cubicBezTo>
                      <a:cubicBezTo>
                        <a:pt x="1337733" y="186267"/>
                        <a:pt x="1333500" y="180340"/>
                        <a:pt x="1341120" y="162560"/>
                      </a:cubicBezTo>
                      <a:cubicBezTo>
                        <a:pt x="1348740" y="144780"/>
                        <a:pt x="1368213" y="119380"/>
                        <a:pt x="1376680" y="101600"/>
                      </a:cubicBezTo>
                      <a:cubicBezTo>
                        <a:pt x="1385147" y="83820"/>
                        <a:pt x="1385993" y="53340"/>
                        <a:pt x="1391920" y="55880"/>
                      </a:cubicBezTo>
                      <a:cubicBezTo>
                        <a:pt x="1397847" y="58420"/>
                        <a:pt x="1402927" y="116840"/>
                        <a:pt x="1412240" y="116840"/>
                      </a:cubicBezTo>
                      <a:cubicBezTo>
                        <a:pt x="1421553" y="116840"/>
                        <a:pt x="1441027" y="53340"/>
                        <a:pt x="1447800" y="55880"/>
                      </a:cubicBezTo>
                      <a:cubicBezTo>
                        <a:pt x="1454573" y="58420"/>
                        <a:pt x="1449493" y="110913"/>
                        <a:pt x="1452880" y="132080"/>
                      </a:cubicBezTo>
                      <a:cubicBezTo>
                        <a:pt x="1456267" y="153247"/>
                        <a:pt x="1465580" y="162560"/>
                        <a:pt x="1468120" y="182880"/>
                      </a:cubicBezTo>
                      <a:cubicBezTo>
                        <a:pt x="1470660" y="203200"/>
                        <a:pt x="1464733" y="253153"/>
                        <a:pt x="1468120" y="254000"/>
                      </a:cubicBezTo>
                      <a:cubicBezTo>
                        <a:pt x="1471507" y="254847"/>
                        <a:pt x="1481667" y="217593"/>
                        <a:pt x="1488440" y="187960"/>
                      </a:cubicBezTo>
                      <a:cubicBezTo>
                        <a:pt x="1495213" y="158327"/>
                        <a:pt x="1505373" y="98213"/>
                        <a:pt x="1508760" y="76200"/>
                      </a:cubicBezTo>
                      <a:cubicBezTo>
                        <a:pt x="1512147" y="54187"/>
                        <a:pt x="1506220" y="38947"/>
                        <a:pt x="1508760" y="55880"/>
                      </a:cubicBezTo>
                      <a:cubicBezTo>
                        <a:pt x="1511300" y="72813"/>
                        <a:pt x="1518920" y="149860"/>
                        <a:pt x="1524000" y="177800"/>
                      </a:cubicBezTo>
                      <a:cubicBezTo>
                        <a:pt x="1529080" y="205740"/>
                        <a:pt x="1530773" y="204893"/>
                        <a:pt x="1539240" y="223520"/>
                      </a:cubicBezTo>
                      <a:cubicBezTo>
                        <a:pt x="1547707" y="242147"/>
                        <a:pt x="1566333" y="272627"/>
                        <a:pt x="1574800" y="289560"/>
                      </a:cubicBezTo>
                      <a:cubicBezTo>
                        <a:pt x="1583267" y="306493"/>
                        <a:pt x="1584113" y="334433"/>
                        <a:pt x="1590040" y="325120"/>
                      </a:cubicBezTo>
                      <a:cubicBezTo>
                        <a:pt x="1595967" y="315807"/>
                        <a:pt x="1604433" y="250613"/>
                        <a:pt x="1610360" y="233680"/>
                      </a:cubicBezTo>
                      <a:cubicBezTo>
                        <a:pt x="1616287" y="216747"/>
                        <a:pt x="1621367" y="219287"/>
                        <a:pt x="1625600" y="223520"/>
                      </a:cubicBezTo>
                      <a:cubicBezTo>
                        <a:pt x="1629833" y="227753"/>
                        <a:pt x="1634067" y="243840"/>
                        <a:pt x="1635760" y="259080"/>
                      </a:cubicBezTo>
                      <a:cubicBezTo>
                        <a:pt x="1637453" y="274320"/>
                        <a:pt x="1634913" y="299720"/>
                        <a:pt x="1635760" y="314960"/>
                      </a:cubicBezTo>
                      <a:cubicBezTo>
                        <a:pt x="1636607" y="330200"/>
                        <a:pt x="1635760" y="354753"/>
                        <a:pt x="1640840" y="350520"/>
                      </a:cubicBezTo>
                      <a:cubicBezTo>
                        <a:pt x="1645920" y="346287"/>
                        <a:pt x="1661160" y="300567"/>
                        <a:pt x="1666240" y="289560"/>
                      </a:cubicBezTo>
                      <a:cubicBezTo>
                        <a:pt x="1671320" y="278553"/>
                        <a:pt x="1665393" y="273473"/>
                        <a:pt x="1671320" y="284480"/>
                      </a:cubicBezTo>
                      <a:cubicBezTo>
                        <a:pt x="1677247" y="295487"/>
                        <a:pt x="1694180" y="353060"/>
                        <a:pt x="1701800" y="355600"/>
                      </a:cubicBezTo>
                      <a:cubicBezTo>
                        <a:pt x="1709420" y="358140"/>
                        <a:pt x="1711960" y="321733"/>
                        <a:pt x="1717040" y="299720"/>
                      </a:cubicBezTo>
                      <a:cubicBezTo>
                        <a:pt x="1722120" y="277707"/>
                        <a:pt x="1726353" y="236220"/>
                        <a:pt x="1732280" y="223520"/>
                      </a:cubicBezTo>
                      <a:cubicBezTo>
                        <a:pt x="1738207" y="210820"/>
                        <a:pt x="1746673" y="231987"/>
                        <a:pt x="1752600" y="223520"/>
                      </a:cubicBezTo>
                      <a:cubicBezTo>
                        <a:pt x="1758527" y="215053"/>
                        <a:pt x="1761067" y="187960"/>
                        <a:pt x="1767840" y="172720"/>
                      </a:cubicBezTo>
                      <a:cubicBezTo>
                        <a:pt x="1774613" y="157480"/>
                        <a:pt x="1782233" y="139700"/>
                        <a:pt x="1793240" y="132080"/>
                      </a:cubicBezTo>
                      <a:cubicBezTo>
                        <a:pt x="1804247" y="124460"/>
                        <a:pt x="1823720" y="116840"/>
                        <a:pt x="1833880" y="127000"/>
                      </a:cubicBezTo>
                      <a:cubicBezTo>
                        <a:pt x="1844040" y="137160"/>
                        <a:pt x="1845733" y="167640"/>
                        <a:pt x="1854200" y="193040"/>
                      </a:cubicBezTo>
                      <a:cubicBezTo>
                        <a:pt x="1862667" y="218440"/>
                        <a:pt x="1877060" y="255693"/>
                        <a:pt x="1884680" y="279400"/>
                      </a:cubicBezTo>
                      <a:cubicBezTo>
                        <a:pt x="1892300" y="303107"/>
                        <a:pt x="1891453" y="331047"/>
                        <a:pt x="1899920" y="335280"/>
                      </a:cubicBezTo>
                      <a:cubicBezTo>
                        <a:pt x="1908387" y="339513"/>
                        <a:pt x="1926167" y="306493"/>
                        <a:pt x="1935480" y="304800"/>
                      </a:cubicBezTo>
                      <a:cubicBezTo>
                        <a:pt x="1944793" y="303107"/>
                        <a:pt x="1949873" y="324273"/>
                        <a:pt x="1955800" y="325120"/>
                      </a:cubicBezTo>
                      <a:cubicBezTo>
                        <a:pt x="1961727" y="325967"/>
                        <a:pt x="1966807" y="320887"/>
                        <a:pt x="1971040" y="309880"/>
                      </a:cubicBezTo>
                      <a:cubicBezTo>
                        <a:pt x="1975273" y="298873"/>
                        <a:pt x="1977813" y="269240"/>
                        <a:pt x="1981200" y="2590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203" name="任意多边形 202"/>
              <p:cNvSpPr/>
              <p:nvPr/>
            </p:nvSpPr>
            <p:spPr>
              <a:xfrm>
                <a:off x="7305040" y="2130383"/>
                <a:ext cx="2108200" cy="1047186"/>
              </a:xfrm>
              <a:custGeom>
                <a:avLst/>
                <a:gdLst>
                  <a:gd name="connsiteX0" fmla="*/ 0 w 2108200"/>
                  <a:gd name="connsiteY0" fmla="*/ 160697 h 1047186"/>
                  <a:gd name="connsiteX1" fmla="*/ 45720 w 2108200"/>
                  <a:gd name="connsiteY1" fmla="*/ 257217 h 1047186"/>
                  <a:gd name="connsiteX2" fmla="*/ 45720 w 2108200"/>
                  <a:gd name="connsiteY2" fmla="*/ 308017 h 1047186"/>
                  <a:gd name="connsiteX3" fmla="*/ 55880 w 2108200"/>
                  <a:gd name="connsiteY3" fmla="*/ 363897 h 1047186"/>
                  <a:gd name="connsiteX4" fmla="*/ 76200 w 2108200"/>
                  <a:gd name="connsiteY4" fmla="*/ 267377 h 1047186"/>
                  <a:gd name="connsiteX5" fmla="*/ 76200 w 2108200"/>
                  <a:gd name="connsiteY5" fmla="*/ 196257 h 1047186"/>
                  <a:gd name="connsiteX6" fmla="*/ 101600 w 2108200"/>
                  <a:gd name="connsiteY6" fmla="*/ 196257 h 1047186"/>
                  <a:gd name="connsiteX7" fmla="*/ 106680 w 2108200"/>
                  <a:gd name="connsiteY7" fmla="*/ 267377 h 1047186"/>
                  <a:gd name="connsiteX8" fmla="*/ 111760 w 2108200"/>
                  <a:gd name="connsiteY8" fmla="*/ 328337 h 1047186"/>
                  <a:gd name="connsiteX9" fmla="*/ 132080 w 2108200"/>
                  <a:gd name="connsiteY9" fmla="*/ 409617 h 1047186"/>
                  <a:gd name="connsiteX10" fmla="*/ 137160 w 2108200"/>
                  <a:gd name="connsiteY10" fmla="*/ 465497 h 1047186"/>
                  <a:gd name="connsiteX11" fmla="*/ 142240 w 2108200"/>
                  <a:gd name="connsiteY11" fmla="*/ 485817 h 1047186"/>
                  <a:gd name="connsiteX12" fmla="*/ 142240 w 2108200"/>
                  <a:gd name="connsiteY12" fmla="*/ 511217 h 1047186"/>
                  <a:gd name="connsiteX13" fmla="*/ 172720 w 2108200"/>
                  <a:gd name="connsiteY13" fmla="*/ 465497 h 1047186"/>
                  <a:gd name="connsiteX14" fmla="*/ 193040 w 2108200"/>
                  <a:gd name="connsiteY14" fmla="*/ 445177 h 1047186"/>
                  <a:gd name="connsiteX15" fmla="*/ 223520 w 2108200"/>
                  <a:gd name="connsiteY15" fmla="*/ 363897 h 1047186"/>
                  <a:gd name="connsiteX16" fmla="*/ 233680 w 2108200"/>
                  <a:gd name="connsiteY16" fmla="*/ 338497 h 1047186"/>
                  <a:gd name="connsiteX17" fmla="*/ 248920 w 2108200"/>
                  <a:gd name="connsiteY17" fmla="*/ 404537 h 1047186"/>
                  <a:gd name="connsiteX18" fmla="*/ 259080 w 2108200"/>
                  <a:gd name="connsiteY18" fmla="*/ 445177 h 1047186"/>
                  <a:gd name="connsiteX19" fmla="*/ 269240 w 2108200"/>
                  <a:gd name="connsiteY19" fmla="*/ 475657 h 1047186"/>
                  <a:gd name="connsiteX20" fmla="*/ 309880 w 2108200"/>
                  <a:gd name="connsiteY20" fmla="*/ 506137 h 1047186"/>
                  <a:gd name="connsiteX21" fmla="*/ 320040 w 2108200"/>
                  <a:gd name="connsiteY21" fmla="*/ 506137 h 1047186"/>
                  <a:gd name="connsiteX22" fmla="*/ 365760 w 2108200"/>
                  <a:gd name="connsiteY22" fmla="*/ 526457 h 1047186"/>
                  <a:gd name="connsiteX23" fmla="*/ 386080 w 2108200"/>
                  <a:gd name="connsiteY23" fmla="*/ 470577 h 1047186"/>
                  <a:gd name="connsiteX24" fmla="*/ 396240 w 2108200"/>
                  <a:gd name="connsiteY24" fmla="*/ 394377 h 1047186"/>
                  <a:gd name="connsiteX25" fmla="*/ 396240 w 2108200"/>
                  <a:gd name="connsiteY25" fmla="*/ 323257 h 1047186"/>
                  <a:gd name="connsiteX26" fmla="*/ 431800 w 2108200"/>
                  <a:gd name="connsiteY26" fmla="*/ 374057 h 1047186"/>
                  <a:gd name="connsiteX27" fmla="*/ 447040 w 2108200"/>
                  <a:gd name="connsiteY27" fmla="*/ 323257 h 1047186"/>
                  <a:gd name="connsiteX28" fmla="*/ 462280 w 2108200"/>
                  <a:gd name="connsiteY28" fmla="*/ 292777 h 1047186"/>
                  <a:gd name="connsiteX29" fmla="*/ 487680 w 2108200"/>
                  <a:gd name="connsiteY29" fmla="*/ 328337 h 1047186"/>
                  <a:gd name="connsiteX30" fmla="*/ 492760 w 2108200"/>
                  <a:gd name="connsiteY30" fmla="*/ 247057 h 1047186"/>
                  <a:gd name="connsiteX31" fmla="*/ 513080 w 2108200"/>
                  <a:gd name="connsiteY31" fmla="*/ 165777 h 1047186"/>
                  <a:gd name="connsiteX32" fmla="*/ 518160 w 2108200"/>
                  <a:gd name="connsiteY32" fmla="*/ 109897 h 1047186"/>
                  <a:gd name="connsiteX33" fmla="*/ 543560 w 2108200"/>
                  <a:gd name="connsiteY33" fmla="*/ 79417 h 1047186"/>
                  <a:gd name="connsiteX34" fmla="*/ 553720 w 2108200"/>
                  <a:gd name="connsiteY34" fmla="*/ 165777 h 1047186"/>
                  <a:gd name="connsiteX35" fmla="*/ 563880 w 2108200"/>
                  <a:gd name="connsiteY35" fmla="*/ 241977 h 1047186"/>
                  <a:gd name="connsiteX36" fmla="*/ 594360 w 2108200"/>
                  <a:gd name="connsiteY36" fmla="*/ 170857 h 1047186"/>
                  <a:gd name="connsiteX37" fmla="*/ 614680 w 2108200"/>
                  <a:gd name="connsiteY37" fmla="*/ 206417 h 1047186"/>
                  <a:gd name="connsiteX38" fmla="*/ 635000 w 2108200"/>
                  <a:gd name="connsiteY38" fmla="*/ 297857 h 1047186"/>
                  <a:gd name="connsiteX39" fmla="*/ 665480 w 2108200"/>
                  <a:gd name="connsiteY39" fmla="*/ 247057 h 1047186"/>
                  <a:gd name="connsiteX40" fmla="*/ 695960 w 2108200"/>
                  <a:gd name="connsiteY40" fmla="*/ 231817 h 1047186"/>
                  <a:gd name="connsiteX41" fmla="*/ 726440 w 2108200"/>
                  <a:gd name="connsiteY41" fmla="*/ 221657 h 1047186"/>
                  <a:gd name="connsiteX42" fmla="*/ 751840 w 2108200"/>
                  <a:gd name="connsiteY42" fmla="*/ 252137 h 1047186"/>
                  <a:gd name="connsiteX43" fmla="*/ 767080 w 2108200"/>
                  <a:gd name="connsiteY43" fmla="*/ 211497 h 1047186"/>
                  <a:gd name="connsiteX44" fmla="*/ 797560 w 2108200"/>
                  <a:gd name="connsiteY44" fmla="*/ 231817 h 1047186"/>
                  <a:gd name="connsiteX45" fmla="*/ 812800 w 2108200"/>
                  <a:gd name="connsiteY45" fmla="*/ 175937 h 1047186"/>
                  <a:gd name="connsiteX46" fmla="*/ 838200 w 2108200"/>
                  <a:gd name="connsiteY46" fmla="*/ 79417 h 1047186"/>
                  <a:gd name="connsiteX47" fmla="*/ 853440 w 2108200"/>
                  <a:gd name="connsiteY47" fmla="*/ 125137 h 1047186"/>
                  <a:gd name="connsiteX48" fmla="*/ 858520 w 2108200"/>
                  <a:gd name="connsiteY48" fmla="*/ 165777 h 1047186"/>
                  <a:gd name="connsiteX49" fmla="*/ 873760 w 2108200"/>
                  <a:gd name="connsiteY49" fmla="*/ 114977 h 1047186"/>
                  <a:gd name="connsiteX50" fmla="*/ 904240 w 2108200"/>
                  <a:gd name="connsiteY50" fmla="*/ 84497 h 1047186"/>
                  <a:gd name="connsiteX51" fmla="*/ 929640 w 2108200"/>
                  <a:gd name="connsiteY51" fmla="*/ 89577 h 1047186"/>
                  <a:gd name="connsiteX52" fmla="*/ 949960 w 2108200"/>
                  <a:gd name="connsiteY52" fmla="*/ 150537 h 1047186"/>
                  <a:gd name="connsiteX53" fmla="*/ 960120 w 2108200"/>
                  <a:gd name="connsiteY53" fmla="*/ 150537 h 1047186"/>
                  <a:gd name="connsiteX54" fmla="*/ 990600 w 2108200"/>
                  <a:gd name="connsiteY54" fmla="*/ 74337 h 1047186"/>
                  <a:gd name="connsiteX55" fmla="*/ 1016000 w 2108200"/>
                  <a:gd name="connsiteY55" fmla="*/ 18457 h 1047186"/>
                  <a:gd name="connsiteX56" fmla="*/ 1021080 w 2108200"/>
                  <a:gd name="connsiteY56" fmla="*/ 3217 h 1047186"/>
                  <a:gd name="connsiteX57" fmla="*/ 1046480 w 2108200"/>
                  <a:gd name="connsiteY57" fmla="*/ 74337 h 1047186"/>
                  <a:gd name="connsiteX58" fmla="*/ 1056640 w 2108200"/>
                  <a:gd name="connsiteY58" fmla="*/ 140377 h 1047186"/>
                  <a:gd name="connsiteX59" fmla="*/ 1082040 w 2108200"/>
                  <a:gd name="connsiteY59" fmla="*/ 196257 h 1047186"/>
                  <a:gd name="connsiteX60" fmla="*/ 1117600 w 2108200"/>
                  <a:gd name="connsiteY60" fmla="*/ 247057 h 1047186"/>
                  <a:gd name="connsiteX61" fmla="*/ 1143000 w 2108200"/>
                  <a:gd name="connsiteY61" fmla="*/ 175937 h 1047186"/>
                  <a:gd name="connsiteX62" fmla="*/ 1153160 w 2108200"/>
                  <a:gd name="connsiteY62" fmla="*/ 125137 h 1047186"/>
                  <a:gd name="connsiteX63" fmla="*/ 1183640 w 2108200"/>
                  <a:gd name="connsiteY63" fmla="*/ 59097 h 1047186"/>
                  <a:gd name="connsiteX64" fmla="*/ 1203960 w 2108200"/>
                  <a:gd name="connsiteY64" fmla="*/ 84497 h 1047186"/>
                  <a:gd name="connsiteX65" fmla="*/ 1209040 w 2108200"/>
                  <a:gd name="connsiteY65" fmla="*/ 170857 h 1047186"/>
                  <a:gd name="connsiteX66" fmla="*/ 1209040 w 2108200"/>
                  <a:gd name="connsiteY66" fmla="*/ 241977 h 1047186"/>
                  <a:gd name="connsiteX67" fmla="*/ 1219200 w 2108200"/>
                  <a:gd name="connsiteY67" fmla="*/ 236897 h 1047186"/>
                  <a:gd name="connsiteX68" fmla="*/ 1234440 w 2108200"/>
                  <a:gd name="connsiteY68" fmla="*/ 216577 h 1047186"/>
                  <a:gd name="connsiteX69" fmla="*/ 1239520 w 2108200"/>
                  <a:gd name="connsiteY69" fmla="*/ 247057 h 1047186"/>
                  <a:gd name="connsiteX70" fmla="*/ 1285240 w 2108200"/>
                  <a:gd name="connsiteY70" fmla="*/ 308017 h 1047186"/>
                  <a:gd name="connsiteX71" fmla="*/ 1300480 w 2108200"/>
                  <a:gd name="connsiteY71" fmla="*/ 262297 h 1047186"/>
                  <a:gd name="connsiteX72" fmla="*/ 1310640 w 2108200"/>
                  <a:gd name="connsiteY72" fmla="*/ 201337 h 1047186"/>
                  <a:gd name="connsiteX73" fmla="*/ 1320800 w 2108200"/>
                  <a:gd name="connsiteY73" fmla="*/ 160697 h 1047186"/>
                  <a:gd name="connsiteX74" fmla="*/ 1351280 w 2108200"/>
                  <a:gd name="connsiteY74" fmla="*/ 231817 h 1047186"/>
                  <a:gd name="connsiteX75" fmla="*/ 1351280 w 2108200"/>
                  <a:gd name="connsiteY75" fmla="*/ 267377 h 1047186"/>
                  <a:gd name="connsiteX76" fmla="*/ 1371600 w 2108200"/>
                  <a:gd name="connsiteY76" fmla="*/ 302937 h 1047186"/>
                  <a:gd name="connsiteX77" fmla="*/ 1407160 w 2108200"/>
                  <a:gd name="connsiteY77" fmla="*/ 313097 h 1047186"/>
                  <a:gd name="connsiteX78" fmla="*/ 1427480 w 2108200"/>
                  <a:gd name="connsiteY78" fmla="*/ 368977 h 1047186"/>
                  <a:gd name="connsiteX79" fmla="*/ 1442720 w 2108200"/>
                  <a:gd name="connsiteY79" fmla="*/ 409617 h 1047186"/>
                  <a:gd name="connsiteX80" fmla="*/ 1457960 w 2108200"/>
                  <a:gd name="connsiteY80" fmla="*/ 409617 h 1047186"/>
                  <a:gd name="connsiteX81" fmla="*/ 1473200 w 2108200"/>
                  <a:gd name="connsiteY81" fmla="*/ 399457 h 1047186"/>
                  <a:gd name="connsiteX82" fmla="*/ 1483360 w 2108200"/>
                  <a:gd name="connsiteY82" fmla="*/ 460417 h 1047186"/>
                  <a:gd name="connsiteX83" fmla="*/ 1503680 w 2108200"/>
                  <a:gd name="connsiteY83" fmla="*/ 490897 h 1047186"/>
                  <a:gd name="connsiteX84" fmla="*/ 1518920 w 2108200"/>
                  <a:gd name="connsiteY84" fmla="*/ 440097 h 1047186"/>
                  <a:gd name="connsiteX85" fmla="*/ 1539240 w 2108200"/>
                  <a:gd name="connsiteY85" fmla="*/ 495977 h 1047186"/>
                  <a:gd name="connsiteX86" fmla="*/ 1559560 w 2108200"/>
                  <a:gd name="connsiteY86" fmla="*/ 567097 h 1047186"/>
                  <a:gd name="connsiteX87" fmla="*/ 1559560 w 2108200"/>
                  <a:gd name="connsiteY87" fmla="*/ 617897 h 1047186"/>
                  <a:gd name="connsiteX88" fmla="*/ 1584960 w 2108200"/>
                  <a:gd name="connsiteY88" fmla="*/ 577257 h 1047186"/>
                  <a:gd name="connsiteX89" fmla="*/ 1610360 w 2108200"/>
                  <a:gd name="connsiteY89" fmla="*/ 612817 h 1047186"/>
                  <a:gd name="connsiteX90" fmla="*/ 1635760 w 2108200"/>
                  <a:gd name="connsiteY90" fmla="*/ 572177 h 1047186"/>
                  <a:gd name="connsiteX91" fmla="*/ 1656080 w 2108200"/>
                  <a:gd name="connsiteY91" fmla="*/ 541697 h 1047186"/>
                  <a:gd name="connsiteX92" fmla="*/ 1691640 w 2108200"/>
                  <a:gd name="connsiteY92" fmla="*/ 546777 h 1047186"/>
                  <a:gd name="connsiteX93" fmla="*/ 1717040 w 2108200"/>
                  <a:gd name="connsiteY93" fmla="*/ 587417 h 1047186"/>
                  <a:gd name="connsiteX94" fmla="*/ 1732280 w 2108200"/>
                  <a:gd name="connsiteY94" fmla="*/ 648377 h 1047186"/>
                  <a:gd name="connsiteX95" fmla="*/ 1747520 w 2108200"/>
                  <a:gd name="connsiteY95" fmla="*/ 724577 h 1047186"/>
                  <a:gd name="connsiteX96" fmla="*/ 1783080 w 2108200"/>
                  <a:gd name="connsiteY96" fmla="*/ 800777 h 1047186"/>
                  <a:gd name="connsiteX97" fmla="*/ 1808480 w 2108200"/>
                  <a:gd name="connsiteY97" fmla="*/ 673777 h 1047186"/>
                  <a:gd name="connsiteX98" fmla="*/ 1823720 w 2108200"/>
                  <a:gd name="connsiteY98" fmla="*/ 678857 h 1047186"/>
                  <a:gd name="connsiteX99" fmla="*/ 1823720 w 2108200"/>
                  <a:gd name="connsiteY99" fmla="*/ 800777 h 1047186"/>
                  <a:gd name="connsiteX100" fmla="*/ 1838960 w 2108200"/>
                  <a:gd name="connsiteY100" fmla="*/ 932857 h 1047186"/>
                  <a:gd name="connsiteX101" fmla="*/ 1844040 w 2108200"/>
                  <a:gd name="connsiteY101" fmla="*/ 998897 h 1047186"/>
                  <a:gd name="connsiteX102" fmla="*/ 1844040 w 2108200"/>
                  <a:gd name="connsiteY102" fmla="*/ 1014137 h 1047186"/>
                  <a:gd name="connsiteX103" fmla="*/ 1879600 w 2108200"/>
                  <a:gd name="connsiteY103" fmla="*/ 892217 h 1047186"/>
                  <a:gd name="connsiteX104" fmla="*/ 1889760 w 2108200"/>
                  <a:gd name="connsiteY104" fmla="*/ 856657 h 1047186"/>
                  <a:gd name="connsiteX105" fmla="*/ 1920240 w 2108200"/>
                  <a:gd name="connsiteY105" fmla="*/ 922697 h 1047186"/>
                  <a:gd name="connsiteX106" fmla="*/ 1930400 w 2108200"/>
                  <a:gd name="connsiteY106" fmla="*/ 943017 h 1047186"/>
                  <a:gd name="connsiteX107" fmla="*/ 1945640 w 2108200"/>
                  <a:gd name="connsiteY107" fmla="*/ 805857 h 1047186"/>
                  <a:gd name="connsiteX108" fmla="*/ 1971040 w 2108200"/>
                  <a:gd name="connsiteY108" fmla="*/ 780457 h 1047186"/>
                  <a:gd name="connsiteX109" fmla="*/ 1986280 w 2108200"/>
                  <a:gd name="connsiteY109" fmla="*/ 866817 h 1047186"/>
                  <a:gd name="connsiteX110" fmla="*/ 2026920 w 2108200"/>
                  <a:gd name="connsiteY110" fmla="*/ 887137 h 1047186"/>
                  <a:gd name="connsiteX111" fmla="*/ 2042160 w 2108200"/>
                  <a:gd name="connsiteY111" fmla="*/ 988737 h 1047186"/>
                  <a:gd name="connsiteX112" fmla="*/ 2052320 w 2108200"/>
                  <a:gd name="connsiteY112" fmla="*/ 1044617 h 1047186"/>
                  <a:gd name="connsiteX113" fmla="*/ 2067560 w 2108200"/>
                  <a:gd name="connsiteY113" fmla="*/ 907457 h 1047186"/>
                  <a:gd name="connsiteX114" fmla="*/ 2092960 w 2108200"/>
                  <a:gd name="connsiteY114" fmla="*/ 887137 h 1047186"/>
                  <a:gd name="connsiteX115" fmla="*/ 2108200 w 2108200"/>
                  <a:gd name="connsiteY115" fmla="*/ 876977 h 10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108200" h="1047186">
                    <a:moveTo>
                      <a:pt x="0" y="160697"/>
                    </a:moveTo>
                    <a:cubicBezTo>
                      <a:pt x="19050" y="196680"/>
                      <a:pt x="38100" y="232664"/>
                      <a:pt x="45720" y="257217"/>
                    </a:cubicBezTo>
                    <a:cubicBezTo>
                      <a:pt x="53340" y="281770"/>
                      <a:pt x="44027" y="290237"/>
                      <a:pt x="45720" y="308017"/>
                    </a:cubicBezTo>
                    <a:cubicBezTo>
                      <a:pt x="47413" y="325797"/>
                      <a:pt x="50800" y="370670"/>
                      <a:pt x="55880" y="363897"/>
                    </a:cubicBezTo>
                    <a:cubicBezTo>
                      <a:pt x="60960" y="357124"/>
                      <a:pt x="72813" y="295317"/>
                      <a:pt x="76200" y="267377"/>
                    </a:cubicBezTo>
                    <a:cubicBezTo>
                      <a:pt x="79587" y="239437"/>
                      <a:pt x="71967" y="208110"/>
                      <a:pt x="76200" y="196257"/>
                    </a:cubicBezTo>
                    <a:cubicBezTo>
                      <a:pt x="80433" y="184404"/>
                      <a:pt x="96520" y="184404"/>
                      <a:pt x="101600" y="196257"/>
                    </a:cubicBezTo>
                    <a:cubicBezTo>
                      <a:pt x="106680" y="208110"/>
                      <a:pt x="104987" y="245364"/>
                      <a:pt x="106680" y="267377"/>
                    </a:cubicBezTo>
                    <a:cubicBezTo>
                      <a:pt x="108373" y="289390"/>
                      <a:pt x="107527" y="304630"/>
                      <a:pt x="111760" y="328337"/>
                    </a:cubicBezTo>
                    <a:cubicBezTo>
                      <a:pt x="115993" y="352044"/>
                      <a:pt x="127847" y="386757"/>
                      <a:pt x="132080" y="409617"/>
                    </a:cubicBezTo>
                    <a:cubicBezTo>
                      <a:pt x="136313" y="432477"/>
                      <a:pt x="135467" y="452797"/>
                      <a:pt x="137160" y="465497"/>
                    </a:cubicBezTo>
                    <a:cubicBezTo>
                      <a:pt x="138853" y="478197"/>
                      <a:pt x="141393" y="478197"/>
                      <a:pt x="142240" y="485817"/>
                    </a:cubicBezTo>
                    <a:cubicBezTo>
                      <a:pt x="143087" y="493437"/>
                      <a:pt x="137160" y="514604"/>
                      <a:pt x="142240" y="511217"/>
                    </a:cubicBezTo>
                    <a:cubicBezTo>
                      <a:pt x="147320" y="507830"/>
                      <a:pt x="164253" y="476504"/>
                      <a:pt x="172720" y="465497"/>
                    </a:cubicBezTo>
                    <a:cubicBezTo>
                      <a:pt x="181187" y="454490"/>
                      <a:pt x="184573" y="462110"/>
                      <a:pt x="193040" y="445177"/>
                    </a:cubicBezTo>
                    <a:cubicBezTo>
                      <a:pt x="201507" y="428244"/>
                      <a:pt x="216747" y="381677"/>
                      <a:pt x="223520" y="363897"/>
                    </a:cubicBezTo>
                    <a:cubicBezTo>
                      <a:pt x="230293" y="346117"/>
                      <a:pt x="229447" y="331724"/>
                      <a:pt x="233680" y="338497"/>
                    </a:cubicBezTo>
                    <a:cubicBezTo>
                      <a:pt x="237913" y="345270"/>
                      <a:pt x="244687" y="386757"/>
                      <a:pt x="248920" y="404537"/>
                    </a:cubicBezTo>
                    <a:cubicBezTo>
                      <a:pt x="253153" y="422317"/>
                      <a:pt x="255693" y="433324"/>
                      <a:pt x="259080" y="445177"/>
                    </a:cubicBezTo>
                    <a:cubicBezTo>
                      <a:pt x="262467" y="457030"/>
                      <a:pt x="260773" y="465497"/>
                      <a:pt x="269240" y="475657"/>
                    </a:cubicBezTo>
                    <a:cubicBezTo>
                      <a:pt x="277707" y="485817"/>
                      <a:pt x="301413" y="501057"/>
                      <a:pt x="309880" y="506137"/>
                    </a:cubicBezTo>
                    <a:cubicBezTo>
                      <a:pt x="318347" y="511217"/>
                      <a:pt x="310727" y="502750"/>
                      <a:pt x="320040" y="506137"/>
                    </a:cubicBezTo>
                    <a:cubicBezTo>
                      <a:pt x="329353" y="509524"/>
                      <a:pt x="354753" y="532384"/>
                      <a:pt x="365760" y="526457"/>
                    </a:cubicBezTo>
                    <a:cubicBezTo>
                      <a:pt x="376767" y="520530"/>
                      <a:pt x="381000" y="492590"/>
                      <a:pt x="386080" y="470577"/>
                    </a:cubicBezTo>
                    <a:cubicBezTo>
                      <a:pt x="391160" y="448564"/>
                      <a:pt x="394547" y="418930"/>
                      <a:pt x="396240" y="394377"/>
                    </a:cubicBezTo>
                    <a:cubicBezTo>
                      <a:pt x="397933" y="369824"/>
                      <a:pt x="390313" y="326644"/>
                      <a:pt x="396240" y="323257"/>
                    </a:cubicBezTo>
                    <a:cubicBezTo>
                      <a:pt x="402167" y="319870"/>
                      <a:pt x="423333" y="374057"/>
                      <a:pt x="431800" y="374057"/>
                    </a:cubicBezTo>
                    <a:cubicBezTo>
                      <a:pt x="440267" y="374057"/>
                      <a:pt x="441960" y="336804"/>
                      <a:pt x="447040" y="323257"/>
                    </a:cubicBezTo>
                    <a:cubicBezTo>
                      <a:pt x="452120" y="309710"/>
                      <a:pt x="455507" y="291930"/>
                      <a:pt x="462280" y="292777"/>
                    </a:cubicBezTo>
                    <a:cubicBezTo>
                      <a:pt x="469053" y="293624"/>
                      <a:pt x="482600" y="335957"/>
                      <a:pt x="487680" y="328337"/>
                    </a:cubicBezTo>
                    <a:cubicBezTo>
                      <a:pt x="492760" y="320717"/>
                      <a:pt x="488527" y="274150"/>
                      <a:pt x="492760" y="247057"/>
                    </a:cubicBezTo>
                    <a:cubicBezTo>
                      <a:pt x="496993" y="219964"/>
                      <a:pt x="508847" y="188637"/>
                      <a:pt x="513080" y="165777"/>
                    </a:cubicBezTo>
                    <a:cubicBezTo>
                      <a:pt x="517313" y="142917"/>
                      <a:pt x="513080" y="124290"/>
                      <a:pt x="518160" y="109897"/>
                    </a:cubicBezTo>
                    <a:cubicBezTo>
                      <a:pt x="523240" y="95504"/>
                      <a:pt x="537633" y="70104"/>
                      <a:pt x="543560" y="79417"/>
                    </a:cubicBezTo>
                    <a:cubicBezTo>
                      <a:pt x="549487" y="88730"/>
                      <a:pt x="550333" y="138684"/>
                      <a:pt x="553720" y="165777"/>
                    </a:cubicBezTo>
                    <a:cubicBezTo>
                      <a:pt x="557107" y="192870"/>
                      <a:pt x="557107" y="241130"/>
                      <a:pt x="563880" y="241977"/>
                    </a:cubicBezTo>
                    <a:cubicBezTo>
                      <a:pt x="570653" y="242824"/>
                      <a:pt x="585893" y="176784"/>
                      <a:pt x="594360" y="170857"/>
                    </a:cubicBezTo>
                    <a:cubicBezTo>
                      <a:pt x="602827" y="164930"/>
                      <a:pt x="607907" y="185250"/>
                      <a:pt x="614680" y="206417"/>
                    </a:cubicBezTo>
                    <a:cubicBezTo>
                      <a:pt x="621453" y="227584"/>
                      <a:pt x="626533" y="291084"/>
                      <a:pt x="635000" y="297857"/>
                    </a:cubicBezTo>
                    <a:cubicBezTo>
                      <a:pt x="643467" y="304630"/>
                      <a:pt x="655320" y="258064"/>
                      <a:pt x="665480" y="247057"/>
                    </a:cubicBezTo>
                    <a:cubicBezTo>
                      <a:pt x="675640" y="236050"/>
                      <a:pt x="685800" y="236050"/>
                      <a:pt x="695960" y="231817"/>
                    </a:cubicBezTo>
                    <a:cubicBezTo>
                      <a:pt x="706120" y="227584"/>
                      <a:pt x="717127" y="218270"/>
                      <a:pt x="726440" y="221657"/>
                    </a:cubicBezTo>
                    <a:cubicBezTo>
                      <a:pt x="735753" y="225044"/>
                      <a:pt x="745067" y="253830"/>
                      <a:pt x="751840" y="252137"/>
                    </a:cubicBezTo>
                    <a:cubicBezTo>
                      <a:pt x="758613" y="250444"/>
                      <a:pt x="759460" y="214884"/>
                      <a:pt x="767080" y="211497"/>
                    </a:cubicBezTo>
                    <a:cubicBezTo>
                      <a:pt x="774700" y="208110"/>
                      <a:pt x="789940" y="237744"/>
                      <a:pt x="797560" y="231817"/>
                    </a:cubicBezTo>
                    <a:cubicBezTo>
                      <a:pt x="805180" y="225890"/>
                      <a:pt x="806027" y="201337"/>
                      <a:pt x="812800" y="175937"/>
                    </a:cubicBezTo>
                    <a:cubicBezTo>
                      <a:pt x="819573" y="150537"/>
                      <a:pt x="831427" y="87884"/>
                      <a:pt x="838200" y="79417"/>
                    </a:cubicBezTo>
                    <a:cubicBezTo>
                      <a:pt x="844973" y="70950"/>
                      <a:pt x="850053" y="110744"/>
                      <a:pt x="853440" y="125137"/>
                    </a:cubicBezTo>
                    <a:cubicBezTo>
                      <a:pt x="856827" y="139530"/>
                      <a:pt x="855133" y="167470"/>
                      <a:pt x="858520" y="165777"/>
                    </a:cubicBezTo>
                    <a:cubicBezTo>
                      <a:pt x="861907" y="164084"/>
                      <a:pt x="866140" y="128524"/>
                      <a:pt x="873760" y="114977"/>
                    </a:cubicBezTo>
                    <a:cubicBezTo>
                      <a:pt x="881380" y="101430"/>
                      <a:pt x="894927" y="88730"/>
                      <a:pt x="904240" y="84497"/>
                    </a:cubicBezTo>
                    <a:cubicBezTo>
                      <a:pt x="913553" y="80264"/>
                      <a:pt x="922020" y="78570"/>
                      <a:pt x="929640" y="89577"/>
                    </a:cubicBezTo>
                    <a:cubicBezTo>
                      <a:pt x="937260" y="100584"/>
                      <a:pt x="944880" y="140377"/>
                      <a:pt x="949960" y="150537"/>
                    </a:cubicBezTo>
                    <a:cubicBezTo>
                      <a:pt x="955040" y="160697"/>
                      <a:pt x="953347" y="163237"/>
                      <a:pt x="960120" y="150537"/>
                    </a:cubicBezTo>
                    <a:cubicBezTo>
                      <a:pt x="966893" y="137837"/>
                      <a:pt x="981287" y="96350"/>
                      <a:pt x="990600" y="74337"/>
                    </a:cubicBezTo>
                    <a:cubicBezTo>
                      <a:pt x="999913" y="52324"/>
                      <a:pt x="1010920" y="30310"/>
                      <a:pt x="1016000" y="18457"/>
                    </a:cubicBezTo>
                    <a:cubicBezTo>
                      <a:pt x="1021080" y="6604"/>
                      <a:pt x="1016000" y="-6096"/>
                      <a:pt x="1021080" y="3217"/>
                    </a:cubicBezTo>
                    <a:cubicBezTo>
                      <a:pt x="1026160" y="12530"/>
                      <a:pt x="1040553" y="51477"/>
                      <a:pt x="1046480" y="74337"/>
                    </a:cubicBezTo>
                    <a:cubicBezTo>
                      <a:pt x="1052407" y="97197"/>
                      <a:pt x="1050713" y="120057"/>
                      <a:pt x="1056640" y="140377"/>
                    </a:cubicBezTo>
                    <a:cubicBezTo>
                      <a:pt x="1062567" y="160697"/>
                      <a:pt x="1071880" y="178477"/>
                      <a:pt x="1082040" y="196257"/>
                    </a:cubicBezTo>
                    <a:cubicBezTo>
                      <a:pt x="1092200" y="214037"/>
                      <a:pt x="1107440" y="250444"/>
                      <a:pt x="1117600" y="247057"/>
                    </a:cubicBezTo>
                    <a:cubicBezTo>
                      <a:pt x="1127760" y="243670"/>
                      <a:pt x="1137073" y="196257"/>
                      <a:pt x="1143000" y="175937"/>
                    </a:cubicBezTo>
                    <a:cubicBezTo>
                      <a:pt x="1148927" y="155617"/>
                      <a:pt x="1146387" y="144610"/>
                      <a:pt x="1153160" y="125137"/>
                    </a:cubicBezTo>
                    <a:cubicBezTo>
                      <a:pt x="1159933" y="105664"/>
                      <a:pt x="1175173" y="65870"/>
                      <a:pt x="1183640" y="59097"/>
                    </a:cubicBezTo>
                    <a:cubicBezTo>
                      <a:pt x="1192107" y="52324"/>
                      <a:pt x="1199727" y="65870"/>
                      <a:pt x="1203960" y="84497"/>
                    </a:cubicBezTo>
                    <a:cubicBezTo>
                      <a:pt x="1208193" y="103124"/>
                      <a:pt x="1208193" y="144610"/>
                      <a:pt x="1209040" y="170857"/>
                    </a:cubicBezTo>
                    <a:cubicBezTo>
                      <a:pt x="1209887" y="197104"/>
                      <a:pt x="1207347" y="230970"/>
                      <a:pt x="1209040" y="241977"/>
                    </a:cubicBezTo>
                    <a:cubicBezTo>
                      <a:pt x="1210733" y="252984"/>
                      <a:pt x="1214967" y="241130"/>
                      <a:pt x="1219200" y="236897"/>
                    </a:cubicBezTo>
                    <a:cubicBezTo>
                      <a:pt x="1223433" y="232664"/>
                      <a:pt x="1231053" y="214884"/>
                      <a:pt x="1234440" y="216577"/>
                    </a:cubicBezTo>
                    <a:cubicBezTo>
                      <a:pt x="1237827" y="218270"/>
                      <a:pt x="1231053" y="231817"/>
                      <a:pt x="1239520" y="247057"/>
                    </a:cubicBezTo>
                    <a:cubicBezTo>
                      <a:pt x="1247987" y="262297"/>
                      <a:pt x="1275080" y="305477"/>
                      <a:pt x="1285240" y="308017"/>
                    </a:cubicBezTo>
                    <a:cubicBezTo>
                      <a:pt x="1295400" y="310557"/>
                      <a:pt x="1296247" y="280077"/>
                      <a:pt x="1300480" y="262297"/>
                    </a:cubicBezTo>
                    <a:cubicBezTo>
                      <a:pt x="1304713" y="244517"/>
                      <a:pt x="1307253" y="218270"/>
                      <a:pt x="1310640" y="201337"/>
                    </a:cubicBezTo>
                    <a:cubicBezTo>
                      <a:pt x="1314027" y="184404"/>
                      <a:pt x="1314027" y="155617"/>
                      <a:pt x="1320800" y="160697"/>
                    </a:cubicBezTo>
                    <a:cubicBezTo>
                      <a:pt x="1327573" y="165777"/>
                      <a:pt x="1346200" y="214037"/>
                      <a:pt x="1351280" y="231817"/>
                    </a:cubicBezTo>
                    <a:cubicBezTo>
                      <a:pt x="1356360" y="249597"/>
                      <a:pt x="1347893" y="255524"/>
                      <a:pt x="1351280" y="267377"/>
                    </a:cubicBezTo>
                    <a:cubicBezTo>
                      <a:pt x="1354667" y="279230"/>
                      <a:pt x="1362287" y="295317"/>
                      <a:pt x="1371600" y="302937"/>
                    </a:cubicBezTo>
                    <a:cubicBezTo>
                      <a:pt x="1380913" y="310557"/>
                      <a:pt x="1397847" y="302090"/>
                      <a:pt x="1407160" y="313097"/>
                    </a:cubicBezTo>
                    <a:cubicBezTo>
                      <a:pt x="1416473" y="324104"/>
                      <a:pt x="1421553" y="352890"/>
                      <a:pt x="1427480" y="368977"/>
                    </a:cubicBezTo>
                    <a:cubicBezTo>
                      <a:pt x="1433407" y="385064"/>
                      <a:pt x="1437640" y="402844"/>
                      <a:pt x="1442720" y="409617"/>
                    </a:cubicBezTo>
                    <a:cubicBezTo>
                      <a:pt x="1447800" y="416390"/>
                      <a:pt x="1452880" y="411310"/>
                      <a:pt x="1457960" y="409617"/>
                    </a:cubicBezTo>
                    <a:cubicBezTo>
                      <a:pt x="1463040" y="407924"/>
                      <a:pt x="1468967" y="390990"/>
                      <a:pt x="1473200" y="399457"/>
                    </a:cubicBezTo>
                    <a:cubicBezTo>
                      <a:pt x="1477433" y="407924"/>
                      <a:pt x="1478280" y="445177"/>
                      <a:pt x="1483360" y="460417"/>
                    </a:cubicBezTo>
                    <a:cubicBezTo>
                      <a:pt x="1488440" y="475657"/>
                      <a:pt x="1497753" y="494284"/>
                      <a:pt x="1503680" y="490897"/>
                    </a:cubicBezTo>
                    <a:cubicBezTo>
                      <a:pt x="1509607" y="487510"/>
                      <a:pt x="1512993" y="439250"/>
                      <a:pt x="1518920" y="440097"/>
                    </a:cubicBezTo>
                    <a:cubicBezTo>
                      <a:pt x="1524847" y="440944"/>
                      <a:pt x="1532467" y="474810"/>
                      <a:pt x="1539240" y="495977"/>
                    </a:cubicBezTo>
                    <a:cubicBezTo>
                      <a:pt x="1546013" y="517144"/>
                      <a:pt x="1556173" y="546777"/>
                      <a:pt x="1559560" y="567097"/>
                    </a:cubicBezTo>
                    <a:cubicBezTo>
                      <a:pt x="1562947" y="587417"/>
                      <a:pt x="1555327" y="616204"/>
                      <a:pt x="1559560" y="617897"/>
                    </a:cubicBezTo>
                    <a:cubicBezTo>
                      <a:pt x="1563793" y="619590"/>
                      <a:pt x="1576493" y="578104"/>
                      <a:pt x="1584960" y="577257"/>
                    </a:cubicBezTo>
                    <a:cubicBezTo>
                      <a:pt x="1593427" y="576410"/>
                      <a:pt x="1601893" y="613664"/>
                      <a:pt x="1610360" y="612817"/>
                    </a:cubicBezTo>
                    <a:cubicBezTo>
                      <a:pt x="1618827" y="611970"/>
                      <a:pt x="1628140" y="584030"/>
                      <a:pt x="1635760" y="572177"/>
                    </a:cubicBezTo>
                    <a:cubicBezTo>
                      <a:pt x="1643380" y="560324"/>
                      <a:pt x="1646767" y="545930"/>
                      <a:pt x="1656080" y="541697"/>
                    </a:cubicBezTo>
                    <a:cubicBezTo>
                      <a:pt x="1665393" y="537464"/>
                      <a:pt x="1681480" y="539157"/>
                      <a:pt x="1691640" y="546777"/>
                    </a:cubicBezTo>
                    <a:cubicBezTo>
                      <a:pt x="1701800" y="554397"/>
                      <a:pt x="1710267" y="570484"/>
                      <a:pt x="1717040" y="587417"/>
                    </a:cubicBezTo>
                    <a:cubicBezTo>
                      <a:pt x="1723813" y="604350"/>
                      <a:pt x="1727200" y="625517"/>
                      <a:pt x="1732280" y="648377"/>
                    </a:cubicBezTo>
                    <a:cubicBezTo>
                      <a:pt x="1737360" y="671237"/>
                      <a:pt x="1739053" y="699177"/>
                      <a:pt x="1747520" y="724577"/>
                    </a:cubicBezTo>
                    <a:cubicBezTo>
                      <a:pt x="1755987" y="749977"/>
                      <a:pt x="1772920" y="809244"/>
                      <a:pt x="1783080" y="800777"/>
                    </a:cubicBezTo>
                    <a:cubicBezTo>
                      <a:pt x="1793240" y="792310"/>
                      <a:pt x="1801707" y="694097"/>
                      <a:pt x="1808480" y="673777"/>
                    </a:cubicBezTo>
                    <a:cubicBezTo>
                      <a:pt x="1815253" y="653457"/>
                      <a:pt x="1821180" y="657690"/>
                      <a:pt x="1823720" y="678857"/>
                    </a:cubicBezTo>
                    <a:cubicBezTo>
                      <a:pt x="1826260" y="700024"/>
                      <a:pt x="1821180" y="758444"/>
                      <a:pt x="1823720" y="800777"/>
                    </a:cubicBezTo>
                    <a:cubicBezTo>
                      <a:pt x="1826260" y="843110"/>
                      <a:pt x="1835573" y="899837"/>
                      <a:pt x="1838960" y="932857"/>
                    </a:cubicBezTo>
                    <a:cubicBezTo>
                      <a:pt x="1842347" y="965877"/>
                      <a:pt x="1843193" y="985351"/>
                      <a:pt x="1844040" y="998897"/>
                    </a:cubicBezTo>
                    <a:cubicBezTo>
                      <a:pt x="1844887" y="1012443"/>
                      <a:pt x="1838113" y="1031917"/>
                      <a:pt x="1844040" y="1014137"/>
                    </a:cubicBezTo>
                    <a:cubicBezTo>
                      <a:pt x="1849967" y="996357"/>
                      <a:pt x="1871980" y="918463"/>
                      <a:pt x="1879600" y="892217"/>
                    </a:cubicBezTo>
                    <a:cubicBezTo>
                      <a:pt x="1887220" y="865971"/>
                      <a:pt x="1882987" y="851577"/>
                      <a:pt x="1889760" y="856657"/>
                    </a:cubicBezTo>
                    <a:cubicBezTo>
                      <a:pt x="1896533" y="861737"/>
                      <a:pt x="1913467" y="908304"/>
                      <a:pt x="1920240" y="922697"/>
                    </a:cubicBezTo>
                    <a:cubicBezTo>
                      <a:pt x="1927013" y="937090"/>
                      <a:pt x="1926167" y="962490"/>
                      <a:pt x="1930400" y="943017"/>
                    </a:cubicBezTo>
                    <a:cubicBezTo>
                      <a:pt x="1934633" y="923544"/>
                      <a:pt x="1938867" y="832950"/>
                      <a:pt x="1945640" y="805857"/>
                    </a:cubicBezTo>
                    <a:cubicBezTo>
                      <a:pt x="1952413" y="778764"/>
                      <a:pt x="1964267" y="770297"/>
                      <a:pt x="1971040" y="780457"/>
                    </a:cubicBezTo>
                    <a:cubicBezTo>
                      <a:pt x="1977813" y="790617"/>
                      <a:pt x="1976967" y="849037"/>
                      <a:pt x="1986280" y="866817"/>
                    </a:cubicBezTo>
                    <a:cubicBezTo>
                      <a:pt x="1995593" y="884597"/>
                      <a:pt x="2017607" y="866817"/>
                      <a:pt x="2026920" y="887137"/>
                    </a:cubicBezTo>
                    <a:cubicBezTo>
                      <a:pt x="2036233" y="907457"/>
                      <a:pt x="2037927" y="962490"/>
                      <a:pt x="2042160" y="988737"/>
                    </a:cubicBezTo>
                    <a:cubicBezTo>
                      <a:pt x="2046393" y="1014984"/>
                      <a:pt x="2048087" y="1058164"/>
                      <a:pt x="2052320" y="1044617"/>
                    </a:cubicBezTo>
                    <a:cubicBezTo>
                      <a:pt x="2056553" y="1031070"/>
                      <a:pt x="2060787" y="933704"/>
                      <a:pt x="2067560" y="907457"/>
                    </a:cubicBezTo>
                    <a:cubicBezTo>
                      <a:pt x="2074333" y="881210"/>
                      <a:pt x="2086187" y="892217"/>
                      <a:pt x="2092960" y="887137"/>
                    </a:cubicBezTo>
                    <a:cubicBezTo>
                      <a:pt x="2099733" y="882057"/>
                      <a:pt x="2108200" y="876977"/>
                      <a:pt x="2108200" y="876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37" name="TextBox 36"/>
            <p:cNvSpPr txBox="1"/>
            <p:nvPr/>
          </p:nvSpPr>
          <p:spPr>
            <a:xfrm>
              <a:off x="1789110" y="4290247"/>
              <a:ext cx="274589" cy="214863"/>
            </a:xfrm>
            <a:prstGeom prst="rect">
              <a:avLst/>
            </a:prstGeom>
            <a:noFill/>
          </p:spPr>
          <p:txBody>
            <a:bodyPr wrap="square" rtlCol="0">
              <a:spAutoFit/>
            </a:bodyPr>
            <a:lstStyle/>
            <a:p>
              <a:r>
                <a:rPr lang="en-US" altLang="zh-CN" sz="700" b="1" dirty="0"/>
                <a:t>4</a:t>
              </a:r>
              <a:endParaRPr lang="zh-CN" altLang="en-US" sz="700" b="1" dirty="0"/>
            </a:p>
          </p:txBody>
        </p:sp>
        <p:sp>
          <p:nvSpPr>
            <p:cNvPr id="138" name="TextBox 37"/>
            <p:cNvSpPr txBox="1"/>
            <p:nvPr/>
          </p:nvSpPr>
          <p:spPr>
            <a:xfrm>
              <a:off x="2247317" y="4290247"/>
              <a:ext cx="274589" cy="214863"/>
            </a:xfrm>
            <a:prstGeom prst="rect">
              <a:avLst/>
            </a:prstGeom>
            <a:noFill/>
          </p:spPr>
          <p:txBody>
            <a:bodyPr wrap="square" rtlCol="0">
              <a:spAutoFit/>
            </a:bodyPr>
            <a:lstStyle/>
            <a:p>
              <a:r>
                <a:rPr lang="en-US" altLang="zh-CN" sz="700" b="1" dirty="0"/>
                <a:t>6</a:t>
              </a:r>
              <a:endParaRPr lang="zh-CN" altLang="en-US" sz="700" b="1" dirty="0"/>
            </a:p>
          </p:txBody>
        </p:sp>
        <p:sp>
          <p:nvSpPr>
            <p:cNvPr id="139" name="TextBox 38"/>
            <p:cNvSpPr txBox="1"/>
            <p:nvPr/>
          </p:nvSpPr>
          <p:spPr>
            <a:xfrm>
              <a:off x="2705524" y="4290247"/>
              <a:ext cx="274589" cy="214863"/>
            </a:xfrm>
            <a:prstGeom prst="rect">
              <a:avLst/>
            </a:prstGeom>
            <a:noFill/>
          </p:spPr>
          <p:txBody>
            <a:bodyPr wrap="square" rtlCol="0">
              <a:spAutoFit/>
            </a:bodyPr>
            <a:lstStyle/>
            <a:p>
              <a:r>
                <a:rPr lang="en-US" altLang="zh-CN" sz="700" b="1" dirty="0"/>
                <a:t>8</a:t>
              </a:r>
              <a:endParaRPr lang="zh-CN" altLang="en-US" sz="700" b="1" dirty="0"/>
            </a:p>
          </p:txBody>
        </p:sp>
        <p:sp>
          <p:nvSpPr>
            <p:cNvPr id="140" name="TextBox 39"/>
            <p:cNvSpPr txBox="1"/>
            <p:nvPr/>
          </p:nvSpPr>
          <p:spPr>
            <a:xfrm>
              <a:off x="3652317" y="4290247"/>
              <a:ext cx="320113" cy="214863"/>
            </a:xfrm>
            <a:prstGeom prst="rect">
              <a:avLst/>
            </a:prstGeom>
            <a:noFill/>
          </p:spPr>
          <p:txBody>
            <a:bodyPr wrap="square" rtlCol="0">
              <a:spAutoFit/>
            </a:bodyPr>
            <a:lstStyle/>
            <a:p>
              <a:r>
                <a:rPr lang="en-US" altLang="zh-CN" sz="700" b="1" dirty="0"/>
                <a:t>12</a:t>
              </a:r>
              <a:endParaRPr lang="zh-CN" altLang="en-US" sz="700" b="1" dirty="0"/>
            </a:p>
          </p:txBody>
        </p:sp>
        <p:sp>
          <p:nvSpPr>
            <p:cNvPr id="141" name="TextBox 40"/>
            <p:cNvSpPr txBox="1"/>
            <p:nvPr/>
          </p:nvSpPr>
          <p:spPr>
            <a:xfrm>
              <a:off x="4148476" y="4290247"/>
              <a:ext cx="320113" cy="214863"/>
            </a:xfrm>
            <a:prstGeom prst="rect">
              <a:avLst/>
            </a:prstGeom>
            <a:noFill/>
          </p:spPr>
          <p:txBody>
            <a:bodyPr wrap="square" rtlCol="0">
              <a:spAutoFit/>
            </a:bodyPr>
            <a:lstStyle/>
            <a:p>
              <a:r>
                <a:rPr lang="en-US" altLang="zh-CN" sz="700" b="1" dirty="0"/>
                <a:t>14</a:t>
              </a:r>
              <a:endParaRPr lang="zh-CN" altLang="en-US" sz="700" b="1" dirty="0"/>
            </a:p>
          </p:txBody>
        </p:sp>
        <p:sp>
          <p:nvSpPr>
            <p:cNvPr id="142" name="TextBox 41"/>
            <p:cNvSpPr txBox="1"/>
            <p:nvPr/>
          </p:nvSpPr>
          <p:spPr>
            <a:xfrm>
              <a:off x="4644634" y="4290247"/>
              <a:ext cx="320113" cy="214863"/>
            </a:xfrm>
            <a:prstGeom prst="rect">
              <a:avLst/>
            </a:prstGeom>
            <a:noFill/>
          </p:spPr>
          <p:txBody>
            <a:bodyPr wrap="square" rtlCol="0">
              <a:spAutoFit/>
            </a:bodyPr>
            <a:lstStyle/>
            <a:p>
              <a:r>
                <a:rPr lang="en-US" altLang="zh-CN" sz="700" b="1" dirty="0"/>
                <a:t>16</a:t>
              </a:r>
              <a:endParaRPr lang="zh-CN" altLang="en-US" sz="700" b="1" dirty="0"/>
            </a:p>
          </p:txBody>
        </p:sp>
        <p:sp>
          <p:nvSpPr>
            <p:cNvPr id="143" name="TextBox 42"/>
            <p:cNvSpPr txBox="1"/>
            <p:nvPr/>
          </p:nvSpPr>
          <p:spPr>
            <a:xfrm>
              <a:off x="5140793" y="4290247"/>
              <a:ext cx="320113" cy="214863"/>
            </a:xfrm>
            <a:prstGeom prst="rect">
              <a:avLst/>
            </a:prstGeom>
            <a:noFill/>
          </p:spPr>
          <p:txBody>
            <a:bodyPr wrap="square" rtlCol="0">
              <a:spAutoFit/>
            </a:bodyPr>
            <a:lstStyle/>
            <a:p>
              <a:r>
                <a:rPr lang="en-US" altLang="zh-CN" sz="700" b="1" dirty="0"/>
                <a:t>18</a:t>
              </a:r>
              <a:endParaRPr lang="zh-CN" altLang="en-US" sz="700" b="1" dirty="0"/>
            </a:p>
          </p:txBody>
        </p:sp>
        <p:sp>
          <p:nvSpPr>
            <p:cNvPr id="144" name="TextBox 43"/>
            <p:cNvSpPr txBox="1"/>
            <p:nvPr/>
          </p:nvSpPr>
          <p:spPr>
            <a:xfrm>
              <a:off x="5636951" y="4290247"/>
              <a:ext cx="320113" cy="214863"/>
            </a:xfrm>
            <a:prstGeom prst="rect">
              <a:avLst/>
            </a:prstGeom>
            <a:noFill/>
          </p:spPr>
          <p:txBody>
            <a:bodyPr wrap="square" rtlCol="0">
              <a:spAutoFit/>
            </a:bodyPr>
            <a:lstStyle/>
            <a:p>
              <a:r>
                <a:rPr lang="en-US" altLang="zh-CN" sz="700" b="1" dirty="0"/>
                <a:t>20</a:t>
              </a:r>
              <a:endParaRPr lang="zh-CN" altLang="en-US" sz="700" b="1" dirty="0"/>
            </a:p>
          </p:txBody>
        </p:sp>
        <p:sp>
          <p:nvSpPr>
            <p:cNvPr id="145" name="TextBox 44"/>
            <p:cNvSpPr txBox="1"/>
            <p:nvPr/>
          </p:nvSpPr>
          <p:spPr>
            <a:xfrm>
              <a:off x="6133109" y="4290247"/>
              <a:ext cx="320113" cy="214863"/>
            </a:xfrm>
            <a:prstGeom prst="rect">
              <a:avLst/>
            </a:prstGeom>
            <a:noFill/>
          </p:spPr>
          <p:txBody>
            <a:bodyPr wrap="square" rtlCol="0">
              <a:spAutoFit/>
            </a:bodyPr>
            <a:lstStyle/>
            <a:p>
              <a:r>
                <a:rPr lang="en-US" altLang="zh-CN" sz="700" b="1" dirty="0"/>
                <a:t>22</a:t>
              </a:r>
              <a:endParaRPr lang="zh-CN" altLang="en-US" sz="700" b="1" dirty="0"/>
            </a:p>
          </p:txBody>
        </p:sp>
        <p:grpSp>
          <p:nvGrpSpPr>
            <p:cNvPr id="146" name="组合 145"/>
            <p:cNvGrpSpPr/>
            <p:nvPr/>
          </p:nvGrpSpPr>
          <p:grpSpPr>
            <a:xfrm>
              <a:off x="1023997" y="2676559"/>
              <a:ext cx="5898705" cy="1349525"/>
              <a:chOff x="1122680" y="2026920"/>
              <a:chExt cx="8290560" cy="1896741"/>
            </a:xfrm>
          </p:grpSpPr>
          <p:grpSp>
            <p:nvGrpSpPr>
              <p:cNvPr id="198" name="组合 197"/>
              <p:cNvGrpSpPr/>
              <p:nvPr/>
            </p:nvGrpSpPr>
            <p:grpSpPr>
              <a:xfrm>
                <a:off x="1122680" y="2026920"/>
                <a:ext cx="6172200" cy="1896741"/>
                <a:chOff x="1122680" y="2026920"/>
                <a:chExt cx="6172200" cy="1896741"/>
              </a:xfrm>
            </p:grpSpPr>
            <p:sp>
              <p:nvSpPr>
                <p:cNvPr id="200" name="任意多边形 199"/>
                <p:cNvSpPr/>
                <p:nvPr/>
              </p:nvSpPr>
              <p:spPr>
                <a:xfrm>
                  <a:off x="1122680" y="2087792"/>
                  <a:ext cx="4201160" cy="1835869"/>
                </a:xfrm>
                <a:custGeom>
                  <a:avLst/>
                  <a:gdLst>
                    <a:gd name="connsiteX0" fmla="*/ 0 w 4201160"/>
                    <a:gd name="connsiteY0" fmla="*/ 1158328 h 1835869"/>
                    <a:gd name="connsiteX1" fmla="*/ 35560 w 4201160"/>
                    <a:gd name="connsiteY1" fmla="*/ 1071968 h 1835869"/>
                    <a:gd name="connsiteX2" fmla="*/ 60960 w 4201160"/>
                    <a:gd name="connsiteY2" fmla="*/ 1132928 h 1835869"/>
                    <a:gd name="connsiteX3" fmla="*/ 66040 w 4201160"/>
                    <a:gd name="connsiteY3" fmla="*/ 1178648 h 1835869"/>
                    <a:gd name="connsiteX4" fmla="*/ 91440 w 4201160"/>
                    <a:gd name="connsiteY4" fmla="*/ 1178648 h 1835869"/>
                    <a:gd name="connsiteX5" fmla="*/ 116840 w 4201160"/>
                    <a:gd name="connsiteY5" fmla="*/ 1148168 h 1835869"/>
                    <a:gd name="connsiteX6" fmla="*/ 127000 w 4201160"/>
                    <a:gd name="connsiteY6" fmla="*/ 1204048 h 1835869"/>
                    <a:gd name="connsiteX7" fmla="*/ 147320 w 4201160"/>
                    <a:gd name="connsiteY7" fmla="*/ 1239608 h 1835869"/>
                    <a:gd name="connsiteX8" fmla="*/ 167640 w 4201160"/>
                    <a:gd name="connsiteY8" fmla="*/ 1107528 h 1835869"/>
                    <a:gd name="connsiteX9" fmla="*/ 187960 w 4201160"/>
                    <a:gd name="connsiteY9" fmla="*/ 1092288 h 1835869"/>
                    <a:gd name="connsiteX10" fmla="*/ 182880 w 4201160"/>
                    <a:gd name="connsiteY10" fmla="*/ 1178648 h 1835869"/>
                    <a:gd name="connsiteX11" fmla="*/ 203200 w 4201160"/>
                    <a:gd name="connsiteY11" fmla="*/ 1234528 h 1835869"/>
                    <a:gd name="connsiteX12" fmla="*/ 203200 w 4201160"/>
                    <a:gd name="connsiteY12" fmla="*/ 1305648 h 1835869"/>
                    <a:gd name="connsiteX13" fmla="*/ 228600 w 4201160"/>
                    <a:gd name="connsiteY13" fmla="*/ 1178648 h 1835869"/>
                    <a:gd name="connsiteX14" fmla="*/ 238760 w 4201160"/>
                    <a:gd name="connsiteY14" fmla="*/ 1117688 h 1835869"/>
                    <a:gd name="connsiteX15" fmla="*/ 264160 w 4201160"/>
                    <a:gd name="connsiteY15" fmla="*/ 1249768 h 1835869"/>
                    <a:gd name="connsiteX16" fmla="*/ 279400 w 4201160"/>
                    <a:gd name="connsiteY16" fmla="*/ 1325968 h 1835869"/>
                    <a:gd name="connsiteX17" fmla="*/ 279400 w 4201160"/>
                    <a:gd name="connsiteY17" fmla="*/ 1407248 h 1835869"/>
                    <a:gd name="connsiteX18" fmla="*/ 304800 w 4201160"/>
                    <a:gd name="connsiteY18" fmla="*/ 1427568 h 1835869"/>
                    <a:gd name="connsiteX19" fmla="*/ 320040 w 4201160"/>
                    <a:gd name="connsiteY19" fmla="*/ 1315808 h 1835869"/>
                    <a:gd name="connsiteX20" fmla="*/ 360680 w 4201160"/>
                    <a:gd name="connsiteY20" fmla="*/ 1417408 h 1835869"/>
                    <a:gd name="connsiteX21" fmla="*/ 381000 w 4201160"/>
                    <a:gd name="connsiteY21" fmla="*/ 1366608 h 1835869"/>
                    <a:gd name="connsiteX22" fmla="*/ 381000 w 4201160"/>
                    <a:gd name="connsiteY22" fmla="*/ 1300568 h 1835869"/>
                    <a:gd name="connsiteX23" fmla="*/ 396240 w 4201160"/>
                    <a:gd name="connsiteY23" fmla="*/ 1204048 h 1835869"/>
                    <a:gd name="connsiteX24" fmla="*/ 411480 w 4201160"/>
                    <a:gd name="connsiteY24" fmla="*/ 1193888 h 1835869"/>
                    <a:gd name="connsiteX25" fmla="*/ 431800 w 4201160"/>
                    <a:gd name="connsiteY25" fmla="*/ 1270088 h 1835869"/>
                    <a:gd name="connsiteX26" fmla="*/ 447040 w 4201160"/>
                    <a:gd name="connsiteY26" fmla="*/ 1331048 h 1835869"/>
                    <a:gd name="connsiteX27" fmla="*/ 482600 w 4201160"/>
                    <a:gd name="connsiteY27" fmla="*/ 1392008 h 1835869"/>
                    <a:gd name="connsiteX28" fmla="*/ 513080 w 4201160"/>
                    <a:gd name="connsiteY28" fmla="*/ 1341208 h 1835869"/>
                    <a:gd name="connsiteX29" fmla="*/ 538480 w 4201160"/>
                    <a:gd name="connsiteY29" fmla="*/ 1341208 h 1835869"/>
                    <a:gd name="connsiteX30" fmla="*/ 553720 w 4201160"/>
                    <a:gd name="connsiteY30" fmla="*/ 1361528 h 1835869"/>
                    <a:gd name="connsiteX31" fmla="*/ 553720 w 4201160"/>
                    <a:gd name="connsiteY31" fmla="*/ 1407248 h 1835869"/>
                    <a:gd name="connsiteX32" fmla="*/ 574040 w 4201160"/>
                    <a:gd name="connsiteY32" fmla="*/ 1483448 h 1835869"/>
                    <a:gd name="connsiteX33" fmla="*/ 584200 w 4201160"/>
                    <a:gd name="connsiteY33" fmla="*/ 1564728 h 1835869"/>
                    <a:gd name="connsiteX34" fmla="*/ 609600 w 4201160"/>
                    <a:gd name="connsiteY34" fmla="*/ 1630768 h 1835869"/>
                    <a:gd name="connsiteX35" fmla="*/ 624840 w 4201160"/>
                    <a:gd name="connsiteY35" fmla="*/ 1519008 h 1835869"/>
                    <a:gd name="connsiteX36" fmla="*/ 629920 w 4201160"/>
                    <a:gd name="connsiteY36" fmla="*/ 1442808 h 1835869"/>
                    <a:gd name="connsiteX37" fmla="*/ 650240 w 4201160"/>
                    <a:gd name="connsiteY37" fmla="*/ 1493608 h 1835869"/>
                    <a:gd name="connsiteX38" fmla="*/ 655320 w 4201160"/>
                    <a:gd name="connsiteY38" fmla="*/ 1513928 h 1835869"/>
                    <a:gd name="connsiteX39" fmla="*/ 670560 w 4201160"/>
                    <a:gd name="connsiteY39" fmla="*/ 1503768 h 1835869"/>
                    <a:gd name="connsiteX40" fmla="*/ 685800 w 4201160"/>
                    <a:gd name="connsiteY40" fmla="*/ 1407248 h 1835869"/>
                    <a:gd name="connsiteX41" fmla="*/ 701040 w 4201160"/>
                    <a:gd name="connsiteY41" fmla="*/ 1325968 h 1835869"/>
                    <a:gd name="connsiteX42" fmla="*/ 721360 w 4201160"/>
                    <a:gd name="connsiteY42" fmla="*/ 1295488 h 1835869"/>
                    <a:gd name="connsiteX43" fmla="*/ 736600 w 4201160"/>
                    <a:gd name="connsiteY43" fmla="*/ 1371688 h 1835869"/>
                    <a:gd name="connsiteX44" fmla="*/ 746760 w 4201160"/>
                    <a:gd name="connsiteY44" fmla="*/ 1452968 h 1835869"/>
                    <a:gd name="connsiteX45" fmla="*/ 756920 w 4201160"/>
                    <a:gd name="connsiteY45" fmla="*/ 1473288 h 1835869"/>
                    <a:gd name="connsiteX46" fmla="*/ 782320 w 4201160"/>
                    <a:gd name="connsiteY46" fmla="*/ 1392008 h 1835869"/>
                    <a:gd name="connsiteX47" fmla="*/ 792480 w 4201160"/>
                    <a:gd name="connsiteY47" fmla="*/ 1452968 h 1835869"/>
                    <a:gd name="connsiteX48" fmla="*/ 802640 w 4201160"/>
                    <a:gd name="connsiteY48" fmla="*/ 1493608 h 1835869"/>
                    <a:gd name="connsiteX49" fmla="*/ 833120 w 4201160"/>
                    <a:gd name="connsiteY49" fmla="*/ 1397088 h 1835869"/>
                    <a:gd name="connsiteX50" fmla="*/ 843280 w 4201160"/>
                    <a:gd name="connsiteY50" fmla="*/ 1366608 h 1835869"/>
                    <a:gd name="connsiteX51" fmla="*/ 858520 w 4201160"/>
                    <a:gd name="connsiteY51" fmla="*/ 1463128 h 1835869"/>
                    <a:gd name="connsiteX52" fmla="*/ 863600 w 4201160"/>
                    <a:gd name="connsiteY52" fmla="*/ 1519008 h 1835869"/>
                    <a:gd name="connsiteX53" fmla="*/ 894080 w 4201160"/>
                    <a:gd name="connsiteY53" fmla="*/ 1559648 h 1835869"/>
                    <a:gd name="connsiteX54" fmla="*/ 899160 w 4201160"/>
                    <a:gd name="connsiteY54" fmla="*/ 1493608 h 1835869"/>
                    <a:gd name="connsiteX55" fmla="*/ 924560 w 4201160"/>
                    <a:gd name="connsiteY55" fmla="*/ 1402168 h 1835869"/>
                    <a:gd name="connsiteX56" fmla="*/ 914400 w 4201160"/>
                    <a:gd name="connsiteY56" fmla="*/ 1351368 h 1835869"/>
                    <a:gd name="connsiteX57" fmla="*/ 929640 w 4201160"/>
                    <a:gd name="connsiteY57" fmla="*/ 1336128 h 1835869"/>
                    <a:gd name="connsiteX58" fmla="*/ 949960 w 4201160"/>
                    <a:gd name="connsiteY58" fmla="*/ 1452968 h 1835869"/>
                    <a:gd name="connsiteX59" fmla="*/ 955040 w 4201160"/>
                    <a:gd name="connsiteY59" fmla="*/ 1493608 h 1835869"/>
                    <a:gd name="connsiteX60" fmla="*/ 980440 w 4201160"/>
                    <a:gd name="connsiteY60" fmla="*/ 1381848 h 1835869"/>
                    <a:gd name="connsiteX61" fmla="*/ 1016000 w 4201160"/>
                    <a:gd name="connsiteY61" fmla="*/ 1381848 h 1835869"/>
                    <a:gd name="connsiteX62" fmla="*/ 1041400 w 4201160"/>
                    <a:gd name="connsiteY62" fmla="*/ 1503768 h 1835869"/>
                    <a:gd name="connsiteX63" fmla="*/ 1097280 w 4201160"/>
                    <a:gd name="connsiteY63" fmla="*/ 1280248 h 1835869"/>
                    <a:gd name="connsiteX64" fmla="*/ 1112520 w 4201160"/>
                    <a:gd name="connsiteY64" fmla="*/ 1412328 h 1835869"/>
                    <a:gd name="connsiteX65" fmla="*/ 1117600 w 4201160"/>
                    <a:gd name="connsiteY65" fmla="*/ 1473288 h 1835869"/>
                    <a:gd name="connsiteX66" fmla="*/ 1117600 w 4201160"/>
                    <a:gd name="connsiteY66" fmla="*/ 1519008 h 1835869"/>
                    <a:gd name="connsiteX67" fmla="*/ 1117600 w 4201160"/>
                    <a:gd name="connsiteY67" fmla="*/ 1544408 h 1835869"/>
                    <a:gd name="connsiteX68" fmla="*/ 1153160 w 4201160"/>
                    <a:gd name="connsiteY68" fmla="*/ 1493608 h 1835869"/>
                    <a:gd name="connsiteX69" fmla="*/ 1183640 w 4201160"/>
                    <a:gd name="connsiteY69" fmla="*/ 1559648 h 1835869"/>
                    <a:gd name="connsiteX70" fmla="*/ 1209040 w 4201160"/>
                    <a:gd name="connsiteY70" fmla="*/ 1671408 h 1835869"/>
                    <a:gd name="connsiteX71" fmla="*/ 1239520 w 4201160"/>
                    <a:gd name="connsiteY71" fmla="*/ 1620608 h 1835869"/>
                    <a:gd name="connsiteX72" fmla="*/ 1275080 w 4201160"/>
                    <a:gd name="connsiteY72" fmla="*/ 1701888 h 1835869"/>
                    <a:gd name="connsiteX73" fmla="*/ 1285240 w 4201160"/>
                    <a:gd name="connsiteY73" fmla="*/ 1615528 h 1835869"/>
                    <a:gd name="connsiteX74" fmla="*/ 1300480 w 4201160"/>
                    <a:gd name="connsiteY74" fmla="*/ 1574888 h 1835869"/>
                    <a:gd name="connsiteX75" fmla="*/ 1341120 w 4201160"/>
                    <a:gd name="connsiteY75" fmla="*/ 1529168 h 1835869"/>
                    <a:gd name="connsiteX76" fmla="*/ 1356360 w 4201160"/>
                    <a:gd name="connsiteY76" fmla="*/ 1493608 h 1835869"/>
                    <a:gd name="connsiteX77" fmla="*/ 1376680 w 4201160"/>
                    <a:gd name="connsiteY77" fmla="*/ 1615528 h 1835869"/>
                    <a:gd name="connsiteX78" fmla="*/ 1397000 w 4201160"/>
                    <a:gd name="connsiteY78" fmla="*/ 1635848 h 1835869"/>
                    <a:gd name="connsiteX79" fmla="*/ 1417320 w 4201160"/>
                    <a:gd name="connsiteY79" fmla="*/ 1585048 h 1835869"/>
                    <a:gd name="connsiteX80" fmla="*/ 1427480 w 4201160"/>
                    <a:gd name="connsiteY80" fmla="*/ 1529168 h 1835869"/>
                    <a:gd name="connsiteX81" fmla="*/ 1447800 w 4201160"/>
                    <a:gd name="connsiteY81" fmla="*/ 1524088 h 1835869"/>
                    <a:gd name="connsiteX82" fmla="*/ 1463040 w 4201160"/>
                    <a:gd name="connsiteY82" fmla="*/ 1600288 h 1835869"/>
                    <a:gd name="connsiteX83" fmla="*/ 1503680 w 4201160"/>
                    <a:gd name="connsiteY83" fmla="*/ 1646008 h 1835869"/>
                    <a:gd name="connsiteX84" fmla="*/ 1518920 w 4201160"/>
                    <a:gd name="connsiteY84" fmla="*/ 1691728 h 1835869"/>
                    <a:gd name="connsiteX85" fmla="*/ 1529080 w 4201160"/>
                    <a:gd name="connsiteY85" fmla="*/ 1706968 h 1835869"/>
                    <a:gd name="connsiteX86" fmla="*/ 1544320 w 4201160"/>
                    <a:gd name="connsiteY86" fmla="*/ 1620608 h 1835869"/>
                    <a:gd name="connsiteX87" fmla="*/ 1574800 w 4201160"/>
                    <a:gd name="connsiteY87" fmla="*/ 1686648 h 1835869"/>
                    <a:gd name="connsiteX88" fmla="*/ 1584960 w 4201160"/>
                    <a:gd name="connsiteY88" fmla="*/ 1737448 h 1835869"/>
                    <a:gd name="connsiteX89" fmla="*/ 1605280 w 4201160"/>
                    <a:gd name="connsiteY89" fmla="*/ 1691728 h 1835869"/>
                    <a:gd name="connsiteX90" fmla="*/ 1615440 w 4201160"/>
                    <a:gd name="connsiteY90" fmla="*/ 1686648 h 1835869"/>
                    <a:gd name="connsiteX91" fmla="*/ 1645920 w 4201160"/>
                    <a:gd name="connsiteY91" fmla="*/ 1727288 h 1835869"/>
                    <a:gd name="connsiteX92" fmla="*/ 1661160 w 4201160"/>
                    <a:gd name="connsiteY92" fmla="*/ 1793328 h 1835869"/>
                    <a:gd name="connsiteX93" fmla="*/ 1666240 w 4201160"/>
                    <a:gd name="connsiteY93" fmla="*/ 1833968 h 1835869"/>
                    <a:gd name="connsiteX94" fmla="*/ 1691640 w 4201160"/>
                    <a:gd name="connsiteY94" fmla="*/ 1732368 h 1835869"/>
                    <a:gd name="connsiteX95" fmla="*/ 1691640 w 4201160"/>
                    <a:gd name="connsiteY95" fmla="*/ 1676488 h 1835869"/>
                    <a:gd name="connsiteX96" fmla="*/ 1691640 w 4201160"/>
                    <a:gd name="connsiteY96" fmla="*/ 1651088 h 1835869"/>
                    <a:gd name="connsiteX97" fmla="*/ 1727200 w 4201160"/>
                    <a:gd name="connsiteY97" fmla="*/ 1651088 h 1835869"/>
                    <a:gd name="connsiteX98" fmla="*/ 1757680 w 4201160"/>
                    <a:gd name="connsiteY98" fmla="*/ 1610448 h 1835869"/>
                    <a:gd name="connsiteX99" fmla="*/ 1772920 w 4201160"/>
                    <a:gd name="connsiteY99" fmla="*/ 1646008 h 1835869"/>
                    <a:gd name="connsiteX100" fmla="*/ 1793240 w 4201160"/>
                    <a:gd name="connsiteY100" fmla="*/ 1590128 h 1835869"/>
                    <a:gd name="connsiteX101" fmla="*/ 1818640 w 4201160"/>
                    <a:gd name="connsiteY101" fmla="*/ 1529168 h 1835869"/>
                    <a:gd name="connsiteX102" fmla="*/ 1838960 w 4201160"/>
                    <a:gd name="connsiteY102" fmla="*/ 1473288 h 1835869"/>
                    <a:gd name="connsiteX103" fmla="*/ 1859280 w 4201160"/>
                    <a:gd name="connsiteY103" fmla="*/ 1544408 h 1835869"/>
                    <a:gd name="connsiteX104" fmla="*/ 1879600 w 4201160"/>
                    <a:gd name="connsiteY104" fmla="*/ 1595208 h 1835869"/>
                    <a:gd name="connsiteX105" fmla="*/ 1899920 w 4201160"/>
                    <a:gd name="connsiteY105" fmla="*/ 1615528 h 1835869"/>
                    <a:gd name="connsiteX106" fmla="*/ 1915160 w 4201160"/>
                    <a:gd name="connsiteY106" fmla="*/ 1524088 h 1835869"/>
                    <a:gd name="connsiteX107" fmla="*/ 1915160 w 4201160"/>
                    <a:gd name="connsiteY107" fmla="*/ 1447888 h 1835869"/>
                    <a:gd name="connsiteX108" fmla="*/ 1945640 w 4201160"/>
                    <a:gd name="connsiteY108" fmla="*/ 1412328 h 1835869"/>
                    <a:gd name="connsiteX109" fmla="*/ 1945640 w 4201160"/>
                    <a:gd name="connsiteY109" fmla="*/ 1488528 h 1835869"/>
                    <a:gd name="connsiteX110" fmla="*/ 1965960 w 4201160"/>
                    <a:gd name="connsiteY110" fmla="*/ 1529168 h 1835869"/>
                    <a:gd name="connsiteX111" fmla="*/ 1991360 w 4201160"/>
                    <a:gd name="connsiteY111" fmla="*/ 1447888 h 1835869"/>
                    <a:gd name="connsiteX112" fmla="*/ 2011680 w 4201160"/>
                    <a:gd name="connsiteY112" fmla="*/ 1529168 h 1835869"/>
                    <a:gd name="connsiteX113" fmla="*/ 2016760 w 4201160"/>
                    <a:gd name="connsiteY113" fmla="*/ 1585048 h 1835869"/>
                    <a:gd name="connsiteX114" fmla="*/ 2047240 w 4201160"/>
                    <a:gd name="connsiteY114" fmla="*/ 1579968 h 1835869"/>
                    <a:gd name="connsiteX115" fmla="*/ 2062480 w 4201160"/>
                    <a:gd name="connsiteY115" fmla="*/ 1524088 h 1835869"/>
                    <a:gd name="connsiteX116" fmla="*/ 2067560 w 4201160"/>
                    <a:gd name="connsiteY116" fmla="*/ 1422488 h 1835869"/>
                    <a:gd name="connsiteX117" fmla="*/ 2103120 w 4201160"/>
                    <a:gd name="connsiteY117" fmla="*/ 1351368 h 1835869"/>
                    <a:gd name="connsiteX118" fmla="*/ 2123440 w 4201160"/>
                    <a:gd name="connsiteY118" fmla="*/ 1270088 h 1835869"/>
                    <a:gd name="connsiteX119" fmla="*/ 2148840 w 4201160"/>
                    <a:gd name="connsiteY119" fmla="*/ 1356448 h 1835869"/>
                    <a:gd name="connsiteX120" fmla="*/ 2153920 w 4201160"/>
                    <a:gd name="connsiteY120" fmla="*/ 1422488 h 1835869"/>
                    <a:gd name="connsiteX121" fmla="*/ 2169160 w 4201160"/>
                    <a:gd name="connsiteY121" fmla="*/ 1458048 h 1835869"/>
                    <a:gd name="connsiteX122" fmla="*/ 2184400 w 4201160"/>
                    <a:gd name="connsiteY122" fmla="*/ 1468208 h 1835869"/>
                    <a:gd name="connsiteX123" fmla="*/ 2204720 w 4201160"/>
                    <a:gd name="connsiteY123" fmla="*/ 1447888 h 1835869"/>
                    <a:gd name="connsiteX124" fmla="*/ 2219960 w 4201160"/>
                    <a:gd name="connsiteY124" fmla="*/ 1442808 h 1835869"/>
                    <a:gd name="connsiteX125" fmla="*/ 2240280 w 4201160"/>
                    <a:gd name="connsiteY125" fmla="*/ 1503768 h 1835869"/>
                    <a:gd name="connsiteX126" fmla="*/ 2260600 w 4201160"/>
                    <a:gd name="connsiteY126" fmla="*/ 1417408 h 1835869"/>
                    <a:gd name="connsiteX127" fmla="*/ 2265680 w 4201160"/>
                    <a:gd name="connsiteY127" fmla="*/ 1346288 h 1835869"/>
                    <a:gd name="connsiteX128" fmla="*/ 2286000 w 4201160"/>
                    <a:gd name="connsiteY128" fmla="*/ 1290408 h 1835869"/>
                    <a:gd name="connsiteX129" fmla="*/ 2301240 w 4201160"/>
                    <a:gd name="connsiteY129" fmla="*/ 1219288 h 1835869"/>
                    <a:gd name="connsiteX130" fmla="*/ 2301240 w 4201160"/>
                    <a:gd name="connsiteY130" fmla="*/ 1198968 h 1835869"/>
                    <a:gd name="connsiteX131" fmla="*/ 2301240 w 4201160"/>
                    <a:gd name="connsiteY131" fmla="*/ 1188808 h 1835869"/>
                    <a:gd name="connsiteX132" fmla="*/ 2321560 w 4201160"/>
                    <a:gd name="connsiteY132" fmla="*/ 1285328 h 1835869"/>
                    <a:gd name="connsiteX133" fmla="*/ 2341880 w 4201160"/>
                    <a:gd name="connsiteY133" fmla="*/ 1392008 h 1835869"/>
                    <a:gd name="connsiteX134" fmla="*/ 2362200 w 4201160"/>
                    <a:gd name="connsiteY134" fmla="*/ 1493608 h 1835869"/>
                    <a:gd name="connsiteX135" fmla="*/ 2377440 w 4201160"/>
                    <a:gd name="connsiteY135" fmla="*/ 1417408 h 1835869"/>
                    <a:gd name="connsiteX136" fmla="*/ 2377440 w 4201160"/>
                    <a:gd name="connsiteY136" fmla="*/ 1346288 h 1835869"/>
                    <a:gd name="connsiteX137" fmla="*/ 2377440 w 4201160"/>
                    <a:gd name="connsiteY137" fmla="*/ 1305648 h 1835869"/>
                    <a:gd name="connsiteX138" fmla="*/ 2407920 w 4201160"/>
                    <a:gd name="connsiteY138" fmla="*/ 1325968 h 1835869"/>
                    <a:gd name="connsiteX139" fmla="*/ 2438400 w 4201160"/>
                    <a:gd name="connsiteY139" fmla="*/ 1361528 h 1835869"/>
                    <a:gd name="connsiteX140" fmla="*/ 2473960 w 4201160"/>
                    <a:gd name="connsiteY140" fmla="*/ 1310728 h 1835869"/>
                    <a:gd name="connsiteX141" fmla="*/ 2479040 w 4201160"/>
                    <a:gd name="connsiteY141" fmla="*/ 1300568 h 1835869"/>
                    <a:gd name="connsiteX142" fmla="*/ 2504440 w 4201160"/>
                    <a:gd name="connsiteY142" fmla="*/ 1417408 h 1835869"/>
                    <a:gd name="connsiteX143" fmla="*/ 2529840 w 4201160"/>
                    <a:gd name="connsiteY143" fmla="*/ 1361528 h 1835869"/>
                    <a:gd name="connsiteX144" fmla="*/ 2565400 w 4201160"/>
                    <a:gd name="connsiteY144" fmla="*/ 1447888 h 1835869"/>
                    <a:gd name="connsiteX145" fmla="*/ 2565400 w 4201160"/>
                    <a:gd name="connsiteY145" fmla="*/ 1458048 h 1835869"/>
                    <a:gd name="connsiteX146" fmla="*/ 2585720 w 4201160"/>
                    <a:gd name="connsiteY146" fmla="*/ 1356448 h 1835869"/>
                    <a:gd name="connsiteX147" fmla="*/ 2600960 w 4201160"/>
                    <a:gd name="connsiteY147" fmla="*/ 1275168 h 1835869"/>
                    <a:gd name="connsiteX148" fmla="*/ 2611120 w 4201160"/>
                    <a:gd name="connsiteY148" fmla="*/ 1168488 h 1835869"/>
                    <a:gd name="connsiteX149" fmla="*/ 2661920 w 4201160"/>
                    <a:gd name="connsiteY149" fmla="*/ 1122768 h 1835869"/>
                    <a:gd name="connsiteX150" fmla="*/ 2677160 w 4201160"/>
                    <a:gd name="connsiteY150" fmla="*/ 1285328 h 1835869"/>
                    <a:gd name="connsiteX151" fmla="*/ 2682240 w 4201160"/>
                    <a:gd name="connsiteY151" fmla="*/ 1315808 h 1835869"/>
                    <a:gd name="connsiteX152" fmla="*/ 2697480 w 4201160"/>
                    <a:gd name="connsiteY152" fmla="*/ 1219288 h 1835869"/>
                    <a:gd name="connsiteX153" fmla="*/ 2702560 w 4201160"/>
                    <a:gd name="connsiteY153" fmla="*/ 1117688 h 1835869"/>
                    <a:gd name="connsiteX154" fmla="*/ 2702560 w 4201160"/>
                    <a:gd name="connsiteY154" fmla="*/ 1107528 h 1835869"/>
                    <a:gd name="connsiteX155" fmla="*/ 2733040 w 4201160"/>
                    <a:gd name="connsiteY155" fmla="*/ 1153248 h 1835869"/>
                    <a:gd name="connsiteX156" fmla="*/ 2748280 w 4201160"/>
                    <a:gd name="connsiteY156" fmla="*/ 1102448 h 1835869"/>
                    <a:gd name="connsiteX157" fmla="*/ 2753360 w 4201160"/>
                    <a:gd name="connsiteY157" fmla="*/ 1061808 h 1835869"/>
                    <a:gd name="connsiteX158" fmla="*/ 2768600 w 4201160"/>
                    <a:gd name="connsiteY158" fmla="*/ 1056728 h 1835869"/>
                    <a:gd name="connsiteX159" fmla="*/ 2794000 w 4201160"/>
                    <a:gd name="connsiteY159" fmla="*/ 1087208 h 1835869"/>
                    <a:gd name="connsiteX160" fmla="*/ 2804160 w 4201160"/>
                    <a:gd name="connsiteY160" fmla="*/ 1066888 h 1835869"/>
                    <a:gd name="connsiteX161" fmla="*/ 2809240 w 4201160"/>
                    <a:gd name="connsiteY161" fmla="*/ 1021168 h 1835869"/>
                    <a:gd name="connsiteX162" fmla="*/ 2819400 w 4201160"/>
                    <a:gd name="connsiteY162" fmla="*/ 1005928 h 1835869"/>
                    <a:gd name="connsiteX163" fmla="*/ 2849880 w 4201160"/>
                    <a:gd name="connsiteY163" fmla="*/ 1056728 h 1835869"/>
                    <a:gd name="connsiteX164" fmla="*/ 2870200 w 4201160"/>
                    <a:gd name="connsiteY164" fmla="*/ 1061808 h 1835869"/>
                    <a:gd name="connsiteX165" fmla="*/ 2895600 w 4201160"/>
                    <a:gd name="connsiteY165" fmla="*/ 1138008 h 1835869"/>
                    <a:gd name="connsiteX166" fmla="*/ 2905760 w 4201160"/>
                    <a:gd name="connsiteY166" fmla="*/ 1193888 h 1835869"/>
                    <a:gd name="connsiteX167" fmla="*/ 2921000 w 4201160"/>
                    <a:gd name="connsiteY167" fmla="*/ 1127848 h 1835869"/>
                    <a:gd name="connsiteX168" fmla="*/ 2946400 w 4201160"/>
                    <a:gd name="connsiteY168" fmla="*/ 1026248 h 1835869"/>
                    <a:gd name="connsiteX169" fmla="*/ 2971800 w 4201160"/>
                    <a:gd name="connsiteY169" fmla="*/ 1051648 h 1835869"/>
                    <a:gd name="connsiteX170" fmla="*/ 2992120 w 4201160"/>
                    <a:gd name="connsiteY170" fmla="*/ 1026248 h 1835869"/>
                    <a:gd name="connsiteX171" fmla="*/ 3022600 w 4201160"/>
                    <a:gd name="connsiteY171" fmla="*/ 1041488 h 1835869"/>
                    <a:gd name="connsiteX172" fmla="*/ 3058160 w 4201160"/>
                    <a:gd name="connsiteY172" fmla="*/ 960208 h 1835869"/>
                    <a:gd name="connsiteX173" fmla="*/ 3083560 w 4201160"/>
                    <a:gd name="connsiteY173" fmla="*/ 884008 h 1835869"/>
                    <a:gd name="connsiteX174" fmla="*/ 3103880 w 4201160"/>
                    <a:gd name="connsiteY174" fmla="*/ 833208 h 1835869"/>
                    <a:gd name="connsiteX175" fmla="*/ 3124200 w 4201160"/>
                    <a:gd name="connsiteY175" fmla="*/ 853528 h 1835869"/>
                    <a:gd name="connsiteX176" fmla="*/ 3164840 w 4201160"/>
                    <a:gd name="connsiteY176" fmla="*/ 792568 h 1835869"/>
                    <a:gd name="connsiteX177" fmla="*/ 3169920 w 4201160"/>
                    <a:gd name="connsiteY177" fmla="*/ 731608 h 1835869"/>
                    <a:gd name="connsiteX178" fmla="*/ 3180080 w 4201160"/>
                    <a:gd name="connsiteY178" fmla="*/ 680808 h 1835869"/>
                    <a:gd name="connsiteX179" fmla="*/ 3205480 w 4201160"/>
                    <a:gd name="connsiteY179" fmla="*/ 614768 h 1835869"/>
                    <a:gd name="connsiteX180" fmla="*/ 3230880 w 4201160"/>
                    <a:gd name="connsiteY180" fmla="*/ 599528 h 1835869"/>
                    <a:gd name="connsiteX181" fmla="*/ 3241040 w 4201160"/>
                    <a:gd name="connsiteY181" fmla="*/ 665568 h 1835869"/>
                    <a:gd name="connsiteX182" fmla="*/ 3251200 w 4201160"/>
                    <a:gd name="connsiteY182" fmla="*/ 711288 h 1835869"/>
                    <a:gd name="connsiteX183" fmla="*/ 3281680 w 4201160"/>
                    <a:gd name="connsiteY183" fmla="*/ 690968 h 1835869"/>
                    <a:gd name="connsiteX184" fmla="*/ 3296920 w 4201160"/>
                    <a:gd name="connsiteY184" fmla="*/ 741768 h 1835869"/>
                    <a:gd name="connsiteX185" fmla="*/ 3307080 w 4201160"/>
                    <a:gd name="connsiteY185" fmla="*/ 817968 h 1835869"/>
                    <a:gd name="connsiteX186" fmla="*/ 3337560 w 4201160"/>
                    <a:gd name="connsiteY186" fmla="*/ 909408 h 1835869"/>
                    <a:gd name="connsiteX187" fmla="*/ 3352800 w 4201160"/>
                    <a:gd name="connsiteY187" fmla="*/ 797648 h 1835869"/>
                    <a:gd name="connsiteX188" fmla="*/ 3352800 w 4201160"/>
                    <a:gd name="connsiteY188" fmla="*/ 716368 h 1835869"/>
                    <a:gd name="connsiteX189" fmla="*/ 3362960 w 4201160"/>
                    <a:gd name="connsiteY189" fmla="*/ 624928 h 1835869"/>
                    <a:gd name="connsiteX190" fmla="*/ 3373120 w 4201160"/>
                    <a:gd name="connsiteY190" fmla="*/ 569048 h 1835869"/>
                    <a:gd name="connsiteX191" fmla="*/ 3398520 w 4201160"/>
                    <a:gd name="connsiteY191" fmla="*/ 538568 h 1835869"/>
                    <a:gd name="connsiteX192" fmla="*/ 3418840 w 4201160"/>
                    <a:gd name="connsiteY192" fmla="*/ 487768 h 1835869"/>
                    <a:gd name="connsiteX193" fmla="*/ 3434080 w 4201160"/>
                    <a:gd name="connsiteY193" fmla="*/ 447128 h 1835869"/>
                    <a:gd name="connsiteX194" fmla="*/ 3464560 w 4201160"/>
                    <a:gd name="connsiteY194" fmla="*/ 416648 h 1835869"/>
                    <a:gd name="connsiteX195" fmla="*/ 3505200 w 4201160"/>
                    <a:gd name="connsiteY195" fmla="*/ 442048 h 1835869"/>
                    <a:gd name="connsiteX196" fmla="*/ 3530600 w 4201160"/>
                    <a:gd name="connsiteY196" fmla="*/ 436968 h 1835869"/>
                    <a:gd name="connsiteX197" fmla="*/ 3550920 w 4201160"/>
                    <a:gd name="connsiteY197" fmla="*/ 401408 h 1835869"/>
                    <a:gd name="connsiteX198" fmla="*/ 3566160 w 4201160"/>
                    <a:gd name="connsiteY198" fmla="*/ 391248 h 1835869"/>
                    <a:gd name="connsiteX199" fmla="*/ 3581400 w 4201160"/>
                    <a:gd name="connsiteY199" fmla="*/ 477608 h 1835869"/>
                    <a:gd name="connsiteX200" fmla="*/ 3596640 w 4201160"/>
                    <a:gd name="connsiteY200" fmla="*/ 518248 h 1835869"/>
                    <a:gd name="connsiteX201" fmla="*/ 3596640 w 4201160"/>
                    <a:gd name="connsiteY201" fmla="*/ 538568 h 1835869"/>
                    <a:gd name="connsiteX202" fmla="*/ 3616960 w 4201160"/>
                    <a:gd name="connsiteY202" fmla="*/ 482688 h 1835869"/>
                    <a:gd name="connsiteX203" fmla="*/ 3627120 w 4201160"/>
                    <a:gd name="connsiteY203" fmla="*/ 447128 h 1835869"/>
                    <a:gd name="connsiteX204" fmla="*/ 3642360 w 4201160"/>
                    <a:gd name="connsiteY204" fmla="*/ 391248 h 1835869"/>
                    <a:gd name="connsiteX205" fmla="*/ 3667760 w 4201160"/>
                    <a:gd name="connsiteY205" fmla="*/ 335368 h 1835869"/>
                    <a:gd name="connsiteX206" fmla="*/ 3688080 w 4201160"/>
                    <a:gd name="connsiteY206" fmla="*/ 315048 h 1835869"/>
                    <a:gd name="connsiteX207" fmla="*/ 3713480 w 4201160"/>
                    <a:gd name="connsiteY207" fmla="*/ 335368 h 1835869"/>
                    <a:gd name="connsiteX208" fmla="*/ 3723640 w 4201160"/>
                    <a:gd name="connsiteY208" fmla="*/ 304888 h 1835869"/>
                    <a:gd name="connsiteX209" fmla="*/ 3764280 w 4201160"/>
                    <a:gd name="connsiteY209" fmla="*/ 249008 h 1835869"/>
                    <a:gd name="connsiteX210" fmla="*/ 3789680 w 4201160"/>
                    <a:gd name="connsiteY210" fmla="*/ 208368 h 1835869"/>
                    <a:gd name="connsiteX211" fmla="*/ 3815080 w 4201160"/>
                    <a:gd name="connsiteY211" fmla="*/ 137248 h 1835869"/>
                    <a:gd name="connsiteX212" fmla="*/ 3835400 w 4201160"/>
                    <a:gd name="connsiteY212" fmla="*/ 203288 h 1835869"/>
                    <a:gd name="connsiteX213" fmla="*/ 3845560 w 4201160"/>
                    <a:gd name="connsiteY213" fmla="*/ 243928 h 1835869"/>
                    <a:gd name="connsiteX214" fmla="*/ 3850640 w 4201160"/>
                    <a:gd name="connsiteY214" fmla="*/ 264248 h 1835869"/>
                    <a:gd name="connsiteX215" fmla="*/ 3860800 w 4201160"/>
                    <a:gd name="connsiteY215" fmla="*/ 188048 h 1835869"/>
                    <a:gd name="connsiteX216" fmla="*/ 3870960 w 4201160"/>
                    <a:gd name="connsiteY216" fmla="*/ 122008 h 1835869"/>
                    <a:gd name="connsiteX217" fmla="*/ 3891280 w 4201160"/>
                    <a:gd name="connsiteY217" fmla="*/ 45808 h 1835869"/>
                    <a:gd name="connsiteX218" fmla="*/ 3906520 w 4201160"/>
                    <a:gd name="connsiteY218" fmla="*/ 88 h 1835869"/>
                    <a:gd name="connsiteX219" fmla="*/ 3947160 w 4201160"/>
                    <a:gd name="connsiteY219" fmla="*/ 35648 h 1835869"/>
                    <a:gd name="connsiteX220" fmla="*/ 3987800 w 4201160"/>
                    <a:gd name="connsiteY220" fmla="*/ 86448 h 1835869"/>
                    <a:gd name="connsiteX221" fmla="*/ 4018280 w 4201160"/>
                    <a:gd name="connsiteY221" fmla="*/ 142328 h 1835869"/>
                    <a:gd name="connsiteX222" fmla="*/ 4048760 w 4201160"/>
                    <a:gd name="connsiteY222" fmla="*/ 96608 h 1835869"/>
                    <a:gd name="connsiteX223" fmla="*/ 4079240 w 4201160"/>
                    <a:gd name="connsiteY223" fmla="*/ 15328 h 1835869"/>
                    <a:gd name="connsiteX224" fmla="*/ 4099560 w 4201160"/>
                    <a:gd name="connsiteY224" fmla="*/ 86448 h 1835869"/>
                    <a:gd name="connsiteX225" fmla="*/ 4109720 w 4201160"/>
                    <a:gd name="connsiteY225" fmla="*/ 152488 h 1835869"/>
                    <a:gd name="connsiteX226" fmla="*/ 4145280 w 4201160"/>
                    <a:gd name="connsiteY226" fmla="*/ 203288 h 1835869"/>
                    <a:gd name="connsiteX227" fmla="*/ 4201160 w 4201160"/>
                    <a:gd name="connsiteY227" fmla="*/ 157568 h 183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4201160" h="1835869">
                      <a:moveTo>
                        <a:pt x="0" y="1158328"/>
                      </a:moveTo>
                      <a:cubicBezTo>
                        <a:pt x="12700" y="1117264"/>
                        <a:pt x="25400" y="1076201"/>
                        <a:pt x="35560" y="1071968"/>
                      </a:cubicBezTo>
                      <a:cubicBezTo>
                        <a:pt x="45720" y="1067735"/>
                        <a:pt x="55880" y="1115148"/>
                        <a:pt x="60960" y="1132928"/>
                      </a:cubicBezTo>
                      <a:cubicBezTo>
                        <a:pt x="66040" y="1150708"/>
                        <a:pt x="60960" y="1171028"/>
                        <a:pt x="66040" y="1178648"/>
                      </a:cubicBezTo>
                      <a:cubicBezTo>
                        <a:pt x="71120" y="1186268"/>
                        <a:pt x="82973" y="1183728"/>
                        <a:pt x="91440" y="1178648"/>
                      </a:cubicBezTo>
                      <a:cubicBezTo>
                        <a:pt x="99907" y="1173568"/>
                        <a:pt x="110913" y="1143935"/>
                        <a:pt x="116840" y="1148168"/>
                      </a:cubicBezTo>
                      <a:cubicBezTo>
                        <a:pt x="122767" y="1152401"/>
                        <a:pt x="121920" y="1188808"/>
                        <a:pt x="127000" y="1204048"/>
                      </a:cubicBezTo>
                      <a:cubicBezTo>
                        <a:pt x="132080" y="1219288"/>
                        <a:pt x="140547" y="1255695"/>
                        <a:pt x="147320" y="1239608"/>
                      </a:cubicBezTo>
                      <a:cubicBezTo>
                        <a:pt x="154093" y="1223521"/>
                        <a:pt x="160867" y="1132081"/>
                        <a:pt x="167640" y="1107528"/>
                      </a:cubicBezTo>
                      <a:cubicBezTo>
                        <a:pt x="174413" y="1082975"/>
                        <a:pt x="185420" y="1080435"/>
                        <a:pt x="187960" y="1092288"/>
                      </a:cubicBezTo>
                      <a:cubicBezTo>
                        <a:pt x="190500" y="1104141"/>
                        <a:pt x="180340" y="1154941"/>
                        <a:pt x="182880" y="1178648"/>
                      </a:cubicBezTo>
                      <a:cubicBezTo>
                        <a:pt x="185420" y="1202355"/>
                        <a:pt x="199813" y="1213361"/>
                        <a:pt x="203200" y="1234528"/>
                      </a:cubicBezTo>
                      <a:cubicBezTo>
                        <a:pt x="206587" y="1255695"/>
                        <a:pt x="198967" y="1314961"/>
                        <a:pt x="203200" y="1305648"/>
                      </a:cubicBezTo>
                      <a:cubicBezTo>
                        <a:pt x="207433" y="1296335"/>
                        <a:pt x="222673" y="1209975"/>
                        <a:pt x="228600" y="1178648"/>
                      </a:cubicBezTo>
                      <a:cubicBezTo>
                        <a:pt x="234527" y="1147321"/>
                        <a:pt x="232833" y="1105835"/>
                        <a:pt x="238760" y="1117688"/>
                      </a:cubicBezTo>
                      <a:cubicBezTo>
                        <a:pt x="244687" y="1129541"/>
                        <a:pt x="257387" y="1215055"/>
                        <a:pt x="264160" y="1249768"/>
                      </a:cubicBezTo>
                      <a:cubicBezTo>
                        <a:pt x="270933" y="1284481"/>
                        <a:pt x="276860" y="1299721"/>
                        <a:pt x="279400" y="1325968"/>
                      </a:cubicBezTo>
                      <a:cubicBezTo>
                        <a:pt x="281940" y="1352215"/>
                        <a:pt x="275167" y="1390315"/>
                        <a:pt x="279400" y="1407248"/>
                      </a:cubicBezTo>
                      <a:cubicBezTo>
                        <a:pt x="283633" y="1424181"/>
                        <a:pt x="298027" y="1442808"/>
                        <a:pt x="304800" y="1427568"/>
                      </a:cubicBezTo>
                      <a:cubicBezTo>
                        <a:pt x="311573" y="1412328"/>
                        <a:pt x="310727" y="1317501"/>
                        <a:pt x="320040" y="1315808"/>
                      </a:cubicBezTo>
                      <a:cubicBezTo>
                        <a:pt x="329353" y="1314115"/>
                        <a:pt x="350520" y="1408941"/>
                        <a:pt x="360680" y="1417408"/>
                      </a:cubicBezTo>
                      <a:cubicBezTo>
                        <a:pt x="370840" y="1425875"/>
                        <a:pt x="377613" y="1386081"/>
                        <a:pt x="381000" y="1366608"/>
                      </a:cubicBezTo>
                      <a:cubicBezTo>
                        <a:pt x="384387" y="1347135"/>
                        <a:pt x="378460" y="1327661"/>
                        <a:pt x="381000" y="1300568"/>
                      </a:cubicBezTo>
                      <a:cubicBezTo>
                        <a:pt x="383540" y="1273475"/>
                        <a:pt x="391160" y="1221828"/>
                        <a:pt x="396240" y="1204048"/>
                      </a:cubicBezTo>
                      <a:cubicBezTo>
                        <a:pt x="401320" y="1186268"/>
                        <a:pt x="405553" y="1182881"/>
                        <a:pt x="411480" y="1193888"/>
                      </a:cubicBezTo>
                      <a:cubicBezTo>
                        <a:pt x="417407" y="1204895"/>
                        <a:pt x="425873" y="1247228"/>
                        <a:pt x="431800" y="1270088"/>
                      </a:cubicBezTo>
                      <a:cubicBezTo>
                        <a:pt x="437727" y="1292948"/>
                        <a:pt x="438573" y="1310728"/>
                        <a:pt x="447040" y="1331048"/>
                      </a:cubicBezTo>
                      <a:cubicBezTo>
                        <a:pt x="455507" y="1351368"/>
                        <a:pt x="471593" y="1390315"/>
                        <a:pt x="482600" y="1392008"/>
                      </a:cubicBezTo>
                      <a:cubicBezTo>
                        <a:pt x="493607" y="1393701"/>
                        <a:pt x="503767" y="1349675"/>
                        <a:pt x="513080" y="1341208"/>
                      </a:cubicBezTo>
                      <a:cubicBezTo>
                        <a:pt x="522393" y="1332741"/>
                        <a:pt x="531707" y="1337821"/>
                        <a:pt x="538480" y="1341208"/>
                      </a:cubicBezTo>
                      <a:cubicBezTo>
                        <a:pt x="545253" y="1344595"/>
                        <a:pt x="551180" y="1350521"/>
                        <a:pt x="553720" y="1361528"/>
                      </a:cubicBezTo>
                      <a:cubicBezTo>
                        <a:pt x="556260" y="1372535"/>
                        <a:pt x="550333" y="1386928"/>
                        <a:pt x="553720" y="1407248"/>
                      </a:cubicBezTo>
                      <a:cubicBezTo>
                        <a:pt x="557107" y="1427568"/>
                        <a:pt x="568960" y="1457201"/>
                        <a:pt x="574040" y="1483448"/>
                      </a:cubicBezTo>
                      <a:cubicBezTo>
                        <a:pt x="579120" y="1509695"/>
                        <a:pt x="578273" y="1540175"/>
                        <a:pt x="584200" y="1564728"/>
                      </a:cubicBezTo>
                      <a:cubicBezTo>
                        <a:pt x="590127" y="1589281"/>
                        <a:pt x="602827" y="1638388"/>
                        <a:pt x="609600" y="1630768"/>
                      </a:cubicBezTo>
                      <a:cubicBezTo>
                        <a:pt x="616373" y="1623148"/>
                        <a:pt x="621453" y="1550335"/>
                        <a:pt x="624840" y="1519008"/>
                      </a:cubicBezTo>
                      <a:cubicBezTo>
                        <a:pt x="628227" y="1487681"/>
                        <a:pt x="625687" y="1447041"/>
                        <a:pt x="629920" y="1442808"/>
                      </a:cubicBezTo>
                      <a:cubicBezTo>
                        <a:pt x="634153" y="1438575"/>
                        <a:pt x="646007" y="1481755"/>
                        <a:pt x="650240" y="1493608"/>
                      </a:cubicBezTo>
                      <a:cubicBezTo>
                        <a:pt x="654473" y="1505461"/>
                        <a:pt x="651933" y="1512235"/>
                        <a:pt x="655320" y="1513928"/>
                      </a:cubicBezTo>
                      <a:cubicBezTo>
                        <a:pt x="658707" y="1515621"/>
                        <a:pt x="665480" y="1521548"/>
                        <a:pt x="670560" y="1503768"/>
                      </a:cubicBezTo>
                      <a:cubicBezTo>
                        <a:pt x="675640" y="1485988"/>
                        <a:pt x="680720" y="1436881"/>
                        <a:pt x="685800" y="1407248"/>
                      </a:cubicBezTo>
                      <a:cubicBezTo>
                        <a:pt x="690880" y="1377615"/>
                        <a:pt x="695113" y="1344595"/>
                        <a:pt x="701040" y="1325968"/>
                      </a:cubicBezTo>
                      <a:cubicBezTo>
                        <a:pt x="706967" y="1307341"/>
                        <a:pt x="715433" y="1287868"/>
                        <a:pt x="721360" y="1295488"/>
                      </a:cubicBezTo>
                      <a:cubicBezTo>
                        <a:pt x="727287" y="1303108"/>
                        <a:pt x="732367" y="1345441"/>
                        <a:pt x="736600" y="1371688"/>
                      </a:cubicBezTo>
                      <a:cubicBezTo>
                        <a:pt x="740833" y="1397935"/>
                        <a:pt x="743373" y="1436035"/>
                        <a:pt x="746760" y="1452968"/>
                      </a:cubicBezTo>
                      <a:cubicBezTo>
                        <a:pt x="750147" y="1469901"/>
                        <a:pt x="750993" y="1483448"/>
                        <a:pt x="756920" y="1473288"/>
                      </a:cubicBezTo>
                      <a:cubicBezTo>
                        <a:pt x="762847" y="1463128"/>
                        <a:pt x="776393" y="1395395"/>
                        <a:pt x="782320" y="1392008"/>
                      </a:cubicBezTo>
                      <a:cubicBezTo>
                        <a:pt x="788247" y="1388621"/>
                        <a:pt x="789093" y="1436035"/>
                        <a:pt x="792480" y="1452968"/>
                      </a:cubicBezTo>
                      <a:cubicBezTo>
                        <a:pt x="795867" y="1469901"/>
                        <a:pt x="795867" y="1502921"/>
                        <a:pt x="802640" y="1493608"/>
                      </a:cubicBezTo>
                      <a:cubicBezTo>
                        <a:pt x="809413" y="1484295"/>
                        <a:pt x="826347" y="1418255"/>
                        <a:pt x="833120" y="1397088"/>
                      </a:cubicBezTo>
                      <a:cubicBezTo>
                        <a:pt x="839893" y="1375921"/>
                        <a:pt x="839047" y="1355601"/>
                        <a:pt x="843280" y="1366608"/>
                      </a:cubicBezTo>
                      <a:cubicBezTo>
                        <a:pt x="847513" y="1377615"/>
                        <a:pt x="855133" y="1437728"/>
                        <a:pt x="858520" y="1463128"/>
                      </a:cubicBezTo>
                      <a:cubicBezTo>
                        <a:pt x="861907" y="1488528"/>
                        <a:pt x="857673" y="1502921"/>
                        <a:pt x="863600" y="1519008"/>
                      </a:cubicBezTo>
                      <a:cubicBezTo>
                        <a:pt x="869527" y="1535095"/>
                        <a:pt x="888153" y="1563881"/>
                        <a:pt x="894080" y="1559648"/>
                      </a:cubicBezTo>
                      <a:cubicBezTo>
                        <a:pt x="900007" y="1555415"/>
                        <a:pt x="894080" y="1519855"/>
                        <a:pt x="899160" y="1493608"/>
                      </a:cubicBezTo>
                      <a:cubicBezTo>
                        <a:pt x="904240" y="1467361"/>
                        <a:pt x="922020" y="1425875"/>
                        <a:pt x="924560" y="1402168"/>
                      </a:cubicBezTo>
                      <a:cubicBezTo>
                        <a:pt x="927100" y="1378461"/>
                        <a:pt x="913553" y="1362375"/>
                        <a:pt x="914400" y="1351368"/>
                      </a:cubicBezTo>
                      <a:cubicBezTo>
                        <a:pt x="915247" y="1340361"/>
                        <a:pt x="923713" y="1319195"/>
                        <a:pt x="929640" y="1336128"/>
                      </a:cubicBezTo>
                      <a:cubicBezTo>
                        <a:pt x="935567" y="1353061"/>
                        <a:pt x="945727" y="1426721"/>
                        <a:pt x="949960" y="1452968"/>
                      </a:cubicBezTo>
                      <a:cubicBezTo>
                        <a:pt x="954193" y="1479215"/>
                        <a:pt x="949960" y="1505461"/>
                        <a:pt x="955040" y="1493608"/>
                      </a:cubicBezTo>
                      <a:cubicBezTo>
                        <a:pt x="960120" y="1481755"/>
                        <a:pt x="970280" y="1400475"/>
                        <a:pt x="980440" y="1381848"/>
                      </a:cubicBezTo>
                      <a:cubicBezTo>
                        <a:pt x="990600" y="1363221"/>
                        <a:pt x="1005840" y="1361528"/>
                        <a:pt x="1016000" y="1381848"/>
                      </a:cubicBezTo>
                      <a:cubicBezTo>
                        <a:pt x="1026160" y="1402168"/>
                        <a:pt x="1027853" y="1520701"/>
                        <a:pt x="1041400" y="1503768"/>
                      </a:cubicBezTo>
                      <a:cubicBezTo>
                        <a:pt x="1054947" y="1486835"/>
                        <a:pt x="1085427" y="1295488"/>
                        <a:pt x="1097280" y="1280248"/>
                      </a:cubicBezTo>
                      <a:cubicBezTo>
                        <a:pt x="1109133" y="1265008"/>
                        <a:pt x="1109133" y="1380155"/>
                        <a:pt x="1112520" y="1412328"/>
                      </a:cubicBezTo>
                      <a:cubicBezTo>
                        <a:pt x="1115907" y="1444501"/>
                        <a:pt x="1116753" y="1455508"/>
                        <a:pt x="1117600" y="1473288"/>
                      </a:cubicBezTo>
                      <a:cubicBezTo>
                        <a:pt x="1118447" y="1491068"/>
                        <a:pt x="1117600" y="1519008"/>
                        <a:pt x="1117600" y="1519008"/>
                      </a:cubicBezTo>
                      <a:cubicBezTo>
                        <a:pt x="1117600" y="1530861"/>
                        <a:pt x="1111673" y="1548641"/>
                        <a:pt x="1117600" y="1544408"/>
                      </a:cubicBezTo>
                      <a:cubicBezTo>
                        <a:pt x="1123527" y="1540175"/>
                        <a:pt x="1142153" y="1491068"/>
                        <a:pt x="1153160" y="1493608"/>
                      </a:cubicBezTo>
                      <a:cubicBezTo>
                        <a:pt x="1164167" y="1496148"/>
                        <a:pt x="1174327" y="1530015"/>
                        <a:pt x="1183640" y="1559648"/>
                      </a:cubicBezTo>
                      <a:cubicBezTo>
                        <a:pt x="1192953" y="1589281"/>
                        <a:pt x="1199727" y="1661248"/>
                        <a:pt x="1209040" y="1671408"/>
                      </a:cubicBezTo>
                      <a:cubicBezTo>
                        <a:pt x="1218353" y="1681568"/>
                        <a:pt x="1228513" y="1615528"/>
                        <a:pt x="1239520" y="1620608"/>
                      </a:cubicBezTo>
                      <a:cubicBezTo>
                        <a:pt x="1250527" y="1625688"/>
                        <a:pt x="1267460" y="1702735"/>
                        <a:pt x="1275080" y="1701888"/>
                      </a:cubicBezTo>
                      <a:cubicBezTo>
                        <a:pt x="1282700" y="1701041"/>
                        <a:pt x="1281007" y="1636695"/>
                        <a:pt x="1285240" y="1615528"/>
                      </a:cubicBezTo>
                      <a:cubicBezTo>
                        <a:pt x="1289473" y="1594361"/>
                        <a:pt x="1291167" y="1589281"/>
                        <a:pt x="1300480" y="1574888"/>
                      </a:cubicBezTo>
                      <a:cubicBezTo>
                        <a:pt x="1309793" y="1560495"/>
                        <a:pt x="1331807" y="1542715"/>
                        <a:pt x="1341120" y="1529168"/>
                      </a:cubicBezTo>
                      <a:cubicBezTo>
                        <a:pt x="1350433" y="1515621"/>
                        <a:pt x="1350433" y="1479215"/>
                        <a:pt x="1356360" y="1493608"/>
                      </a:cubicBezTo>
                      <a:cubicBezTo>
                        <a:pt x="1362287" y="1508001"/>
                        <a:pt x="1369907" y="1591821"/>
                        <a:pt x="1376680" y="1615528"/>
                      </a:cubicBezTo>
                      <a:cubicBezTo>
                        <a:pt x="1383453" y="1639235"/>
                        <a:pt x="1390227" y="1640928"/>
                        <a:pt x="1397000" y="1635848"/>
                      </a:cubicBezTo>
                      <a:cubicBezTo>
                        <a:pt x="1403773" y="1630768"/>
                        <a:pt x="1412240" y="1602828"/>
                        <a:pt x="1417320" y="1585048"/>
                      </a:cubicBezTo>
                      <a:cubicBezTo>
                        <a:pt x="1422400" y="1567268"/>
                        <a:pt x="1422400" y="1539328"/>
                        <a:pt x="1427480" y="1529168"/>
                      </a:cubicBezTo>
                      <a:cubicBezTo>
                        <a:pt x="1432560" y="1519008"/>
                        <a:pt x="1441873" y="1512235"/>
                        <a:pt x="1447800" y="1524088"/>
                      </a:cubicBezTo>
                      <a:cubicBezTo>
                        <a:pt x="1453727" y="1535941"/>
                        <a:pt x="1453727" y="1579968"/>
                        <a:pt x="1463040" y="1600288"/>
                      </a:cubicBezTo>
                      <a:cubicBezTo>
                        <a:pt x="1472353" y="1620608"/>
                        <a:pt x="1494367" y="1630768"/>
                        <a:pt x="1503680" y="1646008"/>
                      </a:cubicBezTo>
                      <a:cubicBezTo>
                        <a:pt x="1512993" y="1661248"/>
                        <a:pt x="1514687" y="1681568"/>
                        <a:pt x="1518920" y="1691728"/>
                      </a:cubicBezTo>
                      <a:cubicBezTo>
                        <a:pt x="1523153" y="1701888"/>
                        <a:pt x="1524847" y="1718821"/>
                        <a:pt x="1529080" y="1706968"/>
                      </a:cubicBezTo>
                      <a:cubicBezTo>
                        <a:pt x="1533313" y="1695115"/>
                        <a:pt x="1536700" y="1623995"/>
                        <a:pt x="1544320" y="1620608"/>
                      </a:cubicBezTo>
                      <a:cubicBezTo>
                        <a:pt x="1551940" y="1617221"/>
                        <a:pt x="1568027" y="1667175"/>
                        <a:pt x="1574800" y="1686648"/>
                      </a:cubicBezTo>
                      <a:cubicBezTo>
                        <a:pt x="1581573" y="1706121"/>
                        <a:pt x="1579880" y="1736601"/>
                        <a:pt x="1584960" y="1737448"/>
                      </a:cubicBezTo>
                      <a:cubicBezTo>
                        <a:pt x="1590040" y="1738295"/>
                        <a:pt x="1600200" y="1700195"/>
                        <a:pt x="1605280" y="1691728"/>
                      </a:cubicBezTo>
                      <a:cubicBezTo>
                        <a:pt x="1610360" y="1683261"/>
                        <a:pt x="1608667" y="1680721"/>
                        <a:pt x="1615440" y="1686648"/>
                      </a:cubicBezTo>
                      <a:cubicBezTo>
                        <a:pt x="1622213" y="1692575"/>
                        <a:pt x="1638300" y="1709508"/>
                        <a:pt x="1645920" y="1727288"/>
                      </a:cubicBezTo>
                      <a:cubicBezTo>
                        <a:pt x="1653540" y="1745068"/>
                        <a:pt x="1657773" y="1775548"/>
                        <a:pt x="1661160" y="1793328"/>
                      </a:cubicBezTo>
                      <a:cubicBezTo>
                        <a:pt x="1664547" y="1811108"/>
                        <a:pt x="1661160" y="1844128"/>
                        <a:pt x="1666240" y="1833968"/>
                      </a:cubicBezTo>
                      <a:cubicBezTo>
                        <a:pt x="1671320" y="1823808"/>
                        <a:pt x="1687407" y="1758615"/>
                        <a:pt x="1691640" y="1732368"/>
                      </a:cubicBezTo>
                      <a:cubicBezTo>
                        <a:pt x="1695873" y="1706121"/>
                        <a:pt x="1691640" y="1676488"/>
                        <a:pt x="1691640" y="1676488"/>
                      </a:cubicBezTo>
                      <a:cubicBezTo>
                        <a:pt x="1691640" y="1662941"/>
                        <a:pt x="1685713" y="1655321"/>
                        <a:pt x="1691640" y="1651088"/>
                      </a:cubicBezTo>
                      <a:cubicBezTo>
                        <a:pt x="1697567" y="1646855"/>
                        <a:pt x="1716193" y="1657861"/>
                        <a:pt x="1727200" y="1651088"/>
                      </a:cubicBezTo>
                      <a:cubicBezTo>
                        <a:pt x="1738207" y="1644315"/>
                        <a:pt x="1750060" y="1611295"/>
                        <a:pt x="1757680" y="1610448"/>
                      </a:cubicBezTo>
                      <a:cubicBezTo>
                        <a:pt x="1765300" y="1609601"/>
                        <a:pt x="1766993" y="1649395"/>
                        <a:pt x="1772920" y="1646008"/>
                      </a:cubicBezTo>
                      <a:cubicBezTo>
                        <a:pt x="1778847" y="1642621"/>
                        <a:pt x="1785620" y="1609601"/>
                        <a:pt x="1793240" y="1590128"/>
                      </a:cubicBezTo>
                      <a:cubicBezTo>
                        <a:pt x="1800860" y="1570655"/>
                        <a:pt x="1811020" y="1548641"/>
                        <a:pt x="1818640" y="1529168"/>
                      </a:cubicBezTo>
                      <a:cubicBezTo>
                        <a:pt x="1826260" y="1509695"/>
                        <a:pt x="1832187" y="1470748"/>
                        <a:pt x="1838960" y="1473288"/>
                      </a:cubicBezTo>
                      <a:cubicBezTo>
                        <a:pt x="1845733" y="1475828"/>
                        <a:pt x="1852507" y="1524088"/>
                        <a:pt x="1859280" y="1544408"/>
                      </a:cubicBezTo>
                      <a:cubicBezTo>
                        <a:pt x="1866053" y="1564728"/>
                        <a:pt x="1872827" y="1583355"/>
                        <a:pt x="1879600" y="1595208"/>
                      </a:cubicBezTo>
                      <a:cubicBezTo>
                        <a:pt x="1886373" y="1607061"/>
                        <a:pt x="1893993" y="1627381"/>
                        <a:pt x="1899920" y="1615528"/>
                      </a:cubicBezTo>
                      <a:cubicBezTo>
                        <a:pt x="1905847" y="1603675"/>
                        <a:pt x="1912620" y="1552028"/>
                        <a:pt x="1915160" y="1524088"/>
                      </a:cubicBezTo>
                      <a:cubicBezTo>
                        <a:pt x="1917700" y="1496148"/>
                        <a:pt x="1910080" y="1466515"/>
                        <a:pt x="1915160" y="1447888"/>
                      </a:cubicBezTo>
                      <a:cubicBezTo>
                        <a:pt x="1920240" y="1429261"/>
                        <a:pt x="1940560" y="1405555"/>
                        <a:pt x="1945640" y="1412328"/>
                      </a:cubicBezTo>
                      <a:cubicBezTo>
                        <a:pt x="1950720" y="1419101"/>
                        <a:pt x="1942253" y="1469055"/>
                        <a:pt x="1945640" y="1488528"/>
                      </a:cubicBezTo>
                      <a:cubicBezTo>
                        <a:pt x="1949027" y="1508001"/>
                        <a:pt x="1958340" y="1535941"/>
                        <a:pt x="1965960" y="1529168"/>
                      </a:cubicBezTo>
                      <a:cubicBezTo>
                        <a:pt x="1973580" y="1522395"/>
                        <a:pt x="1983740" y="1447888"/>
                        <a:pt x="1991360" y="1447888"/>
                      </a:cubicBezTo>
                      <a:cubicBezTo>
                        <a:pt x="1998980" y="1447888"/>
                        <a:pt x="2007447" y="1506308"/>
                        <a:pt x="2011680" y="1529168"/>
                      </a:cubicBezTo>
                      <a:cubicBezTo>
                        <a:pt x="2015913" y="1552028"/>
                        <a:pt x="2010833" y="1576581"/>
                        <a:pt x="2016760" y="1585048"/>
                      </a:cubicBezTo>
                      <a:cubicBezTo>
                        <a:pt x="2022687" y="1593515"/>
                        <a:pt x="2039620" y="1590128"/>
                        <a:pt x="2047240" y="1579968"/>
                      </a:cubicBezTo>
                      <a:cubicBezTo>
                        <a:pt x="2054860" y="1569808"/>
                        <a:pt x="2059093" y="1550335"/>
                        <a:pt x="2062480" y="1524088"/>
                      </a:cubicBezTo>
                      <a:cubicBezTo>
                        <a:pt x="2065867" y="1497841"/>
                        <a:pt x="2060787" y="1451275"/>
                        <a:pt x="2067560" y="1422488"/>
                      </a:cubicBezTo>
                      <a:cubicBezTo>
                        <a:pt x="2074333" y="1393701"/>
                        <a:pt x="2093807" y="1376768"/>
                        <a:pt x="2103120" y="1351368"/>
                      </a:cubicBezTo>
                      <a:cubicBezTo>
                        <a:pt x="2112433" y="1325968"/>
                        <a:pt x="2115820" y="1269241"/>
                        <a:pt x="2123440" y="1270088"/>
                      </a:cubicBezTo>
                      <a:cubicBezTo>
                        <a:pt x="2131060" y="1270935"/>
                        <a:pt x="2143760" y="1331048"/>
                        <a:pt x="2148840" y="1356448"/>
                      </a:cubicBezTo>
                      <a:cubicBezTo>
                        <a:pt x="2153920" y="1381848"/>
                        <a:pt x="2150533" y="1405555"/>
                        <a:pt x="2153920" y="1422488"/>
                      </a:cubicBezTo>
                      <a:cubicBezTo>
                        <a:pt x="2157307" y="1439421"/>
                        <a:pt x="2164080" y="1450428"/>
                        <a:pt x="2169160" y="1458048"/>
                      </a:cubicBezTo>
                      <a:cubicBezTo>
                        <a:pt x="2174240" y="1465668"/>
                        <a:pt x="2178473" y="1469901"/>
                        <a:pt x="2184400" y="1468208"/>
                      </a:cubicBezTo>
                      <a:cubicBezTo>
                        <a:pt x="2190327" y="1466515"/>
                        <a:pt x="2198793" y="1452121"/>
                        <a:pt x="2204720" y="1447888"/>
                      </a:cubicBezTo>
                      <a:cubicBezTo>
                        <a:pt x="2210647" y="1443655"/>
                        <a:pt x="2214033" y="1433495"/>
                        <a:pt x="2219960" y="1442808"/>
                      </a:cubicBezTo>
                      <a:cubicBezTo>
                        <a:pt x="2225887" y="1452121"/>
                        <a:pt x="2233507" y="1508001"/>
                        <a:pt x="2240280" y="1503768"/>
                      </a:cubicBezTo>
                      <a:cubicBezTo>
                        <a:pt x="2247053" y="1499535"/>
                        <a:pt x="2256367" y="1443655"/>
                        <a:pt x="2260600" y="1417408"/>
                      </a:cubicBezTo>
                      <a:cubicBezTo>
                        <a:pt x="2264833" y="1391161"/>
                        <a:pt x="2261447" y="1367455"/>
                        <a:pt x="2265680" y="1346288"/>
                      </a:cubicBezTo>
                      <a:cubicBezTo>
                        <a:pt x="2269913" y="1325121"/>
                        <a:pt x="2280073" y="1311575"/>
                        <a:pt x="2286000" y="1290408"/>
                      </a:cubicBezTo>
                      <a:cubicBezTo>
                        <a:pt x="2291927" y="1269241"/>
                        <a:pt x="2298700" y="1234528"/>
                        <a:pt x="2301240" y="1219288"/>
                      </a:cubicBezTo>
                      <a:cubicBezTo>
                        <a:pt x="2303780" y="1204048"/>
                        <a:pt x="2301240" y="1198968"/>
                        <a:pt x="2301240" y="1198968"/>
                      </a:cubicBezTo>
                      <a:cubicBezTo>
                        <a:pt x="2301240" y="1193888"/>
                        <a:pt x="2297853" y="1174415"/>
                        <a:pt x="2301240" y="1188808"/>
                      </a:cubicBezTo>
                      <a:cubicBezTo>
                        <a:pt x="2304627" y="1203201"/>
                        <a:pt x="2314787" y="1251461"/>
                        <a:pt x="2321560" y="1285328"/>
                      </a:cubicBezTo>
                      <a:cubicBezTo>
                        <a:pt x="2328333" y="1319195"/>
                        <a:pt x="2335107" y="1357295"/>
                        <a:pt x="2341880" y="1392008"/>
                      </a:cubicBezTo>
                      <a:cubicBezTo>
                        <a:pt x="2348653" y="1426721"/>
                        <a:pt x="2356273" y="1489375"/>
                        <a:pt x="2362200" y="1493608"/>
                      </a:cubicBezTo>
                      <a:cubicBezTo>
                        <a:pt x="2368127" y="1497841"/>
                        <a:pt x="2374900" y="1441961"/>
                        <a:pt x="2377440" y="1417408"/>
                      </a:cubicBezTo>
                      <a:cubicBezTo>
                        <a:pt x="2379980" y="1392855"/>
                        <a:pt x="2377440" y="1346288"/>
                        <a:pt x="2377440" y="1346288"/>
                      </a:cubicBezTo>
                      <a:cubicBezTo>
                        <a:pt x="2377440" y="1327661"/>
                        <a:pt x="2372360" y="1309035"/>
                        <a:pt x="2377440" y="1305648"/>
                      </a:cubicBezTo>
                      <a:cubicBezTo>
                        <a:pt x="2382520" y="1302261"/>
                        <a:pt x="2397760" y="1316655"/>
                        <a:pt x="2407920" y="1325968"/>
                      </a:cubicBezTo>
                      <a:cubicBezTo>
                        <a:pt x="2418080" y="1335281"/>
                        <a:pt x="2427393" y="1364068"/>
                        <a:pt x="2438400" y="1361528"/>
                      </a:cubicBezTo>
                      <a:cubicBezTo>
                        <a:pt x="2449407" y="1358988"/>
                        <a:pt x="2467187" y="1320888"/>
                        <a:pt x="2473960" y="1310728"/>
                      </a:cubicBezTo>
                      <a:cubicBezTo>
                        <a:pt x="2480733" y="1300568"/>
                        <a:pt x="2473960" y="1282788"/>
                        <a:pt x="2479040" y="1300568"/>
                      </a:cubicBezTo>
                      <a:cubicBezTo>
                        <a:pt x="2484120" y="1318348"/>
                        <a:pt x="2495973" y="1407248"/>
                        <a:pt x="2504440" y="1417408"/>
                      </a:cubicBezTo>
                      <a:cubicBezTo>
                        <a:pt x="2512907" y="1427568"/>
                        <a:pt x="2519680" y="1356448"/>
                        <a:pt x="2529840" y="1361528"/>
                      </a:cubicBezTo>
                      <a:cubicBezTo>
                        <a:pt x="2540000" y="1366608"/>
                        <a:pt x="2559473" y="1431801"/>
                        <a:pt x="2565400" y="1447888"/>
                      </a:cubicBezTo>
                      <a:cubicBezTo>
                        <a:pt x="2571327" y="1463975"/>
                        <a:pt x="2562013" y="1473288"/>
                        <a:pt x="2565400" y="1458048"/>
                      </a:cubicBezTo>
                      <a:cubicBezTo>
                        <a:pt x="2568787" y="1442808"/>
                        <a:pt x="2579793" y="1386928"/>
                        <a:pt x="2585720" y="1356448"/>
                      </a:cubicBezTo>
                      <a:cubicBezTo>
                        <a:pt x="2591647" y="1325968"/>
                        <a:pt x="2596727" y="1306495"/>
                        <a:pt x="2600960" y="1275168"/>
                      </a:cubicBezTo>
                      <a:cubicBezTo>
                        <a:pt x="2605193" y="1243841"/>
                        <a:pt x="2600960" y="1193888"/>
                        <a:pt x="2611120" y="1168488"/>
                      </a:cubicBezTo>
                      <a:cubicBezTo>
                        <a:pt x="2621280" y="1143088"/>
                        <a:pt x="2650913" y="1103295"/>
                        <a:pt x="2661920" y="1122768"/>
                      </a:cubicBezTo>
                      <a:cubicBezTo>
                        <a:pt x="2672927" y="1142241"/>
                        <a:pt x="2673773" y="1253155"/>
                        <a:pt x="2677160" y="1285328"/>
                      </a:cubicBezTo>
                      <a:cubicBezTo>
                        <a:pt x="2680547" y="1317501"/>
                        <a:pt x="2678853" y="1326815"/>
                        <a:pt x="2682240" y="1315808"/>
                      </a:cubicBezTo>
                      <a:cubicBezTo>
                        <a:pt x="2685627" y="1304801"/>
                        <a:pt x="2694093" y="1252308"/>
                        <a:pt x="2697480" y="1219288"/>
                      </a:cubicBezTo>
                      <a:cubicBezTo>
                        <a:pt x="2700867" y="1186268"/>
                        <a:pt x="2701713" y="1136315"/>
                        <a:pt x="2702560" y="1117688"/>
                      </a:cubicBezTo>
                      <a:cubicBezTo>
                        <a:pt x="2703407" y="1099061"/>
                        <a:pt x="2697480" y="1101601"/>
                        <a:pt x="2702560" y="1107528"/>
                      </a:cubicBezTo>
                      <a:cubicBezTo>
                        <a:pt x="2707640" y="1113455"/>
                        <a:pt x="2725420" y="1154095"/>
                        <a:pt x="2733040" y="1153248"/>
                      </a:cubicBezTo>
                      <a:cubicBezTo>
                        <a:pt x="2740660" y="1152401"/>
                        <a:pt x="2744893" y="1117688"/>
                        <a:pt x="2748280" y="1102448"/>
                      </a:cubicBezTo>
                      <a:cubicBezTo>
                        <a:pt x="2751667" y="1087208"/>
                        <a:pt x="2749973" y="1069428"/>
                        <a:pt x="2753360" y="1061808"/>
                      </a:cubicBezTo>
                      <a:cubicBezTo>
                        <a:pt x="2756747" y="1054188"/>
                        <a:pt x="2761827" y="1052495"/>
                        <a:pt x="2768600" y="1056728"/>
                      </a:cubicBezTo>
                      <a:cubicBezTo>
                        <a:pt x="2775373" y="1060961"/>
                        <a:pt x="2788073" y="1085515"/>
                        <a:pt x="2794000" y="1087208"/>
                      </a:cubicBezTo>
                      <a:cubicBezTo>
                        <a:pt x="2799927" y="1088901"/>
                        <a:pt x="2801620" y="1077895"/>
                        <a:pt x="2804160" y="1066888"/>
                      </a:cubicBezTo>
                      <a:cubicBezTo>
                        <a:pt x="2806700" y="1055881"/>
                        <a:pt x="2806700" y="1031328"/>
                        <a:pt x="2809240" y="1021168"/>
                      </a:cubicBezTo>
                      <a:cubicBezTo>
                        <a:pt x="2811780" y="1011008"/>
                        <a:pt x="2812627" y="1000001"/>
                        <a:pt x="2819400" y="1005928"/>
                      </a:cubicBezTo>
                      <a:cubicBezTo>
                        <a:pt x="2826173" y="1011855"/>
                        <a:pt x="2841413" y="1047415"/>
                        <a:pt x="2849880" y="1056728"/>
                      </a:cubicBezTo>
                      <a:cubicBezTo>
                        <a:pt x="2858347" y="1066041"/>
                        <a:pt x="2862580" y="1048261"/>
                        <a:pt x="2870200" y="1061808"/>
                      </a:cubicBezTo>
                      <a:cubicBezTo>
                        <a:pt x="2877820" y="1075355"/>
                        <a:pt x="2889673" y="1115995"/>
                        <a:pt x="2895600" y="1138008"/>
                      </a:cubicBezTo>
                      <a:cubicBezTo>
                        <a:pt x="2901527" y="1160021"/>
                        <a:pt x="2901527" y="1195581"/>
                        <a:pt x="2905760" y="1193888"/>
                      </a:cubicBezTo>
                      <a:cubicBezTo>
                        <a:pt x="2909993" y="1192195"/>
                        <a:pt x="2914227" y="1155788"/>
                        <a:pt x="2921000" y="1127848"/>
                      </a:cubicBezTo>
                      <a:cubicBezTo>
                        <a:pt x="2927773" y="1099908"/>
                        <a:pt x="2937933" y="1038948"/>
                        <a:pt x="2946400" y="1026248"/>
                      </a:cubicBezTo>
                      <a:cubicBezTo>
                        <a:pt x="2954867" y="1013548"/>
                        <a:pt x="2964180" y="1051648"/>
                        <a:pt x="2971800" y="1051648"/>
                      </a:cubicBezTo>
                      <a:cubicBezTo>
                        <a:pt x="2979420" y="1051648"/>
                        <a:pt x="2983653" y="1027941"/>
                        <a:pt x="2992120" y="1026248"/>
                      </a:cubicBezTo>
                      <a:cubicBezTo>
                        <a:pt x="3000587" y="1024555"/>
                        <a:pt x="3011593" y="1052495"/>
                        <a:pt x="3022600" y="1041488"/>
                      </a:cubicBezTo>
                      <a:cubicBezTo>
                        <a:pt x="3033607" y="1030481"/>
                        <a:pt x="3048000" y="986455"/>
                        <a:pt x="3058160" y="960208"/>
                      </a:cubicBezTo>
                      <a:cubicBezTo>
                        <a:pt x="3068320" y="933961"/>
                        <a:pt x="3075940" y="905175"/>
                        <a:pt x="3083560" y="884008"/>
                      </a:cubicBezTo>
                      <a:cubicBezTo>
                        <a:pt x="3091180" y="862841"/>
                        <a:pt x="3097107" y="838288"/>
                        <a:pt x="3103880" y="833208"/>
                      </a:cubicBezTo>
                      <a:cubicBezTo>
                        <a:pt x="3110653" y="828128"/>
                        <a:pt x="3114040" y="860301"/>
                        <a:pt x="3124200" y="853528"/>
                      </a:cubicBezTo>
                      <a:cubicBezTo>
                        <a:pt x="3134360" y="846755"/>
                        <a:pt x="3157220" y="812888"/>
                        <a:pt x="3164840" y="792568"/>
                      </a:cubicBezTo>
                      <a:cubicBezTo>
                        <a:pt x="3172460" y="772248"/>
                        <a:pt x="3167380" y="750235"/>
                        <a:pt x="3169920" y="731608"/>
                      </a:cubicBezTo>
                      <a:cubicBezTo>
                        <a:pt x="3172460" y="712981"/>
                        <a:pt x="3174153" y="700281"/>
                        <a:pt x="3180080" y="680808"/>
                      </a:cubicBezTo>
                      <a:cubicBezTo>
                        <a:pt x="3186007" y="661335"/>
                        <a:pt x="3197013" y="628315"/>
                        <a:pt x="3205480" y="614768"/>
                      </a:cubicBezTo>
                      <a:cubicBezTo>
                        <a:pt x="3213947" y="601221"/>
                        <a:pt x="3224953" y="591061"/>
                        <a:pt x="3230880" y="599528"/>
                      </a:cubicBezTo>
                      <a:cubicBezTo>
                        <a:pt x="3236807" y="607995"/>
                        <a:pt x="3237653" y="646941"/>
                        <a:pt x="3241040" y="665568"/>
                      </a:cubicBezTo>
                      <a:cubicBezTo>
                        <a:pt x="3244427" y="684195"/>
                        <a:pt x="3244427" y="707055"/>
                        <a:pt x="3251200" y="711288"/>
                      </a:cubicBezTo>
                      <a:cubicBezTo>
                        <a:pt x="3257973" y="715521"/>
                        <a:pt x="3274060" y="685888"/>
                        <a:pt x="3281680" y="690968"/>
                      </a:cubicBezTo>
                      <a:cubicBezTo>
                        <a:pt x="3289300" y="696048"/>
                        <a:pt x="3292687" y="720601"/>
                        <a:pt x="3296920" y="741768"/>
                      </a:cubicBezTo>
                      <a:cubicBezTo>
                        <a:pt x="3301153" y="762935"/>
                        <a:pt x="3300307" y="790028"/>
                        <a:pt x="3307080" y="817968"/>
                      </a:cubicBezTo>
                      <a:cubicBezTo>
                        <a:pt x="3313853" y="845908"/>
                        <a:pt x="3329940" y="912795"/>
                        <a:pt x="3337560" y="909408"/>
                      </a:cubicBezTo>
                      <a:cubicBezTo>
                        <a:pt x="3345180" y="906021"/>
                        <a:pt x="3350260" y="829821"/>
                        <a:pt x="3352800" y="797648"/>
                      </a:cubicBezTo>
                      <a:cubicBezTo>
                        <a:pt x="3355340" y="765475"/>
                        <a:pt x="3351107" y="745155"/>
                        <a:pt x="3352800" y="716368"/>
                      </a:cubicBezTo>
                      <a:cubicBezTo>
                        <a:pt x="3354493" y="687581"/>
                        <a:pt x="3359573" y="649481"/>
                        <a:pt x="3362960" y="624928"/>
                      </a:cubicBezTo>
                      <a:cubicBezTo>
                        <a:pt x="3366347" y="600375"/>
                        <a:pt x="3367193" y="583441"/>
                        <a:pt x="3373120" y="569048"/>
                      </a:cubicBezTo>
                      <a:cubicBezTo>
                        <a:pt x="3379047" y="554655"/>
                        <a:pt x="3390900" y="552115"/>
                        <a:pt x="3398520" y="538568"/>
                      </a:cubicBezTo>
                      <a:cubicBezTo>
                        <a:pt x="3406140" y="525021"/>
                        <a:pt x="3412913" y="503008"/>
                        <a:pt x="3418840" y="487768"/>
                      </a:cubicBezTo>
                      <a:cubicBezTo>
                        <a:pt x="3424767" y="472528"/>
                        <a:pt x="3426460" y="458981"/>
                        <a:pt x="3434080" y="447128"/>
                      </a:cubicBezTo>
                      <a:cubicBezTo>
                        <a:pt x="3441700" y="435275"/>
                        <a:pt x="3452707" y="417495"/>
                        <a:pt x="3464560" y="416648"/>
                      </a:cubicBezTo>
                      <a:cubicBezTo>
                        <a:pt x="3476413" y="415801"/>
                        <a:pt x="3494193" y="438661"/>
                        <a:pt x="3505200" y="442048"/>
                      </a:cubicBezTo>
                      <a:cubicBezTo>
                        <a:pt x="3516207" y="445435"/>
                        <a:pt x="3522980" y="443741"/>
                        <a:pt x="3530600" y="436968"/>
                      </a:cubicBezTo>
                      <a:cubicBezTo>
                        <a:pt x="3538220" y="430195"/>
                        <a:pt x="3544993" y="409028"/>
                        <a:pt x="3550920" y="401408"/>
                      </a:cubicBezTo>
                      <a:cubicBezTo>
                        <a:pt x="3556847" y="393788"/>
                        <a:pt x="3561080" y="378548"/>
                        <a:pt x="3566160" y="391248"/>
                      </a:cubicBezTo>
                      <a:cubicBezTo>
                        <a:pt x="3571240" y="403948"/>
                        <a:pt x="3576320" y="456441"/>
                        <a:pt x="3581400" y="477608"/>
                      </a:cubicBezTo>
                      <a:cubicBezTo>
                        <a:pt x="3586480" y="498775"/>
                        <a:pt x="3594100" y="508088"/>
                        <a:pt x="3596640" y="518248"/>
                      </a:cubicBezTo>
                      <a:cubicBezTo>
                        <a:pt x="3599180" y="528408"/>
                        <a:pt x="3593253" y="544495"/>
                        <a:pt x="3596640" y="538568"/>
                      </a:cubicBezTo>
                      <a:cubicBezTo>
                        <a:pt x="3600027" y="532641"/>
                        <a:pt x="3611880" y="497928"/>
                        <a:pt x="3616960" y="482688"/>
                      </a:cubicBezTo>
                      <a:cubicBezTo>
                        <a:pt x="3622040" y="467448"/>
                        <a:pt x="3622887" y="462368"/>
                        <a:pt x="3627120" y="447128"/>
                      </a:cubicBezTo>
                      <a:cubicBezTo>
                        <a:pt x="3631353" y="431888"/>
                        <a:pt x="3635587" y="409875"/>
                        <a:pt x="3642360" y="391248"/>
                      </a:cubicBezTo>
                      <a:cubicBezTo>
                        <a:pt x="3649133" y="372621"/>
                        <a:pt x="3660140" y="348068"/>
                        <a:pt x="3667760" y="335368"/>
                      </a:cubicBezTo>
                      <a:cubicBezTo>
                        <a:pt x="3675380" y="322668"/>
                        <a:pt x="3680460" y="315048"/>
                        <a:pt x="3688080" y="315048"/>
                      </a:cubicBezTo>
                      <a:cubicBezTo>
                        <a:pt x="3695700" y="315048"/>
                        <a:pt x="3707553" y="337061"/>
                        <a:pt x="3713480" y="335368"/>
                      </a:cubicBezTo>
                      <a:cubicBezTo>
                        <a:pt x="3719407" y="333675"/>
                        <a:pt x="3715173" y="319281"/>
                        <a:pt x="3723640" y="304888"/>
                      </a:cubicBezTo>
                      <a:cubicBezTo>
                        <a:pt x="3732107" y="290495"/>
                        <a:pt x="3753273" y="265095"/>
                        <a:pt x="3764280" y="249008"/>
                      </a:cubicBezTo>
                      <a:cubicBezTo>
                        <a:pt x="3775287" y="232921"/>
                        <a:pt x="3781213" y="226995"/>
                        <a:pt x="3789680" y="208368"/>
                      </a:cubicBezTo>
                      <a:cubicBezTo>
                        <a:pt x="3798147" y="189741"/>
                        <a:pt x="3807460" y="138095"/>
                        <a:pt x="3815080" y="137248"/>
                      </a:cubicBezTo>
                      <a:cubicBezTo>
                        <a:pt x="3822700" y="136401"/>
                        <a:pt x="3830320" y="185508"/>
                        <a:pt x="3835400" y="203288"/>
                      </a:cubicBezTo>
                      <a:cubicBezTo>
                        <a:pt x="3840480" y="221068"/>
                        <a:pt x="3845560" y="243928"/>
                        <a:pt x="3845560" y="243928"/>
                      </a:cubicBezTo>
                      <a:cubicBezTo>
                        <a:pt x="3848100" y="254088"/>
                        <a:pt x="3848100" y="273561"/>
                        <a:pt x="3850640" y="264248"/>
                      </a:cubicBezTo>
                      <a:cubicBezTo>
                        <a:pt x="3853180" y="254935"/>
                        <a:pt x="3857413" y="211755"/>
                        <a:pt x="3860800" y="188048"/>
                      </a:cubicBezTo>
                      <a:cubicBezTo>
                        <a:pt x="3864187" y="164341"/>
                        <a:pt x="3865880" y="145715"/>
                        <a:pt x="3870960" y="122008"/>
                      </a:cubicBezTo>
                      <a:cubicBezTo>
                        <a:pt x="3876040" y="98301"/>
                        <a:pt x="3885353" y="66128"/>
                        <a:pt x="3891280" y="45808"/>
                      </a:cubicBezTo>
                      <a:cubicBezTo>
                        <a:pt x="3897207" y="25488"/>
                        <a:pt x="3897207" y="1781"/>
                        <a:pt x="3906520" y="88"/>
                      </a:cubicBezTo>
                      <a:cubicBezTo>
                        <a:pt x="3915833" y="-1605"/>
                        <a:pt x="3933613" y="21255"/>
                        <a:pt x="3947160" y="35648"/>
                      </a:cubicBezTo>
                      <a:cubicBezTo>
                        <a:pt x="3960707" y="50041"/>
                        <a:pt x="3975947" y="68668"/>
                        <a:pt x="3987800" y="86448"/>
                      </a:cubicBezTo>
                      <a:cubicBezTo>
                        <a:pt x="3999653" y="104228"/>
                        <a:pt x="4008120" y="140635"/>
                        <a:pt x="4018280" y="142328"/>
                      </a:cubicBezTo>
                      <a:cubicBezTo>
                        <a:pt x="4028440" y="144021"/>
                        <a:pt x="4038600" y="117775"/>
                        <a:pt x="4048760" y="96608"/>
                      </a:cubicBezTo>
                      <a:cubicBezTo>
                        <a:pt x="4058920" y="75441"/>
                        <a:pt x="4070773" y="17021"/>
                        <a:pt x="4079240" y="15328"/>
                      </a:cubicBezTo>
                      <a:cubicBezTo>
                        <a:pt x="4087707" y="13635"/>
                        <a:pt x="4094480" y="63588"/>
                        <a:pt x="4099560" y="86448"/>
                      </a:cubicBezTo>
                      <a:cubicBezTo>
                        <a:pt x="4104640" y="109308"/>
                        <a:pt x="4102100" y="133015"/>
                        <a:pt x="4109720" y="152488"/>
                      </a:cubicBezTo>
                      <a:cubicBezTo>
                        <a:pt x="4117340" y="171961"/>
                        <a:pt x="4130040" y="202441"/>
                        <a:pt x="4145280" y="203288"/>
                      </a:cubicBezTo>
                      <a:cubicBezTo>
                        <a:pt x="4160520" y="204135"/>
                        <a:pt x="4201160" y="157568"/>
                        <a:pt x="4201160" y="157568"/>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1" name="任意多边形 200"/>
                <p:cNvSpPr/>
                <p:nvPr/>
              </p:nvSpPr>
              <p:spPr>
                <a:xfrm>
                  <a:off x="5313680" y="2026920"/>
                  <a:ext cx="1981200" cy="420476"/>
                </a:xfrm>
                <a:custGeom>
                  <a:avLst/>
                  <a:gdLst>
                    <a:gd name="connsiteX0" fmla="*/ 0 w 1981200"/>
                    <a:gd name="connsiteY0" fmla="*/ 223520 h 420476"/>
                    <a:gd name="connsiteX1" fmla="*/ 25400 w 1981200"/>
                    <a:gd name="connsiteY1" fmla="*/ 289560 h 420476"/>
                    <a:gd name="connsiteX2" fmla="*/ 30480 w 1981200"/>
                    <a:gd name="connsiteY2" fmla="*/ 365760 h 420476"/>
                    <a:gd name="connsiteX3" fmla="*/ 30480 w 1981200"/>
                    <a:gd name="connsiteY3" fmla="*/ 406400 h 420476"/>
                    <a:gd name="connsiteX4" fmla="*/ 35560 w 1981200"/>
                    <a:gd name="connsiteY4" fmla="*/ 416560 h 420476"/>
                    <a:gd name="connsiteX5" fmla="*/ 60960 w 1981200"/>
                    <a:gd name="connsiteY5" fmla="*/ 345440 h 420476"/>
                    <a:gd name="connsiteX6" fmla="*/ 81280 w 1981200"/>
                    <a:gd name="connsiteY6" fmla="*/ 284480 h 420476"/>
                    <a:gd name="connsiteX7" fmla="*/ 101600 w 1981200"/>
                    <a:gd name="connsiteY7" fmla="*/ 259080 h 420476"/>
                    <a:gd name="connsiteX8" fmla="*/ 137160 w 1981200"/>
                    <a:gd name="connsiteY8" fmla="*/ 264160 h 420476"/>
                    <a:gd name="connsiteX9" fmla="*/ 162560 w 1981200"/>
                    <a:gd name="connsiteY9" fmla="*/ 213360 h 420476"/>
                    <a:gd name="connsiteX10" fmla="*/ 177800 w 1981200"/>
                    <a:gd name="connsiteY10" fmla="*/ 137160 h 420476"/>
                    <a:gd name="connsiteX11" fmla="*/ 213360 w 1981200"/>
                    <a:gd name="connsiteY11" fmla="*/ 193040 h 420476"/>
                    <a:gd name="connsiteX12" fmla="*/ 233680 w 1981200"/>
                    <a:gd name="connsiteY12" fmla="*/ 91440 h 420476"/>
                    <a:gd name="connsiteX13" fmla="*/ 264160 w 1981200"/>
                    <a:gd name="connsiteY13" fmla="*/ 228600 h 420476"/>
                    <a:gd name="connsiteX14" fmla="*/ 289560 w 1981200"/>
                    <a:gd name="connsiteY14" fmla="*/ 147320 h 420476"/>
                    <a:gd name="connsiteX15" fmla="*/ 309880 w 1981200"/>
                    <a:gd name="connsiteY15" fmla="*/ 86360 h 420476"/>
                    <a:gd name="connsiteX16" fmla="*/ 320040 w 1981200"/>
                    <a:gd name="connsiteY16" fmla="*/ 0 h 420476"/>
                    <a:gd name="connsiteX17" fmla="*/ 360680 w 1981200"/>
                    <a:gd name="connsiteY17" fmla="*/ 86360 h 420476"/>
                    <a:gd name="connsiteX18" fmla="*/ 381000 w 1981200"/>
                    <a:gd name="connsiteY18" fmla="*/ 121920 h 420476"/>
                    <a:gd name="connsiteX19" fmla="*/ 416560 w 1981200"/>
                    <a:gd name="connsiteY19" fmla="*/ 147320 h 420476"/>
                    <a:gd name="connsiteX20" fmla="*/ 452120 w 1981200"/>
                    <a:gd name="connsiteY20" fmla="*/ 96520 h 420476"/>
                    <a:gd name="connsiteX21" fmla="*/ 467360 w 1981200"/>
                    <a:gd name="connsiteY21" fmla="*/ 203200 h 420476"/>
                    <a:gd name="connsiteX22" fmla="*/ 492760 w 1981200"/>
                    <a:gd name="connsiteY22" fmla="*/ 254000 h 420476"/>
                    <a:gd name="connsiteX23" fmla="*/ 528320 w 1981200"/>
                    <a:gd name="connsiteY23" fmla="*/ 203200 h 420476"/>
                    <a:gd name="connsiteX24" fmla="*/ 538480 w 1981200"/>
                    <a:gd name="connsiteY24" fmla="*/ 254000 h 420476"/>
                    <a:gd name="connsiteX25" fmla="*/ 568960 w 1981200"/>
                    <a:gd name="connsiteY25" fmla="*/ 309880 h 420476"/>
                    <a:gd name="connsiteX26" fmla="*/ 584200 w 1981200"/>
                    <a:gd name="connsiteY26" fmla="*/ 304800 h 420476"/>
                    <a:gd name="connsiteX27" fmla="*/ 614680 w 1981200"/>
                    <a:gd name="connsiteY27" fmla="*/ 386080 h 420476"/>
                    <a:gd name="connsiteX28" fmla="*/ 614680 w 1981200"/>
                    <a:gd name="connsiteY28" fmla="*/ 406400 h 420476"/>
                    <a:gd name="connsiteX29" fmla="*/ 640080 w 1981200"/>
                    <a:gd name="connsiteY29" fmla="*/ 274320 h 420476"/>
                    <a:gd name="connsiteX30" fmla="*/ 645160 w 1981200"/>
                    <a:gd name="connsiteY30" fmla="*/ 254000 h 420476"/>
                    <a:gd name="connsiteX31" fmla="*/ 660400 w 1981200"/>
                    <a:gd name="connsiteY31" fmla="*/ 248920 h 420476"/>
                    <a:gd name="connsiteX32" fmla="*/ 701040 w 1981200"/>
                    <a:gd name="connsiteY32" fmla="*/ 187960 h 420476"/>
                    <a:gd name="connsiteX33" fmla="*/ 731520 w 1981200"/>
                    <a:gd name="connsiteY33" fmla="*/ 147320 h 420476"/>
                    <a:gd name="connsiteX34" fmla="*/ 751840 w 1981200"/>
                    <a:gd name="connsiteY34" fmla="*/ 111760 h 420476"/>
                    <a:gd name="connsiteX35" fmla="*/ 772160 w 1981200"/>
                    <a:gd name="connsiteY35" fmla="*/ 193040 h 420476"/>
                    <a:gd name="connsiteX36" fmla="*/ 777240 w 1981200"/>
                    <a:gd name="connsiteY36" fmla="*/ 259080 h 420476"/>
                    <a:gd name="connsiteX37" fmla="*/ 802640 w 1981200"/>
                    <a:gd name="connsiteY37" fmla="*/ 233680 h 420476"/>
                    <a:gd name="connsiteX38" fmla="*/ 812800 w 1981200"/>
                    <a:gd name="connsiteY38" fmla="*/ 177800 h 420476"/>
                    <a:gd name="connsiteX39" fmla="*/ 833120 w 1981200"/>
                    <a:gd name="connsiteY39" fmla="*/ 101600 h 420476"/>
                    <a:gd name="connsiteX40" fmla="*/ 853440 w 1981200"/>
                    <a:gd name="connsiteY40" fmla="*/ 55880 h 420476"/>
                    <a:gd name="connsiteX41" fmla="*/ 863600 w 1981200"/>
                    <a:gd name="connsiteY41" fmla="*/ 132080 h 420476"/>
                    <a:gd name="connsiteX42" fmla="*/ 894080 w 1981200"/>
                    <a:gd name="connsiteY42" fmla="*/ 198120 h 420476"/>
                    <a:gd name="connsiteX43" fmla="*/ 894080 w 1981200"/>
                    <a:gd name="connsiteY43" fmla="*/ 248920 h 420476"/>
                    <a:gd name="connsiteX44" fmla="*/ 924560 w 1981200"/>
                    <a:gd name="connsiteY44" fmla="*/ 193040 h 420476"/>
                    <a:gd name="connsiteX45" fmla="*/ 995680 w 1981200"/>
                    <a:gd name="connsiteY45" fmla="*/ 228600 h 420476"/>
                    <a:gd name="connsiteX46" fmla="*/ 1031240 w 1981200"/>
                    <a:gd name="connsiteY46" fmla="*/ 233680 h 420476"/>
                    <a:gd name="connsiteX47" fmla="*/ 1071880 w 1981200"/>
                    <a:gd name="connsiteY47" fmla="*/ 172720 h 420476"/>
                    <a:gd name="connsiteX48" fmla="*/ 1087120 w 1981200"/>
                    <a:gd name="connsiteY48" fmla="*/ 259080 h 420476"/>
                    <a:gd name="connsiteX49" fmla="*/ 1097280 w 1981200"/>
                    <a:gd name="connsiteY49" fmla="*/ 335280 h 420476"/>
                    <a:gd name="connsiteX50" fmla="*/ 1117600 w 1981200"/>
                    <a:gd name="connsiteY50" fmla="*/ 243840 h 420476"/>
                    <a:gd name="connsiteX51" fmla="*/ 1127760 w 1981200"/>
                    <a:gd name="connsiteY51" fmla="*/ 177800 h 420476"/>
                    <a:gd name="connsiteX52" fmla="*/ 1153160 w 1981200"/>
                    <a:gd name="connsiteY52" fmla="*/ 238760 h 420476"/>
                    <a:gd name="connsiteX53" fmla="*/ 1153160 w 1981200"/>
                    <a:gd name="connsiteY53" fmla="*/ 299720 h 420476"/>
                    <a:gd name="connsiteX54" fmla="*/ 1183640 w 1981200"/>
                    <a:gd name="connsiteY54" fmla="*/ 284480 h 420476"/>
                    <a:gd name="connsiteX55" fmla="*/ 1209040 w 1981200"/>
                    <a:gd name="connsiteY55" fmla="*/ 335280 h 420476"/>
                    <a:gd name="connsiteX56" fmla="*/ 1219200 w 1981200"/>
                    <a:gd name="connsiteY56" fmla="*/ 381000 h 420476"/>
                    <a:gd name="connsiteX57" fmla="*/ 1239520 w 1981200"/>
                    <a:gd name="connsiteY57" fmla="*/ 360680 h 420476"/>
                    <a:gd name="connsiteX58" fmla="*/ 1264920 w 1981200"/>
                    <a:gd name="connsiteY58" fmla="*/ 274320 h 420476"/>
                    <a:gd name="connsiteX59" fmla="*/ 1280160 w 1981200"/>
                    <a:gd name="connsiteY59" fmla="*/ 213360 h 420476"/>
                    <a:gd name="connsiteX60" fmla="*/ 1300480 w 1981200"/>
                    <a:gd name="connsiteY60" fmla="*/ 294640 h 420476"/>
                    <a:gd name="connsiteX61" fmla="*/ 1330960 w 1981200"/>
                    <a:gd name="connsiteY61" fmla="*/ 208280 h 420476"/>
                    <a:gd name="connsiteX62" fmla="*/ 1341120 w 1981200"/>
                    <a:gd name="connsiteY62" fmla="*/ 162560 h 420476"/>
                    <a:gd name="connsiteX63" fmla="*/ 1376680 w 1981200"/>
                    <a:gd name="connsiteY63" fmla="*/ 101600 h 420476"/>
                    <a:gd name="connsiteX64" fmla="*/ 1391920 w 1981200"/>
                    <a:gd name="connsiteY64" fmla="*/ 55880 h 420476"/>
                    <a:gd name="connsiteX65" fmla="*/ 1412240 w 1981200"/>
                    <a:gd name="connsiteY65" fmla="*/ 116840 h 420476"/>
                    <a:gd name="connsiteX66" fmla="*/ 1447800 w 1981200"/>
                    <a:gd name="connsiteY66" fmla="*/ 55880 h 420476"/>
                    <a:gd name="connsiteX67" fmla="*/ 1452880 w 1981200"/>
                    <a:gd name="connsiteY67" fmla="*/ 132080 h 420476"/>
                    <a:gd name="connsiteX68" fmla="*/ 1468120 w 1981200"/>
                    <a:gd name="connsiteY68" fmla="*/ 182880 h 420476"/>
                    <a:gd name="connsiteX69" fmla="*/ 1468120 w 1981200"/>
                    <a:gd name="connsiteY69" fmla="*/ 254000 h 420476"/>
                    <a:gd name="connsiteX70" fmla="*/ 1488440 w 1981200"/>
                    <a:gd name="connsiteY70" fmla="*/ 187960 h 420476"/>
                    <a:gd name="connsiteX71" fmla="*/ 1508760 w 1981200"/>
                    <a:gd name="connsiteY71" fmla="*/ 76200 h 420476"/>
                    <a:gd name="connsiteX72" fmla="*/ 1508760 w 1981200"/>
                    <a:gd name="connsiteY72" fmla="*/ 55880 h 420476"/>
                    <a:gd name="connsiteX73" fmla="*/ 1524000 w 1981200"/>
                    <a:gd name="connsiteY73" fmla="*/ 177800 h 420476"/>
                    <a:gd name="connsiteX74" fmla="*/ 1539240 w 1981200"/>
                    <a:gd name="connsiteY74" fmla="*/ 223520 h 420476"/>
                    <a:gd name="connsiteX75" fmla="*/ 1574800 w 1981200"/>
                    <a:gd name="connsiteY75" fmla="*/ 289560 h 420476"/>
                    <a:gd name="connsiteX76" fmla="*/ 1590040 w 1981200"/>
                    <a:gd name="connsiteY76" fmla="*/ 325120 h 420476"/>
                    <a:gd name="connsiteX77" fmla="*/ 1610360 w 1981200"/>
                    <a:gd name="connsiteY77" fmla="*/ 233680 h 420476"/>
                    <a:gd name="connsiteX78" fmla="*/ 1625600 w 1981200"/>
                    <a:gd name="connsiteY78" fmla="*/ 223520 h 420476"/>
                    <a:gd name="connsiteX79" fmla="*/ 1635760 w 1981200"/>
                    <a:gd name="connsiteY79" fmla="*/ 259080 h 420476"/>
                    <a:gd name="connsiteX80" fmla="*/ 1635760 w 1981200"/>
                    <a:gd name="connsiteY80" fmla="*/ 314960 h 420476"/>
                    <a:gd name="connsiteX81" fmla="*/ 1640840 w 1981200"/>
                    <a:gd name="connsiteY81" fmla="*/ 350520 h 420476"/>
                    <a:gd name="connsiteX82" fmla="*/ 1666240 w 1981200"/>
                    <a:gd name="connsiteY82" fmla="*/ 289560 h 420476"/>
                    <a:gd name="connsiteX83" fmla="*/ 1671320 w 1981200"/>
                    <a:gd name="connsiteY83" fmla="*/ 284480 h 420476"/>
                    <a:gd name="connsiteX84" fmla="*/ 1701800 w 1981200"/>
                    <a:gd name="connsiteY84" fmla="*/ 355600 h 420476"/>
                    <a:gd name="connsiteX85" fmla="*/ 1717040 w 1981200"/>
                    <a:gd name="connsiteY85" fmla="*/ 299720 h 420476"/>
                    <a:gd name="connsiteX86" fmla="*/ 1732280 w 1981200"/>
                    <a:gd name="connsiteY86" fmla="*/ 223520 h 420476"/>
                    <a:gd name="connsiteX87" fmla="*/ 1752600 w 1981200"/>
                    <a:gd name="connsiteY87" fmla="*/ 223520 h 420476"/>
                    <a:gd name="connsiteX88" fmla="*/ 1767840 w 1981200"/>
                    <a:gd name="connsiteY88" fmla="*/ 172720 h 420476"/>
                    <a:gd name="connsiteX89" fmla="*/ 1793240 w 1981200"/>
                    <a:gd name="connsiteY89" fmla="*/ 132080 h 420476"/>
                    <a:gd name="connsiteX90" fmla="*/ 1833880 w 1981200"/>
                    <a:gd name="connsiteY90" fmla="*/ 127000 h 420476"/>
                    <a:gd name="connsiteX91" fmla="*/ 1854200 w 1981200"/>
                    <a:gd name="connsiteY91" fmla="*/ 193040 h 420476"/>
                    <a:gd name="connsiteX92" fmla="*/ 1884680 w 1981200"/>
                    <a:gd name="connsiteY92" fmla="*/ 279400 h 420476"/>
                    <a:gd name="connsiteX93" fmla="*/ 1899920 w 1981200"/>
                    <a:gd name="connsiteY93" fmla="*/ 335280 h 420476"/>
                    <a:gd name="connsiteX94" fmla="*/ 1935480 w 1981200"/>
                    <a:gd name="connsiteY94" fmla="*/ 304800 h 420476"/>
                    <a:gd name="connsiteX95" fmla="*/ 1955800 w 1981200"/>
                    <a:gd name="connsiteY95" fmla="*/ 325120 h 420476"/>
                    <a:gd name="connsiteX96" fmla="*/ 1971040 w 1981200"/>
                    <a:gd name="connsiteY96" fmla="*/ 309880 h 420476"/>
                    <a:gd name="connsiteX97" fmla="*/ 1981200 w 1981200"/>
                    <a:gd name="connsiteY97" fmla="*/ 259080 h 4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981200" h="420476">
                      <a:moveTo>
                        <a:pt x="0" y="223520"/>
                      </a:moveTo>
                      <a:cubicBezTo>
                        <a:pt x="10160" y="244686"/>
                        <a:pt x="20320" y="265853"/>
                        <a:pt x="25400" y="289560"/>
                      </a:cubicBezTo>
                      <a:cubicBezTo>
                        <a:pt x="30480" y="313267"/>
                        <a:pt x="29633" y="346287"/>
                        <a:pt x="30480" y="365760"/>
                      </a:cubicBezTo>
                      <a:cubicBezTo>
                        <a:pt x="31327" y="385233"/>
                        <a:pt x="29633" y="397933"/>
                        <a:pt x="30480" y="406400"/>
                      </a:cubicBezTo>
                      <a:cubicBezTo>
                        <a:pt x="31327" y="414867"/>
                        <a:pt x="30480" y="426720"/>
                        <a:pt x="35560" y="416560"/>
                      </a:cubicBezTo>
                      <a:cubicBezTo>
                        <a:pt x="40640" y="406400"/>
                        <a:pt x="53340" y="367453"/>
                        <a:pt x="60960" y="345440"/>
                      </a:cubicBezTo>
                      <a:cubicBezTo>
                        <a:pt x="68580" y="323427"/>
                        <a:pt x="74507" y="298873"/>
                        <a:pt x="81280" y="284480"/>
                      </a:cubicBezTo>
                      <a:cubicBezTo>
                        <a:pt x="88053" y="270087"/>
                        <a:pt x="92287" y="262467"/>
                        <a:pt x="101600" y="259080"/>
                      </a:cubicBezTo>
                      <a:cubicBezTo>
                        <a:pt x="110913" y="255693"/>
                        <a:pt x="127000" y="271780"/>
                        <a:pt x="137160" y="264160"/>
                      </a:cubicBezTo>
                      <a:cubicBezTo>
                        <a:pt x="147320" y="256540"/>
                        <a:pt x="155787" y="234527"/>
                        <a:pt x="162560" y="213360"/>
                      </a:cubicBezTo>
                      <a:cubicBezTo>
                        <a:pt x="169333" y="192193"/>
                        <a:pt x="169333" y="140547"/>
                        <a:pt x="177800" y="137160"/>
                      </a:cubicBezTo>
                      <a:cubicBezTo>
                        <a:pt x="186267" y="133773"/>
                        <a:pt x="204047" y="200660"/>
                        <a:pt x="213360" y="193040"/>
                      </a:cubicBezTo>
                      <a:cubicBezTo>
                        <a:pt x="222673" y="185420"/>
                        <a:pt x="225213" y="85513"/>
                        <a:pt x="233680" y="91440"/>
                      </a:cubicBezTo>
                      <a:cubicBezTo>
                        <a:pt x="242147" y="97367"/>
                        <a:pt x="254847" y="219287"/>
                        <a:pt x="264160" y="228600"/>
                      </a:cubicBezTo>
                      <a:cubicBezTo>
                        <a:pt x="273473" y="237913"/>
                        <a:pt x="281940" y="171027"/>
                        <a:pt x="289560" y="147320"/>
                      </a:cubicBezTo>
                      <a:cubicBezTo>
                        <a:pt x="297180" y="123613"/>
                        <a:pt x="304800" y="110913"/>
                        <a:pt x="309880" y="86360"/>
                      </a:cubicBezTo>
                      <a:cubicBezTo>
                        <a:pt x="314960" y="61807"/>
                        <a:pt x="311573" y="0"/>
                        <a:pt x="320040" y="0"/>
                      </a:cubicBezTo>
                      <a:cubicBezTo>
                        <a:pt x="328507" y="0"/>
                        <a:pt x="350520" y="66040"/>
                        <a:pt x="360680" y="86360"/>
                      </a:cubicBezTo>
                      <a:cubicBezTo>
                        <a:pt x="370840" y="106680"/>
                        <a:pt x="371687" y="111760"/>
                        <a:pt x="381000" y="121920"/>
                      </a:cubicBezTo>
                      <a:cubicBezTo>
                        <a:pt x="390313" y="132080"/>
                        <a:pt x="404707" y="151553"/>
                        <a:pt x="416560" y="147320"/>
                      </a:cubicBezTo>
                      <a:cubicBezTo>
                        <a:pt x="428413" y="143087"/>
                        <a:pt x="443653" y="87207"/>
                        <a:pt x="452120" y="96520"/>
                      </a:cubicBezTo>
                      <a:cubicBezTo>
                        <a:pt x="460587" y="105833"/>
                        <a:pt x="460587" y="176953"/>
                        <a:pt x="467360" y="203200"/>
                      </a:cubicBezTo>
                      <a:cubicBezTo>
                        <a:pt x="474133" y="229447"/>
                        <a:pt x="482600" y="254000"/>
                        <a:pt x="492760" y="254000"/>
                      </a:cubicBezTo>
                      <a:cubicBezTo>
                        <a:pt x="502920" y="254000"/>
                        <a:pt x="520700" y="203200"/>
                        <a:pt x="528320" y="203200"/>
                      </a:cubicBezTo>
                      <a:cubicBezTo>
                        <a:pt x="535940" y="203200"/>
                        <a:pt x="531707" y="236220"/>
                        <a:pt x="538480" y="254000"/>
                      </a:cubicBezTo>
                      <a:cubicBezTo>
                        <a:pt x="545253" y="271780"/>
                        <a:pt x="561340" y="301413"/>
                        <a:pt x="568960" y="309880"/>
                      </a:cubicBezTo>
                      <a:cubicBezTo>
                        <a:pt x="576580" y="318347"/>
                        <a:pt x="576580" y="292100"/>
                        <a:pt x="584200" y="304800"/>
                      </a:cubicBezTo>
                      <a:cubicBezTo>
                        <a:pt x="591820" y="317500"/>
                        <a:pt x="609600" y="369147"/>
                        <a:pt x="614680" y="386080"/>
                      </a:cubicBezTo>
                      <a:cubicBezTo>
                        <a:pt x="619760" y="403013"/>
                        <a:pt x="610447" y="425027"/>
                        <a:pt x="614680" y="406400"/>
                      </a:cubicBezTo>
                      <a:cubicBezTo>
                        <a:pt x="618913" y="387773"/>
                        <a:pt x="635000" y="299720"/>
                        <a:pt x="640080" y="274320"/>
                      </a:cubicBezTo>
                      <a:cubicBezTo>
                        <a:pt x="645160" y="248920"/>
                        <a:pt x="641773" y="258233"/>
                        <a:pt x="645160" y="254000"/>
                      </a:cubicBezTo>
                      <a:cubicBezTo>
                        <a:pt x="648547" y="249767"/>
                        <a:pt x="651087" y="259927"/>
                        <a:pt x="660400" y="248920"/>
                      </a:cubicBezTo>
                      <a:cubicBezTo>
                        <a:pt x="669713" y="237913"/>
                        <a:pt x="689187" y="204893"/>
                        <a:pt x="701040" y="187960"/>
                      </a:cubicBezTo>
                      <a:cubicBezTo>
                        <a:pt x="712893" y="171027"/>
                        <a:pt x="723053" y="160020"/>
                        <a:pt x="731520" y="147320"/>
                      </a:cubicBezTo>
                      <a:cubicBezTo>
                        <a:pt x="739987" y="134620"/>
                        <a:pt x="745067" y="104140"/>
                        <a:pt x="751840" y="111760"/>
                      </a:cubicBezTo>
                      <a:cubicBezTo>
                        <a:pt x="758613" y="119380"/>
                        <a:pt x="767927" y="168487"/>
                        <a:pt x="772160" y="193040"/>
                      </a:cubicBezTo>
                      <a:cubicBezTo>
                        <a:pt x="776393" y="217593"/>
                        <a:pt x="772160" y="252307"/>
                        <a:pt x="777240" y="259080"/>
                      </a:cubicBezTo>
                      <a:cubicBezTo>
                        <a:pt x="782320" y="265853"/>
                        <a:pt x="796713" y="247227"/>
                        <a:pt x="802640" y="233680"/>
                      </a:cubicBezTo>
                      <a:cubicBezTo>
                        <a:pt x="808567" y="220133"/>
                        <a:pt x="807720" y="199813"/>
                        <a:pt x="812800" y="177800"/>
                      </a:cubicBezTo>
                      <a:cubicBezTo>
                        <a:pt x="817880" y="155787"/>
                        <a:pt x="826347" y="121920"/>
                        <a:pt x="833120" y="101600"/>
                      </a:cubicBezTo>
                      <a:cubicBezTo>
                        <a:pt x="839893" y="81280"/>
                        <a:pt x="848360" y="50800"/>
                        <a:pt x="853440" y="55880"/>
                      </a:cubicBezTo>
                      <a:cubicBezTo>
                        <a:pt x="858520" y="60960"/>
                        <a:pt x="856827" y="108373"/>
                        <a:pt x="863600" y="132080"/>
                      </a:cubicBezTo>
                      <a:cubicBezTo>
                        <a:pt x="870373" y="155787"/>
                        <a:pt x="889000" y="178647"/>
                        <a:pt x="894080" y="198120"/>
                      </a:cubicBezTo>
                      <a:cubicBezTo>
                        <a:pt x="899160" y="217593"/>
                        <a:pt x="889000" y="249767"/>
                        <a:pt x="894080" y="248920"/>
                      </a:cubicBezTo>
                      <a:cubicBezTo>
                        <a:pt x="899160" y="248073"/>
                        <a:pt x="907627" y="196427"/>
                        <a:pt x="924560" y="193040"/>
                      </a:cubicBezTo>
                      <a:cubicBezTo>
                        <a:pt x="941493" y="189653"/>
                        <a:pt x="977900" y="221827"/>
                        <a:pt x="995680" y="228600"/>
                      </a:cubicBezTo>
                      <a:cubicBezTo>
                        <a:pt x="1013460" y="235373"/>
                        <a:pt x="1018540" y="242993"/>
                        <a:pt x="1031240" y="233680"/>
                      </a:cubicBezTo>
                      <a:cubicBezTo>
                        <a:pt x="1043940" y="224367"/>
                        <a:pt x="1062567" y="168487"/>
                        <a:pt x="1071880" y="172720"/>
                      </a:cubicBezTo>
                      <a:cubicBezTo>
                        <a:pt x="1081193" y="176953"/>
                        <a:pt x="1082887" y="231987"/>
                        <a:pt x="1087120" y="259080"/>
                      </a:cubicBezTo>
                      <a:cubicBezTo>
                        <a:pt x="1091353" y="286173"/>
                        <a:pt x="1092200" y="337820"/>
                        <a:pt x="1097280" y="335280"/>
                      </a:cubicBezTo>
                      <a:cubicBezTo>
                        <a:pt x="1102360" y="332740"/>
                        <a:pt x="1112520" y="270087"/>
                        <a:pt x="1117600" y="243840"/>
                      </a:cubicBezTo>
                      <a:cubicBezTo>
                        <a:pt x="1122680" y="217593"/>
                        <a:pt x="1121833" y="178647"/>
                        <a:pt x="1127760" y="177800"/>
                      </a:cubicBezTo>
                      <a:cubicBezTo>
                        <a:pt x="1133687" y="176953"/>
                        <a:pt x="1148927" y="218440"/>
                        <a:pt x="1153160" y="238760"/>
                      </a:cubicBezTo>
                      <a:cubicBezTo>
                        <a:pt x="1157393" y="259080"/>
                        <a:pt x="1148080" y="292100"/>
                        <a:pt x="1153160" y="299720"/>
                      </a:cubicBezTo>
                      <a:cubicBezTo>
                        <a:pt x="1158240" y="307340"/>
                        <a:pt x="1174327" y="278553"/>
                        <a:pt x="1183640" y="284480"/>
                      </a:cubicBezTo>
                      <a:cubicBezTo>
                        <a:pt x="1192953" y="290407"/>
                        <a:pt x="1203113" y="319193"/>
                        <a:pt x="1209040" y="335280"/>
                      </a:cubicBezTo>
                      <a:cubicBezTo>
                        <a:pt x="1214967" y="351367"/>
                        <a:pt x="1214120" y="376767"/>
                        <a:pt x="1219200" y="381000"/>
                      </a:cubicBezTo>
                      <a:cubicBezTo>
                        <a:pt x="1224280" y="385233"/>
                        <a:pt x="1231900" y="378460"/>
                        <a:pt x="1239520" y="360680"/>
                      </a:cubicBezTo>
                      <a:cubicBezTo>
                        <a:pt x="1247140" y="342900"/>
                        <a:pt x="1258147" y="298873"/>
                        <a:pt x="1264920" y="274320"/>
                      </a:cubicBezTo>
                      <a:cubicBezTo>
                        <a:pt x="1271693" y="249767"/>
                        <a:pt x="1274233" y="209973"/>
                        <a:pt x="1280160" y="213360"/>
                      </a:cubicBezTo>
                      <a:cubicBezTo>
                        <a:pt x="1286087" y="216747"/>
                        <a:pt x="1292013" y="295487"/>
                        <a:pt x="1300480" y="294640"/>
                      </a:cubicBezTo>
                      <a:cubicBezTo>
                        <a:pt x="1308947" y="293793"/>
                        <a:pt x="1324187" y="230293"/>
                        <a:pt x="1330960" y="208280"/>
                      </a:cubicBezTo>
                      <a:cubicBezTo>
                        <a:pt x="1337733" y="186267"/>
                        <a:pt x="1333500" y="180340"/>
                        <a:pt x="1341120" y="162560"/>
                      </a:cubicBezTo>
                      <a:cubicBezTo>
                        <a:pt x="1348740" y="144780"/>
                        <a:pt x="1368213" y="119380"/>
                        <a:pt x="1376680" y="101600"/>
                      </a:cubicBezTo>
                      <a:cubicBezTo>
                        <a:pt x="1385147" y="83820"/>
                        <a:pt x="1385993" y="53340"/>
                        <a:pt x="1391920" y="55880"/>
                      </a:cubicBezTo>
                      <a:cubicBezTo>
                        <a:pt x="1397847" y="58420"/>
                        <a:pt x="1402927" y="116840"/>
                        <a:pt x="1412240" y="116840"/>
                      </a:cubicBezTo>
                      <a:cubicBezTo>
                        <a:pt x="1421553" y="116840"/>
                        <a:pt x="1441027" y="53340"/>
                        <a:pt x="1447800" y="55880"/>
                      </a:cubicBezTo>
                      <a:cubicBezTo>
                        <a:pt x="1454573" y="58420"/>
                        <a:pt x="1449493" y="110913"/>
                        <a:pt x="1452880" y="132080"/>
                      </a:cubicBezTo>
                      <a:cubicBezTo>
                        <a:pt x="1456267" y="153247"/>
                        <a:pt x="1465580" y="162560"/>
                        <a:pt x="1468120" y="182880"/>
                      </a:cubicBezTo>
                      <a:cubicBezTo>
                        <a:pt x="1470660" y="203200"/>
                        <a:pt x="1464733" y="253153"/>
                        <a:pt x="1468120" y="254000"/>
                      </a:cubicBezTo>
                      <a:cubicBezTo>
                        <a:pt x="1471507" y="254847"/>
                        <a:pt x="1481667" y="217593"/>
                        <a:pt x="1488440" y="187960"/>
                      </a:cubicBezTo>
                      <a:cubicBezTo>
                        <a:pt x="1495213" y="158327"/>
                        <a:pt x="1505373" y="98213"/>
                        <a:pt x="1508760" y="76200"/>
                      </a:cubicBezTo>
                      <a:cubicBezTo>
                        <a:pt x="1512147" y="54187"/>
                        <a:pt x="1506220" y="38947"/>
                        <a:pt x="1508760" y="55880"/>
                      </a:cubicBezTo>
                      <a:cubicBezTo>
                        <a:pt x="1511300" y="72813"/>
                        <a:pt x="1518920" y="149860"/>
                        <a:pt x="1524000" y="177800"/>
                      </a:cubicBezTo>
                      <a:cubicBezTo>
                        <a:pt x="1529080" y="205740"/>
                        <a:pt x="1530773" y="204893"/>
                        <a:pt x="1539240" y="223520"/>
                      </a:cubicBezTo>
                      <a:cubicBezTo>
                        <a:pt x="1547707" y="242147"/>
                        <a:pt x="1566333" y="272627"/>
                        <a:pt x="1574800" y="289560"/>
                      </a:cubicBezTo>
                      <a:cubicBezTo>
                        <a:pt x="1583267" y="306493"/>
                        <a:pt x="1584113" y="334433"/>
                        <a:pt x="1590040" y="325120"/>
                      </a:cubicBezTo>
                      <a:cubicBezTo>
                        <a:pt x="1595967" y="315807"/>
                        <a:pt x="1604433" y="250613"/>
                        <a:pt x="1610360" y="233680"/>
                      </a:cubicBezTo>
                      <a:cubicBezTo>
                        <a:pt x="1616287" y="216747"/>
                        <a:pt x="1621367" y="219287"/>
                        <a:pt x="1625600" y="223520"/>
                      </a:cubicBezTo>
                      <a:cubicBezTo>
                        <a:pt x="1629833" y="227753"/>
                        <a:pt x="1634067" y="243840"/>
                        <a:pt x="1635760" y="259080"/>
                      </a:cubicBezTo>
                      <a:cubicBezTo>
                        <a:pt x="1637453" y="274320"/>
                        <a:pt x="1634913" y="299720"/>
                        <a:pt x="1635760" y="314960"/>
                      </a:cubicBezTo>
                      <a:cubicBezTo>
                        <a:pt x="1636607" y="330200"/>
                        <a:pt x="1635760" y="354753"/>
                        <a:pt x="1640840" y="350520"/>
                      </a:cubicBezTo>
                      <a:cubicBezTo>
                        <a:pt x="1645920" y="346287"/>
                        <a:pt x="1661160" y="300567"/>
                        <a:pt x="1666240" y="289560"/>
                      </a:cubicBezTo>
                      <a:cubicBezTo>
                        <a:pt x="1671320" y="278553"/>
                        <a:pt x="1665393" y="273473"/>
                        <a:pt x="1671320" y="284480"/>
                      </a:cubicBezTo>
                      <a:cubicBezTo>
                        <a:pt x="1677247" y="295487"/>
                        <a:pt x="1694180" y="353060"/>
                        <a:pt x="1701800" y="355600"/>
                      </a:cubicBezTo>
                      <a:cubicBezTo>
                        <a:pt x="1709420" y="358140"/>
                        <a:pt x="1711960" y="321733"/>
                        <a:pt x="1717040" y="299720"/>
                      </a:cubicBezTo>
                      <a:cubicBezTo>
                        <a:pt x="1722120" y="277707"/>
                        <a:pt x="1726353" y="236220"/>
                        <a:pt x="1732280" y="223520"/>
                      </a:cubicBezTo>
                      <a:cubicBezTo>
                        <a:pt x="1738207" y="210820"/>
                        <a:pt x="1746673" y="231987"/>
                        <a:pt x="1752600" y="223520"/>
                      </a:cubicBezTo>
                      <a:cubicBezTo>
                        <a:pt x="1758527" y="215053"/>
                        <a:pt x="1761067" y="187960"/>
                        <a:pt x="1767840" y="172720"/>
                      </a:cubicBezTo>
                      <a:cubicBezTo>
                        <a:pt x="1774613" y="157480"/>
                        <a:pt x="1782233" y="139700"/>
                        <a:pt x="1793240" y="132080"/>
                      </a:cubicBezTo>
                      <a:cubicBezTo>
                        <a:pt x="1804247" y="124460"/>
                        <a:pt x="1823720" y="116840"/>
                        <a:pt x="1833880" y="127000"/>
                      </a:cubicBezTo>
                      <a:cubicBezTo>
                        <a:pt x="1844040" y="137160"/>
                        <a:pt x="1845733" y="167640"/>
                        <a:pt x="1854200" y="193040"/>
                      </a:cubicBezTo>
                      <a:cubicBezTo>
                        <a:pt x="1862667" y="218440"/>
                        <a:pt x="1877060" y="255693"/>
                        <a:pt x="1884680" y="279400"/>
                      </a:cubicBezTo>
                      <a:cubicBezTo>
                        <a:pt x="1892300" y="303107"/>
                        <a:pt x="1891453" y="331047"/>
                        <a:pt x="1899920" y="335280"/>
                      </a:cubicBezTo>
                      <a:cubicBezTo>
                        <a:pt x="1908387" y="339513"/>
                        <a:pt x="1926167" y="306493"/>
                        <a:pt x="1935480" y="304800"/>
                      </a:cubicBezTo>
                      <a:cubicBezTo>
                        <a:pt x="1944793" y="303107"/>
                        <a:pt x="1949873" y="324273"/>
                        <a:pt x="1955800" y="325120"/>
                      </a:cubicBezTo>
                      <a:cubicBezTo>
                        <a:pt x="1961727" y="325967"/>
                        <a:pt x="1966807" y="320887"/>
                        <a:pt x="1971040" y="309880"/>
                      </a:cubicBezTo>
                      <a:cubicBezTo>
                        <a:pt x="1975273" y="298873"/>
                        <a:pt x="1977813" y="269240"/>
                        <a:pt x="1981200" y="25908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99" name="任意多边形 198"/>
              <p:cNvSpPr/>
              <p:nvPr/>
            </p:nvSpPr>
            <p:spPr>
              <a:xfrm>
                <a:off x="7305040" y="2130383"/>
                <a:ext cx="2108200" cy="1047186"/>
              </a:xfrm>
              <a:custGeom>
                <a:avLst/>
                <a:gdLst>
                  <a:gd name="connsiteX0" fmla="*/ 0 w 2108200"/>
                  <a:gd name="connsiteY0" fmla="*/ 160697 h 1047186"/>
                  <a:gd name="connsiteX1" fmla="*/ 45720 w 2108200"/>
                  <a:gd name="connsiteY1" fmla="*/ 257217 h 1047186"/>
                  <a:gd name="connsiteX2" fmla="*/ 45720 w 2108200"/>
                  <a:gd name="connsiteY2" fmla="*/ 308017 h 1047186"/>
                  <a:gd name="connsiteX3" fmla="*/ 55880 w 2108200"/>
                  <a:gd name="connsiteY3" fmla="*/ 363897 h 1047186"/>
                  <a:gd name="connsiteX4" fmla="*/ 76200 w 2108200"/>
                  <a:gd name="connsiteY4" fmla="*/ 267377 h 1047186"/>
                  <a:gd name="connsiteX5" fmla="*/ 76200 w 2108200"/>
                  <a:gd name="connsiteY5" fmla="*/ 196257 h 1047186"/>
                  <a:gd name="connsiteX6" fmla="*/ 101600 w 2108200"/>
                  <a:gd name="connsiteY6" fmla="*/ 196257 h 1047186"/>
                  <a:gd name="connsiteX7" fmla="*/ 106680 w 2108200"/>
                  <a:gd name="connsiteY7" fmla="*/ 267377 h 1047186"/>
                  <a:gd name="connsiteX8" fmla="*/ 111760 w 2108200"/>
                  <a:gd name="connsiteY8" fmla="*/ 328337 h 1047186"/>
                  <a:gd name="connsiteX9" fmla="*/ 132080 w 2108200"/>
                  <a:gd name="connsiteY9" fmla="*/ 409617 h 1047186"/>
                  <a:gd name="connsiteX10" fmla="*/ 137160 w 2108200"/>
                  <a:gd name="connsiteY10" fmla="*/ 465497 h 1047186"/>
                  <a:gd name="connsiteX11" fmla="*/ 142240 w 2108200"/>
                  <a:gd name="connsiteY11" fmla="*/ 485817 h 1047186"/>
                  <a:gd name="connsiteX12" fmla="*/ 142240 w 2108200"/>
                  <a:gd name="connsiteY12" fmla="*/ 511217 h 1047186"/>
                  <a:gd name="connsiteX13" fmla="*/ 172720 w 2108200"/>
                  <a:gd name="connsiteY13" fmla="*/ 465497 h 1047186"/>
                  <a:gd name="connsiteX14" fmla="*/ 193040 w 2108200"/>
                  <a:gd name="connsiteY14" fmla="*/ 445177 h 1047186"/>
                  <a:gd name="connsiteX15" fmla="*/ 223520 w 2108200"/>
                  <a:gd name="connsiteY15" fmla="*/ 363897 h 1047186"/>
                  <a:gd name="connsiteX16" fmla="*/ 233680 w 2108200"/>
                  <a:gd name="connsiteY16" fmla="*/ 338497 h 1047186"/>
                  <a:gd name="connsiteX17" fmla="*/ 248920 w 2108200"/>
                  <a:gd name="connsiteY17" fmla="*/ 404537 h 1047186"/>
                  <a:gd name="connsiteX18" fmla="*/ 259080 w 2108200"/>
                  <a:gd name="connsiteY18" fmla="*/ 445177 h 1047186"/>
                  <a:gd name="connsiteX19" fmla="*/ 269240 w 2108200"/>
                  <a:gd name="connsiteY19" fmla="*/ 475657 h 1047186"/>
                  <a:gd name="connsiteX20" fmla="*/ 309880 w 2108200"/>
                  <a:gd name="connsiteY20" fmla="*/ 506137 h 1047186"/>
                  <a:gd name="connsiteX21" fmla="*/ 320040 w 2108200"/>
                  <a:gd name="connsiteY21" fmla="*/ 506137 h 1047186"/>
                  <a:gd name="connsiteX22" fmla="*/ 365760 w 2108200"/>
                  <a:gd name="connsiteY22" fmla="*/ 526457 h 1047186"/>
                  <a:gd name="connsiteX23" fmla="*/ 386080 w 2108200"/>
                  <a:gd name="connsiteY23" fmla="*/ 470577 h 1047186"/>
                  <a:gd name="connsiteX24" fmla="*/ 396240 w 2108200"/>
                  <a:gd name="connsiteY24" fmla="*/ 394377 h 1047186"/>
                  <a:gd name="connsiteX25" fmla="*/ 396240 w 2108200"/>
                  <a:gd name="connsiteY25" fmla="*/ 323257 h 1047186"/>
                  <a:gd name="connsiteX26" fmla="*/ 431800 w 2108200"/>
                  <a:gd name="connsiteY26" fmla="*/ 374057 h 1047186"/>
                  <a:gd name="connsiteX27" fmla="*/ 447040 w 2108200"/>
                  <a:gd name="connsiteY27" fmla="*/ 323257 h 1047186"/>
                  <a:gd name="connsiteX28" fmla="*/ 462280 w 2108200"/>
                  <a:gd name="connsiteY28" fmla="*/ 292777 h 1047186"/>
                  <a:gd name="connsiteX29" fmla="*/ 487680 w 2108200"/>
                  <a:gd name="connsiteY29" fmla="*/ 328337 h 1047186"/>
                  <a:gd name="connsiteX30" fmla="*/ 492760 w 2108200"/>
                  <a:gd name="connsiteY30" fmla="*/ 247057 h 1047186"/>
                  <a:gd name="connsiteX31" fmla="*/ 513080 w 2108200"/>
                  <a:gd name="connsiteY31" fmla="*/ 165777 h 1047186"/>
                  <a:gd name="connsiteX32" fmla="*/ 518160 w 2108200"/>
                  <a:gd name="connsiteY32" fmla="*/ 109897 h 1047186"/>
                  <a:gd name="connsiteX33" fmla="*/ 543560 w 2108200"/>
                  <a:gd name="connsiteY33" fmla="*/ 79417 h 1047186"/>
                  <a:gd name="connsiteX34" fmla="*/ 553720 w 2108200"/>
                  <a:gd name="connsiteY34" fmla="*/ 165777 h 1047186"/>
                  <a:gd name="connsiteX35" fmla="*/ 563880 w 2108200"/>
                  <a:gd name="connsiteY35" fmla="*/ 241977 h 1047186"/>
                  <a:gd name="connsiteX36" fmla="*/ 594360 w 2108200"/>
                  <a:gd name="connsiteY36" fmla="*/ 170857 h 1047186"/>
                  <a:gd name="connsiteX37" fmla="*/ 614680 w 2108200"/>
                  <a:gd name="connsiteY37" fmla="*/ 206417 h 1047186"/>
                  <a:gd name="connsiteX38" fmla="*/ 635000 w 2108200"/>
                  <a:gd name="connsiteY38" fmla="*/ 297857 h 1047186"/>
                  <a:gd name="connsiteX39" fmla="*/ 665480 w 2108200"/>
                  <a:gd name="connsiteY39" fmla="*/ 247057 h 1047186"/>
                  <a:gd name="connsiteX40" fmla="*/ 695960 w 2108200"/>
                  <a:gd name="connsiteY40" fmla="*/ 231817 h 1047186"/>
                  <a:gd name="connsiteX41" fmla="*/ 726440 w 2108200"/>
                  <a:gd name="connsiteY41" fmla="*/ 221657 h 1047186"/>
                  <a:gd name="connsiteX42" fmla="*/ 751840 w 2108200"/>
                  <a:gd name="connsiteY42" fmla="*/ 252137 h 1047186"/>
                  <a:gd name="connsiteX43" fmla="*/ 767080 w 2108200"/>
                  <a:gd name="connsiteY43" fmla="*/ 211497 h 1047186"/>
                  <a:gd name="connsiteX44" fmla="*/ 797560 w 2108200"/>
                  <a:gd name="connsiteY44" fmla="*/ 231817 h 1047186"/>
                  <a:gd name="connsiteX45" fmla="*/ 812800 w 2108200"/>
                  <a:gd name="connsiteY45" fmla="*/ 175937 h 1047186"/>
                  <a:gd name="connsiteX46" fmla="*/ 838200 w 2108200"/>
                  <a:gd name="connsiteY46" fmla="*/ 79417 h 1047186"/>
                  <a:gd name="connsiteX47" fmla="*/ 853440 w 2108200"/>
                  <a:gd name="connsiteY47" fmla="*/ 125137 h 1047186"/>
                  <a:gd name="connsiteX48" fmla="*/ 858520 w 2108200"/>
                  <a:gd name="connsiteY48" fmla="*/ 165777 h 1047186"/>
                  <a:gd name="connsiteX49" fmla="*/ 873760 w 2108200"/>
                  <a:gd name="connsiteY49" fmla="*/ 114977 h 1047186"/>
                  <a:gd name="connsiteX50" fmla="*/ 904240 w 2108200"/>
                  <a:gd name="connsiteY50" fmla="*/ 84497 h 1047186"/>
                  <a:gd name="connsiteX51" fmla="*/ 929640 w 2108200"/>
                  <a:gd name="connsiteY51" fmla="*/ 89577 h 1047186"/>
                  <a:gd name="connsiteX52" fmla="*/ 949960 w 2108200"/>
                  <a:gd name="connsiteY52" fmla="*/ 150537 h 1047186"/>
                  <a:gd name="connsiteX53" fmla="*/ 960120 w 2108200"/>
                  <a:gd name="connsiteY53" fmla="*/ 150537 h 1047186"/>
                  <a:gd name="connsiteX54" fmla="*/ 990600 w 2108200"/>
                  <a:gd name="connsiteY54" fmla="*/ 74337 h 1047186"/>
                  <a:gd name="connsiteX55" fmla="*/ 1016000 w 2108200"/>
                  <a:gd name="connsiteY55" fmla="*/ 18457 h 1047186"/>
                  <a:gd name="connsiteX56" fmla="*/ 1021080 w 2108200"/>
                  <a:gd name="connsiteY56" fmla="*/ 3217 h 1047186"/>
                  <a:gd name="connsiteX57" fmla="*/ 1046480 w 2108200"/>
                  <a:gd name="connsiteY57" fmla="*/ 74337 h 1047186"/>
                  <a:gd name="connsiteX58" fmla="*/ 1056640 w 2108200"/>
                  <a:gd name="connsiteY58" fmla="*/ 140377 h 1047186"/>
                  <a:gd name="connsiteX59" fmla="*/ 1082040 w 2108200"/>
                  <a:gd name="connsiteY59" fmla="*/ 196257 h 1047186"/>
                  <a:gd name="connsiteX60" fmla="*/ 1117600 w 2108200"/>
                  <a:gd name="connsiteY60" fmla="*/ 247057 h 1047186"/>
                  <a:gd name="connsiteX61" fmla="*/ 1143000 w 2108200"/>
                  <a:gd name="connsiteY61" fmla="*/ 175937 h 1047186"/>
                  <a:gd name="connsiteX62" fmla="*/ 1153160 w 2108200"/>
                  <a:gd name="connsiteY62" fmla="*/ 125137 h 1047186"/>
                  <a:gd name="connsiteX63" fmla="*/ 1183640 w 2108200"/>
                  <a:gd name="connsiteY63" fmla="*/ 59097 h 1047186"/>
                  <a:gd name="connsiteX64" fmla="*/ 1203960 w 2108200"/>
                  <a:gd name="connsiteY64" fmla="*/ 84497 h 1047186"/>
                  <a:gd name="connsiteX65" fmla="*/ 1209040 w 2108200"/>
                  <a:gd name="connsiteY65" fmla="*/ 170857 h 1047186"/>
                  <a:gd name="connsiteX66" fmla="*/ 1209040 w 2108200"/>
                  <a:gd name="connsiteY66" fmla="*/ 241977 h 1047186"/>
                  <a:gd name="connsiteX67" fmla="*/ 1219200 w 2108200"/>
                  <a:gd name="connsiteY67" fmla="*/ 236897 h 1047186"/>
                  <a:gd name="connsiteX68" fmla="*/ 1234440 w 2108200"/>
                  <a:gd name="connsiteY68" fmla="*/ 216577 h 1047186"/>
                  <a:gd name="connsiteX69" fmla="*/ 1239520 w 2108200"/>
                  <a:gd name="connsiteY69" fmla="*/ 247057 h 1047186"/>
                  <a:gd name="connsiteX70" fmla="*/ 1285240 w 2108200"/>
                  <a:gd name="connsiteY70" fmla="*/ 308017 h 1047186"/>
                  <a:gd name="connsiteX71" fmla="*/ 1300480 w 2108200"/>
                  <a:gd name="connsiteY71" fmla="*/ 262297 h 1047186"/>
                  <a:gd name="connsiteX72" fmla="*/ 1310640 w 2108200"/>
                  <a:gd name="connsiteY72" fmla="*/ 201337 h 1047186"/>
                  <a:gd name="connsiteX73" fmla="*/ 1320800 w 2108200"/>
                  <a:gd name="connsiteY73" fmla="*/ 160697 h 1047186"/>
                  <a:gd name="connsiteX74" fmla="*/ 1351280 w 2108200"/>
                  <a:gd name="connsiteY74" fmla="*/ 231817 h 1047186"/>
                  <a:gd name="connsiteX75" fmla="*/ 1351280 w 2108200"/>
                  <a:gd name="connsiteY75" fmla="*/ 267377 h 1047186"/>
                  <a:gd name="connsiteX76" fmla="*/ 1371600 w 2108200"/>
                  <a:gd name="connsiteY76" fmla="*/ 302937 h 1047186"/>
                  <a:gd name="connsiteX77" fmla="*/ 1407160 w 2108200"/>
                  <a:gd name="connsiteY77" fmla="*/ 313097 h 1047186"/>
                  <a:gd name="connsiteX78" fmla="*/ 1427480 w 2108200"/>
                  <a:gd name="connsiteY78" fmla="*/ 368977 h 1047186"/>
                  <a:gd name="connsiteX79" fmla="*/ 1442720 w 2108200"/>
                  <a:gd name="connsiteY79" fmla="*/ 409617 h 1047186"/>
                  <a:gd name="connsiteX80" fmla="*/ 1457960 w 2108200"/>
                  <a:gd name="connsiteY80" fmla="*/ 409617 h 1047186"/>
                  <a:gd name="connsiteX81" fmla="*/ 1473200 w 2108200"/>
                  <a:gd name="connsiteY81" fmla="*/ 399457 h 1047186"/>
                  <a:gd name="connsiteX82" fmla="*/ 1483360 w 2108200"/>
                  <a:gd name="connsiteY82" fmla="*/ 460417 h 1047186"/>
                  <a:gd name="connsiteX83" fmla="*/ 1503680 w 2108200"/>
                  <a:gd name="connsiteY83" fmla="*/ 490897 h 1047186"/>
                  <a:gd name="connsiteX84" fmla="*/ 1518920 w 2108200"/>
                  <a:gd name="connsiteY84" fmla="*/ 440097 h 1047186"/>
                  <a:gd name="connsiteX85" fmla="*/ 1539240 w 2108200"/>
                  <a:gd name="connsiteY85" fmla="*/ 495977 h 1047186"/>
                  <a:gd name="connsiteX86" fmla="*/ 1559560 w 2108200"/>
                  <a:gd name="connsiteY86" fmla="*/ 567097 h 1047186"/>
                  <a:gd name="connsiteX87" fmla="*/ 1559560 w 2108200"/>
                  <a:gd name="connsiteY87" fmla="*/ 617897 h 1047186"/>
                  <a:gd name="connsiteX88" fmla="*/ 1584960 w 2108200"/>
                  <a:gd name="connsiteY88" fmla="*/ 577257 h 1047186"/>
                  <a:gd name="connsiteX89" fmla="*/ 1610360 w 2108200"/>
                  <a:gd name="connsiteY89" fmla="*/ 612817 h 1047186"/>
                  <a:gd name="connsiteX90" fmla="*/ 1635760 w 2108200"/>
                  <a:gd name="connsiteY90" fmla="*/ 572177 h 1047186"/>
                  <a:gd name="connsiteX91" fmla="*/ 1656080 w 2108200"/>
                  <a:gd name="connsiteY91" fmla="*/ 541697 h 1047186"/>
                  <a:gd name="connsiteX92" fmla="*/ 1691640 w 2108200"/>
                  <a:gd name="connsiteY92" fmla="*/ 546777 h 1047186"/>
                  <a:gd name="connsiteX93" fmla="*/ 1717040 w 2108200"/>
                  <a:gd name="connsiteY93" fmla="*/ 587417 h 1047186"/>
                  <a:gd name="connsiteX94" fmla="*/ 1732280 w 2108200"/>
                  <a:gd name="connsiteY94" fmla="*/ 648377 h 1047186"/>
                  <a:gd name="connsiteX95" fmla="*/ 1747520 w 2108200"/>
                  <a:gd name="connsiteY95" fmla="*/ 724577 h 1047186"/>
                  <a:gd name="connsiteX96" fmla="*/ 1783080 w 2108200"/>
                  <a:gd name="connsiteY96" fmla="*/ 800777 h 1047186"/>
                  <a:gd name="connsiteX97" fmla="*/ 1808480 w 2108200"/>
                  <a:gd name="connsiteY97" fmla="*/ 673777 h 1047186"/>
                  <a:gd name="connsiteX98" fmla="*/ 1823720 w 2108200"/>
                  <a:gd name="connsiteY98" fmla="*/ 678857 h 1047186"/>
                  <a:gd name="connsiteX99" fmla="*/ 1823720 w 2108200"/>
                  <a:gd name="connsiteY99" fmla="*/ 800777 h 1047186"/>
                  <a:gd name="connsiteX100" fmla="*/ 1838960 w 2108200"/>
                  <a:gd name="connsiteY100" fmla="*/ 932857 h 1047186"/>
                  <a:gd name="connsiteX101" fmla="*/ 1844040 w 2108200"/>
                  <a:gd name="connsiteY101" fmla="*/ 998897 h 1047186"/>
                  <a:gd name="connsiteX102" fmla="*/ 1844040 w 2108200"/>
                  <a:gd name="connsiteY102" fmla="*/ 1014137 h 1047186"/>
                  <a:gd name="connsiteX103" fmla="*/ 1879600 w 2108200"/>
                  <a:gd name="connsiteY103" fmla="*/ 892217 h 1047186"/>
                  <a:gd name="connsiteX104" fmla="*/ 1889760 w 2108200"/>
                  <a:gd name="connsiteY104" fmla="*/ 856657 h 1047186"/>
                  <a:gd name="connsiteX105" fmla="*/ 1920240 w 2108200"/>
                  <a:gd name="connsiteY105" fmla="*/ 922697 h 1047186"/>
                  <a:gd name="connsiteX106" fmla="*/ 1930400 w 2108200"/>
                  <a:gd name="connsiteY106" fmla="*/ 943017 h 1047186"/>
                  <a:gd name="connsiteX107" fmla="*/ 1945640 w 2108200"/>
                  <a:gd name="connsiteY107" fmla="*/ 805857 h 1047186"/>
                  <a:gd name="connsiteX108" fmla="*/ 1971040 w 2108200"/>
                  <a:gd name="connsiteY108" fmla="*/ 780457 h 1047186"/>
                  <a:gd name="connsiteX109" fmla="*/ 1986280 w 2108200"/>
                  <a:gd name="connsiteY109" fmla="*/ 866817 h 1047186"/>
                  <a:gd name="connsiteX110" fmla="*/ 2026920 w 2108200"/>
                  <a:gd name="connsiteY110" fmla="*/ 887137 h 1047186"/>
                  <a:gd name="connsiteX111" fmla="*/ 2042160 w 2108200"/>
                  <a:gd name="connsiteY111" fmla="*/ 988737 h 1047186"/>
                  <a:gd name="connsiteX112" fmla="*/ 2052320 w 2108200"/>
                  <a:gd name="connsiteY112" fmla="*/ 1044617 h 1047186"/>
                  <a:gd name="connsiteX113" fmla="*/ 2067560 w 2108200"/>
                  <a:gd name="connsiteY113" fmla="*/ 907457 h 1047186"/>
                  <a:gd name="connsiteX114" fmla="*/ 2092960 w 2108200"/>
                  <a:gd name="connsiteY114" fmla="*/ 887137 h 1047186"/>
                  <a:gd name="connsiteX115" fmla="*/ 2108200 w 2108200"/>
                  <a:gd name="connsiteY115" fmla="*/ 876977 h 10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108200" h="1047186">
                    <a:moveTo>
                      <a:pt x="0" y="160697"/>
                    </a:moveTo>
                    <a:cubicBezTo>
                      <a:pt x="19050" y="196680"/>
                      <a:pt x="38100" y="232664"/>
                      <a:pt x="45720" y="257217"/>
                    </a:cubicBezTo>
                    <a:cubicBezTo>
                      <a:pt x="53340" y="281770"/>
                      <a:pt x="44027" y="290237"/>
                      <a:pt x="45720" y="308017"/>
                    </a:cubicBezTo>
                    <a:cubicBezTo>
                      <a:pt x="47413" y="325797"/>
                      <a:pt x="50800" y="370670"/>
                      <a:pt x="55880" y="363897"/>
                    </a:cubicBezTo>
                    <a:cubicBezTo>
                      <a:pt x="60960" y="357124"/>
                      <a:pt x="72813" y="295317"/>
                      <a:pt x="76200" y="267377"/>
                    </a:cubicBezTo>
                    <a:cubicBezTo>
                      <a:pt x="79587" y="239437"/>
                      <a:pt x="71967" y="208110"/>
                      <a:pt x="76200" y="196257"/>
                    </a:cubicBezTo>
                    <a:cubicBezTo>
                      <a:pt x="80433" y="184404"/>
                      <a:pt x="96520" y="184404"/>
                      <a:pt x="101600" y="196257"/>
                    </a:cubicBezTo>
                    <a:cubicBezTo>
                      <a:pt x="106680" y="208110"/>
                      <a:pt x="104987" y="245364"/>
                      <a:pt x="106680" y="267377"/>
                    </a:cubicBezTo>
                    <a:cubicBezTo>
                      <a:pt x="108373" y="289390"/>
                      <a:pt x="107527" y="304630"/>
                      <a:pt x="111760" y="328337"/>
                    </a:cubicBezTo>
                    <a:cubicBezTo>
                      <a:pt x="115993" y="352044"/>
                      <a:pt x="127847" y="386757"/>
                      <a:pt x="132080" y="409617"/>
                    </a:cubicBezTo>
                    <a:cubicBezTo>
                      <a:pt x="136313" y="432477"/>
                      <a:pt x="135467" y="452797"/>
                      <a:pt x="137160" y="465497"/>
                    </a:cubicBezTo>
                    <a:cubicBezTo>
                      <a:pt x="138853" y="478197"/>
                      <a:pt x="141393" y="478197"/>
                      <a:pt x="142240" y="485817"/>
                    </a:cubicBezTo>
                    <a:cubicBezTo>
                      <a:pt x="143087" y="493437"/>
                      <a:pt x="137160" y="514604"/>
                      <a:pt x="142240" y="511217"/>
                    </a:cubicBezTo>
                    <a:cubicBezTo>
                      <a:pt x="147320" y="507830"/>
                      <a:pt x="164253" y="476504"/>
                      <a:pt x="172720" y="465497"/>
                    </a:cubicBezTo>
                    <a:cubicBezTo>
                      <a:pt x="181187" y="454490"/>
                      <a:pt x="184573" y="462110"/>
                      <a:pt x="193040" y="445177"/>
                    </a:cubicBezTo>
                    <a:cubicBezTo>
                      <a:pt x="201507" y="428244"/>
                      <a:pt x="216747" y="381677"/>
                      <a:pt x="223520" y="363897"/>
                    </a:cubicBezTo>
                    <a:cubicBezTo>
                      <a:pt x="230293" y="346117"/>
                      <a:pt x="229447" y="331724"/>
                      <a:pt x="233680" y="338497"/>
                    </a:cubicBezTo>
                    <a:cubicBezTo>
                      <a:pt x="237913" y="345270"/>
                      <a:pt x="244687" y="386757"/>
                      <a:pt x="248920" y="404537"/>
                    </a:cubicBezTo>
                    <a:cubicBezTo>
                      <a:pt x="253153" y="422317"/>
                      <a:pt x="255693" y="433324"/>
                      <a:pt x="259080" y="445177"/>
                    </a:cubicBezTo>
                    <a:cubicBezTo>
                      <a:pt x="262467" y="457030"/>
                      <a:pt x="260773" y="465497"/>
                      <a:pt x="269240" y="475657"/>
                    </a:cubicBezTo>
                    <a:cubicBezTo>
                      <a:pt x="277707" y="485817"/>
                      <a:pt x="301413" y="501057"/>
                      <a:pt x="309880" y="506137"/>
                    </a:cubicBezTo>
                    <a:cubicBezTo>
                      <a:pt x="318347" y="511217"/>
                      <a:pt x="310727" y="502750"/>
                      <a:pt x="320040" y="506137"/>
                    </a:cubicBezTo>
                    <a:cubicBezTo>
                      <a:pt x="329353" y="509524"/>
                      <a:pt x="354753" y="532384"/>
                      <a:pt x="365760" y="526457"/>
                    </a:cubicBezTo>
                    <a:cubicBezTo>
                      <a:pt x="376767" y="520530"/>
                      <a:pt x="381000" y="492590"/>
                      <a:pt x="386080" y="470577"/>
                    </a:cubicBezTo>
                    <a:cubicBezTo>
                      <a:pt x="391160" y="448564"/>
                      <a:pt x="394547" y="418930"/>
                      <a:pt x="396240" y="394377"/>
                    </a:cubicBezTo>
                    <a:cubicBezTo>
                      <a:pt x="397933" y="369824"/>
                      <a:pt x="390313" y="326644"/>
                      <a:pt x="396240" y="323257"/>
                    </a:cubicBezTo>
                    <a:cubicBezTo>
                      <a:pt x="402167" y="319870"/>
                      <a:pt x="423333" y="374057"/>
                      <a:pt x="431800" y="374057"/>
                    </a:cubicBezTo>
                    <a:cubicBezTo>
                      <a:pt x="440267" y="374057"/>
                      <a:pt x="441960" y="336804"/>
                      <a:pt x="447040" y="323257"/>
                    </a:cubicBezTo>
                    <a:cubicBezTo>
                      <a:pt x="452120" y="309710"/>
                      <a:pt x="455507" y="291930"/>
                      <a:pt x="462280" y="292777"/>
                    </a:cubicBezTo>
                    <a:cubicBezTo>
                      <a:pt x="469053" y="293624"/>
                      <a:pt x="482600" y="335957"/>
                      <a:pt x="487680" y="328337"/>
                    </a:cubicBezTo>
                    <a:cubicBezTo>
                      <a:pt x="492760" y="320717"/>
                      <a:pt x="488527" y="274150"/>
                      <a:pt x="492760" y="247057"/>
                    </a:cubicBezTo>
                    <a:cubicBezTo>
                      <a:pt x="496993" y="219964"/>
                      <a:pt x="508847" y="188637"/>
                      <a:pt x="513080" y="165777"/>
                    </a:cubicBezTo>
                    <a:cubicBezTo>
                      <a:pt x="517313" y="142917"/>
                      <a:pt x="513080" y="124290"/>
                      <a:pt x="518160" y="109897"/>
                    </a:cubicBezTo>
                    <a:cubicBezTo>
                      <a:pt x="523240" y="95504"/>
                      <a:pt x="537633" y="70104"/>
                      <a:pt x="543560" y="79417"/>
                    </a:cubicBezTo>
                    <a:cubicBezTo>
                      <a:pt x="549487" y="88730"/>
                      <a:pt x="550333" y="138684"/>
                      <a:pt x="553720" y="165777"/>
                    </a:cubicBezTo>
                    <a:cubicBezTo>
                      <a:pt x="557107" y="192870"/>
                      <a:pt x="557107" y="241130"/>
                      <a:pt x="563880" y="241977"/>
                    </a:cubicBezTo>
                    <a:cubicBezTo>
                      <a:pt x="570653" y="242824"/>
                      <a:pt x="585893" y="176784"/>
                      <a:pt x="594360" y="170857"/>
                    </a:cubicBezTo>
                    <a:cubicBezTo>
                      <a:pt x="602827" y="164930"/>
                      <a:pt x="607907" y="185250"/>
                      <a:pt x="614680" y="206417"/>
                    </a:cubicBezTo>
                    <a:cubicBezTo>
                      <a:pt x="621453" y="227584"/>
                      <a:pt x="626533" y="291084"/>
                      <a:pt x="635000" y="297857"/>
                    </a:cubicBezTo>
                    <a:cubicBezTo>
                      <a:pt x="643467" y="304630"/>
                      <a:pt x="655320" y="258064"/>
                      <a:pt x="665480" y="247057"/>
                    </a:cubicBezTo>
                    <a:cubicBezTo>
                      <a:pt x="675640" y="236050"/>
                      <a:pt x="685800" y="236050"/>
                      <a:pt x="695960" y="231817"/>
                    </a:cubicBezTo>
                    <a:cubicBezTo>
                      <a:pt x="706120" y="227584"/>
                      <a:pt x="717127" y="218270"/>
                      <a:pt x="726440" y="221657"/>
                    </a:cubicBezTo>
                    <a:cubicBezTo>
                      <a:pt x="735753" y="225044"/>
                      <a:pt x="745067" y="253830"/>
                      <a:pt x="751840" y="252137"/>
                    </a:cubicBezTo>
                    <a:cubicBezTo>
                      <a:pt x="758613" y="250444"/>
                      <a:pt x="759460" y="214884"/>
                      <a:pt x="767080" y="211497"/>
                    </a:cubicBezTo>
                    <a:cubicBezTo>
                      <a:pt x="774700" y="208110"/>
                      <a:pt x="789940" y="237744"/>
                      <a:pt x="797560" y="231817"/>
                    </a:cubicBezTo>
                    <a:cubicBezTo>
                      <a:pt x="805180" y="225890"/>
                      <a:pt x="806027" y="201337"/>
                      <a:pt x="812800" y="175937"/>
                    </a:cubicBezTo>
                    <a:cubicBezTo>
                      <a:pt x="819573" y="150537"/>
                      <a:pt x="831427" y="87884"/>
                      <a:pt x="838200" y="79417"/>
                    </a:cubicBezTo>
                    <a:cubicBezTo>
                      <a:pt x="844973" y="70950"/>
                      <a:pt x="850053" y="110744"/>
                      <a:pt x="853440" y="125137"/>
                    </a:cubicBezTo>
                    <a:cubicBezTo>
                      <a:pt x="856827" y="139530"/>
                      <a:pt x="855133" y="167470"/>
                      <a:pt x="858520" y="165777"/>
                    </a:cubicBezTo>
                    <a:cubicBezTo>
                      <a:pt x="861907" y="164084"/>
                      <a:pt x="866140" y="128524"/>
                      <a:pt x="873760" y="114977"/>
                    </a:cubicBezTo>
                    <a:cubicBezTo>
                      <a:pt x="881380" y="101430"/>
                      <a:pt x="894927" y="88730"/>
                      <a:pt x="904240" y="84497"/>
                    </a:cubicBezTo>
                    <a:cubicBezTo>
                      <a:pt x="913553" y="80264"/>
                      <a:pt x="922020" y="78570"/>
                      <a:pt x="929640" y="89577"/>
                    </a:cubicBezTo>
                    <a:cubicBezTo>
                      <a:pt x="937260" y="100584"/>
                      <a:pt x="944880" y="140377"/>
                      <a:pt x="949960" y="150537"/>
                    </a:cubicBezTo>
                    <a:cubicBezTo>
                      <a:pt x="955040" y="160697"/>
                      <a:pt x="953347" y="163237"/>
                      <a:pt x="960120" y="150537"/>
                    </a:cubicBezTo>
                    <a:cubicBezTo>
                      <a:pt x="966893" y="137837"/>
                      <a:pt x="981287" y="96350"/>
                      <a:pt x="990600" y="74337"/>
                    </a:cubicBezTo>
                    <a:cubicBezTo>
                      <a:pt x="999913" y="52324"/>
                      <a:pt x="1010920" y="30310"/>
                      <a:pt x="1016000" y="18457"/>
                    </a:cubicBezTo>
                    <a:cubicBezTo>
                      <a:pt x="1021080" y="6604"/>
                      <a:pt x="1016000" y="-6096"/>
                      <a:pt x="1021080" y="3217"/>
                    </a:cubicBezTo>
                    <a:cubicBezTo>
                      <a:pt x="1026160" y="12530"/>
                      <a:pt x="1040553" y="51477"/>
                      <a:pt x="1046480" y="74337"/>
                    </a:cubicBezTo>
                    <a:cubicBezTo>
                      <a:pt x="1052407" y="97197"/>
                      <a:pt x="1050713" y="120057"/>
                      <a:pt x="1056640" y="140377"/>
                    </a:cubicBezTo>
                    <a:cubicBezTo>
                      <a:pt x="1062567" y="160697"/>
                      <a:pt x="1071880" y="178477"/>
                      <a:pt x="1082040" y="196257"/>
                    </a:cubicBezTo>
                    <a:cubicBezTo>
                      <a:pt x="1092200" y="214037"/>
                      <a:pt x="1107440" y="250444"/>
                      <a:pt x="1117600" y="247057"/>
                    </a:cubicBezTo>
                    <a:cubicBezTo>
                      <a:pt x="1127760" y="243670"/>
                      <a:pt x="1137073" y="196257"/>
                      <a:pt x="1143000" y="175937"/>
                    </a:cubicBezTo>
                    <a:cubicBezTo>
                      <a:pt x="1148927" y="155617"/>
                      <a:pt x="1146387" y="144610"/>
                      <a:pt x="1153160" y="125137"/>
                    </a:cubicBezTo>
                    <a:cubicBezTo>
                      <a:pt x="1159933" y="105664"/>
                      <a:pt x="1175173" y="65870"/>
                      <a:pt x="1183640" y="59097"/>
                    </a:cubicBezTo>
                    <a:cubicBezTo>
                      <a:pt x="1192107" y="52324"/>
                      <a:pt x="1199727" y="65870"/>
                      <a:pt x="1203960" y="84497"/>
                    </a:cubicBezTo>
                    <a:cubicBezTo>
                      <a:pt x="1208193" y="103124"/>
                      <a:pt x="1208193" y="144610"/>
                      <a:pt x="1209040" y="170857"/>
                    </a:cubicBezTo>
                    <a:cubicBezTo>
                      <a:pt x="1209887" y="197104"/>
                      <a:pt x="1207347" y="230970"/>
                      <a:pt x="1209040" y="241977"/>
                    </a:cubicBezTo>
                    <a:cubicBezTo>
                      <a:pt x="1210733" y="252984"/>
                      <a:pt x="1214967" y="241130"/>
                      <a:pt x="1219200" y="236897"/>
                    </a:cubicBezTo>
                    <a:cubicBezTo>
                      <a:pt x="1223433" y="232664"/>
                      <a:pt x="1231053" y="214884"/>
                      <a:pt x="1234440" y="216577"/>
                    </a:cubicBezTo>
                    <a:cubicBezTo>
                      <a:pt x="1237827" y="218270"/>
                      <a:pt x="1231053" y="231817"/>
                      <a:pt x="1239520" y="247057"/>
                    </a:cubicBezTo>
                    <a:cubicBezTo>
                      <a:pt x="1247987" y="262297"/>
                      <a:pt x="1275080" y="305477"/>
                      <a:pt x="1285240" y="308017"/>
                    </a:cubicBezTo>
                    <a:cubicBezTo>
                      <a:pt x="1295400" y="310557"/>
                      <a:pt x="1296247" y="280077"/>
                      <a:pt x="1300480" y="262297"/>
                    </a:cubicBezTo>
                    <a:cubicBezTo>
                      <a:pt x="1304713" y="244517"/>
                      <a:pt x="1307253" y="218270"/>
                      <a:pt x="1310640" y="201337"/>
                    </a:cubicBezTo>
                    <a:cubicBezTo>
                      <a:pt x="1314027" y="184404"/>
                      <a:pt x="1314027" y="155617"/>
                      <a:pt x="1320800" y="160697"/>
                    </a:cubicBezTo>
                    <a:cubicBezTo>
                      <a:pt x="1327573" y="165777"/>
                      <a:pt x="1346200" y="214037"/>
                      <a:pt x="1351280" y="231817"/>
                    </a:cubicBezTo>
                    <a:cubicBezTo>
                      <a:pt x="1356360" y="249597"/>
                      <a:pt x="1347893" y="255524"/>
                      <a:pt x="1351280" y="267377"/>
                    </a:cubicBezTo>
                    <a:cubicBezTo>
                      <a:pt x="1354667" y="279230"/>
                      <a:pt x="1362287" y="295317"/>
                      <a:pt x="1371600" y="302937"/>
                    </a:cubicBezTo>
                    <a:cubicBezTo>
                      <a:pt x="1380913" y="310557"/>
                      <a:pt x="1397847" y="302090"/>
                      <a:pt x="1407160" y="313097"/>
                    </a:cubicBezTo>
                    <a:cubicBezTo>
                      <a:pt x="1416473" y="324104"/>
                      <a:pt x="1421553" y="352890"/>
                      <a:pt x="1427480" y="368977"/>
                    </a:cubicBezTo>
                    <a:cubicBezTo>
                      <a:pt x="1433407" y="385064"/>
                      <a:pt x="1437640" y="402844"/>
                      <a:pt x="1442720" y="409617"/>
                    </a:cubicBezTo>
                    <a:cubicBezTo>
                      <a:pt x="1447800" y="416390"/>
                      <a:pt x="1452880" y="411310"/>
                      <a:pt x="1457960" y="409617"/>
                    </a:cubicBezTo>
                    <a:cubicBezTo>
                      <a:pt x="1463040" y="407924"/>
                      <a:pt x="1468967" y="390990"/>
                      <a:pt x="1473200" y="399457"/>
                    </a:cubicBezTo>
                    <a:cubicBezTo>
                      <a:pt x="1477433" y="407924"/>
                      <a:pt x="1478280" y="445177"/>
                      <a:pt x="1483360" y="460417"/>
                    </a:cubicBezTo>
                    <a:cubicBezTo>
                      <a:pt x="1488440" y="475657"/>
                      <a:pt x="1497753" y="494284"/>
                      <a:pt x="1503680" y="490897"/>
                    </a:cubicBezTo>
                    <a:cubicBezTo>
                      <a:pt x="1509607" y="487510"/>
                      <a:pt x="1512993" y="439250"/>
                      <a:pt x="1518920" y="440097"/>
                    </a:cubicBezTo>
                    <a:cubicBezTo>
                      <a:pt x="1524847" y="440944"/>
                      <a:pt x="1532467" y="474810"/>
                      <a:pt x="1539240" y="495977"/>
                    </a:cubicBezTo>
                    <a:cubicBezTo>
                      <a:pt x="1546013" y="517144"/>
                      <a:pt x="1556173" y="546777"/>
                      <a:pt x="1559560" y="567097"/>
                    </a:cubicBezTo>
                    <a:cubicBezTo>
                      <a:pt x="1562947" y="587417"/>
                      <a:pt x="1555327" y="616204"/>
                      <a:pt x="1559560" y="617897"/>
                    </a:cubicBezTo>
                    <a:cubicBezTo>
                      <a:pt x="1563793" y="619590"/>
                      <a:pt x="1576493" y="578104"/>
                      <a:pt x="1584960" y="577257"/>
                    </a:cubicBezTo>
                    <a:cubicBezTo>
                      <a:pt x="1593427" y="576410"/>
                      <a:pt x="1601893" y="613664"/>
                      <a:pt x="1610360" y="612817"/>
                    </a:cubicBezTo>
                    <a:cubicBezTo>
                      <a:pt x="1618827" y="611970"/>
                      <a:pt x="1628140" y="584030"/>
                      <a:pt x="1635760" y="572177"/>
                    </a:cubicBezTo>
                    <a:cubicBezTo>
                      <a:pt x="1643380" y="560324"/>
                      <a:pt x="1646767" y="545930"/>
                      <a:pt x="1656080" y="541697"/>
                    </a:cubicBezTo>
                    <a:cubicBezTo>
                      <a:pt x="1665393" y="537464"/>
                      <a:pt x="1681480" y="539157"/>
                      <a:pt x="1691640" y="546777"/>
                    </a:cubicBezTo>
                    <a:cubicBezTo>
                      <a:pt x="1701800" y="554397"/>
                      <a:pt x="1710267" y="570484"/>
                      <a:pt x="1717040" y="587417"/>
                    </a:cubicBezTo>
                    <a:cubicBezTo>
                      <a:pt x="1723813" y="604350"/>
                      <a:pt x="1727200" y="625517"/>
                      <a:pt x="1732280" y="648377"/>
                    </a:cubicBezTo>
                    <a:cubicBezTo>
                      <a:pt x="1737360" y="671237"/>
                      <a:pt x="1739053" y="699177"/>
                      <a:pt x="1747520" y="724577"/>
                    </a:cubicBezTo>
                    <a:cubicBezTo>
                      <a:pt x="1755987" y="749977"/>
                      <a:pt x="1772920" y="809244"/>
                      <a:pt x="1783080" y="800777"/>
                    </a:cubicBezTo>
                    <a:cubicBezTo>
                      <a:pt x="1793240" y="792310"/>
                      <a:pt x="1801707" y="694097"/>
                      <a:pt x="1808480" y="673777"/>
                    </a:cubicBezTo>
                    <a:cubicBezTo>
                      <a:pt x="1815253" y="653457"/>
                      <a:pt x="1821180" y="657690"/>
                      <a:pt x="1823720" y="678857"/>
                    </a:cubicBezTo>
                    <a:cubicBezTo>
                      <a:pt x="1826260" y="700024"/>
                      <a:pt x="1821180" y="758444"/>
                      <a:pt x="1823720" y="800777"/>
                    </a:cubicBezTo>
                    <a:cubicBezTo>
                      <a:pt x="1826260" y="843110"/>
                      <a:pt x="1835573" y="899837"/>
                      <a:pt x="1838960" y="932857"/>
                    </a:cubicBezTo>
                    <a:cubicBezTo>
                      <a:pt x="1842347" y="965877"/>
                      <a:pt x="1843193" y="985351"/>
                      <a:pt x="1844040" y="998897"/>
                    </a:cubicBezTo>
                    <a:cubicBezTo>
                      <a:pt x="1844887" y="1012443"/>
                      <a:pt x="1838113" y="1031917"/>
                      <a:pt x="1844040" y="1014137"/>
                    </a:cubicBezTo>
                    <a:cubicBezTo>
                      <a:pt x="1849967" y="996357"/>
                      <a:pt x="1871980" y="918463"/>
                      <a:pt x="1879600" y="892217"/>
                    </a:cubicBezTo>
                    <a:cubicBezTo>
                      <a:pt x="1887220" y="865971"/>
                      <a:pt x="1882987" y="851577"/>
                      <a:pt x="1889760" y="856657"/>
                    </a:cubicBezTo>
                    <a:cubicBezTo>
                      <a:pt x="1896533" y="861737"/>
                      <a:pt x="1913467" y="908304"/>
                      <a:pt x="1920240" y="922697"/>
                    </a:cubicBezTo>
                    <a:cubicBezTo>
                      <a:pt x="1927013" y="937090"/>
                      <a:pt x="1926167" y="962490"/>
                      <a:pt x="1930400" y="943017"/>
                    </a:cubicBezTo>
                    <a:cubicBezTo>
                      <a:pt x="1934633" y="923544"/>
                      <a:pt x="1938867" y="832950"/>
                      <a:pt x="1945640" y="805857"/>
                    </a:cubicBezTo>
                    <a:cubicBezTo>
                      <a:pt x="1952413" y="778764"/>
                      <a:pt x="1964267" y="770297"/>
                      <a:pt x="1971040" y="780457"/>
                    </a:cubicBezTo>
                    <a:cubicBezTo>
                      <a:pt x="1977813" y="790617"/>
                      <a:pt x="1976967" y="849037"/>
                      <a:pt x="1986280" y="866817"/>
                    </a:cubicBezTo>
                    <a:cubicBezTo>
                      <a:pt x="1995593" y="884597"/>
                      <a:pt x="2017607" y="866817"/>
                      <a:pt x="2026920" y="887137"/>
                    </a:cubicBezTo>
                    <a:cubicBezTo>
                      <a:pt x="2036233" y="907457"/>
                      <a:pt x="2037927" y="962490"/>
                      <a:pt x="2042160" y="988737"/>
                    </a:cubicBezTo>
                    <a:cubicBezTo>
                      <a:pt x="2046393" y="1014984"/>
                      <a:pt x="2048087" y="1058164"/>
                      <a:pt x="2052320" y="1044617"/>
                    </a:cubicBezTo>
                    <a:cubicBezTo>
                      <a:pt x="2056553" y="1031070"/>
                      <a:pt x="2060787" y="933704"/>
                      <a:pt x="2067560" y="907457"/>
                    </a:cubicBezTo>
                    <a:cubicBezTo>
                      <a:pt x="2074333" y="881210"/>
                      <a:pt x="2086187" y="892217"/>
                      <a:pt x="2092960" y="887137"/>
                    </a:cubicBezTo>
                    <a:cubicBezTo>
                      <a:pt x="2099733" y="882057"/>
                      <a:pt x="2108200" y="876977"/>
                      <a:pt x="2108200" y="876977"/>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47" name="任意多边形 146"/>
            <p:cNvSpPr/>
            <p:nvPr/>
          </p:nvSpPr>
          <p:spPr>
            <a:xfrm>
              <a:off x="2763505" y="2895038"/>
              <a:ext cx="707125" cy="850407"/>
            </a:xfrm>
            <a:custGeom>
              <a:avLst/>
              <a:gdLst>
                <a:gd name="connsiteX0" fmla="*/ 15 w 707125"/>
                <a:gd name="connsiteY0" fmla="*/ 767642 h 850407"/>
                <a:gd name="connsiteX1" fmla="*/ 45735 w 707125"/>
                <a:gd name="connsiteY1" fmla="*/ 615242 h 850407"/>
                <a:gd name="connsiteX2" fmla="*/ 71135 w 707125"/>
                <a:gd name="connsiteY2" fmla="*/ 655882 h 850407"/>
                <a:gd name="connsiteX3" fmla="*/ 147335 w 707125"/>
                <a:gd name="connsiteY3" fmla="*/ 457762 h 850407"/>
                <a:gd name="connsiteX4" fmla="*/ 172735 w 707125"/>
                <a:gd name="connsiteY4" fmla="*/ 467922 h 850407"/>
                <a:gd name="connsiteX5" fmla="*/ 182895 w 707125"/>
                <a:gd name="connsiteY5" fmla="*/ 381562 h 850407"/>
                <a:gd name="connsiteX6" fmla="*/ 213375 w 707125"/>
                <a:gd name="connsiteY6" fmla="*/ 467922 h 850407"/>
                <a:gd name="connsiteX7" fmla="*/ 248935 w 707125"/>
                <a:gd name="connsiteY7" fmla="*/ 335842 h 850407"/>
                <a:gd name="connsiteX8" fmla="*/ 314975 w 707125"/>
                <a:gd name="connsiteY8" fmla="*/ 239322 h 850407"/>
                <a:gd name="connsiteX9" fmla="*/ 325135 w 707125"/>
                <a:gd name="connsiteY9" fmla="*/ 274882 h 850407"/>
                <a:gd name="connsiteX10" fmla="*/ 370855 w 707125"/>
                <a:gd name="connsiteY10" fmla="*/ 147882 h 850407"/>
                <a:gd name="connsiteX11" fmla="*/ 416575 w 707125"/>
                <a:gd name="connsiteY11" fmla="*/ 300282 h 850407"/>
                <a:gd name="connsiteX12" fmla="*/ 457215 w 707125"/>
                <a:gd name="connsiteY12" fmla="*/ 112322 h 850407"/>
                <a:gd name="connsiteX13" fmla="*/ 487695 w 707125"/>
                <a:gd name="connsiteY13" fmla="*/ 142802 h 850407"/>
                <a:gd name="connsiteX14" fmla="*/ 513095 w 707125"/>
                <a:gd name="connsiteY14" fmla="*/ 147882 h 850407"/>
                <a:gd name="connsiteX15" fmla="*/ 528335 w 707125"/>
                <a:gd name="connsiteY15" fmla="*/ 102162 h 850407"/>
                <a:gd name="connsiteX16" fmla="*/ 579135 w 707125"/>
                <a:gd name="connsiteY16" fmla="*/ 81842 h 850407"/>
                <a:gd name="connsiteX17" fmla="*/ 594375 w 707125"/>
                <a:gd name="connsiteY17" fmla="*/ 562 h 850407"/>
                <a:gd name="connsiteX18" fmla="*/ 614695 w 707125"/>
                <a:gd name="connsiteY18" fmla="*/ 127562 h 850407"/>
                <a:gd name="connsiteX19" fmla="*/ 619775 w 707125"/>
                <a:gd name="connsiteY19" fmla="*/ 147882 h 850407"/>
                <a:gd name="connsiteX20" fmla="*/ 675655 w 707125"/>
                <a:gd name="connsiteY20" fmla="*/ 86922 h 850407"/>
                <a:gd name="connsiteX21" fmla="*/ 706135 w 707125"/>
                <a:gd name="connsiteY21" fmla="*/ 132642 h 850407"/>
                <a:gd name="connsiteX22" fmla="*/ 640095 w 707125"/>
                <a:gd name="connsiteY22" fmla="*/ 305362 h 850407"/>
                <a:gd name="connsiteX23" fmla="*/ 645175 w 707125"/>
                <a:gd name="connsiteY23" fmla="*/ 467922 h 850407"/>
                <a:gd name="connsiteX24" fmla="*/ 599455 w 707125"/>
                <a:gd name="connsiteY24" fmla="*/ 330762 h 850407"/>
                <a:gd name="connsiteX25" fmla="*/ 563895 w 707125"/>
                <a:gd name="connsiteY25" fmla="*/ 254562 h 850407"/>
                <a:gd name="connsiteX26" fmla="*/ 518175 w 707125"/>
                <a:gd name="connsiteY26" fmla="*/ 361242 h 850407"/>
                <a:gd name="connsiteX27" fmla="*/ 502935 w 707125"/>
                <a:gd name="connsiteY27" fmla="*/ 417122 h 850407"/>
                <a:gd name="connsiteX28" fmla="*/ 472455 w 707125"/>
                <a:gd name="connsiteY28" fmla="*/ 447602 h 850407"/>
                <a:gd name="connsiteX29" fmla="*/ 472455 w 707125"/>
                <a:gd name="connsiteY29" fmla="*/ 401882 h 850407"/>
                <a:gd name="connsiteX30" fmla="*/ 431815 w 707125"/>
                <a:gd name="connsiteY30" fmla="*/ 554282 h 850407"/>
                <a:gd name="connsiteX31" fmla="*/ 365775 w 707125"/>
                <a:gd name="connsiteY31" fmla="*/ 574602 h 850407"/>
                <a:gd name="connsiteX32" fmla="*/ 355615 w 707125"/>
                <a:gd name="connsiteY32" fmla="*/ 544122 h 850407"/>
                <a:gd name="connsiteX33" fmla="*/ 335295 w 707125"/>
                <a:gd name="connsiteY33" fmla="*/ 650802 h 850407"/>
                <a:gd name="connsiteX34" fmla="*/ 335295 w 707125"/>
                <a:gd name="connsiteY34" fmla="*/ 681282 h 850407"/>
                <a:gd name="connsiteX35" fmla="*/ 314975 w 707125"/>
                <a:gd name="connsiteY35" fmla="*/ 589842 h 850407"/>
                <a:gd name="connsiteX36" fmla="*/ 284495 w 707125"/>
                <a:gd name="connsiteY36" fmla="*/ 533962 h 850407"/>
                <a:gd name="connsiteX37" fmla="*/ 243855 w 707125"/>
                <a:gd name="connsiteY37" fmla="*/ 579682 h 850407"/>
                <a:gd name="connsiteX38" fmla="*/ 223535 w 707125"/>
                <a:gd name="connsiteY38" fmla="*/ 600002 h 850407"/>
                <a:gd name="connsiteX39" fmla="*/ 187975 w 707125"/>
                <a:gd name="connsiteY39" fmla="*/ 640642 h 850407"/>
                <a:gd name="connsiteX40" fmla="*/ 182895 w 707125"/>
                <a:gd name="connsiteY40" fmla="*/ 727002 h 850407"/>
                <a:gd name="connsiteX41" fmla="*/ 182895 w 707125"/>
                <a:gd name="connsiteY41" fmla="*/ 767642 h 850407"/>
                <a:gd name="connsiteX42" fmla="*/ 157495 w 707125"/>
                <a:gd name="connsiteY42" fmla="*/ 615242 h 850407"/>
                <a:gd name="connsiteX43" fmla="*/ 137175 w 707125"/>
                <a:gd name="connsiteY43" fmla="*/ 660962 h 850407"/>
                <a:gd name="connsiteX44" fmla="*/ 111775 w 707125"/>
                <a:gd name="connsiteY44" fmla="*/ 727002 h 850407"/>
                <a:gd name="connsiteX45" fmla="*/ 81295 w 707125"/>
                <a:gd name="connsiteY45" fmla="*/ 848922 h 850407"/>
                <a:gd name="connsiteX46" fmla="*/ 71135 w 707125"/>
                <a:gd name="connsiteY46" fmla="*/ 793042 h 850407"/>
                <a:gd name="connsiteX47" fmla="*/ 55895 w 707125"/>
                <a:gd name="connsiteY47" fmla="*/ 767642 h 850407"/>
                <a:gd name="connsiteX48" fmla="*/ 40655 w 707125"/>
                <a:gd name="connsiteY48" fmla="*/ 813362 h 850407"/>
                <a:gd name="connsiteX49" fmla="*/ 40655 w 707125"/>
                <a:gd name="connsiteY49" fmla="*/ 737162 h 850407"/>
                <a:gd name="connsiteX50" fmla="*/ 15 w 707125"/>
                <a:gd name="connsiteY50" fmla="*/ 767642 h 85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07125" h="850407">
                  <a:moveTo>
                    <a:pt x="15" y="767642"/>
                  </a:moveTo>
                  <a:cubicBezTo>
                    <a:pt x="862" y="747322"/>
                    <a:pt x="33882" y="633868"/>
                    <a:pt x="45735" y="615242"/>
                  </a:cubicBezTo>
                  <a:cubicBezTo>
                    <a:pt x="57588" y="596616"/>
                    <a:pt x="54202" y="682129"/>
                    <a:pt x="71135" y="655882"/>
                  </a:cubicBezTo>
                  <a:cubicBezTo>
                    <a:pt x="88068" y="629635"/>
                    <a:pt x="130402" y="489089"/>
                    <a:pt x="147335" y="457762"/>
                  </a:cubicBezTo>
                  <a:cubicBezTo>
                    <a:pt x="164268" y="426435"/>
                    <a:pt x="166808" y="480622"/>
                    <a:pt x="172735" y="467922"/>
                  </a:cubicBezTo>
                  <a:cubicBezTo>
                    <a:pt x="178662" y="455222"/>
                    <a:pt x="176122" y="381562"/>
                    <a:pt x="182895" y="381562"/>
                  </a:cubicBezTo>
                  <a:cubicBezTo>
                    <a:pt x="189668" y="381562"/>
                    <a:pt x="202368" y="475542"/>
                    <a:pt x="213375" y="467922"/>
                  </a:cubicBezTo>
                  <a:cubicBezTo>
                    <a:pt x="224382" y="460302"/>
                    <a:pt x="232002" y="373942"/>
                    <a:pt x="248935" y="335842"/>
                  </a:cubicBezTo>
                  <a:cubicBezTo>
                    <a:pt x="265868" y="297742"/>
                    <a:pt x="302275" y="249482"/>
                    <a:pt x="314975" y="239322"/>
                  </a:cubicBezTo>
                  <a:cubicBezTo>
                    <a:pt x="327675" y="229162"/>
                    <a:pt x="315822" y="290122"/>
                    <a:pt x="325135" y="274882"/>
                  </a:cubicBezTo>
                  <a:cubicBezTo>
                    <a:pt x="334448" y="259642"/>
                    <a:pt x="355615" y="143649"/>
                    <a:pt x="370855" y="147882"/>
                  </a:cubicBezTo>
                  <a:cubicBezTo>
                    <a:pt x="386095" y="152115"/>
                    <a:pt x="402182" y="306209"/>
                    <a:pt x="416575" y="300282"/>
                  </a:cubicBezTo>
                  <a:cubicBezTo>
                    <a:pt x="430968" y="294355"/>
                    <a:pt x="445362" y="138569"/>
                    <a:pt x="457215" y="112322"/>
                  </a:cubicBezTo>
                  <a:cubicBezTo>
                    <a:pt x="469068" y="86075"/>
                    <a:pt x="478382" y="136875"/>
                    <a:pt x="487695" y="142802"/>
                  </a:cubicBezTo>
                  <a:cubicBezTo>
                    <a:pt x="497008" y="148729"/>
                    <a:pt x="506322" y="154655"/>
                    <a:pt x="513095" y="147882"/>
                  </a:cubicBezTo>
                  <a:cubicBezTo>
                    <a:pt x="519868" y="141109"/>
                    <a:pt x="517328" y="113169"/>
                    <a:pt x="528335" y="102162"/>
                  </a:cubicBezTo>
                  <a:cubicBezTo>
                    <a:pt x="539342" y="91155"/>
                    <a:pt x="568128" y="98775"/>
                    <a:pt x="579135" y="81842"/>
                  </a:cubicBezTo>
                  <a:cubicBezTo>
                    <a:pt x="590142" y="64909"/>
                    <a:pt x="588448" y="-7058"/>
                    <a:pt x="594375" y="562"/>
                  </a:cubicBezTo>
                  <a:cubicBezTo>
                    <a:pt x="600302" y="8182"/>
                    <a:pt x="610462" y="103009"/>
                    <a:pt x="614695" y="127562"/>
                  </a:cubicBezTo>
                  <a:cubicBezTo>
                    <a:pt x="618928" y="152115"/>
                    <a:pt x="609615" y="154655"/>
                    <a:pt x="619775" y="147882"/>
                  </a:cubicBezTo>
                  <a:cubicBezTo>
                    <a:pt x="629935" y="141109"/>
                    <a:pt x="661262" y="89462"/>
                    <a:pt x="675655" y="86922"/>
                  </a:cubicBezTo>
                  <a:cubicBezTo>
                    <a:pt x="690048" y="84382"/>
                    <a:pt x="712062" y="96235"/>
                    <a:pt x="706135" y="132642"/>
                  </a:cubicBezTo>
                  <a:cubicBezTo>
                    <a:pt x="700208" y="169049"/>
                    <a:pt x="650255" y="249482"/>
                    <a:pt x="640095" y="305362"/>
                  </a:cubicBezTo>
                  <a:cubicBezTo>
                    <a:pt x="629935" y="361242"/>
                    <a:pt x="651948" y="463689"/>
                    <a:pt x="645175" y="467922"/>
                  </a:cubicBezTo>
                  <a:cubicBezTo>
                    <a:pt x="638402" y="472155"/>
                    <a:pt x="613002" y="366322"/>
                    <a:pt x="599455" y="330762"/>
                  </a:cubicBezTo>
                  <a:cubicBezTo>
                    <a:pt x="585908" y="295202"/>
                    <a:pt x="577442" y="249482"/>
                    <a:pt x="563895" y="254562"/>
                  </a:cubicBezTo>
                  <a:cubicBezTo>
                    <a:pt x="550348" y="259642"/>
                    <a:pt x="528335" y="334149"/>
                    <a:pt x="518175" y="361242"/>
                  </a:cubicBezTo>
                  <a:cubicBezTo>
                    <a:pt x="508015" y="388335"/>
                    <a:pt x="510555" y="402729"/>
                    <a:pt x="502935" y="417122"/>
                  </a:cubicBezTo>
                  <a:cubicBezTo>
                    <a:pt x="495315" y="431515"/>
                    <a:pt x="477535" y="450142"/>
                    <a:pt x="472455" y="447602"/>
                  </a:cubicBezTo>
                  <a:cubicBezTo>
                    <a:pt x="467375" y="445062"/>
                    <a:pt x="479228" y="384102"/>
                    <a:pt x="472455" y="401882"/>
                  </a:cubicBezTo>
                  <a:cubicBezTo>
                    <a:pt x="465682" y="419662"/>
                    <a:pt x="449595" y="525495"/>
                    <a:pt x="431815" y="554282"/>
                  </a:cubicBezTo>
                  <a:cubicBezTo>
                    <a:pt x="414035" y="583069"/>
                    <a:pt x="378475" y="576295"/>
                    <a:pt x="365775" y="574602"/>
                  </a:cubicBezTo>
                  <a:cubicBezTo>
                    <a:pt x="353075" y="572909"/>
                    <a:pt x="360695" y="531422"/>
                    <a:pt x="355615" y="544122"/>
                  </a:cubicBezTo>
                  <a:cubicBezTo>
                    <a:pt x="350535" y="556822"/>
                    <a:pt x="338682" y="627942"/>
                    <a:pt x="335295" y="650802"/>
                  </a:cubicBezTo>
                  <a:cubicBezTo>
                    <a:pt x="331908" y="673662"/>
                    <a:pt x="338682" y="691442"/>
                    <a:pt x="335295" y="681282"/>
                  </a:cubicBezTo>
                  <a:cubicBezTo>
                    <a:pt x="331908" y="671122"/>
                    <a:pt x="323442" y="614395"/>
                    <a:pt x="314975" y="589842"/>
                  </a:cubicBezTo>
                  <a:cubicBezTo>
                    <a:pt x="306508" y="565289"/>
                    <a:pt x="296348" y="535655"/>
                    <a:pt x="284495" y="533962"/>
                  </a:cubicBezTo>
                  <a:cubicBezTo>
                    <a:pt x="272642" y="532269"/>
                    <a:pt x="254015" y="568675"/>
                    <a:pt x="243855" y="579682"/>
                  </a:cubicBezTo>
                  <a:cubicBezTo>
                    <a:pt x="233695" y="590689"/>
                    <a:pt x="232848" y="589842"/>
                    <a:pt x="223535" y="600002"/>
                  </a:cubicBezTo>
                  <a:cubicBezTo>
                    <a:pt x="214222" y="610162"/>
                    <a:pt x="194748" y="619475"/>
                    <a:pt x="187975" y="640642"/>
                  </a:cubicBezTo>
                  <a:cubicBezTo>
                    <a:pt x="181202" y="661809"/>
                    <a:pt x="183742" y="705835"/>
                    <a:pt x="182895" y="727002"/>
                  </a:cubicBezTo>
                  <a:cubicBezTo>
                    <a:pt x="182048" y="748169"/>
                    <a:pt x="187128" y="786269"/>
                    <a:pt x="182895" y="767642"/>
                  </a:cubicBezTo>
                  <a:cubicBezTo>
                    <a:pt x="178662" y="749015"/>
                    <a:pt x="165115" y="633022"/>
                    <a:pt x="157495" y="615242"/>
                  </a:cubicBezTo>
                  <a:cubicBezTo>
                    <a:pt x="149875" y="597462"/>
                    <a:pt x="144795" y="642335"/>
                    <a:pt x="137175" y="660962"/>
                  </a:cubicBezTo>
                  <a:cubicBezTo>
                    <a:pt x="129555" y="679589"/>
                    <a:pt x="121088" y="695675"/>
                    <a:pt x="111775" y="727002"/>
                  </a:cubicBezTo>
                  <a:cubicBezTo>
                    <a:pt x="102462" y="758329"/>
                    <a:pt x="88068" y="837915"/>
                    <a:pt x="81295" y="848922"/>
                  </a:cubicBezTo>
                  <a:cubicBezTo>
                    <a:pt x="74522" y="859929"/>
                    <a:pt x="75368" y="806589"/>
                    <a:pt x="71135" y="793042"/>
                  </a:cubicBezTo>
                  <a:cubicBezTo>
                    <a:pt x="66902" y="779495"/>
                    <a:pt x="60975" y="764255"/>
                    <a:pt x="55895" y="767642"/>
                  </a:cubicBezTo>
                  <a:cubicBezTo>
                    <a:pt x="50815" y="771029"/>
                    <a:pt x="43195" y="818442"/>
                    <a:pt x="40655" y="813362"/>
                  </a:cubicBezTo>
                  <a:cubicBezTo>
                    <a:pt x="38115" y="808282"/>
                    <a:pt x="47428" y="743089"/>
                    <a:pt x="40655" y="737162"/>
                  </a:cubicBezTo>
                  <a:cubicBezTo>
                    <a:pt x="33882" y="731235"/>
                    <a:pt x="-832" y="787962"/>
                    <a:pt x="15" y="767642"/>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147"/>
            <p:cNvSpPr/>
            <p:nvPr/>
          </p:nvSpPr>
          <p:spPr>
            <a:xfrm>
              <a:off x="3759051" y="2681845"/>
              <a:ext cx="1379287" cy="696401"/>
            </a:xfrm>
            <a:custGeom>
              <a:avLst/>
              <a:gdLst>
                <a:gd name="connsiteX0" fmla="*/ 149 w 1379287"/>
                <a:gd name="connsiteY0" fmla="*/ 213755 h 696401"/>
                <a:gd name="connsiteX1" fmla="*/ 35709 w 1379287"/>
                <a:gd name="connsiteY1" fmla="*/ 76595 h 696401"/>
                <a:gd name="connsiteX2" fmla="*/ 45869 w 1379287"/>
                <a:gd name="connsiteY2" fmla="*/ 25795 h 696401"/>
                <a:gd name="connsiteX3" fmla="*/ 122069 w 1379287"/>
                <a:gd name="connsiteY3" fmla="*/ 122315 h 696401"/>
                <a:gd name="connsiteX4" fmla="*/ 127149 w 1379287"/>
                <a:gd name="connsiteY4" fmla="*/ 132475 h 696401"/>
                <a:gd name="connsiteX5" fmla="*/ 162709 w 1379287"/>
                <a:gd name="connsiteY5" fmla="*/ 41035 h 696401"/>
                <a:gd name="connsiteX6" fmla="*/ 198269 w 1379287"/>
                <a:gd name="connsiteY6" fmla="*/ 132475 h 696401"/>
                <a:gd name="connsiteX7" fmla="*/ 198269 w 1379287"/>
                <a:gd name="connsiteY7" fmla="*/ 188355 h 696401"/>
                <a:gd name="connsiteX8" fmla="*/ 249069 w 1379287"/>
                <a:gd name="connsiteY8" fmla="*/ 157875 h 696401"/>
                <a:gd name="connsiteX9" fmla="*/ 279549 w 1379287"/>
                <a:gd name="connsiteY9" fmla="*/ 295035 h 696401"/>
                <a:gd name="connsiteX10" fmla="*/ 310029 w 1379287"/>
                <a:gd name="connsiteY10" fmla="*/ 173115 h 696401"/>
                <a:gd name="connsiteX11" fmla="*/ 340509 w 1379287"/>
                <a:gd name="connsiteY11" fmla="*/ 173115 h 696401"/>
                <a:gd name="connsiteX12" fmla="*/ 376069 w 1379287"/>
                <a:gd name="connsiteY12" fmla="*/ 86755 h 696401"/>
                <a:gd name="connsiteX13" fmla="*/ 411629 w 1379287"/>
                <a:gd name="connsiteY13" fmla="*/ 127395 h 696401"/>
                <a:gd name="connsiteX14" fmla="*/ 416709 w 1379287"/>
                <a:gd name="connsiteY14" fmla="*/ 51195 h 696401"/>
                <a:gd name="connsiteX15" fmla="*/ 442109 w 1379287"/>
                <a:gd name="connsiteY15" fmla="*/ 152795 h 696401"/>
                <a:gd name="connsiteX16" fmla="*/ 482749 w 1379287"/>
                <a:gd name="connsiteY16" fmla="*/ 395 h 696401"/>
                <a:gd name="connsiteX17" fmla="*/ 528469 w 1379287"/>
                <a:gd name="connsiteY17" fmla="*/ 107075 h 696401"/>
                <a:gd name="connsiteX18" fmla="*/ 558949 w 1379287"/>
                <a:gd name="connsiteY18" fmla="*/ 56275 h 696401"/>
                <a:gd name="connsiteX19" fmla="*/ 579269 w 1379287"/>
                <a:gd name="connsiteY19" fmla="*/ 147715 h 696401"/>
                <a:gd name="connsiteX20" fmla="*/ 599589 w 1379287"/>
                <a:gd name="connsiteY20" fmla="*/ 183275 h 696401"/>
                <a:gd name="connsiteX21" fmla="*/ 635149 w 1379287"/>
                <a:gd name="connsiteY21" fmla="*/ 137555 h 696401"/>
                <a:gd name="connsiteX22" fmla="*/ 655469 w 1379287"/>
                <a:gd name="connsiteY22" fmla="*/ 228995 h 696401"/>
                <a:gd name="connsiteX23" fmla="*/ 685949 w 1379287"/>
                <a:gd name="connsiteY23" fmla="*/ 289955 h 696401"/>
                <a:gd name="connsiteX24" fmla="*/ 711349 w 1379287"/>
                <a:gd name="connsiteY24" fmla="*/ 178195 h 696401"/>
                <a:gd name="connsiteX25" fmla="*/ 792629 w 1379287"/>
                <a:gd name="connsiteY25" fmla="*/ 76595 h 696401"/>
                <a:gd name="connsiteX26" fmla="*/ 807869 w 1379287"/>
                <a:gd name="connsiteY26" fmla="*/ 198515 h 696401"/>
                <a:gd name="connsiteX27" fmla="*/ 848509 w 1379287"/>
                <a:gd name="connsiteY27" fmla="*/ 46115 h 696401"/>
                <a:gd name="connsiteX28" fmla="*/ 858669 w 1379287"/>
                <a:gd name="connsiteY28" fmla="*/ 25795 h 696401"/>
                <a:gd name="connsiteX29" fmla="*/ 863749 w 1379287"/>
                <a:gd name="connsiteY29" fmla="*/ 101995 h 696401"/>
                <a:gd name="connsiteX30" fmla="*/ 889149 w 1379287"/>
                <a:gd name="connsiteY30" fmla="*/ 137555 h 696401"/>
                <a:gd name="connsiteX31" fmla="*/ 884069 w 1379287"/>
                <a:gd name="connsiteY31" fmla="*/ 173115 h 696401"/>
                <a:gd name="connsiteX32" fmla="*/ 904389 w 1379287"/>
                <a:gd name="connsiteY32" fmla="*/ 122315 h 696401"/>
                <a:gd name="connsiteX33" fmla="*/ 939949 w 1379287"/>
                <a:gd name="connsiteY33" fmla="*/ 157875 h 696401"/>
                <a:gd name="connsiteX34" fmla="*/ 980589 w 1379287"/>
                <a:gd name="connsiteY34" fmla="*/ 173115 h 696401"/>
                <a:gd name="connsiteX35" fmla="*/ 1005989 w 1379287"/>
                <a:gd name="connsiteY35" fmla="*/ 112155 h 696401"/>
                <a:gd name="connsiteX36" fmla="*/ 1026309 w 1379287"/>
                <a:gd name="connsiteY36" fmla="*/ 203595 h 696401"/>
                <a:gd name="connsiteX37" fmla="*/ 1036469 w 1379287"/>
                <a:gd name="connsiteY37" fmla="*/ 228995 h 696401"/>
                <a:gd name="connsiteX38" fmla="*/ 1051709 w 1379287"/>
                <a:gd name="connsiteY38" fmla="*/ 127395 h 696401"/>
                <a:gd name="connsiteX39" fmla="*/ 1061869 w 1379287"/>
                <a:gd name="connsiteY39" fmla="*/ 122315 h 696401"/>
                <a:gd name="connsiteX40" fmla="*/ 1082189 w 1379287"/>
                <a:gd name="connsiteY40" fmla="*/ 203595 h 696401"/>
                <a:gd name="connsiteX41" fmla="*/ 1117749 w 1379287"/>
                <a:gd name="connsiteY41" fmla="*/ 228995 h 696401"/>
                <a:gd name="connsiteX42" fmla="*/ 1122829 w 1379287"/>
                <a:gd name="connsiteY42" fmla="*/ 254395 h 696401"/>
                <a:gd name="connsiteX43" fmla="*/ 1148229 w 1379287"/>
                <a:gd name="connsiteY43" fmla="*/ 142635 h 696401"/>
                <a:gd name="connsiteX44" fmla="*/ 1168549 w 1379287"/>
                <a:gd name="connsiteY44" fmla="*/ 203595 h 696401"/>
                <a:gd name="connsiteX45" fmla="*/ 1214269 w 1379287"/>
                <a:gd name="connsiteY45" fmla="*/ 91835 h 696401"/>
                <a:gd name="connsiteX46" fmla="*/ 1234589 w 1379287"/>
                <a:gd name="connsiteY46" fmla="*/ 46115 h 696401"/>
                <a:gd name="connsiteX47" fmla="*/ 1244749 w 1379287"/>
                <a:gd name="connsiteY47" fmla="*/ 30875 h 696401"/>
                <a:gd name="connsiteX48" fmla="*/ 1275229 w 1379287"/>
                <a:gd name="connsiteY48" fmla="*/ 81675 h 696401"/>
                <a:gd name="connsiteX49" fmla="*/ 1305709 w 1379287"/>
                <a:gd name="connsiteY49" fmla="*/ 152795 h 696401"/>
                <a:gd name="connsiteX50" fmla="*/ 1315869 w 1379287"/>
                <a:gd name="connsiteY50" fmla="*/ 46115 h 696401"/>
                <a:gd name="connsiteX51" fmla="*/ 1346349 w 1379287"/>
                <a:gd name="connsiteY51" fmla="*/ 178195 h 696401"/>
                <a:gd name="connsiteX52" fmla="*/ 1376829 w 1379287"/>
                <a:gd name="connsiteY52" fmla="*/ 223915 h 696401"/>
                <a:gd name="connsiteX53" fmla="*/ 1376829 w 1379287"/>
                <a:gd name="connsiteY53" fmla="*/ 284875 h 696401"/>
                <a:gd name="connsiteX54" fmla="*/ 1371749 w 1379287"/>
                <a:gd name="connsiteY54" fmla="*/ 350915 h 696401"/>
                <a:gd name="connsiteX55" fmla="*/ 1351429 w 1379287"/>
                <a:gd name="connsiteY55" fmla="*/ 371235 h 696401"/>
                <a:gd name="connsiteX56" fmla="*/ 1336189 w 1379287"/>
                <a:gd name="connsiteY56" fmla="*/ 366155 h 696401"/>
                <a:gd name="connsiteX57" fmla="*/ 1326029 w 1379287"/>
                <a:gd name="connsiteY57" fmla="*/ 462675 h 696401"/>
                <a:gd name="connsiteX58" fmla="*/ 1290469 w 1379287"/>
                <a:gd name="connsiteY58" fmla="*/ 457595 h 696401"/>
                <a:gd name="connsiteX59" fmla="*/ 1280309 w 1379287"/>
                <a:gd name="connsiteY59" fmla="*/ 518555 h 696401"/>
                <a:gd name="connsiteX60" fmla="*/ 1270149 w 1379287"/>
                <a:gd name="connsiteY60" fmla="*/ 543955 h 696401"/>
                <a:gd name="connsiteX61" fmla="*/ 1214269 w 1379287"/>
                <a:gd name="connsiteY61" fmla="*/ 508395 h 696401"/>
                <a:gd name="connsiteX62" fmla="*/ 1158389 w 1379287"/>
                <a:gd name="connsiteY62" fmla="*/ 554115 h 696401"/>
                <a:gd name="connsiteX63" fmla="*/ 1138069 w 1379287"/>
                <a:gd name="connsiteY63" fmla="*/ 518555 h 696401"/>
                <a:gd name="connsiteX64" fmla="*/ 1107589 w 1379287"/>
                <a:gd name="connsiteY64" fmla="*/ 599835 h 696401"/>
                <a:gd name="connsiteX65" fmla="*/ 1077109 w 1379287"/>
                <a:gd name="connsiteY65" fmla="*/ 574435 h 696401"/>
                <a:gd name="connsiteX66" fmla="*/ 1061869 w 1379287"/>
                <a:gd name="connsiteY66" fmla="*/ 615075 h 696401"/>
                <a:gd name="connsiteX67" fmla="*/ 1051709 w 1379287"/>
                <a:gd name="connsiteY67" fmla="*/ 625235 h 696401"/>
                <a:gd name="connsiteX68" fmla="*/ 1021229 w 1379287"/>
                <a:gd name="connsiteY68" fmla="*/ 584595 h 696401"/>
                <a:gd name="connsiteX69" fmla="*/ 1021229 w 1379287"/>
                <a:gd name="connsiteY69" fmla="*/ 635395 h 696401"/>
                <a:gd name="connsiteX70" fmla="*/ 1005989 w 1379287"/>
                <a:gd name="connsiteY70" fmla="*/ 665875 h 696401"/>
                <a:gd name="connsiteX71" fmla="*/ 995829 w 1379287"/>
                <a:gd name="connsiteY71" fmla="*/ 615075 h 696401"/>
                <a:gd name="connsiteX72" fmla="*/ 970429 w 1379287"/>
                <a:gd name="connsiteY72" fmla="*/ 604915 h 696401"/>
                <a:gd name="connsiteX73" fmla="*/ 929789 w 1379287"/>
                <a:gd name="connsiteY73" fmla="*/ 584595 h 696401"/>
                <a:gd name="connsiteX74" fmla="*/ 929789 w 1379287"/>
                <a:gd name="connsiteY74" fmla="*/ 569355 h 696401"/>
                <a:gd name="connsiteX75" fmla="*/ 894229 w 1379287"/>
                <a:gd name="connsiteY75" fmla="*/ 696355 h 696401"/>
                <a:gd name="connsiteX76" fmla="*/ 863749 w 1379287"/>
                <a:gd name="connsiteY76" fmla="*/ 584595 h 696401"/>
                <a:gd name="connsiteX77" fmla="*/ 848509 w 1379287"/>
                <a:gd name="connsiteY77" fmla="*/ 620155 h 696401"/>
                <a:gd name="connsiteX78" fmla="*/ 812949 w 1379287"/>
                <a:gd name="connsiteY78" fmla="*/ 574435 h 696401"/>
                <a:gd name="connsiteX79" fmla="*/ 782469 w 1379287"/>
                <a:gd name="connsiteY79" fmla="*/ 640475 h 696401"/>
                <a:gd name="connsiteX80" fmla="*/ 772309 w 1379287"/>
                <a:gd name="connsiteY80" fmla="*/ 660795 h 696401"/>
                <a:gd name="connsiteX81" fmla="*/ 736749 w 1379287"/>
                <a:gd name="connsiteY81" fmla="*/ 604915 h 696401"/>
                <a:gd name="connsiteX82" fmla="*/ 716429 w 1379287"/>
                <a:gd name="connsiteY82" fmla="*/ 594755 h 696401"/>
                <a:gd name="connsiteX83" fmla="*/ 716429 w 1379287"/>
                <a:gd name="connsiteY83" fmla="*/ 630315 h 696401"/>
                <a:gd name="connsiteX84" fmla="*/ 640229 w 1379287"/>
                <a:gd name="connsiteY84" fmla="*/ 564275 h 696401"/>
                <a:gd name="connsiteX85" fmla="*/ 619909 w 1379287"/>
                <a:gd name="connsiteY85" fmla="*/ 625235 h 696401"/>
                <a:gd name="connsiteX86" fmla="*/ 589429 w 1379287"/>
                <a:gd name="connsiteY86" fmla="*/ 564275 h 696401"/>
                <a:gd name="connsiteX87" fmla="*/ 569109 w 1379287"/>
                <a:gd name="connsiteY87" fmla="*/ 615075 h 696401"/>
                <a:gd name="connsiteX88" fmla="*/ 558949 w 1379287"/>
                <a:gd name="connsiteY88" fmla="*/ 635395 h 696401"/>
                <a:gd name="connsiteX89" fmla="*/ 543709 w 1379287"/>
                <a:gd name="connsiteY89" fmla="*/ 533795 h 696401"/>
                <a:gd name="connsiteX90" fmla="*/ 533549 w 1379287"/>
                <a:gd name="connsiteY90" fmla="*/ 584595 h 696401"/>
                <a:gd name="connsiteX91" fmla="*/ 513229 w 1379287"/>
                <a:gd name="connsiteY91" fmla="*/ 599835 h 696401"/>
                <a:gd name="connsiteX92" fmla="*/ 467509 w 1379287"/>
                <a:gd name="connsiteY92" fmla="*/ 493155 h 696401"/>
                <a:gd name="connsiteX93" fmla="*/ 452269 w 1379287"/>
                <a:gd name="connsiteY93" fmla="*/ 533795 h 696401"/>
                <a:gd name="connsiteX94" fmla="*/ 452269 w 1379287"/>
                <a:gd name="connsiteY94" fmla="*/ 569355 h 696401"/>
                <a:gd name="connsiteX95" fmla="*/ 421789 w 1379287"/>
                <a:gd name="connsiteY95" fmla="*/ 447435 h 696401"/>
                <a:gd name="connsiteX96" fmla="*/ 386229 w 1379287"/>
                <a:gd name="connsiteY96" fmla="*/ 472835 h 696401"/>
                <a:gd name="connsiteX97" fmla="*/ 365909 w 1379287"/>
                <a:gd name="connsiteY97" fmla="*/ 493155 h 696401"/>
                <a:gd name="connsiteX98" fmla="*/ 310029 w 1379287"/>
                <a:gd name="connsiteY98" fmla="*/ 355995 h 696401"/>
                <a:gd name="connsiteX99" fmla="*/ 289709 w 1379287"/>
                <a:gd name="connsiteY99" fmla="*/ 437275 h 696401"/>
                <a:gd name="connsiteX100" fmla="*/ 264309 w 1379287"/>
                <a:gd name="connsiteY100" fmla="*/ 340755 h 696401"/>
                <a:gd name="connsiteX101" fmla="*/ 243989 w 1379287"/>
                <a:gd name="connsiteY101" fmla="*/ 340755 h 696401"/>
                <a:gd name="connsiteX102" fmla="*/ 218589 w 1379287"/>
                <a:gd name="connsiteY102" fmla="*/ 300115 h 696401"/>
                <a:gd name="connsiteX103" fmla="*/ 203349 w 1379287"/>
                <a:gd name="connsiteY103" fmla="*/ 269635 h 696401"/>
                <a:gd name="connsiteX104" fmla="*/ 177949 w 1379287"/>
                <a:gd name="connsiteY104" fmla="*/ 340755 h 696401"/>
                <a:gd name="connsiteX105" fmla="*/ 162709 w 1379287"/>
                <a:gd name="connsiteY105" fmla="*/ 264555 h 696401"/>
                <a:gd name="connsiteX106" fmla="*/ 142389 w 1379287"/>
                <a:gd name="connsiteY106" fmla="*/ 223915 h 696401"/>
                <a:gd name="connsiteX107" fmla="*/ 127149 w 1379287"/>
                <a:gd name="connsiteY107" fmla="*/ 183275 h 696401"/>
                <a:gd name="connsiteX108" fmla="*/ 116989 w 1379287"/>
                <a:gd name="connsiteY108" fmla="*/ 157875 h 696401"/>
                <a:gd name="connsiteX109" fmla="*/ 111909 w 1379287"/>
                <a:gd name="connsiteY109" fmla="*/ 188355 h 696401"/>
                <a:gd name="connsiteX110" fmla="*/ 96669 w 1379287"/>
                <a:gd name="connsiteY110" fmla="*/ 203595 h 696401"/>
                <a:gd name="connsiteX111" fmla="*/ 76349 w 1379287"/>
                <a:gd name="connsiteY111" fmla="*/ 157875 h 696401"/>
                <a:gd name="connsiteX112" fmla="*/ 66189 w 1379287"/>
                <a:gd name="connsiteY112" fmla="*/ 132475 h 696401"/>
                <a:gd name="connsiteX113" fmla="*/ 50949 w 1379287"/>
                <a:gd name="connsiteY113" fmla="*/ 213755 h 696401"/>
                <a:gd name="connsiteX114" fmla="*/ 149 w 1379287"/>
                <a:gd name="connsiteY114" fmla="*/ 213755 h 69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379287" h="696401">
                  <a:moveTo>
                    <a:pt x="149" y="213755"/>
                  </a:moveTo>
                  <a:cubicBezTo>
                    <a:pt x="-2391" y="190895"/>
                    <a:pt x="28089" y="107922"/>
                    <a:pt x="35709" y="76595"/>
                  </a:cubicBezTo>
                  <a:cubicBezTo>
                    <a:pt x="43329" y="45268"/>
                    <a:pt x="31476" y="18175"/>
                    <a:pt x="45869" y="25795"/>
                  </a:cubicBezTo>
                  <a:cubicBezTo>
                    <a:pt x="60262" y="33415"/>
                    <a:pt x="108522" y="104535"/>
                    <a:pt x="122069" y="122315"/>
                  </a:cubicBezTo>
                  <a:cubicBezTo>
                    <a:pt x="135616" y="140095"/>
                    <a:pt x="120376" y="146022"/>
                    <a:pt x="127149" y="132475"/>
                  </a:cubicBezTo>
                  <a:cubicBezTo>
                    <a:pt x="133922" y="118928"/>
                    <a:pt x="150856" y="41035"/>
                    <a:pt x="162709" y="41035"/>
                  </a:cubicBezTo>
                  <a:cubicBezTo>
                    <a:pt x="174562" y="41035"/>
                    <a:pt x="192342" y="107922"/>
                    <a:pt x="198269" y="132475"/>
                  </a:cubicBezTo>
                  <a:cubicBezTo>
                    <a:pt x="204196" y="157028"/>
                    <a:pt x="189802" y="184122"/>
                    <a:pt x="198269" y="188355"/>
                  </a:cubicBezTo>
                  <a:cubicBezTo>
                    <a:pt x="206736" y="192588"/>
                    <a:pt x="235522" y="140095"/>
                    <a:pt x="249069" y="157875"/>
                  </a:cubicBezTo>
                  <a:cubicBezTo>
                    <a:pt x="262616" y="175655"/>
                    <a:pt x="269389" y="292495"/>
                    <a:pt x="279549" y="295035"/>
                  </a:cubicBezTo>
                  <a:cubicBezTo>
                    <a:pt x="289709" y="297575"/>
                    <a:pt x="299869" y="193435"/>
                    <a:pt x="310029" y="173115"/>
                  </a:cubicBezTo>
                  <a:cubicBezTo>
                    <a:pt x="320189" y="152795"/>
                    <a:pt x="329502" y="187508"/>
                    <a:pt x="340509" y="173115"/>
                  </a:cubicBezTo>
                  <a:cubicBezTo>
                    <a:pt x="351516" y="158722"/>
                    <a:pt x="364216" y="94375"/>
                    <a:pt x="376069" y="86755"/>
                  </a:cubicBezTo>
                  <a:cubicBezTo>
                    <a:pt x="387922" y="79135"/>
                    <a:pt x="404856" y="133322"/>
                    <a:pt x="411629" y="127395"/>
                  </a:cubicBezTo>
                  <a:cubicBezTo>
                    <a:pt x="418402" y="121468"/>
                    <a:pt x="411629" y="46962"/>
                    <a:pt x="416709" y="51195"/>
                  </a:cubicBezTo>
                  <a:cubicBezTo>
                    <a:pt x="421789" y="55428"/>
                    <a:pt x="431102" y="161262"/>
                    <a:pt x="442109" y="152795"/>
                  </a:cubicBezTo>
                  <a:cubicBezTo>
                    <a:pt x="453116" y="144328"/>
                    <a:pt x="468356" y="8015"/>
                    <a:pt x="482749" y="395"/>
                  </a:cubicBezTo>
                  <a:cubicBezTo>
                    <a:pt x="497142" y="-7225"/>
                    <a:pt x="515769" y="97762"/>
                    <a:pt x="528469" y="107075"/>
                  </a:cubicBezTo>
                  <a:cubicBezTo>
                    <a:pt x="541169" y="116388"/>
                    <a:pt x="550482" y="49502"/>
                    <a:pt x="558949" y="56275"/>
                  </a:cubicBezTo>
                  <a:cubicBezTo>
                    <a:pt x="567416" y="63048"/>
                    <a:pt x="572496" y="126548"/>
                    <a:pt x="579269" y="147715"/>
                  </a:cubicBezTo>
                  <a:cubicBezTo>
                    <a:pt x="586042" y="168882"/>
                    <a:pt x="590276" y="184968"/>
                    <a:pt x="599589" y="183275"/>
                  </a:cubicBezTo>
                  <a:cubicBezTo>
                    <a:pt x="608902" y="181582"/>
                    <a:pt x="625836" y="129935"/>
                    <a:pt x="635149" y="137555"/>
                  </a:cubicBezTo>
                  <a:cubicBezTo>
                    <a:pt x="644462" y="145175"/>
                    <a:pt x="647002" y="203595"/>
                    <a:pt x="655469" y="228995"/>
                  </a:cubicBezTo>
                  <a:cubicBezTo>
                    <a:pt x="663936" y="254395"/>
                    <a:pt x="676636" y="298422"/>
                    <a:pt x="685949" y="289955"/>
                  </a:cubicBezTo>
                  <a:cubicBezTo>
                    <a:pt x="695262" y="281488"/>
                    <a:pt x="693569" y="213755"/>
                    <a:pt x="711349" y="178195"/>
                  </a:cubicBezTo>
                  <a:cubicBezTo>
                    <a:pt x="729129" y="142635"/>
                    <a:pt x="776543" y="73208"/>
                    <a:pt x="792629" y="76595"/>
                  </a:cubicBezTo>
                  <a:cubicBezTo>
                    <a:pt x="808715" y="79982"/>
                    <a:pt x="798556" y="203595"/>
                    <a:pt x="807869" y="198515"/>
                  </a:cubicBezTo>
                  <a:cubicBezTo>
                    <a:pt x="817182" y="193435"/>
                    <a:pt x="840042" y="74902"/>
                    <a:pt x="848509" y="46115"/>
                  </a:cubicBezTo>
                  <a:cubicBezTo>
                    <a:pt x="856976" y="17328"/>
                    <a:pt x="856129" y="16482"/>
                    <a:pt x="858669" y="25795"/>
                  </a:cubicBezTo>
                  <a:cubicBezTo>
                    <a:pt x="861209" y="35108"/>
                    <a:pt x="858669" y="83368"/>
                    <a:pt x="863749" y="101995"/>
                  </a:cubicBezTo>
                  <a:cubicBezTo>
                    <a:pt x="868829" y="120622"/>
                    <a:pt x="885762" y="125702"/>
                    <a:pt x="889149" y="137555"/>
                  </a:cubicBezTo>
                  <a:cubicBezTo>
                    <a:pt x="892536" y="149408"/>
                    <a:pt x="881529" y="175655"/>
                    <a:pt x="884069" y="173115"/>
                  </a:cubicBezTo>
                  <a:cubicBezTo>
                    <a:pt x="886609" y="170575"/>
                    <a:pt x="895076" y="124855"/>
                    <a:pt x="904389" y="122315"/>
                  </a:cubicBezTo>
                  <a:cubicBezTo>
                    <a:pt x="913702" y="119775"/>
                    <a:pt x="927249" y="149408"/>
                    <a:pt x="939949" y="157875"/>
                  </a:cubicBezTo>
                  <a:cubicBezTo>
                    <a:pt x="952649" y="166342"/>
                    <a:pt x="969582" y="180735"/>
                    <a:pt x="980589" y="173115"/>
                  </a:cubicBezTo>
                  <a:cubicBezTo>
                    <a:pt x="991596" y="165495"/>
                    <a:pt x="998369" y="107075"/>
                    <a:pt x="1005989" y="112155"/>
                  </a:cubicBezTo>
                  <a:cubicBezTo>
                    <a:pt x="1013609" y="117235"/>
                    <a:pt x="1021229" y="184122"/>
                    <a:pt x="1026309" y="203595"/>
                  </a:cubicBezTo>
                  <a:cubicBezTo>
                    <a:pt x="1031389" y="223068"/>
                    <a:pt x="1032236" y="241695"/>
                    <a:pt x="1036469" y="228995"/>
                  </a:cubicBezTo>
                  <a:cubicBezTo>
                    <a:pt x="1040702" y="216295"/>
                    <a:pt x="1047476" y="145175"/>
                    <a:pt x="1051709" y="127395"/>
                  </a:cubicBezTo>
                  <a:cubicBezTo>
                    <a:pt x="1055942" y="109615"/>
                    <a:pt x="1056789" y="109615"/>
                    <a:pt x="1061869" y="122315"/>
                  </a:cubicBezTo>
                  <a:cubicBezTo>
                    <a:pt x="1066949" y="135015"/>
                    <a:pt x="1072876" y="185815"/>
                    <a:pt x="1082189" y="203595"/>
                  </a:cubicBezTo>
                  <a:cubicBezTo>
                    <a:pt x="1091502" y="221375"/>
                    <a:pt x="1110976" y="220528"/>
                    <a:pt x="1117749" y="228995"/>
                  </a:cubicBezTo>
                  <a:cubicBezTo>
                    <a:pt x="1124522" y="237462"/>
                    <a:pt x="1117749" y="268788"/>
                    <a:pt x="1122829" y="254395"/>
                  </a:cubicBezTo>
                  <a:cubicBezTo>
                    <a:pt x="1127909" y="240002"/>
                    <a:pt x="1140609" y="151102"/>
                    <a:pt x="1148229" y="142635"/>
                  </a:cubicBezTo>
                  <a:cubicBezTo>
                    <a:pt x="1155849" y="134168"/>
                    <a:pt x="1157542" y="212062"/>
                    <a:pt x="1168549" y="203595"/>
                  </a:cubicBezTo>
                  <a:cubicBezTo>
                    <a:pt x="1179556" y="195128"/>
                    <a:pt x="1203262" y="118082"/>
                    <a:pt x="1214269" y="91835"/>
                  </a:cubicBezTo>
                  <a:cubicBezTo>
                    <a:pt x="1225276" y="65588"/>
                    <a:pt x="1229509" y="56275"/>
                    <a:pt x="1234589" y="46115"/>
                  </a:cubicBezTo>
                  <a:cubicBezTo>
                    <a:pt x="1239669" y="35955"/>
                    <a:pt x="1237976" y="24948"/>
                    <a:pt x="1244749" y="30875"/>
                  </a:cubicBezTo>
                  <a:cubicBezTo>
                    <a:pt x="1251522" y="36802"/>
                    <a:pt x="1265069" y="61355"/>
                    <a:pt x="1275229" y="81675"/>
                  </a:cubicBezTo>
                  <a:cubicBezTo>
                    <a:pt x="1285389" y="101995"/>
                    <a:pt x="1298936" y="158722"/>
                    <a:pt x="1305709" y="152795"/>
                  </a:cubicBezTo>
                  <a:cubicBezTo>
                    <a:pt x="1312482" y="146868"/>
                    <a:pt x="1309096" y="41882"/>
                    <a:pt x="1315869" y="46115"/>
                  </a:cubicBezTo>
                  <a:cubicBezTo>
                    <a:pt x="1322642" y="50348"/>
                    <a:pt x="1336189" y="148562"/>
                    <a:pt x="1346349" y="178195"/>
                  </a:cubicBezTo>
                  <a:cubicBezTo>
                    <a:pt x="1356509" y="207828"/>
                    <a:pt x="1371749" y="206135"/>
                    <a:pt x="1376829" y="223915"/>
                  </a:cubicBezTo>
                  <a:cubicBezTo>
                    <a:pt x="1381909" y="241695"/>
                    <a:pt x="1377676" y="263708"/>
                    <a:pt x="1376829" y="284875"/>
                  </a:cubicBezTo>
                  <a:cubicBezTo>
                    <a:pt x="1375982" y="306042"/>
                    <a:pt x="1375982" y="336522"/>
                    <a:pt x="1371749" y="350915"/>
                  </a:cubicBezTo>
                  <a:cubicBezTo>
                    <a:pt x="1367516" y="365308"/>
                    <a:pt x="1357356" y="368695"/>
                    <a:pt x="1351429" y="371235"/>
                  </a:cubicBezTo>
                  <a:cubicBezTo>
                    <a:pt x="1345502" y="373775"/>
                    <a:pt x="1340422" y="350915"/>
                    <a:pt x="1336189" y="366155"/>
                  </a:cubicBezTo>
                  <a:cubicBezTo>
                    <a:pt x="1331956" y="381395"/>
                    <a:pt x="1333649" y="447435"/>
                    <a:pt x="1326029" y="462675"/>
                  </a:cubicBezTo>
                  <a:cubicBezTo>
                    <a:pt x="1318409" y="477915"/>
                    <a:pt x="1298089" y="448282"/>
                    <a:pt x="1290469" y="457595"/>
                  </a:cubicBezTo>
                  <a:cubicBezTo>
                    <a:pt x="1282849" y="466908"/>
                    <a:pt x="1283696" y="504162"/>
                    <a:pt x="1280309" y="518555"/>
                  </a:cubicBezTo>
                  <a:cubicBezTo>
                    <a:pt x="1276922" y="532948"/>
                    <a:pt x="1281156" y="545648"/>
                    <a:pt x="1270149" y="543955"/>
                  </a:cubicBezTo>
                  <a:cubicBezTo>
                    <a:pt x="1259142" y="542262"/>
                    <a:pt x="1232896" y="506702"/>
                    <a:pt x="1214269" y="508395"/>
                  </a:cubicBezTo>
                  <a:cubicBezTo>
                    <a:pt x="1195642" y="510088"/>
                    <a:pt x="1171089" y="552422"/>
                    <a:pt x="1158389" y="554115"/>
                  </a:cubicBezTo>
                  <a:cubicBezTo>
                    <a:pt x="1145689" y="555808"/>
                    <a:pt x="1146536" y="510935"/>
                    <a:pt x="1138069" y="518555"/>
                  </a:cubicBezTo>
                  <a:cubicBezTo>
                    <a:pt x="1129602" y="526175"/>
                    <a:pt x="1117749" y="590522"/>
                    <a:pt x="1107589" y="599835"/>
                  </a:cubicBezTo>
                  <a:cubicBezTo>
                    <a:pt x="1097429" y="609148"/>
                    <a:pt x="1084729" y="571895"/>
                    <a:pt x="1077109" y="574435"/>
                  </a:cubicBezTo>
                  <a:cubicBezTo>
                    <a:pt x="1069489" y="576975"/>
                    <a:pt x="1066102" y="606608"/>
                    <a:pt x="1061869" y="615075"/>
                  </a:cubicBezTo>
                  <a:cubicBezTo>
                    <a:pt x="1057636" y="623542"/>
                    <a:pt x="1058482" y="630315"/>
                    <a:pt x="1051709" y="625235"/>
                  </a:cubicBezTo>
                  <a:cubicBezTo>
                    <a:pt x="1044936" y="620155"/>
                    <a:pt x="1026309" y="582902"/>
                    <a:pt x="1021229" y="584595"/>
                  </a:cubicBezTo>
                  <a:cubicBezTo>
                    <a:pt x="1016149" y="586288"/>
                    <a:pt x="1023769" y="621848"/>
                    <a:pt x="1021229" y="635395"/>
                  </a:cubicBezTo>
                  <a:cubicBezTo>
                    <a:pt x="1018689" y="648942"/>
                    <a:pt x="1010222" y="669262"/>
                    <a:pt x="1005989" y="665875"/>
                  </a:cubicBezTo>
                  <a:cubicBezTo>
                    <a:pt x="1001756" y="662488"/>
                    <a:pt x="1001756" y="625235"/>
                    <a:pt x="995829" y="615075"/>
                  </a:cubicBezTo>
                  <a:cubicBezTo>
                    <a:pt x="989902" y="604915"/>
                    <a:pt x="981436" y="609995"/>
                    <a:pt x="970429" y="604915"/>
                  </a:cubicBezTo>
                  <a:cubicBezTo>
                    <a:pt x="959422" y="599835"/>
                    <a:pt x="936562" y="590522"/>
                    <a:pt x="929789" y="584595"/>
                  </a:cubicBezTo>
                  <a:cubicBezTo>
                    <a:pt x="923016" y="578668"/>
                    <a:pt x="935716" y="550728"/>
                    <a:pt x="929789" y="569355"/>
                  </a:cubicBezTo>
                  <a:cubicBezTo>
                    <a:pt x="923862" y="587982"/>
                    <a:pt x="905236" y="693815"/>
                    <a:pt x="894229" y="696355"/>
                  </a:cubicBezTo>
                  <a:cubicBezTo>
                    <a:pt x="883222" y="698895"/>
                    <a:pt x="871369" y="597295"/>
                    <a:pt x="863749" y="584595"/>
                  </a:cubicBezTo>
                  <a:cubicBezTo>
                    <a:pt x="856129" y="571895"/>
                    <a:pt x="856976" y="621848"/>
                    <a:pt x="848509" y="620155"/>
                  </a:cubicBezTo>
                  <a:cubicBezTo>
                    <a:pt x="840042" y="618462"/>
                    <a:pt x="823956" y="571048"/>
                    <a:pt x="812949" y="574435"/>
                  </a:cubicBezTo>
                  <a:cubicBezTo>
                    <a:pt x="801942" y="577822"/>
                    <a:pt x="789242" y="626082"/>
                    <a:pt x="782469" y="640475"/>
                  </a:cubicBezTo>
                  <a:cubicBezTo>
                    <a:pt x="775696" y="654868"/>
                    <a:pt x="779929" y="666722"/>
                    <a:pt x="772309" y="660795"/>
                  </a:cubicBezTo>
                  <a:cubicBezTo>
                    <a:pt x="764689" y="654868"/>
                    <a:pt x="746062" y="615922"/>
                    <a:pt x="736749" y="604915"/>
                  </a:cubicBezTo>
                  <a:cubicBezTo>
                    <a:pt x="727436" y="593908"/>
                    <a:pt x="719816" y="590522"/>
                    <a:pt x="716429" y="594755"/>
                  </a:cubicBezTo>
                  <a:cubicBezTo>
                    <a:pt x="713042" y="598988"/>
                    <a:pt x="729129" y="635395"/>
                    <a:pt x="716429" y="630315"/>
                  </a:cubicBezTo>
                  <a:cubicBezTo>
                    <a:pt x="703729" y="625235"/>
                    <a:pt x="656316" y="565122"/>
                    <a:pt x="640229" y="564275"/>
                  </a:cubicBezTo>
                  <a:cubicBezTo>
                    <a:pt x="624142" y="563428"/>
                    <a:pt x="628376" y="625235"/>
                    <a:pt x="619909" y="625235"/>
                  </a:cubicBezTo>
                  <a:cubicBezTo>
                    <a:pt x="611442" y="625235"/>
                    <a:pt x="597896" y="565968"/>
                    <a:pt x="589429" y="564275"/>
                  </a:cubicBezTo>
                  <a:cubicBezTo>
                    <a:pt x="580962" y="562582"/>
                    <a:pt x="574189" y="603222"/>
                    <a:pt x="569109" y="615075"/>
                  </a:cubicBezTo>
                  <a:cubicBezTo>
                    <a:pt x="564029" y="626928"/>
                    <a:pt x="563182" y="648942"/>
                    <a:pt x="558949" y="635395"/>
                  </a:cubicBezTo>
                  <a:cubicBezTo>
                    <a:pt x="554716" y="621848"/>
                    <a:pt x="547942" y="542262"/>
                    <a:pt x="543709" y="533795"/>
                  </a:cubicBezTo>
                  <a:cubicBezTo>
                    <a:pt x="539476" y="525328"/>
                    <a:pt x="538629" y="573588"/>
                    <a:pt x="533549" y="584595"/>
                  </a:cubicBezTo>
                  <a:cubicBezTo>
                    <a:pt x="528469" y="595602"/>
                    <a:pt x="524236" y="615075"/>
                    <a:pt x="513229" y="599835"/>
                  </a:cubicBezTo>
                  <a:cubicBezTo>
                    <a:pt x="502222" y="584595"/>
                    <a:pt x="477669" y="504162"/>
                    <a:pt x="467509" y="493155"/>
                  </a:cubicBezTo>
                  <a:cubicBezTo>
                    <a:pt x="457349" y="482148"/>
                    <a:pt x="454809" y="521095"/>
                    <a:pt x="452269" y="533795"/>
                  </a:cubicBezTo>
                  <a:cubicBezTo>
                    <a:pt x="449729" y="546495"/>
                    <a:pt x="457349" y="583748"/>
                    <a:pt x="452269" y="569355"/>
                  </a:cubicBezTo>
                  <a:cubicBezTo>
                    <a:pt x="447189" y="554962"/>
                    <a:pt x="432796" y="463522"/>
                    <a:pt x="421789" y="447435"/>
                  </a:cubicBezTo>
                  <a:cubicBezTo>
                    <a:pt x="410782" y="431348"/>
                    <a:pt x="395542" y="465215"/>
                    <a:pt x="386229" y="472835"/>
                  </a:cubicBezTo>
                  <a:cubicBezTo>
                    <a:pt x="376916" y="480455"/>
                    <a:pt x="378609" y="512628"/>
                    <a:pt x="365909" y="493155"/>
                  </a:cubicBezTo>
                  <a:cubicBezTo>
                    <a:pt x="353209" y="473682"/>
                    <a:pt x="322729" y="365308"/>
                    <a:pt x="310029" y="355995"/>
                  </a:cubicBezTo>
                  <a:cubicBezTo>
                    <a:pt x="297329" y="346682"/>
                    <a:pt x="297329" y="439815"/>
                    <a:pt x="289709" y="437275"/>
                  </a:cubicBezTo>
                  <a:cubicBezTo>
                    <a:pt x="282089" y="434735"/>
                    <a:pt x="271929" y="356842"/>
                    <a:pt x="264309" y="340755"/>
                  </a:cubicBezTo>
                  <a:cubicBezTo>
                    <a:pt x="256689" y="324668"/>
                    <a:pt x="251609" y="347528"/>
                    <a:pt x="243989" y="340755"/>
                  </a:cubicBezTo>
                  <a:cubicBezTo>
                    <a:pt x="236369" y="333982"/>
                    <a:pt x="225362" y="311968"/>
                    <a:pt x="218589" y="300115"/>
                  </a:cubicBezTo>
                  <a:cubicBezTo>
                    <a:pt x="211816" y="288262"/>
                    <a:pt x="210122" y="262862"/>
                    <a:pt x="203349" y="269635"/>
                  </a:cubicBezTo>
                  <a:cubicBezTo>
                    <a:pt x="196576" y="276408"/>
                    <a:pt x="184722" y="341602"/>
                    <a:pt x="177949" y="340755"/>
                  </a:cubicBezTo>
                  <a:cubicBezTo>
                    <a:pt x="171176" y="339908"/>
                    <a:pt x="168636" y="284028"/>
                    <a:pt x="162709" y="264555"/>
                  </a:cubicBezTo>
                  <a:cubicBezTo>
                    <a:pt x="156782" y="245082"/>
                    <a:pt x="148316" y="237462"/>
                    <a:pt x="142389" y="223915"/>
                  </a:cubicBezTo>
                  <a:cubicBezTo>
                    <a:pt x="136462" y="210368"/>
                    <a:pt x="131382" y="194282"/>
                    <a:pt x="127149" y="183275"/>
                  </a:cubicBezTo>
                  <a:cubicBezTo>
                    <a:pt x="122916" y="172268"/>
                    <a:pt x="119529" y="157028"/>
                    <a:pt x="116989" y="157875"/>
                  </a:cubicBezTo>
                  <a:cubicBezTo>
                    <a:pt x="114449" y="158722"/>
                    <a:pt x="115296" y="180735"/>
                    <a:pt x="111909" y="188355"/>
                  </a:cubicBezTo>
                  <a:cubicBezTo>
                    <a:pt x="108522" y="195975"/>
                    <a:pt x="102596" y="208675"/>
                    <a:pt x="96669" y="203595"/>
                  </a:cubicBezTo>
                  <a:cubicBezTo>
                    <a:pt x="90742" y="198515"/>
                    <a:pt x="81429" y="169728"/>
                    <a:pt x="76349" y="157875"/>
                  </a:cubicBezTo>
                  <a:cubicBezTo>
                    <a:pt x="71269" y="146022"/>
                    <a:pt x="70422" y="123162"/>
                    <a:pt x="66189" y="132475"/>
                  </a:cubicBezTo>
                  <a:cubicBezTo>
                    <a:pt x="61956" y="141788"/>
                    <a:pt x="61109" y="201055"/>
                    <a:pt x="50949" y="213755"/>
                  </a:cubicBezTo>
                  <a:cubicBezTo>
                    <a:pt x="40789" y="226455"/>
                    <a:pt x="2689" y="236615"/>
                    <a:pt x="149" y="21375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148"/>
            <p:cNvSpPr/>
            <p:nvPr/>
          </p:nvSpPr>
          <p:spPr>
            <a:xfrm>
              <a:off x="5200074" y="2346611"/>
              <a:ext cx="1398865" cy="844076"/>
            </a:xfrm>
            <a:custGeom>
              <a:avLst/>
              <a:gdLst>
                <a:gd name="connsiteX0" fmla="*/ 1846 w 1398865"/>
                <a:gd name="connsiteY0" fmla="*/ 513429 h 844076"/>
                <a:gd name="connsiteX1" fmla="*/ 22166 w 1398865"/>
                <a:gd name="connsiteY1" fmla="*/ 452469 h 844076"/>
                <a:gd name="connsiteX2" fmla="*/ 62806 w 1398865"/>
                <a:gd name="connsiteY2" fmla="*/ 396589 h 844076"/>
                <a:gd name="connsiteX3" fmla="*/ 62806 w 1398865"/>
                <a:gd name="connsiteY3" fmla="*/ 350869 h 844076"/>
                <a:gd name="connsiteX4" fmla="*/ 103446 w 1398865"/>
                <a:gd name="connsiteY4" fmla="*/ 366109 h 844076"/>
                <a:gd name="connsiteX5" fmla="*/ 139006 w 1398865"/>
                <a:gd name="connsiteY5" fmla="*/ 310229 h 844076"/>
                <a:gd name="connsiteX6" fmla="*/ 164406 w 1398865"/>
                <a:gd name="connsiteY6" fmla="*/ 269589 h 844076"/>
                <a:gd name="connsiteX7" fmla="*/ 194886 w 1398865"/>
                <a:gd name="connsiteY7" fmla="*/ 284829 h 844076"/>
                <a:gd name="connsiteX8" fmla="*/ 220286 w 1398865"/>
                <a:gd name="connsiteY8" fmla="*/ 249269 h 844076"/>
                <a:gd name="connsiteX9" fmla="*/ 220286 w 1398865"/>
                <a:gd name="connsiteY9" fmla="*/ 193389 h 844076"/>
                <a:gd name="connsiteX10" fmla="*/ 235526 w 1398865"/>
                <a:gd name="connsiteY10" fmla="*/ 117189 h 844076"/>
                <a:gd name="connsiteX11" fmla="*/ 255846 w 1398865"/>
                <a:gd name="connsiteY11" fmla="*/ 147669 h 844076"/>
                <a:gd name="connsiteX12" fmla="*/ 271086 w 1398865"/>
                <a:gd name="connsiteY12" fmla="*/ 213709 h 844076"/>
                <a:gd name="connsiteX13" fmla="*/ 281246 w 1398865"/>
                <a:gd name="connsiteY13" fmla="*/ 152749 h 844076"/>
                <a:gd name="connsiteX14" fmla="*/ 286326 w 1398865"/>
                <a:gd name="connsiteY14" fmla="*/ 142589 h 844076"/>
                <a:gd name="connsiteX15" fmla="*/ 316806 w 1398865"/>
                <a:gd name="connsiteY15" fmla="*/ 167989 h 844076"/>
                <a:gd name="connsiteX16" fmla="*/ 326966 w 1398865"/>
                <a:gd name="connsiteY16" fmla="*/ 198469 h 844076"/>
                <a:gd name="connsiteX17" fmla="*/ 347286 w 1398865"/>
                <a:gd name="connsiteY17" fmla="*/ 76549 h 844076"/>
                <a:gd name="connsiteX18" fmla="*/ 377766 w 1398865"/>
                <a:gd name="connsiteY18" fmla="*/ 198469 h 844076"/>
                <a:gd name="connsiteX19" fmla="*/ 393006 w 1398865"/>
                <a:gd name="connsiteY19" fmla="*/ 249269 h 844076"/>
                <a:gd name="connsiteX20" fmla="*/ 418406 w 1398865"/>
                <a:gd name="connsiteY20" fmla="*/ 137509 h 844076"/>
                <a:gd name="connsiteX21" fmla="*/ 428566 w 1398865"/>
                <a:gd name="connsiteY21" fmla="*/ 107029 h 844076"/>
                <a:gd name="connsiteX22" fmla="*/ 453966 w 1398865"/>
                <a:gd name="connsiteY22" fmla="*/ 157829 h 844076"/>
                <a:gd name="connsiteX23" fmla="*/ 499686 w 1398865"/>
                <a:gd name="connsiteY23" fmla="*/ 101949 h 844076"/>
                <a:gd name="connsiteX24" fmla="*/ 509846 w 1398865"/>
                <a:gd name="connsiteY24" fmla="*/ 167989 h 844076"/>
                <a:gd name="connsiteX25" fmla="*/ 545406 w 1398865"/>
                <a:gd name="connsiteY25" fmla="*/ 132429 h 844076"/>
                <a:gd name="connsiteX26" fmla="*/ 545406 w 1398865"/>
                <a:gd name="connsiteY26" fmla="*/ 86709 h 844076"/>
                <a:gd name="connsiteX27" fmla="*/ 575886 w 1398865"/>
                <a:gd name="connsiteY27" fmla="*/ 56229 h 844076"/>
                <a:gd name="connsiteX28" fmla="*/ 606366 w 1398865"/>
                <a:gd name="connsiteY28" fmla="*/ 10509 h 844076"/>
                <a:gd name="connsiteX29" fmla="*/ 647006 w 1398865"/>
                <a:gd name="connsiteY29" fmla="*/ 117189 h 844076"/>
                <a:gd name="connsiteX30" fmla="*/ 667326 w 1398865"/>
                <a:gd name="connsiteY30" fmla="*/ 66389 h 844076"/>
                <a:gd name="connsiteX31" fmla="*/ 702886 w 1398865"/>
                <a:gd name="connsiteY31" fmla="*/ 349 h 844076"/>
                <a:gd name="connsiteX32" fmla="*/ 702886 w 1398865"/>
                <a:gd name="connsiteY32" fmla="*/ 96869 h 844076"/>
                <a:gd name="connsiteX33" fmla="*/ 733366 w 1398865"/>
                <a:gd name="connsiteY33" fmla="*/ 51149 h 844076"/>
                <a:gd name="connsiteX34" fmla="*/ 763846 w 1398865"/>
                <a:gd name="connsiteY34" fmla="*/ 66389 h 844076"/>
                <a:gd name="connsiteX35" fmla="*/ 789246 w 1398865"/>
                <a:gd name="connsiteY35" fmla="*/ 40989 h 844076"/>
                <a:gd name="connsiteX36" fmla="*/ 834966 w 1398865"/>
                <a:gd name="connsiteY36" fmla="*/ 76549 h 844076"/>
                <a:gd name="connsiteX37" fmla="*/ 850206 w 1398865"/>
                <a:gd name="connsiteY37" fmla="*/ 40989 h 844076"/>
                <a:gd name="connsiteX38" fmla="*/ 885766 w 1398865"/>
                <a:gd name="connsiteY38" fmla="*/ 188309 h 844076"/>
                <a:gd name="connsiteX39" fmla="*/ 916246 w 1398865"/>
                <a:gd name="connsiteY39" fmla="*/ 132429 h 844076"/>
                <a:gd name="connsiteX40" fmla="*/ 961966 w 1398865"/>
                <a:gd name="connsiteY40" fmla="*/ 208629 h 844076"/>
                <a:gd name="connsiteX41" fmla="*/ 977206 w 1398865"/>
                <a:gd name="connsiteY41" fmla="*/ 244189 h 844076"/>
                <a:gd name="connsiteX42" fmla="*/ 992446 w 1398865"/>
                <a:gd name="connsiteY42" fmla="*/ 203549 h 844076"/>
                <a:gd name="connsiteX43" fmla="*/ 1017846 w 1398865"/>
                <a:gd name="connsiteY43" fmla="*/ 259429 h 844076"/>
                <a:gd name="connsiteX44" fmla="*/ 1033086 w 1398865"/>
                <a:gd name="connsiteY44" fmla="*/ 259429 h 844076"/>
                <a:gd name="connsiteX45" fmla="*/ 1053406 w 1398865"/>
                <a:gd name="connsiteY45" fmla="*/ 320389 h 844076"/>
                <a:gd name="connsiteX46" fmla="*/ 1088966 w 1398865"/>
                <a:gd name="connsiteY46" fmla="*/ 294989 h 844076"/>
                <a:gd name="connsiteX47" fmla="*/ 1119446 w 1398865"/>
                <a:gd name="connsiteY47" fmla="*/ 355949 h 844076"/>
                <a:gd name="connsiteX48" fmla="*/ 1139766 w 1398865"/>
                <a:gd name="connsiteY48" fmla="*/ 421989 h 844076"/>
                <a:gd name="connsiteX49" fmla="*/ 1155006 w 1398865"/>
                <a:gd name="connsiteY49" fmla="*/ 477869 h 844076"/>
                <a:gd name="connsiteX50" fmla="*/ 1195646 w 1398865"/>
                <a:gd name="connsiteY50" fmla="*/ 508349 h 844076"/>
                <a:gd name="connsiteX51" fmla="*/ 1221046 w 1398865"/>
                <a:gd name="connsiteY51" fmla="*/ 574389 h 844076"/>
                <a:gd name="connsiteX52" fmla="*/ 1271846 w 1398865"/>
                <a:gd name="connsiteY52" fmla="*/ 645509 h 844076"/>
                <a:gd name="connsiteX53" fmla="*/ 1337886 w 1398865"/>
                <a:gd name="connsiteY53" fmla="*/ 630269 h 844076"/>
                <a:gd name="connsiteX54" fmla="*/ 1358206 w 1398865"/>
                <a:gd name="connsiteY54" fmla="*/ 742029 h 844076"/>
                <a:gd name="connsiteX55" fmla="*/ 1393766 w 1398865"/>
                <a:gd name="connsiteY55" fmla="*/ 808069 h 844076"/>
                <a:gd name="connsiteX56" fmla="*/ 1393766 w 1398865"/>
                <a:gd name="connsiteY56" fmla="*/ 843629 h 844076"/>
                <a:gd name="connsiteX57" fmla="*/ 1348046 w 1398865"/>
                <a:gd name="connsiteY57" fmla="*/ 823309 h 844076"/>
                <a:gd name="connsiteX58" fmla="*/ 1312486 w 1398865"/>
                <a:gd name="connsiteY58" fmla="*/ 757269 h 844076"/>
                <a:gd name="connsiteX59" fmla="*/ 1297246 w 1398865"/>
                <a:gd name="connsiteY59" fmla="*/ 711549 h 844076"/>
                <a:gd name="connsiteX60" fmla="*/ 1266766 w 1398865"/>
                <a:gd name="connsiteY60" fmla="*/ 681069 h 844076"/>
                <a:gd name="connsiteX61" fmla="*/ 1221046 w 1398865"/>
                <a:gd name="connsiteY61" fmla="*/ 645509 h 844076"/>
                <a:gd name="connsiteX62" fmla="*/ 1200726 w 1398865"/>
                <a:gd name="connsiteY62" fmla="*/ 589629 h 844076"/>
                <a:gd name="connsiteX63" fmla="*/ 1175326 w 1398865"/>
                <a:gd name="connsiteY63" fmla="*/ 528669 h 844076"/>
                <a:gd name="connsiteX64" fmla="*/ 1139766 w 1398865"/>
                <a:gd name="connsiteY64" fmla="*/ 599789 h 844076"/>
                <a:gd name="connsiteX65" fmla="*/ 1104206 w 1398865"/>
                <a:gd name="connsiteY65" fmla="*/ 584549 h 844076"/>
                <a:gd name="connsiteX66" fmla="*/ 1073726 w 1398865"/>
                <a:gd name="connsiteY66" fmla="*/ 447389 h 844076"/>
                <a:gd name="connsiteX67" fmla="*/ 1028006 w 1398865"/>
                <a:gd name="connsiteY67" fmla="*/ 569309 h 844076"/>
                <a:gd name="connsiteX68" fmla="*/ 956886 w 1398865"/>
                <a:gd name="connsiteY68" fmla="*/ 406749 h 844076"/>
                <a:gd name="connsiteX69" fmla="*/ 916246 w 1398865"/>
                <a:gd name="connsiteY69" fmla="*/ 523589 h 844076"/>
                <a:gd name="connsiteX70" fmla="*/ 890846 w 1398865"/>
                <a:gd name="connsiteY70" fmla="*/ 467709 h 844076"/>
                <a:gd name="connsiteX71" fmla="*/ 855286 w 1398865"/>
                <a:gd name="connsiteY71" fmla="*/ 482949 h 844076"/>
                <a:gd name="connsiteX72" fmla="*/ 834966 w 1398865"/>
                <a:gd name="connsiteY72" fmla="*/ 528669 h 844076"/>
                <a:gd name="connsiteX73" fmla="*/ 824806 w 1398865"/>
                <a:gd name="connsiteY73" fmla="*/ 447389 h 844076"/>
                <a:gd name="connsiteX74" fmla="*/ 804486 w 1398865"/>
                <a:gd name="connsiteY74" fmla="*/ 518509 h 844076"/>
                <a:gd name="connsiteX75" fmla="*/ 799406 w 1398865"/>
                <a:gd name="connsiteY75" fmla="*/ 574389 h 844076"/>
                <a:gd name="connsiteX76" fmla="*/ 763846 w 1398865"/>
                <a:gd name="connsiteY76" fmla="*/ 569309 h 844076"/>
                <a:gd name="connsiteX77" fmla="*/ 743526 w 1398865"/>
                <a:gd name="connsiteY77" fmla="*/ 564229 h 844076"/>
                <a:gd name="connsiteX78" fmla="*/ 723206 w 1398865"/>
                <a:gd name="connsiteY78" fmla="*/ 559149 h 844076"/>
                <a:gd name="connsiteX79" fmla="*/ 692726 w 1398865"/>
                <a:gd name="connsiteY79" fmla="*/ 609949 h 844076"/>
                <a:gd name="connsiteX80" fmla="*/ 662246 w 1398865"/>
                <a:gd name="connsiteY80" fmla="*/ 538829 h 844076"/>
                <a:gd name="connsiteX81" fmla="*/ 641926 w 1398865"/>
                <a:gd name="connsiteY81" fmla="*/ 559149 h 844076"/>
                <a:gd name="connsiteX82" fmla="*/ 626686 w 1398865"/>
                <a:gd name="connsiteY82" fmla="*/ 569309 h 844076"/>
                <a:gd name="connsiteX83" fmla="*/ 616526 w 1398865"/>
                <a:gd name="connsiteY83" fmla="*/ 452469 h 844076"/>
                <a:gd name="connsiteX84" fmla="*/ 596206 w 1398865"/>
                <a:gd name="connsiteY84" fmla="*/ 543909 h 844076"/>
                <a:gd name="connsiteX85" fmla="*/ 570806 w 1398865"/>
                <a:gd name="connsiteY85" fmla="*/ 620109 h 844076"/>
                <a:gd name="connsiteX86" fmla="*/ 545406 w 1398865"/>
                <a:gd name="connsiteY86" fmla="*/ 650589 h 844076"/>
                <a:gd name="connsiteX87" fmla="*/ 509846 w 1398865"/>
                <a:gd name="connsiteY87" fmla="*/ 630269 h 844076"/>
                <a:gd name="connsiteX88" fmla="*/ 509846 w 1398865"/>
                <a:gd name="connsiteY88" fmla="*/ 675989 h 844076"/>
                <a:gd name="connsiteX89" fmla="*/ 499686 w 1398865"/>
                <a:gd name="connsiteY89" fmla="*/ 721709 h 844076"/>
                <a:gd name="connsiteX90" fmla="*/ 494606 w 1398865"/>
                <a:gd name="connsiteY90" fmla="*/ 777589 h 844076"/>
                <a:gd name="connsiteX91" fmla="*/ 459046 w 1398865"/>
                <a:gd name="connsiteY91" fmla="*/ 747109 h 844076"/>
                <a:gd name="connsiteX92" fmla="*/ 433646 w 1398865"/>
                <a:gd name="connsiteY92" fmla="*/ 747109 h 844076"/>
                <a:gd name="connsiteX93" fmla="*/ 408246 w 1398865"/>
                <a:gd name="connsiteY93" fmla="*/ 696309 h 844076"/>
                <a:gd name="connsiteX94" fmla="*/ 393006 w 1398865"/>
                <a:gd name="connsiteY94" fmla="*/ 645509 h 844076"/>
                <a:gd name="connsiteX95" fmla="*/ 362526 w 1398865"/>
                <a:gd name="connsiteY95" fmla="*/ 721709 h 844076"/>
                <a:gd name="connsiteX96" fmla="*/ 347286 w 1398865"/>
                <a:gd name="connsiteY96" fmla="*/ 762349 h 844076"/>
                <a:gd name="connsiteX97" fmla="*/ 321886 w 1398865"/>
                <a:gd name="connsiteY97" fmla="*/ 777589 h 844076"/>
                <a:gd name="connsiteX98" fmla="*/ 321886 w 1398865"/>
                <a:gd name="connsiteY98" fmla="*/ 711549 h 844076"/>
                <a:gd name="connsiteX99" fmla="*/ 306646 w 1398865"/>
                <a:gd name="connsiteY99" fmla="*/ 635349 h 844076"/>
                <a:gd name="connsiteX100" fmla="*/ 306646 w 1398865"/>
                <a:gd name="connsiteY100" fmla="*/ 523589 h 844076"/>
                <a:gd name="connsiteX101" fmla="*/ 296486 w 1398865"/>
                <a:gd name="connsiteY101" fmla="*/ 508349 h 844076"/>
                <a:gd name="connsiteX102" fmla="*/ 271086 w 1398865"/>
                <a:gd name="connsiteY102" fmla="*/ 589629 h 844076"/>
                <a:gd name="connsiteX103" fmla="*/ 266006 w 1398865"/>
                <a:gd name="connsiteY103" fmla="*/ 660749 h 844076"/>
                <a:gd name="connsiteX104" fmla="*/ 255846 w 1398865"/>
                <a:gd name="connsiteY104" fmla="*/ 579469 h 844076"/>
                <a:gd name="connsiteX105" fmla="*/ 245686 w 1398865"/>
                <a:gd name="connsiteY105" fmla="*/ 543909 h 844076"/>
                <a:gd name="connsiteX106" fmla="*/ 240606 w 1398865"/>
                <a:gd name="connsiteY106" fmla="*/ 528669 h 844076"/>
                <a:gd name="connsiteX107" fmla="*/ 179646 w 1398865"/>
                <a:gd name="connsiteY107" fmla="*/ 538829 h 844076"/>
                <a:gd name="connsiteX108" fmla="*/ 179646 w 1398865"/>
                <a:gd name="connsiteY108" fmla="*/ 574389 h 844076"/>
                <a:gd name="connsiteX109" fmla="*/ 159326 w 1398865"/>
                <a:gd name="connsiteY109" fmla="*/ 538829 h 844076"/>
                <a:gd name="connsiteX110" fmla="*/ 133926 w 1398865"/>
                <a:gd name="connsiteY110" fmla="*/ 447389 h 844076"/>
                <a:gd name="connsiteX111" fmla="*/ 123766 w 1398865"/>
                <a:gd name="connsiteY111" fmla="*/ 411829 h 844076"/>
                <a:gd name="connsiteX112" fmla="*/ 93286 w 1398865"/>
                <a:gd name="connsiteY112" fmla="*/ 416909 h 844076"/>
                <a:gd name="connsiteX113" fmla="*/ 67886 w 1398865"/>
                <a:gd name="connsiteY113" fmla="*/ 462629 h 844076"/>
                <a:gd name="connsiteX114" fmla="*/ 1846 w 1398865"/>
                <a:gd name="connsiteY114" fmla="*/ 513429 h 8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398865" h="844076">
                  <a:moveTo>
                    <a:pt x="1846" y="513429"/>
                  </a:moveTo>
                  <a:cubicBezTo>
                    <a:pt x="-5774" y="511736"/>
                    <a:pt x="12006" y="471942"/>
                    <a:pt x="22166" y="452469"/>
                  </a:cubicBezTo>
                  <a:cubicBezTo>
                    <a:pt x="32326" y="432996"/>
                    <a:pt x="56033" y="413522"/>
                    <a:pt x="62806" y="396589"/>
                  </a:cubicBezTo>
                  <a:cubicBezTo>
                    <a:pt x="69579" y="379656"/>
                    <a:pt x="56033" y="355949"/>
                    <a:pt x="62806" y="350869"/>
                  </a:cubicBezTo>
                  <a:cubicBezTo>
                    <a:pt x="69579" y="345789"/>
                    <a:pt x="90746" y="372882"/>
                    <a:pt x="103446" y="366109"/>
                  </a:cubicBezTo>
                  <a:cubicBezTo>
                    <a:pt x="116146" y="359336"/>
                    <a:pt x="128846" y="326316"/>
                    <a:pt x="139006" y="310229"/>
                  </a:cubicBezTo>
                  <a:cubicBezTo>
                    <a:pt x="149166" y="294142"/>
                    <a:pt x="155093" y="273822"/>
                    <a:pt x="164406" y="269589"/>
                  </a:cubicBezTo>
                  <a:cubicBezTo>
                    <a:pt x="173719" y="265356"/>
                    <a:pt x="185573" y="288216"/>
                    <a:pt x="194886" y="284829"/>
                  </a:cubicBezTo>
                  <a:cubicBezTo>
                    <a:pt x="204199" y="281442"/>
                    <a:pt x="216053" y="264509"/>
                    <a:pt x="220286" y="249269"/>
                  </a:cubicBezTo>
                  <a:cubicBezTo>
                    <a:pt x="224519" y="234029"/>
                    <a:pt x="217746" y="215402"/>
                    <a:pt x="220286" y="193389"/>
                  </a:cubicBezTo>
                  <a:cubicBezTo>
                    <a:pt x="222826" y="171376"/>
                    <a:pt x="229599" y="124809"/>
                    <a:pt x="235526" y="117189"/>
                  </a:cubicBezTo>
                  <a:cubicBezTo>
                    <a:pt x="241453" y="109569"/>
                    <a:pt x="249919" y="131582"/>
                    <a:pt x="255846" y="147669"/>
                  </a:cubicBezTo>
                  <a:cubicBezTo>
                    <a:pt x="261773" y="163756"/>
                    <a:pt x="266853" y="212862"/>
                    <a:pt x="271086" y="213709"/>
                  </a:cubicBezTo>
                  <a:cubicBezTo>
                    <a:pt x="275319" y="214556"/>
                    <a:pt x="278706" y="164602"/>
                    <a:pt x="281246" y="152749"/>
                  </a:cubicBezTo>
                  <a:cubicBezTo>
                    <a:pt x="283786" y="140896"/>
                    <a:pt x="280399" y="140049"/>
                    <a:pt x="286326" y="142589"/>
                  </a:cubicBezTo>
                  <a:cubicBezTo>
                    <a:pt x="292253" y="145129"/>
                    <a:pt x="310033" y="158676"/>
                    <a:pt x="316806" y="167989"/>
                  </a:cubicBezTo>
                  <a:cubicBezTo>
                    <a:pt x="323579" y="177302"/>
                    <a:pt x="321886" y="213709"/>
                    <a:pt x="326966" y="198469"/>
                  </a:cubicBezTo>
                  <a:cubicBezTo>
                    <a:pt x="332046" y="183229"/>
                    <a:pt x="338819" y="76549"/>
                    <a:pt x="347286" y="76549"/>
                  </a:cubicBezTo>
                  <a:cubicBezTo>
                    <a:pt x="355753" y="76549"/>
                    <a:pt x="370146" y="169682"/>
                    <a:pt x="377766" y="198469"/>
                  </a:cubicBezTo>
                  <a:cubicBezTo>
                    <a:pt x="385386" y="227256"/>
                    <a:pt x="386233" y="259429"/>
                    <a:pt x="393006" y="249269"/>
                  </a:cubicBezTo>
                  <a:cubicBezTo>
                    <a:pt x="399779" y="239109"/>
                    <a:pt x="412479" y="161216"/>
                    <a:pt x="418406" y="137509"/>
                  </a:cubicBezTo>
                  <a:cubicBezTo>
                    <a:pt x="424333" y="113802"/>
                    <a:pt x="422639" y="103642"/>
                    <a:pt x="428566" y="107029"/>
                  </a:cubicBezTo>
                  <a:cubicBezTo>
                    <a:pt x="434493" y="110416"/>
                    <a:pt x="442113" y="158676"/>
                    <a:pt x="453966" y="157829"/>
                  </a:cubicBezTo>
                  <a:cubicBezTo>
                    <a:pt x="465819" y="156982"/>
                    <a:pt x="490373" y="100256"/>
                    <a:pt x="499686" y="101949"/>
                  </a:cubicBezTo>
                  <a:cubicBezTo>
                    <a:pt x="508999" y="103642"/>
                    <a:pt x="502226" y="162909"/>
                    <a:pt x="509846" y="167989"/>
                  </a:cubicBezTo>
                  <a:cubicBezTo>
                    <a:pt x="517466" y="173069"/>
                    <a:pt x="539479" y="145976"/>
                    <a:pt x="545406" y="132429"/>
                  </a:cubicBezTo>
                  <a:cubicBezTo>
                    <a:pt x="551333" y="118882"/>
                    <a:pt x="540326" y="99409"/>
                    <a:pt x="545406" y="86709"/>
                  </a:cubicBezTo>
                  <a:cubicBezTo>
                    <a:pt x="550486" y="74009"/>
                    <a:pt x="565726" y="68929"/>
                    <a:pt x="575886" y="56229"/>
                  </a:cubicBezTo>
                  <a:cubicBezTo>
                    <a:pt x="586046" y="43529"/>
                    <a:pt x="594513" y="349"/>
                    <a:pt x="606366" y="10509"/>
                  </a:cubicBezTo>
                  <a:cubicBezTo>
                    <a:pt x="618219" y="20669"/>
                    <a:pt x="636846" y="107876"/>
                    <a:pt x="647006" y="117189"/>
                  </a:cubicBezTo>
                  <a:cubicBezTo>
                    <a:pt x="657166" y="126502"/>
                    <a:pt x="658013" y="85862"/>
                    <a:pt x="667326" y="66389"/>
                  </a:cubicBezTo>
                  <a:cubicBezTo>
                    <a:pt x="676639" y="46916"/>
                    <a:pt x="696959" y="-4731"/>
                    <a:pt x="702886" y="349"/>
                  </a:cubicBezTo>
                  <a:cubicBezTo>
                    <a:pt x="708813" y="5429"/>
                    <a:pt x="697806" y="88402"/>
                    <a:pt x="702886" y="96869"/>
                  </a:cubicBezTo>
                  <a:cubicBezTo>
                    <a:pt x="707966" y="105336"/>
                    <a:pt x="723206" y="56229"/>
                    <a:pt x="733366" y="51149"/>
                  </a:cubicBezTo>
                  <a:cubicBezTo>
                    <a:pt x="743526" y="46069"/>
                    <a:pt x="754533" y="68082"/>
                    <a:pt x="763846" y="66389"/>
                  </a:cubicBezTo>
                  <a:cubicBezTo>
                    <a:pt x="773159" y="64696"/>
                    <a:pt x="777393" y="39296"/>
                    <a:pt x="789246" y="40989"/>
                  </a:cubicBezTo>
                  <a:cubicBezTo>
                    <a:pt x="801099" y="42682"/>
                    <a:pt x="824806" y="76549"/>
                    <a:pt x="834966" y="76549"/>
                  </a:cubicBezTo>
                  <a:cubicBezTo>
                    <a:pt x="845126" y="76549"/>
                    <a:pt x="841739" y="22362"/>
                    <a:pt x="850206" y="40989"/>
                  </a:cubicBezTo>
                  <a:cubicBezTo>
                    <a:pt x="858673" y="59616"/>
                    <a:pt x="874759" y="173069"/>
                    <a:pt x="885766" y="188309"/>
                  </a:cubicBezTo>
                  <a:cubicBezTo>
                    <a:pt x="896773" y="203549"/>
                    <a:pt x="903546" y="129042"/>
                    <a:pt x="916246" y="132429"/>
                  </a:cubicBezTo>
                  <a:cubicBezTo>
                    <a:pt x="928946" y="135816"/>
                    <a:pt x="951806" y="190002"/>
                    <a:pt x="961966" y="208629"/>
                  </a:cubicBezTo>
                  <a:cubicBezTo>
                    <a:pt x="972126" y="227256"/>
                    <a:pt x="972126" y="245036"/>
                    <a:pt x="977206" y="244189"/>
                  </a:cubicBezTo>
                  <a:cubicBezTo>
                    <a:pt x="982286" y="243342"/>
                    <a:pt x="985673" y="201009"/>
                    <a:pt x="992446" y="203549"/>
                  </a:cubicBezTo>
                  <a:cubicBezTo>
                    <a:pt x="999219" y="206089"/>
                    <a:pt x="1011073" y="250116"/>
                    <a:pt x="1017846" y="259429"/>
                  </a:cubicBezTo>
                  <a:cubicBezTo>
                    <a:pt x="1024619" y="268742"/>
                    <a:pt x="1027159" y="249269"/>
                    <a:pt x="1033086" y="259429"/>
                  </a:cubicBezTo>
                  <a:cubicBezTo>
                    <a:pt x="1039013" y="269589"/>
                    <a:pt x="1044093" y="314462"/>
                    <a:pt x="1053406" y="320389"/>
                  </a:cubicBezTo>
                  <a:cubicBezTo>
                    <a:pt x="1062719" y="326316"/>
                    <a:pt x="1077959" y="289062"/>
                    <a:pt x="1088966" y="294989"/>
                  </a:cubicBezTo>
                  <a:cubicBezTo>
                    <a:pt x="1099973" y="300916"/>
                    <a:pt x="1110979" y="334782"/>
                    <a:pt x="1119446" y="355949"/>
                  </a:cubicBezTo>
                  <a:cubicBezTo>
                    <a:pt x="1127913" y="377116"/>
                    <a:pt x="1133839" y="401669"/>
                    <a:pt x="1139766" y="421989"/>
                  </a:cubicBezTo>
                  <a:cubicBezTo>
                    <a:pt x="1145693" y="442309"/>
                    <a:pt x="1145693" y="463476"/>
                    <a:pt x="1155006" y="477869"/>
                  </a:cubicBezTo>
                  <a:cubicBezTo>
                    <a:pt x="1164319" y="492262"/>
                    <a:pt x="1184639" y="492262"/>
                    <a:pt x="1195646" y="508349"/>
                  </a:cubicBezTo>
                  <a:cubicBezTo>
                    <a:pt x="1206653" y="524436"/>
                    <a:pt x="1208346" y="551529"/>
                    <a:pt x="1221046" y="574389"/>
                  </a:cubicBezTo>
                  <a:cubicBezTo>
                    <a:pt x="1233746" y="597249"/>
                    <a:pt x="1252373" y="636196"/>
                    <a:pt x="1271846" y="645509"/>
                  </a:cubicBezTo>
                  <a:cubicBezTo>
                    <a:pt x="1291319" y="654822"/>
                    <a:pt x="1323493" y="614182"/>
                    <a:pt x="1337886" y="630269"/>
                  </a:cubicBezTo>
                  <a:cubicBezTo>
                    <a:pt x="1352279" y="646356"/>
                    <a:pt x="1348893" y="712396"/>
                    <a:pt x="1358206" y="742029"/>
                  </a:cubicBezTo>
                  <a:cubicBezTo>
                    <a:pt x="1367519" y="771662"/>
                    <a:pt x="1387839" y="791136"/>
                    <a:pt x="1393766" y="808069"/>
                  </a:cubicBezTo>
                  <a:cubicBezTo>
                    <a:pt x="1399693" y="825002"/>
                    <a:pt x="1401386" y="841089"/>
                    <a:pt x="1393766" y="843629"/>
                  </a:cubicBezTo>
                  <a:cubicBezTo>
                    <a:pt x="1386146" y="846169"/>
                    <a:pt x="1361593" y="837702"/>
                    <a:pt x="1348046" y="823309"/>
                  </a:cubicBezTo>
                  <a:cubicBezTo>
                    <a:pt x="1334499" y="808916"/>
                    <a:pt x="1320953" y="775896"/>
                    <a:pt x="1312486" y="757269"/>
                  </a:cubicBezTo>
                  <a:cubicBezTo>
                    <a:pt x="1304019" y="738642"/>
                    <a:pt x="1304866" y="724249"/>
                    <a:pt x="1297246" y="711549"/>
                  </a:cubicBezTo>
                  <a:cubicBezTo>
                    <a:pt x="1289626" y="698849"/>
                    <a:pt x="1279466" y="692076"/>
                    <a:pt x="1266766" y="681069"/>
                  </a:cubicBezTo>
                  <a:cubicBezTo>
                    <a:pt x="1254066" y="670062"/>
                    <a:pt x="1232053" y="660749"/>
                    <a:pt x="1221046" y="645509"/>
                  </a:cubicBezTo>
                  <a:cubicBezTo>
                    <a:pt x="1210039" y="630269"/>
                    <a:pt x="1208346" y="609102"/>
                    <a:pt x="1200726" y="589629"/>
                  </a:cubicBezTo>
                  <a:cubicBezTo>
                    <a:pt x="1193106" y="570156"/>
                    <a:pt x="1185486" y="526976"/>
                    <a:pt x="1175326" y="528669"/>
                  </a:cubicBezTo>
                  <a:cubicBezTo>
                    <a:pt x="1165166" y="530362"/>
                    <a:pt x="1151619" y="590476"/>
                    <a:pt x="1139766" y="599789"/>
                  </a:cubicBezTo>
                  <a:cubicBezTo>
                    <a:pt x="1127913" y="609102"/>
                    <a:pt x="1115213" y="609949"/>
                    <a:pt x="1104206" y="584549"/>
                  </a:cubicBezTo>
                  <a:cubicBezTo>
                    <a:pt x="1093199" y="559149"/>
                    <a:pt x="1086426" y="449929"/>
                    <a:pt x="1073726" y="447389"/>
                  </a:cubicBezTo>
                  <a:cubicBezTo>
                    <a:pt x="1061026" y="444849"/>
                    <a:pt x="1047479" y="576082"/>
                    <a:pt x="1028006" y="569309"/>
                  </a:cubicBezTo>
                  <a:cubicBezTo>
                    <a:pt x="1008533" y="562536"/>
                    <a:pt x="975513" y="414369"/>
                    <a:pt x="956886" y="406749"/>
                  </a:cubicBezTo>
                  <a:cubicBezTo>
                    <a:pt x="938259" y="399129"/>
                    <a:pt x="927253" y="513429"/>
                    <a:pt x="916246" y="523589"/>
                  </a:cubicBezTo>
                  <a:cubicBezTo>
                    <a:pt x="905239" y="533749"/>
                    <a:pt x="901006" y="474482"/>
                    <a:pt x="890846" y="467709"/>
                  </a:cubicBezTo>
                  <a:cubicBezTo>
                    <a:pt x="880686" y="460936"/>
                    <a:pt x="864599" y="472789"/>
                    <a:pt x="855286" y="482949"/>
                  </a:cubicBezTo>
                  <a:cubicBezTo>
                    <a:pt x="845973" y="493109"/>
                    <a:pt x="840046" y="534596"/>
                    <a:pt x="834966" y="528669"/>
                  </a:cubicBezTo>
                  <a:cubicBezTo>
                    <a:pt x="829886" y="522742"/>
                    <a:pt x="829886" y="449082"/>
                    <a:pt x="824806" y="447389"/>
                  </a:cubicBezTo>
                  <a:cubicBezTo>
                    <a:pt x="819726" y="445696"/>
                    <a:pt x="808719" y="497342"/>
                    <a:pt x="804486" y="518509"/>
                  </a:cubicBezTo>
                  <a:cubicBezTo>
                    <a:pt x="800253" y="539676"/>
                    <a:pt x="806179" y="565922"/>
                    <a:pt x="799406" y="574389"/>
                  </a:cubicBezTo>
                  <a:cubicBezTo>
                    <a:pt x="792633" y="582856"/>
                    <a:pt x="773159" y="571002"/>
                    <a:pt x="763846" y="569309"/>
                  </a:cubicBezTo>
                  <a:cubicBezTo>
                    <a:pt x="754533" y="567616"/>
                    <a:pt x="743526" y="564229"/>
                    <a:pt x="743526" y="564229"/>
                  </a:cubicBezTo>
                  <a:cubicBezTo>
                    <a:pt x="736753" y="562536"/>
                    <a:pt x="731673" y="551529"/>
                    <a:pt x="723206" y="559149"/>
                  </a:cubicBezTo>
                  <a:cubicBezTo>
                    <a:pt x="714739" y="566769"/>
                    <a:pt x="702886" y="613336"/>
                    <a:pt x="692726" y="609949"/>
                  </a:cubicBezTo>
                  <a:cubicBezTo>
                    <a:pt x="682566" y="606562"/>
                    <a:pt x="670713" y="547296"/>
                    <a:pt x="662246" y="538829"/>
                  </a:cubicBezTo>
                  <a:cubicBezTo>
                    <a:pt x="653779" y="530362"/>
                    <a:pt x="647853" y="554069"/>
                    <a:pt x="641926" y="559149"/>
                  </a:cubicBezTo>
                  <a:cubicBezTo>
                    <a:pt x="635999" y="564229"/>
                    <a:pt x="630919" y="587089"/>
                    <a:pt x="626686" y="569309"/>
                  </a:cubicBezTo>
                  <a:cubicBezTo>
                    <a:pt x="622453" y="551529"/>
                    <a:pt x="621606" y="456702"/>
                    <a:pt x="616526" y="452469"/>
                  </a:cubicBezTo>
                  <a:cubicBezTo>
                    <a:pt x="611446" y="448236"/>
                    <a:pt x="603826" y="515969"/>
                    <a:pt x="596206" y="543909"/>
                  </a:cubicBezTo>
                  <a:cubicBezTo>
                    <a:pt x="588586" y="571849"/>
                    <a:pt x="579273" y="602329"/>
                    <a:pt x="570806" y="620109"/>
                  </a:cubicBezTo>
                  <a:cubicBezTo>
                    <a:pt x="562339" y="637889"/>
                    <a:pt x="555566" y="648896"/>
                    <a:pt x="545406" y="650589"/>
                  </a:cubicBezTo>
                  <a:cubicBezTo>
                    <a:pt x="535246" y="652282"/>
                    <a:pt x="515773" y="626036"/>
                    <a:pt x="509846" y="630269"/>
                  </a:cubicBezTo>
                  <a:cubicBezTo>
                    <a:pt x="503919" y="634502"/>
                    <a:pt x="511539" y="660749"/>
                    <a:pt x="509846" y="675989"/>
                  </a:cubicBezTo>
                  <a:cubicBezTo>
                    <a:pt x="508153" y="691229"/>
                    <a:pt x="502226" y="704776"/>
                    <a:pt x="499686" y="721709"/>
                  </a:cubicBezTo>
                  <a:cubicBezTo>
                    <a:pt x="497146" y="738642"/>
                    <a:pt x="501379" y="773356"/>
                    <a:pt x="494606" y="777589"/>
                  </a:cubicBezTo>
                  <a:cubicBezTo>
                    <a:pt x="487833" y="781822"/>
                    <a:pt x="469206" y="752189"/>
                    <a:pt x="459046" y="747109"/>
                  </a:cubicBezTo>
                  <a:cubicBezTo>
                    <a:pt x="448886" y="742029"/>
                    <a:pt x="442113" y="755576"/>
                    <a:pt x="433646" y="747109"/>
                  </a:cubicBezTo>
                  <a:cubicBezTo>
                    <a:pt x="425179" y="738642"/>
                    <a:pt x="415019" y="713242"/>
                    <a:pt x="408246" y="696309"/>
                  </a:cubicBezTo>
                  <a:cubicBezTo>
                    <a:pt x="401473" y="679376"/>
                    <a:pt x="400626" y="641276"/>
                    <a:pt x="393006" y="645509"/>
                  </a:cubicBezTo>
                  <a:cubicBezTo>
                    <a:pt x="385386" y="649742"/>
                    <a:pt x="370146" y="702236"/>
                    <a:pt x="362526" y="721709"/>
                  </a:cubicBezTo>
                  <a:cubicBezTo>
                    <a:pt x="354906" y="741182"/>
                    <a:pt x="354059" y="753036"/>
                    <a:pt x="347286" y="762349"/>
                  </a:cubicBezTo>
                  <a:cubicBezTo>
                    <a:pt x="340513" y="771662"/>
                    <a:pt x="326119" y="786056"/>
                    <a:pt x="321886" y="777589"/>
                  </a:cubicBezTo>
                  <a:cubicBezTo>
                    <a:pt x="317653" y="769122"/>
                    <a:pt x="324426" y="735256"/>
                    <a:pt x="321886" y="711549"/>
                  </a:cubicBezTo>
                  <a:cubicBezTo>
                    <a:pt x="319346" y="687842"/>
                    <a:pt x="309186" y="666676"/>
                    <a:pt x="306646" y="635349"/>
                  </a:cubicBezTo>
                  <a:cubicBezTo>
                    <a:pt x="304106" y="604022"/>
                    <a:pt x="308339" y="544756"/>
                    <a:pt x="306646" y="523589"/>
                  </a:cubicBezTo>
                  <a:cubicBezTo>
                    <a:pt x="304953" y="502422"/>
                    <a:pt x="302413" y="497342"/>
                    <a:pt x="296486" y="508349"/>
                  </a:cubicBezTo>
                  <a:cubicBezTo>
                    <a:pt x="290559" y="519356"/>
                    <a:pt x="276166" y="564229"/>
                    <a:pt x="271086" y="589629"/>
                  </a:cubicBezTo>
                  <a:cubicBezTo>
                    <a:pt x="266006" y="615029"/>
                    <a:pt x="268546" y="662442"/>
                    <a:pt x="266006" y="660749"/>
                  </a:cubicBezTo>
                  <a:cubicBezTo>
                    <a:pt x="263466" y="659056"/>
                    <a:pt x="259233" y="598942"/>
                    <a:pt x="255846" y="579469"/>
                  </a:cubicBezTo>
                  <a:cubicBezTo>
                    <a:pt x="252459" y="559996"/>
                    <a:pt x="248226" y="552376"/>
                    <a:pt x="245686" y="543909"/>
                  </a:cubicBezTo>
                  <a:cubicBezTo>
                    <a:pt x="243146" y="535442"/>
                    <a:pt x="251613" y="529516"/>
                    <a:pt x="240606" y="528669"/>
                  </a:cubicBezTo>
                  <a:cubicBezTo>
                    <a:pt x="229599" y="527822"/>
                    <a:pt x="189806" y="531209"/>
                    <a:pt x="179646" y="538829"/>
                  </a:cubicBezTo>
                  <a:cubicBezTo>
                    <a:pt x="169486" y="546449"/>
                    <a:pt x="183033" y="574389"/>
                    <a:pt x="179646" y="574389"/>
                  </a:cubicBezTo>
                  <a:cubicBezTo>
                    <a:pt x="176259" y="574389"/>
                    <a:pt x="166946" y="559996"/>
                    <a:pt x="159326" y="538829"/>
                  </a:cubicBezTo>
                  <a:cubicBezTo>
                    <a:pt x="151706" y="517662"/>
                    <a:pt x="139853" y="468556"/>
                    <a:pt x="133926" y="447389"/>
                  </a:cubicBezTo>
                  <a:cubicBezTo>
                    <a:pt x="127999" y="426222"/>
                    <a:pt x="130539" y="416909"/>
                    <a:pt x="123766" y="411829"/>
                  </a:cubicBezTo>
                  <a:cubicBezTo>
                    <a:pt x="116993" y="406749"/>
                    <a:pt x="102599" y="408442"/>
                    <a:pt x="93286" y="416909"/>
                  </a:cubicBezTo>
                  <a:cubicBezTo>
                    <a:pt x="83973" y="425376"/>
                    <a:pt x="75506" y="448236"/>
                    <a:pt x="67886" y="462629"/>
                  </a:cubicBezTo>
                  <a:cubicBezTo>
                    <a:pt x="60266" y="477022"/>
                    <a:pt x="9466" y="515122"/>
                    <a:pt x="1846" y="513429"/>
                  </a:cubicBezTo>
                  <a:close/>
                </a:path>
              </a:pathLst>
            </a:custGeom>
            <a:solidFill>
              <a:srgbClr val="163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31" idx="3"/>
            </p:cNvCxnSpPr>
            <p:nvPr/>
          </p:nvCxnSpPr>
          <p:spPr>
            <a:xfrm flipV="1">
              <a:off x="988634" y="2129154"/>
              <a:ext cx="84937" cy="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988635" y="2554604"/>
              <a:ext cx="849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982285" y="2986404"/>
              <a:ext cx="849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988635" y="3456304"/>
              <a:ext cx="849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988635" y="3856354"/>
              <a:ext cx="849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6885952" y="2817798"/>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6598939" y="2587494"/>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6319790" y="2307554"/>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5973938" y="2245492"/>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1082473" y="2935085"/>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a:off x="1488439" y="3078251"/>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1781309" y="3152446"/>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2225052" y="3265586"/>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2587002" y="3091150"/>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2911126" y="2841685"/>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3221846" y="2576027"/>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3583952" y="2386083"/>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3923527" y="2211452"/>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4327920" y="2187746"/>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4777440" y="2245493"/>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5215326" y="2211452"/>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5596902" y="2332043"/>
              <a:ext cx="0" cy="4940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4579061" y="3041351"/>
              <a:ext cx="99876" cy="558897"/>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75"/>
            <p:cNvSpPr txBox="1"/>
            <p:nvPr/>
          </p:nvSpPr>
          <p:spPr>
            <a:xfrm>
              <a:off x="4083285" y="3588944"/>
              <a:ext cx="1055053" cy="446276"/>
            </a:xfrm>
            <a:prstGeom prst="rect">
              <a:avLst/>
            </a:prstGeom>
            <a:noFill/>
          </p:spPr>
          <p:txBody>
            <a:bodyPr wrap="square" rtlCol="0">
              <a:spAutoFit/>
            </a:bodyPr>
            <a:lstStyle/>
            <a:p>
              <a:pPr algn="ctr"/>
              <a:r>
                <a:rPr lang="zh-CN" altLang="en-US" sz="1400" b="1" dirty="0">
                  <a:solidFill>
                    <a:srgbClr val="00B0F0"/>
                  </a:solidFill>
                </a:rPr>
                <a:t>储能填谷</a:t>
              </a:r>
              <a:endParaRPr lang="en-US" altLang="zh-CN" sz="1400" b="1" dirty="0">
                <a:solidFill>
                  <a:srgbClr val="00B0F0"/>
                </a:solidFill>
              </a:endParaRPr>
            </a:p>
            <a:p>
              <a:pPr algn="ctr"/>
              <a:r>
                <a:rPr lang="en-US" altLang="zh-CN" sz="900" b="1" dirty="0"/>
                <a:t>12</a:t>
              </a:r>
              <a:r>
                <a:rPr lang="zh-CN" altLang="en-US" sz="900" b="1" dirty="0"/>
                <a:t>点至</a:t>
              </a:r>
              <a:r>
                <a:rPr lang="en-US" altLang="zh-CN" sz="900" b="1" dirty="0"/>
                <a:t>18</a:t>
              </a:r>
              <a:r>
                <a:rPr lang="zh-CN" altLang="en-US" sz="900" b="1" dirty="0"/>
                <a:t>点</a:t>
              </a:r>
            </a:p>
          </p:txBody>
        </p:sp>
        <p:cxnSp>
          <p:nvCxnSpPr>
            <p:cNvPr id="174" name="直接连接符 173"/>
            <p:cNvCxnSpPr/>
            <p:nvPr/>
          </p:nvCxnSpPr>
          <p:spPr>
            <a:xfrm>
              <a:off x="3829038" y="2949224"/>
              <a:ext cx="0" cy="1240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1491034" y="419003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1963278" y="419001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V="1">
              <a:off x="2414928" y="418104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2854885" y="418104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V="1">
              <a:off x="3330140" y="418104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3829038" y="418739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4316107" y="418104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V="1">
              <a:off x="4810372" y="4181777"/>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5327473" y="4187391"/>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5810755" y="4182570"/>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307090" y="4188744"/>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V="1">
              <a:off x="6802635" y="4207777"/>
              <a:ext cx="0" cy="10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5174980" y="2973185"/>
              <a:ext cx="0" cy="1286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9" idx="0"/>
              <a:endCxn id="149" idx="83"/>
            </p:cNvCxnSpPr>
            <p:nvPr/>
          </p:nvCxnSpPr>
          <p:spPr>
            <a:xfrm flipH="1" flipV="1">
              <a:off x="5816600" y="2799080"/>
              <a:ext cx="145986" cy="773270"/>
            </a:xfrm>
            <a:prstGeom prst="straightConnector1">
              <a:avLst/>
            </a:prstGeom>
            <a:ln>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9" name="TextBox 91"/>
            <p:cNvSpPr txBox="1"/>
            <p:nvPr/>
          </p:nvSpPr>
          <p:spPr>
            <a:xfrm>
              <a:off x="5435059" y="3572350"/>
              <a:ext cx="1055053" cy="446276"/>
            </a:xfrm>
            <a:prstGeom prst="rect">
              <a:avLst/>
            </a:prstGeom>
            <a:noFill/>
          </p:spPr>
          <p:txBody>
            <a:bodyPr wrap="square" rtlCol="0">
              <a:spAutoFit/>
            </a:bodyPr>
            <a:lstStyle/>
            <a:p>
              <a:pPr algn="ctr"/>
              <a:r>
                <a:rPr lang="zh-CN" altLang="en-US" sz="1400" b="1" dirty="0">
                  <a:solidFill>
                    <a:srgbClr val="163896"/>
                  </a:solidFill>
                </a:rPr>
                <a:t>储能削峰</a:t>
              </a:r>
              <a:endParaRPr lang="en-US" altLang="zh-CN" sz="1400" b="1" dirty="0">
                <a:solidFill>
                  <a:srgbClr val="163896"/>
                </a:solidFill>
              </a:endParaRPr>
            </a:p>
            <a:p>
              <a:pPr algn="ctr"/>
              <a:r>
                <a:rPr lang="en-US" altLang="zh-CN" sz="900" b="1" dirty="0"/>
                <a:t>18</a:t>
              </a:r>
              <a:r>
                <a:rPr lang="zh-CN" altLang="en-US" sz="900" b="1" dirty="0"/>
                <a:t>点至</a:t>
              </a:r>
              <a:r>
                <a:rPr lang="en-US" altLang="zh-CN" sz="900" b="1" dirty="0"/>
                <a:t>23</a:t>
              </a:r>
              <a:r>
                <a:rPr lang="zh-CN" altLang="en-US" sz="900" b="1" dirty="0"/>
                <a:t>点</a:t>
              </a:r>
            </a:p>
          </p:txBody>
        </p:sp>
        <p:cxnSp>
          <p:nvCxnSpPr>
            <p:cNvPr id="190" name="直接箭头连接符 189"/>
            <p:cNvCxnSpPr/>
            <p:nvPr/>
          </p:nvCxnSpPr>
          <p:spPr>
            <a:xfrm flipH="1" flipV="1">
              <a:off x="3138206" y="3332934"/>
              <a:ext cx="207293" cy="312417"/>
            </a:xfrm>
            <a:prstGeom prst="straightConnector1">
              <a:avLst/>
            </a:prstGeom>
            <a:ln>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1" name="TextBox 93"/>
            <p:cNvSpPr txBox="1"/>
            <p:nvPr/>
          </p:nvSpPr>
          <p:spPr>
            <a:xfrm>
              <a:off x="2773985" y="3633216"/>
              <a:ext cx="1055053" cy="446276"/>
            </a:xfrm>
            <a:prstGeom prst="rect">
              <a:avLst/>
            </a:prstGeom>
            <a:noFill/>
          </p:spPr>
          <p:txBody>
            <a:bodyPr wrap="square" rtlCol="0">
              <a:spAutoFit/>
            </a:bodyPr>
            <a:lstStyle/>
            <a:p>
              <a:pPr algn="ctr"/>
              <a:r>
                <a:rPr lang="zh-CN" altLang="en-US" sz="1400" b="1" dirty="0">
                  <a:solidFill>
                    <a:srgbClr val="163896"/>
                  </a:solidFill>
                </a:rPr>
                <a:t>储能削峰</a:t>
              </a:r>
              <a:endParaRPr lang="en-US" altLang="zh-CN" sz="1400" b="1" dirty="0">
                <a:solidFill>
                  <a:srgbClr val="163896"/>
                </a:solidFill>
              </a:endParaRPr>
            </a:p>
            <a:p>
              <a:pPr algn="ctr"/>
              <a:r>
                <a:rPr lang="en-US" altLang="zh-CN" sz="900" b="1" dirty="0"/>
                <a:t>8</a:t>
              </a:r>
              <a:r>
                <a:rPr lang="zh-CN" altLang="en-US" sz="900" b="1" dirty="0"/>
                <a:t>点至</a:t>
              </a:r>
              <a:r>
                <a:rPr lang="en-US" altLang="zh-CN" sz="900" b="1" dirty="0"/>
                <a:t>10</a:t>
              </a:r>
              <a:r>
                <a:rPr lang="zh-CN" altLang="en-US" sz="900" b="1" dirty="0"/>
                <a:t>点半</a:t>
              </a:r>
            </a:p>
          </p:txBody>
        </p:sp>
        <p:cxnSp>
          <p:nvCxnSpPr>
            <p:cNvPr id="192" name="直接连接符 191"/>
            <p:cNvCxnSpPr/>
            <p:nvPr/>
          </p:nvCxnSpPr>
          <p:spPr>
            <a:xfrm>
              <a:off x="1149704" y="1869041"/>
              <a:ext cx="2292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3" name="TextBox 95"/>
            <p:cNvSpPr txBox="1"/>
            <p:nvPr/>
          </p:nvSpPr>
          <p:spPr>
            <a:xfrm>
              <a:off x="1436227" y="1776708"/>
              <a:ext cx="978701" cy="198335"/>
            </a:xfrm>
            <a:prstGeom prst="rect">
              <a:avLst/>
            </a:prstGeom>
            <a:noFill/>
          </p:spPr>
          <p:txBody>
            <a:bodyPr wrap="square" rtlCol="0">
              <a:spAutoFit/>
            </a:bodyPr>
            <a:lstStyle/>
            <a:p>
              <a:r>
                <a:rPr lang="zh-CN" altLang="en-US" sz="600" dirty="0"/>
                <a:t>市区夏季负荷曲线</a:t>
              </a:r>
            </a:p>
          </p:txBody>
        </p:sp>
        <p:cxnSp>
          <p:nvCxnSpPr>
            <p:cNvPr id="194" name="直接连接符 193"/>
            <p:cNvCxnSpPr/>
            <p:nvPr/>
          </p:nvCxnSpPr>
          <p:spPr>
            <a:xfrm>
              <a:off x="1144155" y="2036821"/>
              <a:ext cx="22929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5" name="TextBox 97"/>
            <p:cNvSpPr txBox="1"/>
            <p:nvPr/>
          </p:nvSpPr>
          <p:spPr>
            <a:xfrm>
              <a:off x="1430679" y="1944488"/>
              <a:ext cx="1056124" cy="198335"/>
            </a:xfrm>
            <a:prstGeom prst="rect">
              <a:avLst/>
            </a:prstGeom>
            <a:noFill/>
          </p:spPr>
          <p:txBody>
            <a:bodyPr wrap="square" rtlCol="0">
              <a:spAutoFit/>
            </a:bodyPr>
            <a:lstStyle/>
            <a:p>
              <a:r>
                <a:rPr lang="zh-CN" altLang="en-US" sz="600" dirty="0"/>
                <a:t>市区春季负荷曲线</a:t>
              </a:r>
            </a:p>
          </p:txBody>
        </p:sp>
        <p:cxnSp>
          <p:nvCxnSpPr>
            <p:cNvPr id="196" name="直接连接符 195"/>
            <p:cNvCxnSpPr/>
            <p:nvPr/>
          </p:nvCxnSpPr>
          <p:spPr>
            <a:xfrm>
              <a:off x="1136569" y="2211452"/>
              <a:ext cx="22929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7" name="TextBox 99"/>
            <p:cNvSpPr txBox="1"/>
            <p:nvPr/>
          </p:nvSpPr>
          <p:spPr>
            <a:xfrm>
              <a:off x="1423093" y="2119119"/>
              <a:ext cx="1163909" cy="198335"/>
            </a:xfrm>
            <a:prstGeom prst="rect">
              <a:avLst/>
            </a:prstGeom>
            <a:noFill/>
          </p:spPr>
          <p:txBody>
            <a:bodyPr wrap="square" rtlCol="0">
              <a:spAutoFit/>
            </a:bodyPr>
            <a:lstStyle/>
            <a:p>
              <a:r>
                <a:rPr lang="zh-CN" altLang="en-US" sz="600" dirty="0"/>
                <a:t>市区外购电增量负荷曲线</a:t>
              </a:r>
            </a:p>
          </p:txBody>
        </p:sp>
      </p:gr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7142" y="1387461"/>
            <a:ext cx="11273719" cy="1569660"/>
          </a:xfrm>
          <a:prstGeom prst="rect">
            <a:avLst/>
          </a:prstGeom>
        </p:spPr>
        <p:txBody>
          <a:bodyPr wrap="square">
            <a:spAutoFit/>
          </a:bodyPr>
          <a:lstStyle/>
          <a:p>
            <a:pPr indent="457200">
              <a:lnSpc>
                <a:spcPct val="150000"/>
              </a:lnSpc>
            </a:pPr>
            <a:r>
              <a:rPr lang="zh-CN" altLang="en-US" sz="1600" dirty="0">
                <a:solidFill>
                  <a:srgbClr val="0070C0"/>
                </a:solidFill>
                <a:latin typeface="+mn-ea"/>
              </a:rPr>
              <a:t>整合“平</a:t>
            </a:r>
            <a:r>
              <a:rPr lang="en-US" altLang="zh-CN" sz="1600" dirty="0">
                <a:solidFill>
                  <a:srgbClr val="0070C0"/>
                </a:solidFill>
                <a:latin typeface="+mn-ea"/>
              </a:rPr>
              <a:t>-</a:t>
            </a:r>
            <a:r>
              <a:rPr lang="zh-CN" altLang="en-US" sz="1600" dirty="0">
                <a:solidFill>
                  <a:srgbClr val="0070C0"/>
                </a:solidFill>
                <a:latin typeface="+mn-ea"/>
              </a:rPr>
              <a:t>浉”负荷集中的产业集聚区、工业园的消纳能力，通过信阳西部环网接入间隔，在平桥区、浉河区开发以风电、光伏为主的电源，开拓构建源网荷储高度融合的新型电力系统发展路径。</a:t>
            </a:r>
            <a:endParaRPr lang="en-US" altLang="zh-CN" sz="1600" dirty="0">
              <a:solidFill>
                <a:srgbClr val="0070C0"/>
              </a:solidFill>
              <a:latin typeface="+mn-ea"/>
            </a:endParaRPr>
          </a:p>
          <a:p>
            <a:pPr indent="457200">
              <a:lnSpc>
                <a:spcPct val="150000"/>
              </a:lnSpc>
            </a:pPr>
            <a:r>
              <a:rPr lang="zh-CN" altLang="en-US" sz="1600" dirty="0">
                <a:solidFill>
                  <a:srgbClr val="0070C0"/>
                </a:solidFill>
                <a:latin typeface="+mn-ea"/>
                <a:cs typeface="+mn-ea"/>
                <a:sym typeface="+mn-lt"/>
              </a:rPr>
              <a:t>对于负荷较大且分散的固始县和罗山线县，发挥产业聚集区和工业园附近风光资源优势，就近整合开发，通过园区</a:t>
            </a:r>
            <a:r>
              <a:rPr lang="en-US" altLang="zh-CN" sz="1600" dirty="0">
                <a:solidFill>
                  <a:srgbClr val="0070C0"/>
                </a:solidFill>
                <a:latin typeface="+mn-ea"/>
                <a:cs typeface="+mn-ea"/>
                <a:sym typeface="+mn-lt"/>
              </a:rPr>
              <a:t>110kV</a:t>
            </a:r>
            <a:r>
              <a:rPr lang="zh-CN" altLang="en-US" sz="1600" dirty="0">
                <a:solidFill>
                  <a:srgbClr val="0070C0"/>
                </a:solidFill>
                <a:latin typeface="+mn-ea"/>
                <a:cs typeface="+mn-ea"/>
                <a:sym typeface="+mn-lt"/>
              </a:rPr>
              <a:t>及以下送出线路，实现全部或者部分电力园区消纳，余电上网的电源灵活消纳和发展模式。</a:t>
            </a:r>
            <a:endParaRPr lang="en-US" altLang="zh-CN" sz="1600" dirty="0">
              <a:solidFill>
                <a:srgbClr val="0070C0"/>
              </a:solidFill>
              <a:latin typeface="+mn-ea"/>
              <a:cs typeface="+mn-ea"/>
              <a:sym typeface="+mn-lt"/>
            </a:endParaRPr>
          </a:p>
        </p:txBody>
      </p:sp>
      <p:graphicFrame>
        <p:nvGraphicFramePr>
          <p:cNvPr id="11" name="表格 10"/>
          <p:cNvGraphicFramePr>
            <a:graphicFrameLocks noGrp="1"/>
          </p:cNvGraphicFramePr>
          <p:nvPr/>
        </p:nvGraphicFramePr>
        <p:xfrm>
          <a:off x="572257" y="3199174"/>
          <a:ext cx="10837269" cy="3452835"/>
        </p:xfrm>
        <a:graphic>
          <a:graphicData uri="http://schemas.openxmlformats.org/drawingml/2006/table">
            <a:tbl>
              <a:tblPr>
                <a:tableStyleId>{5C22544A-7EE6-4342-B048-85BDC9FD1C3A}</a:tableStyleId>
              </a:tblPr>
              <a:tblGrid>
                <a:gridCol w="641814">
                  <a:extLst>
                    <a:ext uri="{9D8B030D-6E8A-4147-A177-3AD203B41FA5}">
                      <a16:colId xmlns="" xmlns:a16="http://schemas.microsoft.com/office/drawing/2014/main" val="20000"/>
                    </a:ext>
                  </a:extLst>
                </a:gridCol>
                <a:gridCol w="1258444">
                  <a:extLst>
                    <a:ext uri="{9D8B030D-6E8A-4147-A177-3AD203B41FA5}">
                      <a16:colId xmlns="" xmlns:a16="http://schemas.microsoft.com/office/drawing/2014/main" val="20001"/>
                    </a:ext>
                  </a:extLst>
                </a:gridCol>
                <a:gridCol w="2015649">
                  <a:extLst>
                    <a:ext uri="{9D8B030D-6E8A-4147-A177-3AD203B41FA5}">
                      <a16:colId xmlns="" xmlns:a16="http://schemas.microsoft.com/office/drawing/2014/main" val="20002"/>
                    </a:ext>
                  </a:extLst>
                </a:gridCol>
                <a:gridCol w="1791752">
                  <a:extLst>
                    <a:ext uri="{9D8B030D-6E8A-4147-A177-3AD203B41FA5}">
                      <a16:colId xmlns="" xmlns:a16="http://schemas.microsoft.com/office/drawing/2014/main" val="20003"/>
                    </a:ext>
                  </a:extLst>
                </a:gridCol>
                <a:gridCol w="1387162">
                  <a:extLst>
                    <a:ext uri="{9D8B030D-6E8A-4147-A177-3AD203B41FA5}">
                      <a16:colId xmlns="" xmlns:a16="http://schemas.microsoft.com/office/drawing/2014/main" val="20004"/>
                    </a:ext>
                  </a:extLst>
                </a:gridCol>
                <a:gridCol w="3742448">
                  <a:extLst>
                    <a:ext uri="{9D8B030D-6E8A-4147-A177-3AD203B41FA5}">
                      <a16:colId xmlns="" xmlns:a16="http://schemas.microsoft.com/office/drawing/2014/main" val="20005"/>
                    </a:ext>
                  </a:extLst>
                </a:gridCol>
              </a:tblGrid>
              <a:tr h="749828">
                <a:tc>
                  <a:txBody>
                    <a:bodyPr/>
                    <a:lstStyle/>
                    <a:p>
                      <a:pPr algn="ctr" rtl="0" fontAlgn="ctr"/>
                      <a:r>
                        <a:rPr lang="zh-CN" altLang="en-US" sz="1600" b="1" u="none" strike="noStrike" dirty="0">
                          <a:solidFill>
                            <a:schemeClr val="bg1"/>
                          </a:solidFill>
                          <a:effectLst/>
                          <a:latin typeface="微软雅黑" panose="020B0503020204020204" pitchFamily="34" charset="-122"/>
                          <a:ea typeface="微软雅黑" panose="020B0503020204020204" pitchFamily="34" charset="-122"/>
                        </a:rPr>
                        <a:t>序号</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70C0"/>
                    </a:solidFill>
                  </a:tcPr>
                </a:tc>
                <a:tc>
                  <a:txBody>
                    <a:bodyPr/>
                    <a:lstStyle/>
                    <a:p>
                      <a:pPr algn="ctr" rtl="0"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区</a:t>
                      </a:r>
                      <a:r>
                        <a:rPr lang="en-US" altLang="zh-CN" sz="1600" b="1"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县</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70C0"/>
                    </a:solidFill>
                  </a:tcPr>
                </a:tc>
                <a:tc>
                  <a:txBody>
                    <a:bodyPr/>
                    <a:lstStyle/>
                    <a:p>
                      <a:pPr algn="ctr" rtl="0"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产业聚集区</a:t>
                      </a:r>
                      <a:r>
                        <a:rPr lang="en-US" altLang="zh-CN" sz="1600" b="1" i="0" u="none" strike="noStrike" dirty="0">
                          <a:solidFill>
                            <a:schemeClr val="bg1"/>
                          </a:solidFill>
                          <a:effectLst/>
                          <a:latin typeface="微软雅黑" panose="020B0503020204020204" pitchFamily="34" charset="-122"/>
                          <a:ea typeface="微软雅黑" panose="020B0503020204020204" pitchFamily="34" charset="-122"/>
                        </a:rPr>
                        <a:t>/</a:t>
                      </a:r>
                    </a:p>
                    <a:p>
                      <a:pPr algn="ctr" rtl="0"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工业园区</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70C0"/>
                    </a:solidFill>
                  </a:tcPr>
                </a:tc>
                <a:tc>
                  <a:txBody>
                    <a:bodyPr/>
                    <a:lstStyle/>
                    <a:p>
                      <a:pPr algn="ctr"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产业类型</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70C0"/>
                    </a:solidFill>
                  </a:tcPr>
                </a:tc>
                <a:tc>
                  <a:txBody>
                    <a:bodyPr/>
                    <a:lstStyle/>
                    <a:p>
                      <a:pPr algn="ctr" rtl="0"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用能规模</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70C0"/>
                    </a:solidFill>
                  </a:tcPr>
                </a:tc>
                <a:tc>
                  <a:txBody>
                    <a:bodyPr/>
                    <a:lstStyle/>
                    <a:p>
                      <a:pPr algn="ctr" rtl="0"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70C0"/>
                    </a:solidFill>
                  </a:tcPr>
                </a:tc>
                <a:extLst>
                  <a:ext uri="{0D108BD9-81ED-4DB2-BD59-A6C34878D82A}">
                    <a16:rowId xmlns="" xmlns:a16="http://schemas.microsoft.com/office/drawing/2014/main" val="10000"/>
                  </a:ext>
                </a:extLst>
              </a:tr>
              <a:tr h="1004835">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65A6"/>
                        </a:solidFill>
                        <a:effectLst/>
                        <a:latin typeface="微软雅黑" panose="020B0503020204020204" pitchFamily="34" charset="-122"/>
                        <a:ea typeface="微软雅黑" panose="020B0503020204020204" pitchFamily="34" charset="-122"/>
                      </a:endParaRP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城区</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indent="0" algn="ctr" defTabSz="1218565" rtl="0" eaLnBrk="1" fontAlgn="ctr" latinLnBrk="0" hangingPunct="1">
                        <a:lnSpc>
                          <a:spcPct val="100000"/>
                        </a:lnSpc>
                        <a:spcBef>
                          <a:spcPts val="0"/>
                        </a:spcBef>
                        <a:spcAft>
                          <a:spcPts val="0"/>
                        </a:spcAft>
                        <a:buClrTx/>
                        <a:buSzTx/>
                        <a:buFontTx/>
                        <a:buNone/>
                        <a:defRPr/>
                      </a:pPr>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平桥产业集聚区</a:t>
                      </a:r>
                    </a:p>
                    <a:p>
                      <a:pPr marL="0" marR="0" indent="0" algn="ctr" defTabSz="1218565" rtl="0" eaLnBrk="1" fontAlgn="ctr" latinLnBrk="0" hangingPunct="1">
                        <a:lnSpc>
                          <a:spcPct val="100000"/>
                        </a:lnSpc>
                        <a:spcBef>
                          <a:spcPts val="0"/>
                        </a:spcBef>
                        <a:spcAft>
                          <a:spcPts val="0"/>
                        </a:spcAft>
                        <a:buClrTx/>
                        <a:buSzTx/>
                        <a:buFontTx/>
                        <a:buNone/>
                        <a:defRPr/>
                      </a:pPr>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金牛物流产业集聚区</a:t>
                      </a:r>
                    </a:p>
                    <a:p>
                      <a:pPr marL="0" marR="0" indent="0" algn="ctr" defTabSz="1218565" rtl="0" eaLnBrk="1" fontAlgn="ctr" latinLnBrk="0" hangingPunct="1">
                        <a:lnSpc>
                          <a:spcPct val="100000"/>
                        </a:lnSpc>
                        <a:spcBef>
                          <a:spcPts val="0"/>
                        </a:spcBef>
                        <a:spcAft>
                          <a:spcPts val="0"/>
                        </a:spcAft>
                        <a:buClrTx/>
                        <a:buSzTx/>
                        <a:buFontTx/>
                        <a:buNone/>
                        <a:defRPr/>
                      </a:pPr>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明港产业集聚区</a:t>
                      </a:r>
                      <a:endParaRPr lang="en-US" altLang="zh-CN" sz="14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p>
                      <a:pPr marL="0" marR="0" indent="0" algn="ctr" defTabSz="1218565" rtl="0" eaLnBrk="1" fontAlgn="ctr" latinLnBrk="0" hangingPunct="1">
                        <a:lnSpc>
                          <a:spcPct val="100000"/>
                        </a:lnSpc>
                        <a:spcBef>
                          <a:spcPts val="0"/>
                        </a:spcBef>
                        <a:spcAft>
                          <a:spcPts val="0"/>
                        </a:spcAft>
                        <a:buClrTx/>
                        <a:buSzTx/>
                        <a:buFontTx/>
                        <a:buNone/>
                        <a:defRPr/>
                      </a:pPr>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信阳高新技术产业开发区</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居住、商务、文化、卫生、休闲、物流、冶金下游产品、建材、机械产业</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65A6"/>
                          </a:solidFill>
                          <a:effectLst/>
                          <a:uLnTx/>
                          <a:uFillTx/>
                          <a:latin typeface="微软雅黑" panose="020B0503020204020204" pitchFamily="34" charset="-122"/>
                          <a:ea typeface="微软雅黑" panose="020B0503020204020204" pitchFamily="34" charset="-122"/>
                          <a:cs typeface="+mn-cs"/>
                        </a:rPr>
                        <a:t>52.76</a:t>
                      </a:r>
                      <a:r>
                        <a:rPr kumimoji="0" lang="zh-CN" altLang="en-US" sz="1400" b="0" i="0" u="none" strike="noStrike" kern="1200" cap="none" spc="0" normalizeH="0" baseline="0" noProof="0" dirty="0">
                          <a:ln>
                            <a:noFill/>
                          </a:ln>
                          <a:solidFill>
                            <a:srgbClr val="0065A6"/>
                          </a:solidFill>
                          <a:effectLst/>
                          <a:uLnTx/>
                          <a:uFillTx/>
                          <a:latin typeface="微软雅黑" panose="020B0503020204020204" pitchFamily="34" charset="-122"/>
                          <a:ea typeface="微软雅黑" panose="020B0503020204020204" pitchFamily="34" charset="-122"/>
                          <a:cs typeface="+mn-cs"/>
                        </a:rPr>
                        <a:t>亿</a:t>
                      </a:r>
                      <a:r>
                        <a:rPr kumimoji="0" lang="en-US" altLang="zh-CN" sz="1400" b="0" i="0" u="none" strike="noStrike" kern="1200" cap="none" spc="0" normalizeH="0" baseline="0" noProof="0" dirty="0">
                          <a:ln>
                            <a:noFill/>
                          </a:ln>
                          <a:solidFill>
                            <a:srgbClr val="0065A6"/>
                          </a:solidFill>
                          <a:effectLst/>
                          <a:uLnTx/>
                          <a:uFillTx/>
                          <a:latin typeface="微软雅黑" panose="020B0503020204020204" pitchFamily="34" charset="-122"/>
                          <a:ea typeface="微软雅黑" panose="020B0503020204020204" pitchFamily="34" charset="-122"/>
                          <a:cs typeface="+mn-cs"/>
                        </a:rPr>
                        <a:t>kWh</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l"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利用负荷周边富集地区的风光资源优化利用，通过风光电力逐步替代自备电厂和煤电机组，通过西部</a:t>
                      </a:r>
                      <a:r>
                        <a:rPr lang="en-US" altLang="zh-CN" sz="1400" u="none" strike="noStrike" kern="1200" dirty="0">
                          <a:solidFill>
                            <a:schemeClr val="dk1"/>
                          </a:solidFill>
                          <a:effectLst/>
                          <a:latin typeface="微软雅黑" panose="020B0503020204020204" pitchFamily="34" charset="-122"/>
                          <a:ea typeface="微软雅黑" panose="020B0503020204020204" pitchFamily="34" charset="-122"/>
                          <a:cs typeface="+mn-cs"/>
                        </a:rPr>
                        <a:t>220kV</a:t>
                      </a:r>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线路，合理配置储能系统，稳定电源出力，满足负荷电力需求。</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884255">
                <a:tc>
                  <a:txBody>
                    <a:bodyPr/>
                    <a:lstStyle/>
                    <a:p>
                      <a:pPr algn="ctr" rtl="0" fontAlgn="ctr"/>
                      <a:r>
                        <a:rPr lang="en-US" altLang="zh-CN" sz="1400" b="0" i="0" u="none" strike="noStrike" dirty="0">
                          <a:solidFill>
                            <a:srgbClr val="0065A6"/>
                          </a:solidFill>
                          <a:effectLst/>
                          <a:latin typeface="微软雅黑" panose="020B0503020204020204" pitchFamily="34" charset="-122"/>
                          <a:ea typeface="微软雅黑" panose="020B0503020204020204" pitchFamily="34" charset="-122"/>
                        </a:rPr>
                        <a:t>2</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固始县</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固始县产业集聚区</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食品、轻纺业</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17.88</a:t>
                      </a:r>
                      <a:r>
                        <a:rPr lang="zh-CN" altLang="en-US" sz="1400" u="none" strike="noStrike" dirty="0">
                          <a:effectLst/>
                          <a:latin typeface="微软雅黑" panose="020B0503020204020204" pitchFamily="34" charset="-122"/>
                          <a:ea typeface="微软雅黑" panose="020B0503020204020204" pitchFamily="34" charset="-122"/>
                        </a:rPr>
                        <a:t>亿</a:t>
                      </a:r>
                      <a:r>
                        <a:rPr lang="en-US" altLang="zh-CN" sz="1400" u="none" strike="noStrike" dirty="0">
                          <a:effectLst/>
                          <a:latin typeface="微软雅黑" panose="020B0503020204020204" pitchFamily="34" charset="-122"/>
                          <a:ea typeface="微软雅黑" panose="020B0503020204020204" pitchFamily="34" charset="-122"/>
                        </a:rPr>
                        <a:t>kWh</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marR="0" indent="0" algn="l" defTabSz="1218565" rtl="0" eaLnBrk="1" fontAlgn="ctr" latinLnBrk="0" hangingPunct="1">
                        <a:lnSpc>
                          <a:spcPct val="100000"/>
                        </a:lnSpc>
                        <a:spcBef>
                          <a:spcPts val="0"/>
                        </a:spcBef>
                        <a:spcAft>
                          <a:spcPts val="0"/>
                        </a:spcAft>
                        <a:buClrTx/>
                        <a:buSzTx/>
                        <a:buFontTx/>
                        <a:buNone/>
                        <a:defRPr/>
                      </a:pPr>
                      <a:r>
                        <a:rPr lang="zh-CN" altLang="en-US" sz="1400" b="0" i="0" u="none" strike="noStrike" dirty="0">
                          <a:solidFill>
                            <a:srgbClr val="0065A6"/>
                          </a:solidFill>
                          <a:effectLst/>
                          <a:latin typeface="微软雅黑" panose="020B0503020204020204" pitchFamily="34" charset="-122"/>
                          <a:ea typeface="微软雅黑" panose="020B0503020204020204" pitchFamily="34" charset="-122"/>
                        </a:rPr>
                        <a:t>固始源网荷储一体化通过东部环网线路，通过电力市场中长期交易，实现电力就地消纳，降低用户用电成本。</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extLst>
                  <a:ext uri="{0D108BD9-81ED-4DB2-BD59-A6C34878D82A}">
                    <a16:rowId xmlns="" xmlns:a16="http://schemas.microsoft.com/office/drawing/2014/main" val="10002"/>
                  </a:ext>
                </a:extLst>
              </a:tr>
              <a:tr h="813917">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65A6"/>
                        </a:solidFill>
                        <a:effectLst/>
                        <a:latin typeface="微软雅黑" panose="020B0503020204020204" pitchFamily="34" charset="-122"/>
                        <a:ea typeface="微软雅黑" panose="020B0503020204020204" pitchFamily="34" charset="-122"/>
                      </a:endParaRP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罗山县</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罗山县产业集聚区</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algn="ctr" defTabSz="1218565" rtl="0" eaLnBrk="1" fontAlgn="ctr" latinLnBrk="0" hangingPunct="1"/>
                      <a:r>
                        <a:rPr lang="zh-CN" altLang="en-US" sz="1400" u="none" strike="noStrike" kern="1200" dirty="0">
                          <a:solidFill>
                            <a:schemeClr val="dk1"/>
                          </a:solidFill>
                          <a:effectLst/>
                          <a:latin typeface="微软雅黑" panose="020B0503020204020204" pitchFamily="34" charset="-122"/>
                          <a:ea typeface="微软雅黑" panose="020B0503020204020204" pitchFamily="34" charset="-122"/>
                          <a:cs typeface="+mn-cs"/>
                        </a:rPr>
                        <a:t>建筑、电子、物流</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8.47</a:t>
                      </a:r>
                      <a:r>
                        <a:rPr lang="zh-CN" altLang="en-US" sz="1400" u="none" strike="noStrike" dirty="0">
                          <a:effectLst/>
                          <a:latin typeface="微软雅黑" panose="020B0503020204020204" pitchFamily="34" charset="-122"/>
                          <a:ea typeface="微软雅黑" panose="020B0503020204020204" pitchFamily="34" charset="-122"/>
                        </a:rPr>
                        <a:t>亿</a:t>
                      </a:r>
                      <a:r>
                        <a:rPr lang="en-US" altLang="zh-CN" sz="1400" u="none" strike="noStrike" dirty="0">
                          <a:effectLst/>
                          <a:latin typeface="微软雅黑" panose="020B0503020204020204" pitchFamily="34" charset="-122"/>
                          <a:ea typeface="微软雅黑" panose="020B0503020204020204" pitchFamily="34" charset="-122"/>
                        </a:rPr>
                        <a:t>kWh</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tc>
                  <a:txBody>
                    <a:bodyPr/>
                    <a:lstStyle/>
                    <a:p>
                      <a:pPr marL="0" marR="0" indent="0" algn="l" defTabSz="1218565" rtl="0" eaLnBrk="1" fontAlgn="ctr" latinLnBrk="0" hangingPunct="1">
                        <a:lnSpc>
                          <a:spcPct val="100000"/>
                        </a:lnSpc>
                        <a:spcBef>
                          <a:spcPts val="0"/>
                        </a:spcBef>
                        <a:spcAft>
                          <a:spcPts val="0"/>
                        </a:spcAft>
                        <a:buClrTx/>
                        <a:buSzTx/>
                        <a:buFontTx/>
                        <a:buNone/>
                        <a:defRPr/>
                      </a:pPr>
                      <a:r>
                        <a:rPr lang="zh-CN" altLang="en-US" sz="1400" b="0" i="0" u="none" strike="noStrike" dirty="0">
                          <a:solidFill>
                            <a:srgbClr val="0065A6"/>
                          </a:solidFill>
                          <a:effectLst/>
                          <a:latin typeface="微软雅黑" panose="020B0503020204020204" pitchFamily="34" charset="-122"/>
                          <a:ea typeface="微软雅黑" panose="020B0503020204020204" pitchFamily="34" charset="-122"/>
                        </a:rPr>
                        <a:t>罗山源网荷储一体化通过西部线路，通过电力市场中长期交易，实现电力就地消纳，降低用户用电成本。</a:t>
                      </a:r>
                    </a:p>
                  </a:txBody>
                  <a:tcPr marL="108000" marR="36000" marT="36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AE4FF"/>
                    </a:solidFill>
                  </a:tcPr>
                </a:tc>
                <a:extLst>
                  <a:ext uri="{0D108BD9-81ED-4DB2-BD59-A6C34878D82A}">
                    <a16:rowId xmlns="" xmlns:a16="http://schemas.microsoft.com/office/drawing/2014/main" val="10003"/>
                  </a:ext>
                </a:extLst>
              </a:tr>
            </a:tbl>
          </a:graphicData>
        </a:graphic>
      </p:graphicFrame>
      <p:sp>
        <p:nvSpPr>
          <p:cNvPr id="5" name="矩形 4"/>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endParaRPr lang="zh-CN" altLang="en-US" sz="2000" b="1" dirty="0">
              <a:solidFill>
                <a:srgbClr val="163896"/>
              </a:solidFill>
              <a:latin typeface="微软雅黑" panose="020B0503020204020204" pitchFamily="34" charset="-122"/>
            </a:endParaRPr>
          </a:p>
        </p:txBody>
      </p:sp>
      <p:cxnSp>
        <p:nvCxnSpPr>
          <p:cNvPr id="6" name="直接连接符 5"/>
          <p:cNvCxnSpPr/>
          <p:nvPr/>
        </p:nvCxnSpPr>
        <p:spPr>
          <a:xfrm flipH="1">
            <a:off x="160769" y="1284553"/>
            <a:ext cx="46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7"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9" name="矩形 8"/>
          <p:cNvSpPr/>
          <p:nvPr/>
        </p:nvSpPr>
        <p:spPr>
          <a:xfrm>
            <a:off x="572259" y="882153"/>
            <a:ext cx="4031873" cy="400110"/>
          </a:xfrm>
          <a:prstGeom prst="rect">
            <a:avLst/>
          </a:prstGeom>
        </p:spPr>
        <p:txBody>
          <a:bodyPr wrap="none">
            <a:spAutoFit/>
          </a:bodyPr>
          <a:lstStyle/>
          <a:p>
            <a:pPr lvl="0">
              <a:defRPr/>
            </a:pPr>
            <a:r>
              <a:rPr lang="zh-CN" altLang="en-US" sz="2000" b="1" dirty="0">
                <a:solidFill>
                  <a:srgbClr val="FF0000"/>
                </a:solidFill>
                <a:latin typeface="+mn-ea"/>
                <a:cs typeface="+mn-ea"/>
                <a:sym typeface="+mn-lt"/>
              </a:rPr>
              <a:t>“源网荷储一体化”</a:t>
            </a:r>
            <a:r>
              <a:rPr lang="zh-CN" altLang="en-US" sz="2000" b="1" dirty="0">
                <a:solidFill>
                  <a:srgbClr val="163896"/>
                </a:solidFill>
                <a:latin typeface="+mn-ea"/>
                <a:cs typeface="+mn-ea"/>
                <a:sym typeface="+mn-lt"/>
              </a:rPr>
              <a:t>电源实施路径</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6207" y="1458828"/>
            <a:ext cx="11273719" cy="830997"/>
          </a:xfrm>
          <a:prstGeom prst="rect">
            <a:avLst/>
          </a:prstGeom>
        </p:spPr>
        <p:txBody>
          <a:bodyPr wrap="square">
            <a:spAutoFit/>
          </a:bodyPr>
          <a:lstStyle/>
          <a:p>
            <a:pPr>
              <a:lnSpc>
                <a:spcPct val="150000"/>
              </a:lnSpc>
            </a:pPr>
            <a:r>
              <a:rPr lang="zh-CN" altLang="en-US" sz="1600" dirty="0"/>
              <a:t>针对</a:t>
            </a: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源网荷储一体化，总体电源容量配置如下：风电</a:t>
            </a:r>
            <a:r>
              <a:rPr lang="en-US" altLang="zh-CN" sz="1600" dirty="0">
                <a:solidFill>
                  <a:srgbClr val="163896"/>
                </a:solidFill>
                <a:latin typeface="微软雅黑" panose="020B0503020204020204" pitchFamily="34" charset="-122"/>
                <a:ea typeface="微软雅黑" panose="020B0503020204020204" pitchFamily="34" charset="-122"/>
                <a:cs typeface="+mn-ea"/>
                <a:sym typeface="+mn-lt"/>
              </a:rPr>
              <a:t>107.5</a:t>
            </a: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万</a:t>
            </a:r>
            <a:r>
              <a:rPr lang="en-US" altLang="zh-CN" sz="1600" dirty="0">
                <a:solidFill>
                  <a:srgbClr val="163896"/>
                </a:solidFill>
                <a:latin typeface="微软雅黑" panose="020B0503020204020204" pitchFamily="34" charset="-122"/>
                <a:ea typeface="微软雅黑" panose="020B0503020204020204" pitchFamily="34" charset="-122"/>
                <a:cs typeface="+mn-ea"/>
                <a:sym typeface="+mn-lt"/>
              </a:rPr>
              <a:t>kW</a:t>
            </a: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、光</a:t>
            </a: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伏</a:t>
            </a:r>
            <a:r>
              <a:rPr lang="en-US" altLang="zh-CN" sz="1600" dirty="0">
                <a:solidFill>
                  <a:srgbClr val="163896"/>
                </a:solidFill>
                <a:latin typeface="微软雅黑" panose="020B0503020204020204" pitchFamily="34" charset="-122"/>
                <a:ea typeface="微软雅黑" panose="020B0503020204020204" pitchFamily="34" charset="-122"/>
                <a:cs typeface="+mn-ea"/>
                <a:sym typeface="+mn-lt"/>
              </a:rPr>
              <a:t>69</a:t>
            </a: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万</a:t>
            </a:r>
            <a:r>
              <a:rPr lang="en-US" altLang="zh-CN" sz="1600" dirty="0">
                <a:solidFill>
                  <a:srgbClr val="163896"/>
                </a:solidFill>
                <a:latin typeface="微软雅黑" panose="020B0503020204020204" pitchFamily="34" charset="-122"/>
                <a:ea typeface="微软雅黑" panose="020B0503020204020204" pitchFamily="34" charset="-122"/>
                <a:cs typeface="+mn-ea"/>
                <a:sym typeface="+mn-lt"/>
              </a:rPr>
              <a:t>kW</a:t>
            </a: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，并根据电网输送能力、资源分布和消纳水平，合理配套储能设施，储能配置为。</a:t>
            </a:r>
            <a:endParaRPr lang="en-US" altLang="zh-CN" sz="1600" b="1" dirty="0">
              <a:solidFill>
                <a:srgbClr val="163896"/>
              </a:solidFill>
              <a:latin typeface="微软雅黑" panose="020B0503020204020204" pitchFamily="34" charset="-122"/>
              <a:ea typeface="微软雅黑" panose="020B0503020204020204" pitchFamily="34" charset="-122"/>
              <a:cs typeface="+mn-ea"/>
              <a:sym typeface="+mn-lt"/>
            </a:endParaRPr>
          </a:p>
        </p:txBody>
      </p:sp>
      <p:graphicFrame>
        <p:nvGraphicFramePr>
          <p:cNvPr id="5" name="表格 4"/>
          <p:cNvGraphicFramePr>
            <a:graphicFrameLocks noGrp="1"/>
          </p:cNvGraphicFramePr>
          <p:nvPr>
            <p:extLst>
              <p:ext uri="{D42A27DB-BD31-4B8C-83A1-F6EECF244321}">
                <p14:modId xmlns:p14="http://schemas.microsoft.com/office/powerpoint/2010/main" val="2168429850"/>
              </p:ext>
            </p:extLst>
          </p:nvPr>
        </p:nvGraphicFramePr>
        <p:xfrm>
          <a:off x="685800" y="2543176"/>
          <a:ext cx="10946567" cy="3821908"/>
        </p:xfrm>
        <a:graphic>
          <a:graphicData uri="http://schemas.openxmlformats.org/drawingml/2006/table">
            <a:tbl>
              <a:tblPr firstRow="1" firstCol="1" bandRow="1">
                <a:tableStyleId>{5C22544A-7EE6-4342-B048-85BDC9FD1C3A}</a:tableStyleId>
              </a:tblPr>
              <a:tblGrid>
                <a:gridCol w="536099">
                  <a:extLst>
                    <a:ext uri="{9D8B030D-6E8A-4147-A177-3AD203B41FA5}">
                      <a16:colId xmlns="" xmlns:a16="http://schemas.microsoft.com/office/drawing/2014/main" val="20000"/>
                    </a:ext>
                  </a:extLst>
                </a:gridCol>
                <a:gridCol w="2557943">
                  <a:extLst>
                    <a:ext uri="{9D8B030D-6E8A-4147-A177-3AD203B41FA5}">
                      <a16:colId xmlns="" xmlns:a16="http://schemas.microsoft.com/office/drawing/2014/main" val="20001"/>
                    </a:ext>
                  </a:extLst>
                </a:gridCol>
                <a:gridCol w="1269561">
                  <a:extLst>
                    <a:ext uri="{9D8B030D-6E8A-4147-A177-3AD203B41FA5}">
                      <a16:colId xmlns="" xmlns:a16="http://schemas.microsoft.com/office/drawing/2014/main" val="20002"/>
                    </a:ext>
                  </a:extLst>
                </a:gridCol>
                <a:gridCol w="897655">
                  <a:extLst>
                    <a:ext uri="{9D8B030D-6E8A-4147-A177-3AD203B41FA5}">
                      <a16:colId xmlns="" xmlns:a16="http://schemas.microsoft.com/office/drawing/2014/main" val="20003"/>
                    </a:ext>
                  </a:extLst>
                </a:gridCol>
                <a:gridCol w="897655">
                  <a:extLst>
                    <a:ext uri="{9D8B030D-6E8A-4147-A177-3AD203B41FA5}">
                      <a16:colId xmlns="" xmlns:a16="http://schemas.microsoft.com/office/drawing/2014/main" val="20004"/>
                    </a:ext>
                  </a:extLst>
                </a:gridCol>
                <a:gridCol w="1284146">
                  <a:extLst>
                    <a:ext uri="{9D8B030D-6E8A-4147-A177-3AD203B41FA5}">
                      <a16:colId xmlns="" xmlns:a16="http://schemas.microsoft.com/office/drawing/2014/main" val="20005"/>
                    </a:ext>
                  </a:extLst>
                </a:gridCol>
                <a:gridCol w="3503508">
                  <a:extLst>
                    <a:ext uri="{9D8B030D-6E8A-4147-A177-3AD203B41FA5}">
                      <a16:colId xmlns="" xmlns:a16="http://schemas.microsoft.com/office/drawing/2014/main" val="20006"/>
                    </a:ext>
                  </a:extLst>
                </a:gridCol>
              </a:tblGrid>
              <a:tr h="428309">
                <a:tc rowSpan="2">
                  <a:txBody>
                    <a:bodyPr/>
                    <a:lstStyle/>
                    <a:p>
                      <a:pPr algn="ctr" fontAlgn="ctr"/>
                      <a:r>
                        <a:rPr lang="zh-CN" altLang="en-US" sz="1600" u="none" strike="noStrike" dirty="0">
                          <a:effectLst/>
                          <a:latin typeface="+mn-ea"/>
                          <a:ea typeface="+mn-ea"/>
                        </a:rPr>
                        <a:t>序号</a:t>
                      </a:r>
                      <a:endParaRPr lang="zh-CN" altLang="en-US" sz="1600" b="0" i="0" u="none" strike="noStrike" dirty="0">
                        <a:solidFill>
                          <a:srgbClr val="000000"/>
                        </a:solidFill>
                        <a:effectLst/>
                        <a:latin typeface="+mn-ea"/>
                        <a:ea typeface="+mn-ea"/>
                      </a:endParaRPr>
                    </a:p>
                  </a:txBody>
                  <a:tcPr marL="9525" marR="9525" marT="9525" marB="0" anchor="ctr"/>
                </a:tc>
                <a:tc rowSpan="2">
                  <a:txBody>
                    <a:bodyPr/>
                    <a:lstStyle/>
                    <a:p>
                      <a:pPr algn="ctr" fontAlgn="ctr"/>
                      <a:r>
                        <a:rPr lang="zh-CN" altLang="en-US" sz="1600" u="none" strike="noStrike" dirty="0">
                          <a:effectLst/>
                          <a:latin typeface="+mn-ea"/>
                          <a:ea typeface="+mn-ea"/>
                        </a:rPr>
                        <a:t>源网荷储一体化项目</a:t>
                      </a:r>
                      <a:endParaRPr lang="zh-CN" altLang="en-US" sz="1600" b="0" i="0" u="none" strike="noStrike" dirty="0">
                        <a:solidFill>
                          <a:srgbClr val="000000"/>
                        </a:solidFill>
                        <a:effectLst/>
                        <a:latin typeface="+mn-ea"/>
                        <a:ea typeface="+mn-ea"/>
                      </a:endParaRPr>
                    </a:p>
                  </a:txBody>
                  <a:tcPr marL="9525" marR="9525" marT="9525" marB="0" anchor="ctr"/>
                </a:tc>
                <a:tc rowSpan="2">
                  <a:txBody>
                    <a:bodyPr/>
                    <a:lstStyle/>
                    <a:p>
                      <a:pPr algn="ctr" fontAlgn="ctr"/>
                      <a:r>
                        <a:rPr lang="zh-CN" altLang="en-US" sz="1600" u="none" strike="noStrike" dirty="0">
                          <a:effectLst/>
                          <a:latin typeface="+mn-ea"/>
                          <a:ea typeface="+mn-ea"/>
                        </a:rPr>
                        <a:t>位置</a:t>
                      </a:r>
                      <a:endParaRPr lang="zh-CN" altLang="en-US" sz="1600" b="0" i="0" u="none" strike="noStrike" dirty="0">
                        <a:solidFill>
                          <a:srgbClr val="000000"/>
                        </a:solidFill>
                        <a:effectLst/>
                        <a:latin typeface="+mn-ea"/>
                        <a:ea typeface="+mn-ea"/>
                      </a:endParaRPr>
                    </a:p>
                  </a:txBody>
                  <a:tcPr marL="9525" marR="9525" marT="9525" marB="0" anchor="ctr"/>
                </a:tc>
                <a:tc gridSpan="2">
                  <a:txBody>
                    <a:bodyPr/>
                    <a:lstStyle/>
                    <a:p>
                      <a:pPr algn="ctr" fontAlgn="ctr"/>
                      <a:r>
                        <a:rPr lang="zh-CN" altLang="en-US" sz="1600" u="none" strike="noStrike" dirty="0">
                          <a:effectLst/>
                          <a:latin typeface="+mn-ea"/>
                          <a:ea typeface="+mn-ea"/>
                        </a:rPr>
                        <a:t>容量</a:t>
                      </a:r>
                      <a:r>
                        <a:rPr lang="en-US" altLang="zh-CN" sz="1600" u="none" strike="noStrike" dirty="0">
                          <a:effectLst/>
                          <a:latin typeface="+mn-ea"/>
                          <a:ea typeface="+mn-ea"/>
                        </a:rPr>
                        <a:t>(</a:t>
                      </a:r>
                      <a:r>
                        <a:rPr lang="zh-CN" altLang="en-US" sz="1600" u="none" strike="noStrike" dirty="0">
                          <a:effectLst/>
                          <a:latin typeface="+mn-ea"/>
                          <a:ea typeface="+mn-ea"/>
                        </a:rPr>
                        <a:t>万</a:t>
                      </a:r>
                      <a:r>
                        <a:rPr lang="en-US" altLang="zh-CN" sz="1600" u="none" strike="noStrike" dirty="0">
                          <a:effectLst/>
                          <a:latin typeface="+mn-ea"/>
                          <a:ea typeface="+mn-ea"/>
                        </a:rPr>
                        <a:t>k</a:t>
                      </a:r>
                      <a:r>
                        <a:rPr lang="en-US" sz="1600" u="none" strike="noStrike" dirty="0">
                          <a:effectLst/>
                          <a:latin typeface="+mn-ea"/>
                          <a:ea typeface="+mn-ea"/>
                        </a:rPr>
                        <a:t>W)</a:t>
                      </a:r>
                      <a:endParaRPr lang="en-US" sz="1600" b="0" i="0" u="none" strike="noStrike" dirty="0">
                        <a:solidFill>
                          <a:srgbClr val="000000"/>
                        </a:solidFill>
                        <a:effectLst/>
                        <a:latin typeface="+mn-ea"/>
                        <a:ea typeface="+mn-ea"/>
                      </a:endParaRPr>
                    </a:p>
                  </a:txBody>
                  <a:tcPr marL="9525" marR="9525" marT="9525" marB="0" anchor="ctr"/>
                </a:tc>
                <a:tc hMerge="1">
                  <a:txBody>
                    <a:bodyPr/>
                    <a:lstStyle/>
                    <a:p>
                      <a:endParaRPr lang="zh-CN"/>
                    </a:p>
                  </a:txBody>
                  <a:tcPr/>
                </a:tc>
                <a:tc rowSpan="2">
                  <a:txBody>
                    <a:bodyPr/>
                    <a:lstStyle/>
                    <a:p>
                      <a:pPr algn="ctr" fontAlgn="ctr"/>
                      <a:r>
                        <a:rPr lang="zh-CN" altLang="en-US" sz="1600" b="1" i="0" u="none" strike="noStrike" dirty="0">
                          <a:solidFill>
                            <a:schemeClr val="bg1"/>
                          </a:solidFill>
                          <a:effectLst/>
                          <a:latin typeface="+mn-ea"/>
                          <a:ea typeface="+mn-ea"/>
                        </a:rPr>
                        <a:t>发电设备</a:t>
                      </a:r>
                      <a:endParaRPr lang="en-US" altLang="zh-CN" sz="1600" b="1" i="0" u="none" strike="noStrike" dirty="0">
                        <a:solidFill>
                          <a:schemeClr val="bg1"/>
                        </a:solidFill>
                        <a:effectLst/>
                        <a:latin typeface="+mn-ea"/>
                        <a:ea typeface="+mn-ea"/>
                      </a:endParaRPr>
                    </a:p>
                    <a:p>
                      <a:pPr algn="ctr" fontAlgn="ctr"/>
                      <a:r>
                        <a:rPr lang="zh-CN" altLang="en-US" sz="1600" b="1" i="0" u="none" strike="noStrike" dirty="0">
                          <a:solidFill>
                            <a:schemeClr val="bg1"/>
                          </a:solidFill>
                          <a:effectLst/>
                          <a:latin typeface="+mn-ea"/>
                          <a:ea typeface="+mn-ea"/>
                        </a:rPr>
                        <a:t>技术</a:t>
                      </a:r>
                      <a:endParaRPr lang="en-US" sz="1600" b="1" i="0" u="none" strike="noStrike" dirty="0">
                        <a:solidFill>
                          <a:schemeClr val="bg1"/>
                        </a:solidFill>
                        <a:effectLst/>
                        <a:latin typeface="+mn-ea"/>
                        <a:ea typeface="+mn-ea"/>
                      </a:endParaRPr>
                    </a:p>
                  </a:txBody>
                  <a:tcPr marL="9525" marR="9525" marT="9525" marB="0" anchor="ctr"/>
                </a:tc>
                <a:tc rowSpan="2">
                  <a:txBody>
                    <a:bodyPr/>
                    <a:lstStyle/>
                    <a:p>
                      <a:pPr marL="0" algn="ctr" defTabSz="1218565" rtl="0" eaLnBrk="1" fontAlgn="ctr" latinLnBrk="0" hangingPunct="1"/>
                      <a:r>
                        <a:rPr lang="zh-CN" altLang="en-US" sz="1600" b="1" u="none" strike="noStrike" kern="1200" dirty="0">
                          <a:solidFill>
                            <a:schemeClr val="lt1"/>
                          </a:solidFill>
                          <a:effectLst/>
                          <a:latin typeface="+mn-ea"/>
                          <a:ea typeface="+mn-ea"/>
                          <a:cs typeface="+mn-cs"/>
                        </a:rPr>
                        <a:t>实施计划</a:t>
                      </a:r>
                      <a:endParaRPr lang="en-US" altLang="zh-CN" sz="1600" b="1" u="none" strike="noStrike" kern="1200" dirty="0">
                        <a:solidFill>
                          <a:schemeClr val="lt1"/>
                        </a:solidFill>
                        <a:effectLst/>
                        <a:latin typeface="+mn-ea"/>
                        <a:ea typeface="+mn-ea"/>
                        <a:cs typeface="+mn-cs"/>
                      </a:endParaRPr>
                    </a:p>
                  </a:txBody>
                  <a:tcPr marL="9525" marR="9525" marT="9525" marB="0" anchor="ctr"/>
                </a:tc>
                <a:extLst>
                  <a:ext uri="{0D108BD9-81ED-4DB2-BD59-A6C34878D82A}">
                    <a16:rowId xmlns="" xmlns:a16="http://schemas.microsoft.com/office/drawing/2014/main" val="10000"/>
                  </a:ext>
                </a:extLst>
              </a:tr>
              <a:tr h="528327">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1600" u="none" strike="noStrike">
                          <a:effectLst/>
                          <a:latin typeface="+mn-ea"/>
                          <a:ea typeface="+mn-ea"/>
                        </a:rPr>
                        <a:t>风电</a:t>
                      </a:r>
                      <a:endParaRPr lang="zh-CN" altLang="en-US" sz="16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600" u="none" strike="noStrike">
                          <a:effectLst/>
                          <a:latin typeface="+mn-ea"/>
                          <a:ea typeface="+mn-ea"/>
                        </a:rPr>
                        <a:t>光伏</a:t>
                      </a:r>
                      <a:endParaRPr lang="zh-CN" altLang="en-US" sz="1600" b="0" i="0" u="none" strike="noStrike">
                        <a:solidFill>
                          <a:srgbClr val="000000"/>
                        </a:solidFill>
                        <a:effectLst/>
                        <a:latin typeface="+mn-ea"/>
                        <a:ea typeface="+mn-ea"/>
                      </a:endParaRPr>
                    </a:p>
                  </a:txBody>
                  <a:tcPr marL="9525" marR="9525" marT="9525" marB="0" anchor="ct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1"/>
                  </a:ext>
                </a:extLst>
              </a:tr>
              <a:tr h="716318">
                <a:tc>
                  <a:txBody>
                    <a:bodyPr/>
                    <a:lstStyle/>
                    <a:p>
                      <a:pPr algn="ctr" fontAlgn="ctr"/>
                      <a:r>
                        <a:rPr lang="en-US" altLang="zh-CN" sz="1400" u="none" strike="noStrike" dirty="0">
                          <a:effectLst/>
                          <a:latin typeface="+mn-ea"/>
                          <a:ea typeface="+mn-ea"/>
                        </a:rPr>
                        <a:t>1</a:t>
                      </a:r>
                      <a:endParaRPr lang="en-US" altLang="zh-CN"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浉河区源网荷储一体化</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浉河区</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b="0" i="0" u="none" strike="noStrike" dirty="0">
                          <a:solidFill>
                            <a:schemeClr val="dk1"/>
                          </a:solidFill>
                          <a:effectLst/>
                          <a:latin typeface="+mn-ea"/>
                          <a:ea typeface="+mn-ea"/>
                        </a:rPr>
                        <a:t>30</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b="0" i="0" u="none" strike="noStrike" dirty="0" smtClean="0">
                          <a:solidFill>
                            <a:schemeClr val="dk1"/>
                          </a:solidFill>
                          <a:effectLst/>
                          <a:latin typeface="+mn-ea"/>
                          <a:ea typeface="+mn-ea"/>
                        </a:rPr>
                        <a:t>25</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dirty="0">
                          <a:solidFill>
                            <a:srgbClr val="000000"/>
                          </a:solidFill>
                          <a:effectLst/>
                          <a:latin typeface="+mn-ea"/>
                          <a:ea typeface="+mn-ea"/>
                        </a:rPr>
                        <a:t>半直驱风机、异质结光伏</a:t>
                      </a:r>
                    </a:p>
                  </a:txBody>
                  <a:tcPr marL="9525" marR="9525" marT="9525" marB="0" anchor="ctr"/>
                </a:tc>
                <a:tc>
                  <a:txBody>
                    <a:bodyPr/>
                    <a:lstStyle/>
                    <a:p>
                      <a:pPr marL="90805" indent="0" algn="ctr" fontAlgn="ctr"/>
                      <a:r>
                        <a:rPr lang="zh-CN" altLang="en-US" sz="1400" b="0" i="0" u="none" strike="noStrike" dirty="0">
                          <a:solidFill>
                            <a:srgbClr val="000000"/>
                          </a:solidFill>
                          <a:effectLst/>
                          <a:latin typeface="+mn-ea"/>
                          <a:ea typeface="+mn-ea"/>
                        </a:rPr>
                        <a:t>两期建设，</a:t>
                      </a:r>
                      <a:r>
                        <a:rPr lang="en-US" altLang="zh-CN" sz="1400" b="0" i="0" u="none" strike="noStrike" dirty="0">
                          <a:solidFill>
                            <a:srgbClr val="000000"/>
                          </a:solidFill>
                          <a:effectLst/>
                          <a:latin typeface="+mn-ea"/>
                          <a:ea typeface="+mn-ea"/>
                        </a:rPr>
                        <a:t>I</a:t>
                      </a:r>
                      <a:r>
                        <a:rPr lang="zh-CN" altLang="en-US" sz="1400" b="0" i="0" u="none" strike="noStrike" dirty="0">
                          <a:solidFill>
                            <a:srgbClr val="000000"/>
                          </a:solidFill>
                          <a:effectLst/>
                          <a:latin typeface="+mn-ea"/>
                          <a:ea typeface="+mn-ea"/>
                        </a:rPr>
                        <a:t>期建设</a:t>
                      </a:r>
                      <a:r>
                        <a:rPr lang="en-US" altLang="zh-CN" sz="1400" b="0" i="0" u="none" strike="noStrike" dirty="0">
                          <a:solidFill>
                            <a:srgbClr val="000000"/>
                          </a:solidFill>
                          <a:effectLst/>
                          <a:latin typeface="+mn-ea"/>
                          <a:ea typeface="+mn-ea"/>
                        </a:rPr>
                        <a:t>35</a:t>
                      </a:r>
                      <a:r>
                        <a:rPr lang="zh-CN" altLang="en-US" sz="1400" b="0" i="0" u="none" strike="noStrike" dirty="0">
                          <a:solidFill>
                            <a:srgbClr val="000000"/>
                          </a:solidFill>
                          <a:effectLst/>
                          <a:latin typeface="+mn-ea"/>
                          <a:ea typeface="+mn-ea"/>
                        </a:rPr>
                        <a:t>万</a:t>
                      </a:r>
                      <a:r>
                        <a:rPr lang="en-US" altLang="zh-CN" sz="1400" b="0" i="0" u="none" strike="noStrike" dirty="0">
                          <a:solidFill>
                            <a:srgbClr val="000000"/>
                          </a:solidFill>
                          <a:effectLst/>
                          <a:latin typeface="+mn-ea"/>
                          <a:ea typeface="+mn-ea"/>
                        </a:rPr>
                        <a:t>kW</a:t>
                      </a:r>
                      <a:r>
                        <a:rPr lang="zh-CN" altLang="en-US" sz="1400" b="0" i="0" u="none" strike="noStrike" dirty="0">
                          <a:solidFill>
                            <a:srgbClr val="000000"/>
                          </a:solidFill>
                          <a:effectLst/>
                          <a:latin typeface="+mn-ea"/>
                          <a:ea typeface="+mn-ea"/>
                        </a:rPr>
                        <a:t>，</a:t>
                      </a:r>
                      <a:r>
                        <a:rPr lang="en-US" altLang="zh-CN" sz="1400" b="0" i="0" u="none" strike="noStrike" dirty="0">
                          <a:solidFill>
                            <a:srgbClr val="000000"/>
                          </a:solidFill>
                          <a:effectLst/>
                          <a:latin typeface="+mn-ea"/>
                          <a:ea typeface="+mn-ea"/>
                        </a:rPr>
                        <a:t>2021</a:t>
                      </a:r>
                      <a:r>
                        <a:rPr lang="zh-CN" altLang="en-US" sz="1400" b="0" i="0" u="none" strike="noStrike" dirty="0">
                          <a:solidFill>
                            <a:srgbClr val="000000"/>
                          </a:solidFill>
                          <a:effectLst/>
                          <a:latin typeface="+mn-ea"/>
                          <a:ea typeface="+mn-ea"/>
                        </a:rPr>
                        <a:t>年底投运，</a:t>
                      </a:r>
                      <a:r>
                        <a:rPr lang="en-US" altLang="zh-CN" sz="1400" b="0" i="0" u="none" strike="noStrike" dirty="0">
                          <a:solidFill>
                            <a:srgbClr val="000000"/>
                          </a:solidFill>
                          <a:effectLst/>
                          <a:latin typeface="+mn-ea"/>
                          <a:ea typeface="+mn-ea"/>
                        </a:rPr>
                        <a:t>II</a:t>
                      </a:r>
                      <a:r>
                        <a:rPr lang="zh-CN" altLang="en-US" sz="1400" b="0" i="0" u="none" strike="noStrike" dirty="0">
                          <a:solidFill>
                            <a:srgbClr val="000000"/>
                          </a:solidFill>
                          <a:effectLst/>
                          <a:latin typeface="+mn-ea"/>
                          <a:ea typeface="+mn-ea"/>
                        </a:rPr>
                        <a:t>期建设</a:t>
                      </a:r>
                      <a:r>
                        <a:rPr lang="en-US" altLang="zh-CN" sz="1400" b="0" i="0" u="none" strike="noStrike" dirty="0">
                          <a:solidFill>
                            <a:srgbClr val="000000"/>
                          </a:solidFill>
                          <a:effectLst/>
                          <a:latin typeface="+mn-ea"/>
                          <a:ea typeface="+mn-ea"/>
                        </a:rPr>
                        <a:t>35</a:t>
                      </a:r>
                      <a:r>
                        <a:rPr lang="zh-CN" altLang="en-US" sz="1400" b="0" i="0" u="none" strike="noStrike" dirty="0">
                          <a:solidFill>
                            <a:srgbClr val="000000"/>
                          </a:solidFill>
                          <a:effectLst/>
                          <a:latin typeface="+mn-ea"/>
                          <a:ea typeface="+mn-ea"/>
                        </a:rPr>
                        <a:t>万</a:t>
                      </a:r>
                      <a:r>
                        <a:rPr lang="en-US" altLang="zh-CN" sz="1400" b="0" i="0" u="none" strike="noStrike" dirty="0">
                          <a:solidFill>
                            <a:srgbClr val="000000"/>
                          </a:solidFill>
                          <a:effectLst/>
                          <a:latin typeface="+mn-ea"/>
                          <a:ea typeface="+mn-ea"/>
                        </a:rPr>
                        <a:t>kW</a:t>
                      </a:r>
                      <a:r>
                        <a:rPr lang="zh-CN" altLang="en-US" sz="1400" b="0" i="0" u="none" strike="noStrike" dirty="0">
                          <a:solidFill>
                            <a:srgbClr val="000000"/>
                          </a:solidFill>
                          <a:effectLst/>
                          <a:latin typeface="+mn-ea"/>
                          <a:ea typeface="+mn-ea"/>
                        </a:rPr>
                        <a:t>，</a:t>
                      </a:r>
                      <a:r>
                        <a:rPr lang="en-US" altLang="zh-CN" sz="1400" b="0" i="0" u="none" strike="noStrike" dirty="0">
                          <a:solidFill>
                            <a:srgbClr val="000000"/>
                          </a:solidFill>
                          <a:effectLst/>
                          <a:latin typeface="+mn-ea"/>
                          <a:ea typeface="+mn-ea"/>
                        </a:rPr>
                        <a:t>2023</a:t>
                      </a:r>
                      <a:r>
                        <a:rPr lang="zh-CN" altLang="en-US" sz="1400" b="0" i="0" u="none" strike="noStrike" dirty="0">
                          <a:solidFill>
                            <a:srgbClr val="000000"/>
                          </a:solidFill>
                          <a:effectLst/>
                          <a:latin typeface="+mn-ea"/>
                          <a:ea typeface="+mn-ea"/>
                        </a:rPr>
                        <a:t>年底投运</a:t>
                      </a:r>
                    </a:p>
                  </a:txBody>
                  <a:tcPr marL="9525" marR="9525" marT="9525" marB="0" anchor="ctr"/>
                </a:tc>
                <a:extLst>
                  <a:ext uri="{0D108BD9-81ED-4DB2-BD59-A6C34878D82A}">
                    <a16:rowId xmlns="" xmlns:a16="http://schemas.microsoft.com/office/drawing/2014/main" val="10002"/>
                  </a:ext>
                </a:extLst>
              </a:tr>
              <a:tr h="716318">
                <a:tc>
                  <a:txBody>
                    <a:bodyPr/>
                    <a:lstStyle/>
                    <a:p>
                      <a:pPr algn="ctr" fontAlgn="ctr"/>
                      <a:r>
                        <a:rPr lang="en-US" altLang="zh-CN" sz="1400" u="none" strike="noStrike">
                          <a:effectLst/>
                          <a:latin typeface="+mn-ea"/>
                          <a:ea typeface="+mn-ea"/>
                        </a:rPr>
                        <a:t>2</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平桥区源网荷储一体化</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平桥区</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b="0" i="0" u="none" strike="noStrike" dirty="0">
                          <a:solidFill>
                            <a:schemeClr val="dk1"/>
                          </a:solidFill>
                          <a:effectLst/>
                          <a:latin typeface="+mn-ea"/>
                          <a:ea typeface="+mn-ea"/>
                        </a:rPr>
                        <a:t>20</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b="0" i="0" u="none" strike="noStrike" dirty="0">
                          <a:solidFill>
                            <a:schemeClr val="dk1"/>
                          </a:solidFill>
                          <a:effectLst/>
                          <a:latin typeface="+mn-ea"/>
                          <a:ea typeface="+mn-ea"/>
                        </a:rPr>
                        <a:t>/</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a:solidFill>
                            <a:srgbClr val="000000"/>
                          </a:solidFill>
                          <a:effectLst/>
                          <a:latin typeface="+mn-ea"/>
                          <a:ea typeface="+mn-ea"/>
                        </a:rPr>
                        <a:t>半直驱风机、异质结光伏</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marL="90805" marR="0" indent="0" algn="ctr" defTabSz="1218565"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mn-ea"/>
                          <a:ea typeface="+mn-ea"/>
                          <a:cs typeface="+mn-cs"/>
                        </a:rPr>
                        <a:t>一次投入建设</a:t>
                      </a:r>
                      <a:r>
                        <a:rPr lang="en-US" altLang="zh-CN" sz="1400" b="0" i="0" u="none" strike="noStrike" kern="1200" dirty="0">
                          <a:solidFill>
                            <a:srgbClr val="000000"/>
                          </a:solidFill>
                          <a:effectLst/>
                          <a:latin typeface="+mn-ea"/>
                          <a:ea typeface="+mn-ea"/>
                          <a:cs typeface="+mn-cs"/>
                        </a:rPr>
                        <a:t>20</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kW</a:t>
                      </a:r>
                      <a:r>
                        <a:rPr lang="zh-CN" altLang="en-US" sz="1400" b="0" i="0" u="none" strike="noStrike" kern="1200" dirty="0">
                          <a:solidFill>
                            <a:srgbClr val="000000"/>
                          </a:solidFill>
                          <a:effectLst/>
                          <a:latin typeface="+mn-ea"/>
                          <a:ea typeface="+mn-ea"/>
                          <a:cs typeface="+mn-cs"/>
                        </a:rPr>
                        <a:t>，</a:t>
                      </a:r>
                      <a:r>
                        <a:rPr lang="en-US" altLang="zh-CN" sz="1400" b="0" i="0" u="none" strike="noStrike" kern="1200" dirty="0">
                          <a:solidFill>
                            <a:srgbClr val="000000"/>
                          </a:solidFill>
                          <a:effectLst/>
                          <a:latin typeface="+mn-ea"/>
                          <a:ea typeface="+mn-ea"/>
                          <a:cs typeface="+mn-cs"/>
                        </a:rPr>
                        <a:t>2023</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3"/>
                  </a:ext>
                </a:extLst>
              </a:tr>
              <a:tr h="716318">
                <a:tc>
                  <a:txBody>
                    <a:bodyPr/>
                    <a:lstStyle/>
                    <a:p>
                      <a:pPr algn="ctr" fontAlgn="ctr"/>
                      <a:r>
                        <a:rPr lang="en-US" altLang="zh-CN" sz="1400" u="none" strike="noStrike">
                          <a:effectLst/>
                          <a:latin typeface="+mn-ea"/>
                          <a:ea typeface="+mn-ea"/>
                        </a:rPr>
                        <a:t>3</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1400" u="none" strike="noStrike" dirty="0">
                          <a:effectLst/>
                          <a:latin typeface="+mn-ea"/>
                          <a:ea typeface="+mn-ea"/>
                        </a:rPr>
                        <a:t>固始县源网荷储一体化</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dirty="0">
                          <a:solidFill>
                            <a:srgbClr val="000000"/>
                          </a:solidFill>
                          <a:effectLst/>
                          <a:latin typeface="+mn-ea"/>
                          <a:ea typeface="+mn-ea"/>
                        </a:rPr>
                        <a:t>固始县</a:t>
                      </a:r>
                    </a:p>
                  </a:txBody>
                  <a:tcPr marL="9525" marR="9525" marT="9525" marB="0" anchor="ctr"/>
                </a:tc>
                <a:tc>
                  <a:txBody>
                    <a:bodyPr/>
                    <a:lstStyle/>
                    <a:p>
                      <a:pPr algn="ctr" fontAlgn="ctr"/>
                      <a:r>
                        <a:rPr lang="en-US" altLang="zh-CN" sz="1400" b="0" i="0" u="none" strike="noStrike" dirty="0" smtClean="0">
                          <a:solidFill>
                            <a:schemeClr val="dk1"/>
                          </a:solidFill>
                          <a:effectLst/>
                          <a:latin typeface="+mn-ea"/>
                          <a:ea typeface="+mn-ea"/>
                        </a:rPr>
                        <a:t>32.5</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b="0" i="0" u="none" strike="noStrike" dirty="0" smtClean="0">
                          <a:solidFill>
                            <a:schemeClr val="dk1"/>
                          </a:solidFill>
                          <a:effectLst/>
                          <a:latin typeface="+mn-ea"/>
                          <a:ea typeface="+mn-ea"/>
                        </a:rPr>
                        <a:t>24</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dirty="0">
                          <a:solidFill>
                            <a:srgbClr val="000000"/>
                          </a:solidFill>
                          <a:effectLst/>
                          <a:latin typeface="+mn-ea"/>
                          <a:ea typeface="+mn-ea"/>
                        </a:rPr>
                        <a:t>半直驱风机、异质结光伏</a:t>
                      </a:r>
                    </a:p>
                  </a:txBody>
                  <a:tcPr marL="9525" marR="9525" marT="9525" marB="0" anchor="ctr"/>
                </a:tc>
                <a:tc>
                  <a:txBody>
                    <a:bodyPr/>
                    <a:lstStyle/>
                    <a:p>
                      <a:pPr marL="90805" marR="0" indent="0" algn="ctr" defTabSz="1218565"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mn-ea"/>
                          <a:ea typeface="+mn-ea"/>
                          <a:cs typeface="+mn-cs"/>
                        </a:rPr>
                        <a:t>分三期建设，</a:t>
                      </a:r>
                      <a:r>
                        <a:rPr lang="en-US" altLang="zh-CN" sz="1400" b="0" i="0" u="none" strike="noStrike" kern="1200" dirty="0">
                          <a:solidFill>
                            <a:srgbClr val="000000"/>
                          </a:solidFill>
                          <a:effectLst/>
                          <a:latin typeface="+mn-ea"/>
                          <a:ea typeface="+mn-ea"/>
                          <a:cs typeface="+mn-cs"/>
                        </a:rPr>
                        <a:t>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37</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2022</a:t>
                      </a:r>
                      <a:r>
                        <a:rPr lang="zh-CN" altLang="en-US" sz="1400" b="0" i="0" u="none" strike="noStrike" kern="1200" dirty="0">
                          <a:solidFill>
                            <a:srgbClr val="000000"/>
                          </a:solidFill>
                          <a:effectLst/>
                          <a:latin typeface="+mn-ea"/>
                          <a:ea typeface="+mn-ea"/>
                          <a:cs typeface="+mn-cs"/>
                        </a:rPr>
                        <a:t>年底投运，</a:t>
                      </a:r>
                      <a:r>
                        <a:rPr lang="en-US" altLang="zh-CN" sz="1400" b="0" i="0" u="none" strike="noStrike" kern="1200" dirty="0">
                          <a:solidFill>
                            <a:srgbClr val="000000"/>
                          </a:solidFill>
                          <a:effectLst/>
                          <a:latin typeface="+mn-ea"/>
                          <a:ea typeface="+mn-ea"/>
                          <a:cs typeface="+mn-cs"/>
                        </a:rPr>
                        <a:t>II</a:t>
                      </a:r>
                      <a:r>
                        <a:rPr lang="zh-CN" altLang="en-US" sz="1400" b="0" i="0" u="none" strike="noStrike" kern="1200" dirty="0">
                          <a:solidFill>
                            <a:srgbClr val="000000"/>
                          </a:solidFill>
                          <a:effectLst/>
                          <a:latin typeface="+mn-ea"/>
                          <a:ea typeface="+mn-ea"/>
                          <a:cs typeface="+mn-cs"/>
                        </a:rPr>
                        <a:t>期和</a:t>
                      </a:r>
                      <a:r>
                        <a:rPr lang="en-US" altLang="zh-CN" sz="1400" b="0" i="0" u="none" strike="noStrike" kern="1200" dirty="0">
                          <a:solidFill>
                            <a:srgbClr val="000000"/>
                          </a:solidFill>
                          <a:effectLst/>
                          <a:latin typeface="+mn-ea"/>
                          <a:ea typeface="+mn-ea"/>
                          <a:cs typeface="+mn-cs"/>
                        </a:rPr>
                        <a:t>III</a:t>
                      </a:r>
                      <a:r>
                        <a:rPr lang="zh-CN" altLang="en-US" sz="1400" b="0" i="0" u="none" strike="noStrike" kern="1200" dirty="0">
                          <a:solidFill>
                            <a:srgbClr val="000000"/>
                          </a:solidFill>
                          <a:effectLst/>
                          <a:latin typeface="+mn-ea"/>
                          <a:ea typeface="+mn-ea"/>
                          <a:cs typeface="+mn-cs"/>
                        </a:rPr>
                        <a:t>期分别建设</a:t>
                      </a:r>
                      <a:r>
                        <a:rPr lang="en-US" altLang="zh-CN" sz="1400" b="0" i="0" u="none" strike="noStrike" kern="1200" dirty="0">
                          <a:solidFill>
                            <a:srgbClr val="000000"/>
                          </a:solidFill>
                          <a:effectLst/>
                          <a:latin typeface="+mn-ea"/>
                          <a:ea typeface="+mn-ea"/>
                          <a:cs typeface="+mn-cs"/>
                        </a:rPr>
                        <a:t>30</a:t>
                      </a:r>
                      <a:r>
                        <a:rPr lang="zh-CN" altLang="en-US" sz="1400" b="0" i="0" u="none" strike="noStrike" kern="1200" dirty="0">
                          <a:solidFill>
                            <a:srgbClr val="000000"/>
                          </a:solidFill>
                          <a:effectLst/>
                          <a:latin typeface="+mn-ea"/>
                          <a:ea typeface="+mn-ea"/>
                          <a:cs typeface="+mn-cs"/>
                        </a:rPr>
                        <a:t>万，分别</a:t>
                      </a:r>
                      <a:r>
                        <a:rPr lang="en-US" altLang="zh-CN" sz="1400" b="0" i="0" u="none" strike="noStrike" kern="1200" dirty="0">
                          <a:solidFill>
                            <a:srgbClr val="000000"/>
                          </a:solidFill>
                          <a:effectLst/>
                          <a:latin typeface="+mn-ea"/>
                          <a:ea typeface="+mn-ea"/>
                          <a:cs typeface="+mn-cs"/>
                        </a:rPr>
                        <a:t>2024</a:t>
                      </a:r>
                      <a:r>
                        <a:rPr lang="zh-CN" altLang="en-US" sz="1400" b="0" i="0" u="none" strike="noStrike" kern="1200" dirty="0">
                          <a:solidFill>
                            <a:srgbClr val="000000"/>
                          </a:solidFill>
                          <a:effectLst/>
                          <a:latin typeface="+mn-ea"/>
                          <a:ea typeface="+mn-ea"/>
                          <a:cs typeface="+mn-cs"/>
                        </a:rPr>
                        <a:t>年和</a:t>
                      </a:r>
                      <a:r>
                        <a:rPr lang="en-US" altLang="zh-CN" sz="1400" b="0" i="0" u="none" strike="noStrike" kern="1200" dirty="0">
                          <a:solidFill>
                            <a:srgbClr val="000000"/>
                          </a:solidFill>
                          <a:effectLst/>
                          <a:latin typeface="+mn-ea"/>
                          <a:ea typeface="+mn-ea"/>
                          <a:cs typeface="+mn-cs"/>
                        </a:rPr>
                        <a:t>205</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4"/>
                  </a:ext>
                </a:extLst>
              </a:tr>
              <a:tr h="716318">
                <a:tc>
                  <a:txBody>
                    <a:bodyPr/>
                    <a:lstStyle/>
                    <a:p>
                      <a:pPr algn="ctr" fontAlgn="ctr"/>
                      <a:r>
                        <a:rPr lang="en-US" altLang="zh-CN" sz="1400" u="none" strike="noStrike" dirty="0">
                          <a:effectLst/>
                          <a:latin typeface="+mn-ea"/>
                          <a:ea typeface="+mn-ea"/>
                        </a:rPr>
                        <a:t>4</a:t>
                      </a:r>
                      <a:endParaRPr lang="en-US" altLang="zh-CN"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dirty="0">
                          <a:solidFill>
                            <a:schemeClr val="dk1"/>
                          </a:solidFill>
                          <a:effectLst/>
                          <a:latin typeface="+mn-ea"/>
                          <a:ea typeface="+mn-ea"/>
                        </a:rPr>
                        <a:t>罗山县源网荷储一体化</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dirty="0">
                          <a:solidFill>
                            <a:srgbClr val="000000"/>
                          </a:solidFill>
                          <a:effectLst/>
                          <a:latin typeface="+mn-ea"/>
                          <a:ea typeface="+mn-ea"/>
                        </a:rPr>
                        <a:t>罗山县</a:t>
                      </a:r>
                    </a:p>
                  </a:txBody>
                  <a:tcPr marL="9525" marR="9525" marT="9525" marB="0" anchor="ctr"/>
                </a:tc>
                <a:tc>
                  <a:txBody>
                    <a:bodyPr/>
                    <a:lstStyle/>
                    <a:p>
                      <a:pPr algn="ctr" fontAlgn="ctr"/>
                      <a:r>
                        <a:rPr lang="en-US" altLang="zh-CN" sz="1400" b="0" i="0" u="none" strike="noStrike" dirty="0">
                          <a:solidFill>
                            <a:srgbClr val="000000"/>
                          </a:solidFill>
                          <a:effectLst/>
                          <a:latin typeface="+mn-ea"/>
                          <a:ea typeface="+mn-ea"/>
                        </a:rPr>
                        <a:t>25</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b="0" i="0" u="none" strike="noStrike" dirty="0">
                          <a:solidFill>
                            <a:srgbClr val="000000"/>
                          </a:solidFill>
                          <a:effectLst/>
                          <a:latin typeface="+mn-ea"/>
                          <a:ea typeface="+mn-ea"/>
                        </a:rPr>
                        <a:t>20</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400" b="0" i="0" u="none" strike="noStrike" dirty="0">
                          <a:solidFill>
                            <a:srgbClr val="000000"/>
                          </a:solidFill>
                          <a:effectLst/>
                          <a:latin typeface="+mn-ea"/>
                          <a:ea typeface="+mn-ea"/>
                        </a:rPr>
                        <a:t>半直驱风机、异质结光伏</a:t>
                      </a:r>
                    </a:p>
                  </a:txBody>
                  <a:tcPr marL="9525" marR="9525" marT="9525" marB="0" anchor="ctr"/>
                </a:tc>
                <a:tc>
                  <a:txBody>
                    <a:bodyPr/>
                    <a:lstStyle/>
                    <a:p>
                      <a:pPr marL="90805" marR="0" indent="0" algn="ctr" defTabSz="1218565"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mn-ea"/>
                          <a:ea typeface="+mn-ea"/>
                          <a:cs typeface="+mn-cs"/>
                        </a:rPr>
                        <a:t>两期建设，</a:t>
                      </a:r>
                      <a:r>
                        <a:rPr lang="en-US" altLang="zh-CN" sz="1400" b="0" i="0" u="none" strike="noStrike" kern="1200" dirty="0">
                          <a:solidFill>
                            <a:srgbClr val="000000"/>
                          </a:solidFill>
                          <a:effectLst/>
                          <a:latin typeface="+mn-ea"/>
                          <a:ea typeface="+mn-ea"/>
                          <a:cs typeface="+mn-cs"/>
                        </a:rPr>
                        <a:t>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25</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2022</a:t>
                      </a:r>
                      <a:r>
                        <a:rPr lang="zh-CN" altLang="en-US" sz="1400" b="0" i="0" u="none" strike="noStrike" kern="1200" dirty="0">
                          <a:solidFill>
                            <a:srgbClr val="000000"/>
                          </a:solidFill>
                          <a:effectLst/>
                          <a:latin typeface="+mn-ea"/>
                          <a:ea typeface="+mn-ea"/>
                          <a:cs typeface="+mn-cs"/>
                        </a:rPr>
                        <a:t>年底投运，</a:t>
                      </a:r>
                      <a:r>
                        <a:rPr lang="en-US" altLang="zh-CN" sz="1400" b="0" i="0" u="none" strike="noStrike" kern="1200" dirty="0">
                          <a:solidFill>
                            <a:srgbClr val="000000"/>
                          </a:solidFill>
                          <a:effectLst/>
                          <a:latin typeface="+mn-ea"/>
                          <a:ea typeface="+mn-ea"/>
                          <a:cs typeface="+mn-cs"/>
                        </a:rPr>
                        <a:t>II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20</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2024</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5"/>
                  </a:ext>
                </a:extLst>
              </a:tr>
            </a:tbl>
          </a:graphicData>
        </a:graphic>
      </p:graphicFrame>
      <p:sp>
        <p:nvSpPr>
          <p:cNvPr id="6" name="矩形 5"/>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endParaRPr lang="zh-CN" altLang="en-US" sz="2000" b="1" dirty="0">
              <a:solidFill>
                <a:srgbClr val="163896"/>
              </a:solidFill>
              <a:latin typeface="微软雅黑" panose="020B0503020204020204" pitchFamily="34" charset="-122"/>
            </a:endParaRPr>
          </a:p>
        </p:txBody>
      </p:sp>
      <p:cxnSp>
        <p:nvCxnSpPr>
          <p:cNvPr id="7" name="直接连接符 6"/>
          <p:cNvCxnSpPr/>
          <p:nvPr/>
        </p:nvCxnSpPr>
        <p:spPr>
          <a:xfrm flipH="1">
            <a:off x="160769" y="1284553"/>
            <a:ext cx="46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9"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10" name="矩形 9"/>
          <p:cNvSpPr/>
          <p:nvPr/>
        </p:nvSpPr>
        <p:spPr>
          <a:xfrm>
            <a:off x="572259" y="882153"/>
            <a:ext cx="4031873" cy="400110"/>
          </a:xfrm>
          <a:prstGeom prst="rect">
            <a:avLst/>
          </a:prstGeom>
        </p:spPr>
        <p:txBody>
          <a:bodyPr wrap="none">
            <a:spAutoFit/>
          </a:bodyPr>
          <a:lstStyle/>
          <a:p>
            <a:pPr lvl="0">
              <a:defRPr/>
            </a:pPr>
            <a:r>
              <a:rPr lang="zh-CN" altLang="en-US" sz="2000" b="1" dirty="0">
                <a:solidFill>
                  <a:srgbClr val="FF0000"/>
                </a:solidFill>
                <a:latin typeface="+mn-ea"/>
                <a:cs typeface="+mn-ea"/>
                <a:sym typeface="+mn-lt"/>
              </a:rPr>
              <a:t>“源网荷储一体化”</a:t>
            </a:r>
            <a:r>
              <a:rPr lang="zh-CN" altLang="en-US" sz="2000" b="1" dirty="0">
                <a:solidFill>
                  <a:srgbClr val="163896"/>
                </a:solidFill>
                <a:latin typeface="+mn-ea"/>
                <a:cs typeface="+mn-ea"/>
                <a:sym typeface="+mn-lt"/>
              </a:rPr>
              <a:t>电源实施方案</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7142" y="1377633"/>
            <a:ext cx="11273719" cy="1426031"/>
          </a:xfrm>
          <a:prstGeom prst="rect">
            <a:avLst/>
          </a:prstGeom>
        </p:spPr>
        <p:txBody>
          <a:bodyPr wrap="square">
            <a:spAutoFit/>
          </a:bodyPr>
          <a:lstStyle/>
          <a:p>
            <a:pPr marL="285750" indent="-285750">
              <a:lnSpc>
                <a:spcPts val="2600"/>
              </a:lnSpc>
              <a:buFont typeface="Arial" panose="020B0604020202020204" pitchFamily="34" charset="0"/>
              <a:buChar char="•"/>
            </a:pPr>
            <a:r>
              <a:rPr lang="zh-CN" altLang="en-US" sz="1600" dirty="0"/>
              <a:t>对于远离集中负荷区的资源富集区域，按照集约化规划，成片开发的原则，通过信阳环网接入间隔，在平桥区、浉河区和罗山县开发以风电、光伏为主的电源，开拓构建多能互补高度融合的新型电力系统发展路径。</a:t>
            </a:r>
            <a:endParaRPr lang="en-US" altLang="zh-CN" sz="1600" dirty="0"/>
          </a:p>
          <a:p>
            <a:pPr marL="285750" indent="-285750">
              <a:lnSpc>
                <a:spcPts val="2600"/>
              </a:lnSpc>
              <a:buFont typeface="Arial" panose="020B0604020202020204" pitchFamily="34" charset="0"/>
              <a:buChar char="•"/>
            </a:pPr>
            <a:r>
              <a:rPr lang="zh-CN" altLang="en-US" sz="1600" dirty="0">
                <a:solidFill>
                  <a:srgbClr val="163896"/>
                </a:solidFill>
                <a:latin typeface="微软雅黑" panose="020B0503020204020204" pitchFamily="34" charset="-122"/>
                <a:ea typeface="微软雅黑" panose="020B0503020204020204" pitchFamily="34" charset="-122"/>
                <a:cs typeface="+mn-ea"/>
                <a:sym typeface="+mn-lt"/>
              </a:rPr>
              <a:t>对于多能互补项目，电源间相互协调，提供稳定可靠的上网电力，采用高可靠性和高输出比的风电和光伏电源发电技术和效率，满足信阳市电力发展和能源替代的需求。</a:t>
            </a:r>
            <a:endParaRPr lang="en-US" altLang="zh-CN" sz="1600" dirty="0">
              <a:solidFill>
                <a:srgbClr val="163896"/>
              </a:solidFill>
              <a:latin typeface="微软雅黑" panose="020B0503020204020204" pitchFamily="34" charset="-122"/>
              <a:ea typeface="微软雅黑" panose="020B0503020204020204" pitchFamily="34" charset="-122"/>
              <a:cs typeface="+mn-ea"/>
              <a:sym typeface="+mn-lt"/>
            </a:endParaRPr>
          </a:p>
        </p:txBody>
      </p:sp>
      <p:graphicFrame>
        <p:nvGraphicFramePr>
          <p:cNvPr id="5" name="表格 4"/>
          <p:cNvGraphicFramePr>
            <a:graphicFrameLocks noGrp="1"/>
          </p:cNvGraphicFramePr>
          <p:nvPr>
            <p:extLst>
              <p:ext uri="{D42A27DB-BD31-4B8C-83A1-F6EECF244321}">
                <p14:modId xmlns:p14="http://schemas.microsoft.com/office/powerpoint/2010/main" val="3410694223"/>
              </p:ext>
            </p:extLst>
          </p:nvPr>
        </p:nvGraphicFramePr>
        <p:xfrm>
          <a:off x="654267" y="2876553"/>
          <a:ext cx="10903148" cy="3666936"/>
        </p:xfrm>
        <a:graphic>
          <a:graphicData uri="http://schemas.openxmlformats.org/drawingml/2006/table">
            <a:tbl>
              <a:tblPr firstRow="1" firstCol="1" bandRow="1">
                <a:tableStyleId>{5C22544A-7EE6-4342-B048-85BDC9FD1C3A}</a:tableStyleId>
              </a:tblPr>
              <a:tblGrid>
                <a:gridCol w="659356">
                  <a:extLst>
                    <a:ext uri="{9D8B030D-6E8A-4147-A177-3AD203B41FA5}">
                      <a16:colId xmlns="" xmlns:a16="http://schemas.microsoft.com/office/drawing/2014/main" val="20000"/>
                    </a:ext>
                  </a:extLst>
                </a:gridCol>
                <a:gridCol w="2806092">
                  <a:extLst>
                    <a:ext uri="{9D8B030D-6E8A-4147-A177-3AD203B41FA5}">
                      <a16:colId xmlns="" xmlns:a16="http://schemas.microsoft.com/office/drawing/2014/main" val="20001"/>
                    </a:ext>
                  </a:extLst>
                </a:gridCol>
                <a:gridCol w="1062836">
                  <a:extLst>
                    <a:ext uri="{9D8B030D-6E8A-4147-A177-3AD203B41FA5}">
                      <a16:colId xmlns="" xmlns:a16="http://schemas.microsoft.com/office/drawing/2014/main" val="20002"/>
                    </a:ext>
                  </a:extLst>
                </a:gridCol>
                <a:gridCol w="869840">
                  <a:extLst>
                    <a:ext uri="{9D8B030D-6E8A-4147-A177-3AD203B41FA5}">
                      <a16:colId xmlns="" xmlns:a16="http://schemas.microsoft.com/office/drawing/2014/main" val="20003"/>
                    </a:ext>
                  </a:extLst>
                </a:gridCol>
                <a:gridCol w="1016141">
                  <a:extLst>
                    <a:ext uri="{9D8B030D-6E8A-4147-A177-3AD203B41FA5}">
                      <a16:colId xmlns="" xmlns:a16="http://schemas.microsoft.com/office/drawing/2014/main" val="20004"/>
                    </a:ext>
                  </a:extLst>
                </a:gridCol>
                <a:gridCol w="4488883">
                  <a:extLst>
                    <a:ext uri="{9D8B030D-6E8A-4147-A177-3AD203B41FA5}">
                      <a16:colId xmlns="" xmlns:a16="http://schemas.microsoft.com/office/drawing/2014/main" val="20005"/>
                    </a:ext>
                  </a:extLst>
                </a:gridCol>
              </a:tblGrid>
              <a:tr h="535650">
                <a:tc rowSpan="2">
                  <a:txBody>
                    <a:bodyPr/>
                    <a:lstStyle/>
                    <a:p>
                      <a:pPr algn="ctr" fontAlgn="ctr"/>
                      <a:r>
                        <a:rPr lang="zh-CN" altLang="en-US" sz="1600" u="none" strike="noStrike" dirty="0">
                          <a:effectLst/>
                        </a:rPr>
                        <a:t>序号</a:t>
                      </a:r>
                      <a:endParaRPr lang="zh-CN" altLang="en-US" sz="1600" b="0" i="0" u="none" strike="noStrike" dirty="0">
                        <a:solidFill>
                          <a:srgbClr val="000000"/>
                        </a:solidFill>
                        <a:effectLst/>
                        <a:latin typeface="宋体" panose="02010600030101010101" pitchFamily="2" charset="-122"/>
                      </a:endParaRPr>
                    </a:p>
                  </a:txBody>
                  <a:tcPr marL="9525" marR="9525" marT="9525" marB="0" anchor="ctr"/>
                </a:tc>
                <a:tc rowSpan="2">
                  <a:txBody>
                    <a:bodyPr/>
                    <a:lstStyle/>
                    <a:p>
                      <a:pPr algn="ctr" fontAlgn="ctr"/>
                      <a:r>
                        <a:rPr lang="zh-CN" altLang="en-US" sz="1600" u="none" strike="noStrike" dirty="0">
                          <a:effectLst/>
                        </a:rPr>
                        <a:t>多能互补项目</a:t>
                      </a:r>
                      <a:endParaRPr lang="zh-CN" altLang="en-US" sz="1600" b="0" i="0" u="none" strike="noStrike" dirty="0">
                        <a:solidFill>
                          <a:srgbClr val="000000"/>
                        </a:solidFill>
                        <a:effectLst/>
                        <a:latin typeface="宋体" panose="02010600030101010101" pitchFamily="2" charset="-122"/>
                      </a:endParaRPr>
                    </a:p>
                  </a:txBody>
                  <a:tcPr marL="9525" marR="9525" marT="9525" marB="0" anchor="ctr"/>
                </a:tc>
                <a:tc rowSpan="2">
                  <a:txBody>
                    <a:bodyPr/>
                    <a:lstStyle/>
                    <a:p>
                      <a:pPr algn="ctr" fontAlgn="ctr"/>
                      <a:r>
                        <a:rPr lang="zh-CN" altLang="en-US" sz="1600" b="1" i="0" u="none" strike="noStrike" dirty="0">
                          <a:solidFill>
                            <a:schemeClr val="lt1"/>
                          </a:solidFill>
                          <a:effectLst/>
                          <a:latin typeface="+mn-lt"/>
                        </a:rPr>
                        <a:t>区域</a:t>
                      </a:r>
                      <a:endParaRPr lang="zh-CN" altLang="en-US" sz="1600" b="0" i="0" u="none" strike="noStrike" dirty="0">
                        <a:solidFill>
                          <a:srgbClr val="000000"/>
                        </a:solidFill>
                        <a:effectLst/>
                        <a:latin typeface="宋体" panose="02010600030101010101" pitchFamily="2" charset="-122"/>
                      </a:endParaRPr>
                    </a:p>
                  </a:txBody>
                  <a:tcPr marL="9525" marR="9525" marT="9525" marB="0" anchor="ctr"/>
                </a:tc>
                <a:tc gridSpan="2">
                  <a:txBody>
                    <a:bodyPr/>
                    <a:lstStyle/>
                    <a:p>
                      <a:pPr algn="ctr" fontAlgn="ctr"/>
                      <a:r>
                        <a:rPr lang="zh-CN" altLang="en-US" sz="1600" u="none" strike="noStrike" dirty="0">
                          <a:effectLst/>
                        </a:rPr>
                        <a:t>容量</a:t>
                      </a:r>
                      <a:r>
                        <a:rPr lang="en-US" altLang="zh-CN" sz="1600" u="none" strike="noStrike" dirty="0">
                          <a:effectLst/>
                        </a:rPr>
                        <a:t>(</a:t>
                      </a:r>
                      <a:r>
                        <a:rPr lang="zh-CN" altLang="en-US" sz="1600" u="none" strike="noStrike" dirty="0">
                          <a:effectLst/>
                        </a:rPr>
                        <a:t>万</a:t>
                      </a:r>
                      <a:r>
                        <a:rPr lang="en-US" altLang="zh-CN" sz="1600" u="none" strike="noStrike" dirty="0">
                          <a:effectLst/>
                        </a:rPr>
                        <a:t>k</a:t>
                      </a:r>
                      <a:r>
                        <a:rPr lang="en-US" sz="1600" u="none" strike="noStrike" dirty="0">
                          <a:effectLst/>
                        </a:rPr>
                        <a:t>W)</a:t>
                      </a:r>
                      <a:endParaRPr lang="en-US" sz="1600" b="0" i="0" u="none" strike="noStrike" dirty="0">
                        <a:solidFill>
                          <a:srgbClr val="000000"/>
                        </a:solidFill>
                        <a:effectLst/>
                        <a:latin typeface="宋体" panose="02010600030101010101" pitchFamily="2" charset="-122"/>
                      </a:endParaRPr>
                    </a:p>
                  </a:txBody>
                  <a:tcPr marL="9525" marR="9525" marT="9525" marB="0" anchor="ctr"/>
                </a:tc>
                <a:tc hMerge="1">
                  <a:txBody>
                    <a:bodyPr/>
                    <a:lstStyle/>
                    <a:p>
                      <a:endParaRPr lang="zh-CN"/>
                    </a:p>
                  </a:txBody>
                  <a:tcPr/>
                </a:tc>
                <a:tc rowSpan="2">
                  <a:txBody>
                    <a:bodyPr/>
                    <a:lstStyle/>
                    <a:p>
                      <a:pPr marL="0" marR="0" indent="0" algn="ctr" defTabSz="1218565" rtl="0" eaLnBrk="1" fontAlgn="ctr" latinLnBrk="0" hangingPunct="1">
                        <a:lnSpc>
                          <a:spcPct val="100000"/>
                        </a:lnSpc>
                        <a:spcBef>
                          <a:spcPts val="0"/>
                        </a:spcBef>
                        <a:spcAft>
                          <a:spcPts val="0"/>
                        </a:spcAft>
                        <a:buClrTx/>
                        <a:buSzTx/>
                        <a:buFontTx/>
                        <a:buNone/>
                        <a:defRPr/>
                      </a:pPr>
                      <a:r>
                        <a:rPr lang="zh-CN" altLang="en-US" sz="1600" b="1" u="none" strike="noStrike" kern="1200" dirty="0">
                          <a:solidFill>
                            <a:schemeClr val="lt1"/>
                          </a:solidFill>
                          <a:effectLst/>
                          <a:latin typeface="+mn-lt"/>
                          <a:ea typeface="+mn-ea"/>
                          <a:cs typeface="+mn-cs"/>
                        </a:rPr>
                        <a:t>实施计划</a:t>
                      </a:r>
                      <a:endParaRPr lang="en-US" altLang="zh-CN" sz="1600" b="0" i="0" u="none" strike="noStrike" dirty="0">
                        <a:solidFill>
                          <a:srgbClr val="000000"/>
                        </a:solidFill>
                        <a:effectLst/>
                        <a:latin typeface="宋体" panose="02010600030101010101" pitchFamily="2" charset="-122"/>
                      </a:endParaRPr>
                    </a:p>
                  </a:txBody>
                  <a:tcPr marL="9525" marR="9525" marT="9525" marB="0" anchor="ctr"/>
                </a:tc>
                <a:extLst>
                  <a:ext uri="{0D108BD9-81ED-4DB2-BD59-A6C34878D82A}">
                    <a16:rowId xmlns="" xmlns:a16="http://schemas.microsoft.com/office/drawing/2014/main" val="10000"/>
                  </a:ext>
                </a:extLst>
              </a:tr>
              <a:tr h="50895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1600" u="none" strike="noStrike" dirty="0">
                          <a:solidFill>
                            <a:schemeClr val="tx1"/>
                          </a:solidFill>
                          <a:effectLst/>
                        </a:rPr>
                        <a:t>风电</a:t>
                      </a:r>
                      <a:endParaRPr lang="zh-CN" altLang="en-US" sz="1600" b="0" i="0" u="none" strike="noStrike" dirty="0">
                        <a:solidFill>
                          <a:schemeClr val="tx1"/>
                        </a:solidFill>
                        <a:effectLst/>
                        <a:latin typeface="宋体" panose="02010600030101010101" pitchFamily="2" charset="-122"/>
                      </a:endParaRPr>
                    </a:p>
                  </a:txBody>
                  <a:tcPr marL="9525" marR="9525" marT="9525" marB="0" anchor="ctr"/>
                </a:tc>
                <a:tc>
                  <a:txBody>
                    <a:bodyPr/>
                    <a:lstStyle/>
                    <a:p>
                      <a:pPr algn="ctr" fontAlgn="ctr"/>
                      <a:r>
                        <a:rPr lang="zh-CN" altLang="en-US" sz="1600" u="none" strike="noStrike" dirty="0">
                          <a:solidFill>
                            <a:schemeClr val="tx1"/>
                          </a:solidFill>
                          <a:effectLst/>
                        </a:rPr>
                        <a:t>光伏</a:t>
                      </a:r>
                      <a:endParaRPr lang="zh-CN" altLang="en-US" sz="1600" b="0" i="0" u="none" strike="noStrike" dirty="0">
                        <a:solidFill>
                          <a:schemeClr val="tx1"/>
                        </a:solidFill>
                        <a:effectLst/>
                        <a:latin typeface="宋体" panose="02010600030101010101" pitchFamily="2" charset="-122"/>
                      </a:endParaRPr>
                    </a:p>
                  </a:txBody>
                  <a:tcPr marL="9525" marR="9525" marT="9525" marB="0" anchor="ctr"/>
                </a:tc>
                <a:tc vMerge="1">
                  <a:txBody>
                    <a:bodyPr/>
                    <a:lstStyle/>
                    <a:p>
                      <a:endParaRPr lang="zh-CN"/>
                    </a:p>
                  </a:txBody>
                  <a:tcPr/>
                </a:tc>
                <a:extLst>
                  <a:ext uri="{0D108BD9-81ED-4DB2-BD59-A6C34878D82A}">
                    <a16:rowId xmlns="" xmlns:a16="http://schemas.microsoft.com/office/drawing/2014/main" val="10001"/>
                  </a:ext>
                </a:extLst>
              </a:tr>
              <a:tr h="437056">
                <a:tc>
                  <a:txBody>
                    <a:bodyPr/>
                    <a:lstStyle/>
                    <a:p>
                      <a:pPr algn="ctr" fontAlgn="ctr"/>
                      <a:r>
                        <a:rPr lang="en-US" altLang="zh-CN" sz="1400" u="none" strike="noStrike" dirty="0">
                          <a:effectLst/>
                        </a:rPr>
                        <a:t>1</a:t>
                      </a:r>
                      <a:endParaRPr lang="en-US" altLang="zh-CN"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息县多能互补项目</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宋体" panose="02010600030101010101" pitchFamily="2" charset="-122"/>
                        </a:rPr>
                        <a:t>息县</a:t>
                      </a:r>
                    </a:p>
                  </a:txBody>
                  <a:tcPr marL="9525" marR="9525" marT="9525" marB="0" anchor="ctr"/>
                </a:tc>
                <a:tc>
                  <a:txBody>
                    <a:bodyPr/>
                    <a:lstStyle/>
                    <a:p>
                      <a:pPr algn="ctr" fontAlgn="ctr"/>
                      <a:r>
                        <a:rPr lang="en-US" altLang="zh-CN" sz="1400" b="0" i="0" u="none" strike="noStrike" dirty="0">
                          <a:solidFill>
                            <a:schemeClr val="dk1"/>
                          </a:solidFill>
                          <a:effectLst/>
                          <a:latin typeface="+mn-lt"/>
                        </a:rPr>
                        <a:t>45</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20</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marL="90805" indent="0" algn="ctr" fontAlgn="ctr"/>
                      <a:r>
                        <a:rPr lang="zh-CN" altLang="en-US" sz="1400" b="0" i="0" u="none" strike="noStrike" dirty="0">
                          <a:solidFill>
                            <a:srgbClr val="000000"/>
                          </a:solidFill>
                          <a:effectLst/>
                          <a:latin typeface="+mn-ea"/>
                          <a:ea typeface="+mn-ea"/>
                        </a:rPr>
                        <a:t>两期建设，</a:t>
                      </a:r>
                      <a:r>
                        <a:rPr lang="en-US" altLang="zh-CN" sz="1400" b="0" i="0" u="none" strike="noStrike" dirty="0">
                          <a:solidFill>
                            <a:srgbClr val="000000"/>
                          </a:solidFill>
                          <a:effectLst/>
                          <a:latin typeface="+mn-ea"/>
                          <a:ea typeface="+mn-ea"/>
                        </a:rPr>
                        <a:t>I</a:t>
                      </a:r>
                      <a:r>
                        <a:rPr lang="zh-CN" altLang="en-US" sz="1400" b="0" i="0" u="none" strike="noStrike" dirty="0">
                          <a:solidFill>
                            <a:srgbClr val="000000"/>
                          </a:solidFill>
                          <a:effectLst/>
                          <a:latin typeface="+mn-ea"/>
                          <a:ea typeface="+mn-ea"/>
                        </a:rPr>
                        <a:t>期建设</a:t>
                      </a:r>
                      <a:r>
                        <a:rPr lang="en-US" altLang="zh-CN" sz="1400" b="0" i="0" u="none" strike="noStrike" dirty="0">
                          <a:solidFill>
                            <a:srgbClr val="000000"/>
                          </a:solidFill>
                          <a:effectLst/>
                          <a:latin typeface="+mn-ea"/>
                          <a:ea typeface="+mn-ea"/>
                        </a:rPr>
                        <a:t>35</a:t>
                      </a:r>
                      <a:r>
                        <a:rPr lang="zh-CN" altLang="en-US" sz="1400" b="0" i="0" u="none" strike="noStrike" dirty="0">
                          <a:solidFill>
                            <a:srgbClr val="000000"/>
                          </a:solidFill>
                          <a:effectLst/>
                          <a:latin typeface="+mn-ea"/>
                          <a:ea typeface="+mn-ea"/>
                        </a:rPr>
                        <a:t>万，</a:t>
                      </a:r>
                      <a:r>
                        <a:rPr lang="en-US" altLang="zh-CN" sz="1400" b="0" i="0" u="none" strike="noStrike" dirty="0">
                          <a:solidFill>
                            <a:srgbClr val="000000"/>
                          </a:solidFill>
                          <a:effectLst/>
                          <a:latin typeface="+mn-ea"/>
                          <a:ea typeface="+mn-ea"/>
                        </a:rPr>
                        <a:t>2021</a:t>
                      </a:r>
                      <a:r>
                        <a:rPr lang="zh-CN" altLang="en-US" sz="1400" b="0" i="0" u="none" strike="noStrike" dirty="0">
                          <a:solidFill>
                            <a:srgbClr val="000000"/>
                          </a:solidFill>
                          <a:effectLst/>
                          <a:latin typeface="+mn-ea"/>
                          <a:ea typeface="+mn-ea"/>
                        </a:rPr>
                        <a:t>年底投运，</a:t>
                      </a:r>
                      <a:r>
                        <a:rPr lang="en-US" altLang="zh-CN" sz="1400" b="0" i="0" u="none" strike="noStrike" dirty="0">
                          <a:solidFill>
                            <a:srgbClr val="000000"/>
                          </a:solidFill>
                          <a:effectLst/>
                          <a:latin typeface="+mn-ea"/>
                          <a:ea typeface="+mn-ea"/>
                        </a:rPr>
                        <a:t>II</a:t>
                      </a:r>
                      <a:r>
                        <a:rPr lang="zh-CN" altLang="en-US" sz="1400" b="0" i="0" u="none" strike="noStrike" dirty="0">
                          <a:solidFill>
                            <a:srgbClr val="000000"/>
                          </a:solidFill>
                          <a:effectLst/>
                          <a:latin typeface="+mn-ea"/>
                          <a:ea typeface="+mn-ea"/>
                        </a:rPr>
                        <a:t>期建设</a:t>
                      </a:r>
                      <a:r>
                        <a:rPr lang="en-US" altLang="zh-CN" sz="1400" b="0" i="0" u="none" strike="noStrike" dirty="0">
                          <a:solidFill>
                            <a:srgbClr val="000000"/>
                          </a:solidFill>
                          <a:effectLst/>
                          <a:latin typeface="+mn-ea"/>
                          <a:ea typeface="+mn-ea"/>
                        </a:rPr>
                        <a:t>30</a:t>
                      </a:r>
                      <a:r>
                        <a:rPr lang="zh-CN" altLang="en-US" sz="1400" b="0" i="0" u="none" strike="noStrike" dirty="0">
                          <a:solidFill>
                            <a:srgbClr val="000000"/>
                          </a:solidFill>
                          <a:effectLst/>
                          <a:latin typeface="+mn-ea"/>
                          <a:ea typeface="+mn-ea"/>
                        </a:rPr>
                        <a:t>万，</a:t>
                      </a:r>
                      <a:r>
                        <a:rPr lang="en-US" altLang="zh-CN" sz="1400" b="0" i="0" u="none" strike="noStrike" dirty="0">
                          <a:solidFill>
                            <a:srgbClr val="000000"/>
                          </a:solidFill>
                          <a:effectLst/>
                          <a:latin typeface="+mn-ea"/>
                          <a:ea typeface="+mn-ea"/>
                        </a:rPr>
                        <a:t>2023</a:t>
                      </a:r>
                      <a:r>
                        <a:rPr lang="zh-CN" altLang="en-US" sz="1400" b="0" i="0" u="none" strike="noStrike" dirty="0">
                          <a:solidFill>
                            <a:srgbClr val="000000"/>
                          </a:solidFill>
                          <a:effectLst/>
                          <a:latin typeface="+mn-ea"/>
                          <a:ea typeface="+mn-ea"/>
                        </a:rPr>
                        <a:t>年底投运</a:t>
                      </a:r>
                    </a:p>
                  </a:txBody>
                  <a:tcPr marL="9525" marR="9525" marT="9525" marB="0" anchor="ctr"/>
                </a:tc>
                <a:extLst>
                  <a:ext uri="{0D108BD9-81ED-4DB2-BD59-A6C34878D82A}">
                    <a16:rowId xmlns="" xmlns:a16="http://schemas.microsoft.com/office/drawing/2014/main" val="10002"/>
                  </a:ext>
                </a:extLst>
              </a:tr>
              <a:tr h="437056">
                <a:tc>
                  <a:txBody>
                    <a:bodyPr/>
                    <a:lstStyle/>
                    <a:p>
                      <a:pPr algn="ctr" fontAlgn="ctr"/>
                      <a:r>
                        <a:rPr lang="en-US" altLang="zh-CN" sz="1400" u="none" strike="noStrike">
                          <a:effectLst/>
                        </a:rPr>
                        <a:t>2</a:t>
                      </a:r>
                      <a:endParaRPr lang="en-US" altLang="zh-CN" sz="1400" b="0" i="0" u="none" strike="noStrike">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淮滨多能互补项目</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淮滨县</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35</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25</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marL="90805" marR="0" indent="0" algn="ctr" defTabSz="1218565"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mn-ea"/>
                          <a:ea typeface="+mn-ea"/>
                          <a:cs typeface="+mn-cs"/>
                        </a:rPr>
                        <a:t>两期建设，</a:t>
                      </a:r>
                      <a:r>
                        <a:rPr lang="en-US" altLang="zh-CN" sz="1400" b="0" i="0" u="none" strike="noStrike" kern="1200" dirty="0">
                          <a:solidFill>
                            <a:srgbClr val="000000"/>
                          </a:solidFill>
                          <a:effectLst/>
                          <a:latin typeface="+mn-ea"/>
                          <a:ea typeface="+mn-ea"/>
                          <a:cs typeface="+mn-cs"/>
                        </a:rPr>
                        <a:t>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35</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2021</a:t>
                      </a:r>
                      <a:r>
                        <a:rPr lang="zh-CN" altLang="en-US" sz="1400" b="0" i="0" u="none" strike="noStrike" kern="1200" dirty="0">
                          <a:solidFill>
                            <a:srgbClr val="000000"/>
                          </a:solidFill>
                          <a:effectLst/>
                          <a:latin typeface="+mn-ea"/>
                          <a:ea typeface="+mn-ea"/>
                          <a:cs typeface="+mn-cs"/>
                        </a:rPr>
                        <a:t>年底投运，</a:t>
                      </a:r>
                      <a:r>
                        <a:rPr lang="en-US" altLang="zh-CN" sz="1400" b="0" i="0" u="none" strike="noStrike" kern="1200" dirty="0">
                          <a:solidFill>
                            <a:srgbClr val="000000"/>
                          </a:solidFill>
                          <a:effectLst/>
                          <a:latin typeface="+mn-ea"/>
                          <a:ea typeface="+mn-ea"/>
                          <a:cs typeface="+mn-cs"/>
                        </a:rPr>
                        <a:t>II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25</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2023</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3"/>
                  </a:ext>
                </a:extLst>
              </a:tr>
              <a:tr h="437056">
                <a:tc>
                  <a:txBody>
                    <a:bodyPr/>
                    <a:lstStyle/>
                    <a:p>
                      <a:pPr algn="ctr" fontAlgn="ctr"/>
                      <a:r>
                        <a:rPr lang="en-US" altLang="zh-CN" sz="1400" u="none" strike="noStrike">
                          <a:effectLst/>
                        </a:rPr>
                        <a:t>3</a:t>
                      </a:r>
                      <a:endParaRPr lang="en-US" altLang="zh-CN" sz="1400" b="0" i="0" u="none" strike="noStrike">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光山多能互补项目</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光山县</a:t>
                      </a:r>
                      <a:endParaRPr lang="en-US" altLang="zh-CN" sz="1400" b="0" i="0" u="none" strike="noStrike" dirty="0">
                        <a:solidFill>
                          <a:schemeClr val="dk1"/>
                        </a:solidFill>
                        <a:effectLst/>
                        <a:latin typeface="+mn-lt"/>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20</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15</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marL="90805" marR="0" indent="0" algn="ctr" defTabSz="1218565"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mn-ea"/>
                          <a:ea typeface="+mn-ea"/>
                          <a:cs typeface="+mn-cs"/>
                        </a:rPr>
                        <a:t>两期建设，</a:t>
                      </a:r>
                      <a:r>
                        <a:rPr lang="en-US" altLang="zh-CN" sz="1400" b="0" i="0" u="none" strike="noStrike" kern="1200" dirty="0">
                          <a:solidFill>
                            <a:srgbClr val="000000"/>
                          </a:solidFill>
                          <a:effectLst/>
                          <a:latin typeface="+mn-ea"/>
                          <a:ea typeface="+mn-ea"/>
                          <a:cs typeface="+mn-cs"/>
                        </a:rPr>
                        <a:t>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20</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2021</a:t>
                      </a:r>
                      <a:r>
                        <a:rPr lang="zh-CN" altLang="en-US" sz="1400" b="0" i="0" u="none" strike="noStrike" kern="1200" dirty="0">
                          <a:solidFill>
                            <a:srgbClr val="000000"/>
                          </a:solidFill>
                          <a:effectLst/>
                          <a:latin typeface="+mn-ea"/>
                          <a:ea typeface="+mn-ea"/>
                          <a:cs typeface="+mn-cs"/>
                        </a:rPr>
                        <a:t>年底投运，</a:t>
                      </a:r>
                      <a:r>
                        <a:rPr lang="en-US" altLang="zh-CN" sz="1400" b="0" i="0" u="none" strike="noStrike" kern="1200" dirty="0">
                          <a:solidFill>
                            <a:srgbClr val="000000"/>
                          </a:solidFill>
                          <a:effectLst/>
                          <a:latin typeface="+mn-ea"/>
                          <a:ea typeface="+mn-ea"/>
                          <a:cs typeface="+mn-cs"/>
                        </a:rPr>
                        <a:t>II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15</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2023</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4"/>
                  </a:ext>
                </a:extLst>
              </a:tr>
              <a:tr h="437056">
                <a:tc>
                  <a:txBody>
                    <a:bodyPr/>
                    <a:lstStyle/>
                    <a:p>
                      <a:pPr algn="ctr" fontAlgn="ctr"/>
                      <a:r>
                        <a:rPr lang="en-US" altLang="zh-CN" sz="1400" u="none" strike="noStrike">
                          <a:effectLst/>
                        </a:rPr>
                        <a:t>4</a:t>
                      </a:r>
                      <a:endParaRPr lang="en-US" altLang="zh-CN" sz="1400" b="0" i="0" u="none" strike="noStrike">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u="none" strike="noStrike" dirty="0">
                          <a:effectLst/>
                        </a:rPr>
                        <a:t>潢川多能互补项目</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潢川县</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20</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u="none" strike="noStrike" dirty="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marL="90805" marR="0" indent="0" algn="ctr" defTabSz="1218565"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mn-ea"/>
                          <a:ea typeface="+mn-ea"/>
                          <a:cs typeface="+mn-cs"/>
                        </a:rPr>
                        <a:t>两期建设，</a:t>
                      </a:r>
                      <a:r>
                        <a:rPr lang="en-US" altLang="zh-CN" sz="1400" b="0" i="0" u="none" strike="noStrike" kern="1200" dirty="0">
                          <a:solidFill>
                            <a:srgbClr val="000000"/>
                          </a:solidFill>
                          <a:effectLst/>
                          <a:latin typeface="+mn-ea"/>
                          <a:ea typeface="+mn-ea"/>
                          <a:cs typeface="+mn-cs"/>
                        </a:rPr>
                        <a:t>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20</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2022</a:t>
                      </a:r>
                      <a:r>
                        <a:rPr lang="zh-CN" altLang="en-US" sz="1400" b="0" i="0" u="none" strike="noStrike" kern="1200" dirty="0">
                          <a:solidFill>
                            <a:srgbClr val="000000"/>
                          </a:solidFill>
                          <a:effectLst/>
                          <a:latin typeface="+mn-ea"/>
                          <a:ea typeface="+mn-ea"/>
                          <a:cs typeface="+mn-cs"/>
                        </a:rPr>
                        <a:t>年底投运，</a:t>
                      </a:r>
                      <a:r>
                        <a:rPr lang="en-US" altLang="zh-CN" sz="1400" b="0" i="0" u="none" strike="noStrike" kern="1200" dirty="0">
                          <a:solidFill>
                            <a:srgbClr val="000000"/>
                          </a:solidFill>
                          <a:effectLst/>
                          <a:latin typeface="+mn-ea"/>
                          <a:ea typeface="+mn-ea"/>
                          <a:cs typeface="+mn-cs"/>
                        </a:rPr>
                        <a:t>II</a:t>
                      </a:r>
                      <a:r>
                        <a:rPr lang="zh-CN" altLang="en-US" sz="1400" b="0" i="0" u="none" strike="noStrike" kern="1200" dirty="0">
                          <a:solidFill>
                            <a:srgbClr val="000000"/>
                          </a:solidFill>
                          <a:effectLst/>
                          <a:latin typeface="+mn-ea"/>
                          <a:ea typeface="+mn-ea"/>
                          <a:cs typeface="+mn-cs"/>
                        </a:rPr>
                        <a:t>期建设</a:t>
                      </a:r>
                      <a:r>
                        <a:rPr lang="en-US" altLang="zh-CN" sz="1400" b="0" i="0" u="none" strike="noStrike" kern="1200" dirty="0">
                          <a:solidFill>
                            <a:srgbClr val="000000"/>
                          </a:solidFill>
                          <a:effectLst/>
                          <a:latin typeface="+mn-ea"/>
                          <a:ea typeface="+mn-ea"/>
                          <a:cs typeface="+mn-cs"/>
                        </a:rPr>
                        <a:t>15</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2024</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5"/>
                  </a:ext>
                </a:extLst>
              </a:tr>
              <a:tr h="437056">
                <a:tc>
                  <a:txBody>
                    <a:bodyPr/>
                    <a:lstStyle/>
                    <a:p>
                      <a:pPr algn="ctr" fontAlgn="ctr"/>
                      <a:r>
                        <a:rPr lang="en-US" altLang="zh-CN" sz="1400" u="none" strike="noStrike">
                          <a:effectLst/>
                        </a:rPr>
                        <a:t>5</a:t>
                      </a:r>
                      <a:endParaRPr lang="en-US" altLang="zh-CN" sz="1400" b="0" i="0" u="none" strike="noStrike">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商城多能互补项目</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商城县</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20</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marL="90805" indent="0" algn="ctr" defTabSz="1218565" rtl="0" eaLnBrk="1" fontAlgn="ctr" latinLnBrk="0" hangingPunct="1"/>
                      <a:r>
                        <a:rPr lang="zh-CN" altLang="en-US" sz="1400" b="0" i="0" u="none" strike="noStrike" kern="1200" dirty="0">
                          <a:solidFill>
                            <a:srgbClr val="000000"/>
                          </a:solidFill>
                          <a:effectLst/>
                          <a:latin typeface="+mn-ea"/>
                          <a:ea typeface="+mn-ea"/>
                          <a:cs typeface="+mn-cs"/>
                        </a:rPr>
                        <a:t>一次投入建设</a:t>
                      </a:r>
                      <a:r>
                        <a:rPr lang="en-US" altLang="zh-CN" sz="1400" b="0" i="0" u="none" strike="noStrike" kern="1200" dirty="0">
                          <a:solidFill>
                            <a:srgbClr val="000000"/>
                          </a:solidFill>
                          <a:effectLst/>
                          <a:latin typeface="+mn-ea"/>
                          <a:ea typeface="+mn-ea"/>
                          <a:cs typeface="+mn-cs"/>
                        </a:rPr>
                        <a:t>20</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2022</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6"/>
                  </a:ext>
                </a:extLst>
              </a:tr>
              <a:tr h="437056">
                <a:tc>
                  <a:txBody>
                    <a:bodyPr/>
                    <a:lstStyle/>
                    <a:p>
                      <a:pPr algn="ctr" fontAlgn="ctr"/>
                      <a:r>
                        <a:rPr lang="en-US" altLang="zh-CN" sz="1400" u="none" strike="noStrike">
                          <a:effectLst/>
                        </a:rPr>
                        <a:t>6</a:t>
                      </a:r>
                      <a:endParaRPr lang="en-US" altLang="zh-CN" sz="1400" b="0" i="0" u="none" strike="noStrike">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新县多能互补项目</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dk1"/>
                          </a:solidFill>
                          <a:effectLst/>
                          <a:latin typeface="+mn-lt"/>
                        </a:rPr>
                        <a:t>新县</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宋体" panose="02010600030101010101" pitchFamily="2" charset="-122"/>
                        </a:rPr>
                        <a:t>20</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dk1"/>
                          </a:solidFill>
                          <a:effectLst/>
                          <a:latin typeface="+mn-lt"/>
                        </a:rPr>
                        <a:t>/</a:t>
                      </a:r>
                      <a:endParaRPr lang="zh-CN" altLang="en-US" sz="1400" b="0" i="0" u="none" strike="noStrike" dirty="0">
                        <a:solidFill>
                          <a:srgbClr val="000000"/>
                        </a:solidFill>
                        <a:effectLst/>
                        <a:latin typeface="宋体" panose="02010600030101010101" pitchFamily="2" charset="-122"/>
                      </a:endParaRPr>
                    </a:p>
                  </a:txBody>
                  <a:tcPr marL="9525" marR="9525" marT="9525" marB="0" anchor="ctr"/>
                </a:tc>
                <a:tc>
                  <a:txBody>
                    <a:bodyPr/>
                    <a:lstStyle/>
                    <a:p>
                      <a:pPr marL="90805" indent="0" algn="ctr" defTabSz="1218565" rtl="0" eaLnBrk="1" fontAlgn="ctr" latinLnBrk="0" hangingPunct="1"/>
                      <a:r>
                        <a:rPr lang="zh-CN" altLang="en-US" sz="1400" b="0" i="0" u="none" strike="noStrike" kern="1200" dirty="0">
                          <a:solidFill>
                            <a:srgbClr val="000000"/>
                          </a:solidFill>
                          <a:effectLst/>
                          <a:latin typeface="+mn-ea"/>
                          <a:ea typeface="+mn-ea"/>
                          <a:cs typeface="+mn-cs"/>
                        </a:rPr>
                        <a:t>一次投入建设</a:t>
                      </a:r>
                      <a:r>
                        <a:rPr lang="en-US" altLang="zh-CN" sz="1400" b="0" i="0" u="none" strike="noStrike" kern="1200" dirty="0">
                          <a:solidFill>
                            <a:srgbClr val="000000"/>
                          </a:solidFill>
                          <a:effectLst/>
                          <a:latin typeface="+mn-ea"/>
                          <a:ea typeface="+mn-ea"/>
                          <a:cs typeface="+mn-cs"/>
                        </a:rPr>
                        <a:t>20</a:t>
                      </a:r>
                      <a:r>
                        <a:rPr lang="zh-CN" altLang="en-US" sz="1400" b="0" i="0" u="none" strike="noStrike" kern="1200" dirty="0">
                          <a:solidFill>
                            <a:srgbClr val="000000"/>
                          </a:solidFill>
                          <a:effectLst/>
                          <a:latin typeface="+mn-ea"/>
                          <a:ea typeface="+mn-ea"/>
                          <a:cs typeface="+mn-cs"/>
                        </a:rPr>
                        <a:t>万，</a:t>
                      </a:r>
                      <a:r>
                        <a:rPr lang="en-US" altLang="zh-CN" sz="1400" b="0" i="0" u="none" strike="noStrike" kern="1200" dirty="0">
                          <a:solidFill>
                            <a:srgbClr val="000000"/>
                          </a:solidFill>
                          <a:effectLst/>
                          <a:latin typeface="+mn-ea"/>
                          <a:ea typeface="+mn-ea"/>
                          <a:cs typeface="+mn-cs"/>
                        </a:rPr>
                        <a:t>2022</a:t>
                      </a:r>
                      <a:r>
                        <a:rPr lang="zh-CN" altLang="en-US" sz="1400" b="0" i="0" u="none" strike="noStrike" kern="1200" dirty="0">
                          <a:solidFill>
                            <a:srgbClr val="000000"/>
                          </a:solidFill>
                          <a:effectLst/>
                          <a:latin typeface="+mn-ea"/>
                          <a:ea typeface="+mn-ea"/>
                          <a:cs typeface="+mn-cs"/>
                        </a:rPr>
                        <a:t>年底投运</a:t>
                      </a:r>
                    </a:p>
                  </a:txBody>
                  <a:tcPr marL="9525" marR="9525" marT="9525" marB="0" anchor="ctr"/>
                </a:tc>
                <a:extLst>
                  <a:ext uri="{0D108BD9-81ED-4DB2-BD59-A6C34878D82A}">
                    <a16:rowId xmlns="" xmlns:a16="http://schemas.microsoft.com/office/drawing/2014/main" val="10007"/>
                  </a:ext>
                </a:extLst>
              </a:tr>
            </a:tbl>
          </a:graphicData>
        </a:graphic>
      </p:graphicFrame>
      <p:sp>
        <p:nvSpPr>
          <p:cNvPr id="6" name="矩形 5"/>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endParaRPr lang="zh-CN" altLang="en-US" sz="2000" b="1" dirty="0">
              <a:solidFill>
                <a:srgbClr val="163896"/>
              </a:solidFill>
              <a:latin typeface="微软雅黑" panose="020B0503020204020204" pitchFamily="34" charset="-122"/>
            </a:endParaRPr>
          </a:p>
        </p:txBody>
      </p:sp>
      <p:cxnSp>
        <p:nvCxnSpPr>
          <p:cNvPr id="7" name="直接连接符 6"/>
          <p:cNvCxnSpPr/>
          <p:nvPr/>
        </p:nvCxnSpPr>
        <p:spPr>
          <a:xfrm flipH="1">
            <a:off x="160769" y="1284553"/>
            <a:ext cx="324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9"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10" name="矩形 9"/>
          <p:cNvSpPr/>
          <p:nvPr/>
        </p:nvSpPr>
        <p:spPr>
          <a:xfrm>
            <a:off x="572259" y="882153"/>
            <a:ext cx="2749471" cy="400110"/>
          </a:xfrm>
          <a:prstGeom prst="rect">
            <a:avLst/>
          </a:prstGeom>
        </p:spPr>
        <p:txBody>
          <a:bodyPr wrap="none">
            <a:spAutoFit/>
          </a:bodyPr>
          <a:lstStyle/>
          <a:p>
            <a:pPr lvl="0">
              <a:defRPr/>
            </a:pPr>
            <a:r>
              <a:rPr lang="zh-CN" altLang="en-US" sz="2000" b="1" dirty="0">
                <a:solidFill>
                  <a:srgbClr val="FF0000"/>
                </a:solidFill>
                <a:latin typeface="+mn-ea"/>
                <a:cs typeface="+mn-ea"/>
                <a:sym typeface="+mn-lt"/>
              </a:rPr>
              <a:t>“多能互补”</a:t>
            </a:r>
            <a:r>
              <a:rPr lang="zh-CN" altLang="en-US" sz="2000" b="1" dirty="0">
                <a:solidFill>
                  <a:srgbClr val="163896"/>
                </a:solidFill>
                <a:latin typeface="+mn-ea"/>
                <a:cs typeface="+mn-ea"/>
                <a:sym typeface="+mn-lt"/>
              </a:rPr>
              <a:t>实施路径</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548939293"/>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南部（风电），北部（光伏）</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30</a:t>
                      </a:r>
                      <a:r>
                        <a:rPr lang="zh-CN" altLang="en-US" sz="1400" u="none" strike="noStrike" dirty="0">
                          <a:effectLst/>
                        </a:rPr>
                        <a:t>；光</a:t>
                      </a:r>
                      <a:r>
                        <a:rPr lang="zh-CN" altLang="en-US" sz="1400" u="none" strike="noStrike" dirty="0" smtClean="0">
                          <a:effectLst/>
                        </a:rPr>
                        <a:t>：</a:t>
                      </a:r>
                      <a:r>
                        <a:rPr lang="en-US" altLang="zh-CN" sz="1400" u="none" strike="noStrike" dirty="0" smtClean="0">
                          <a:effectLst/>
                        </a:rPr>
                        <a:t>25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5.0m/s-7.0m/s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SSW</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机型</a:t>
                      </a:r>
                    </a:p>
                  </a:txBody>
                  <a:tcPr marL="9525" marR="9525" marT="9525" marB="0"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MySE4.0-166/100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2150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1205</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335000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1218565" rtl="0" eaLnBrk="1" fontAlgn="ctr" latinLnBrk="0" hangingPunct="1"/>
                      <a:r>
                        <a:rPr lang="en-US" altLang="zh-CN" sz="1400" u="none" strike="noStrike" kern="1200" dirty="0">
                          <a:solidFill>
                            <a:schemeClr val="dk1"/>
                          </a:solidFill>
                          <a:effectLst/>
                          <a:latin typeface="+mn-lt"/>
                          <a:ea typeface="+mn-ea"/>
                          <a:cs typeface="+mn-cs"/>
                        </a:rPr>
                        <a:t>0.2660</a:t>
                      </a: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a:blip r:embed="rId3"/>
          <a:stretch>
            <a:fillRect/>
          </a:stretch>
        </p:blipFill>
        <p:spPr>
          <a:xfrm>
            <a:off x="3258866" y="2335513"/>
            <a:ext cx="2718854" cy="1978034"/>
          </a:xfrm>
          <a:prstGeom prst="rect">
            <a:avLst/>
          </a:prstGeom>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5282" y="4558352"/>
            <a:ext cx="2873871" cy="20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5282" y="2346884"/>
            <a:ext cx="2831372" cy="2113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6624" y="4395558"/>
            <a:ext cx="2543337" cy="22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浉河区</a:t>
            </a:r>
            <a:r>
              <a:rPr lang="zh-CN" altLang="en-US" sz="2000" b="1" dirty="0">
                <a:solidFill>
                  <a:srgbClr val="163896"/>
                </a:solidFill>
                <a:latin typeface="+mn-ea"/>
                <a:cs typeface="+mn-ea"/>
                <a:sym typeface="+mn-lt"/>
              </a:rPr>
              <a:t>源网荷储一体化项目</a:t>
            </a:r>
            <a:endParaRPr lang="en-US" altLang="zh-CN" sz="2000" b="1" dirty="0">
              <a:solidFill>
                <a:srgbClr val="163896"/>
              </a:solidFill>
              <a:latin typeface="+mn-ea"/>
              <a:cs typeface="+mn-ea"/>
              <a:sym typeface="+mn-lt"/>
            </a:endParaRPr>
          </a:p>
        </p:txBody>
      </p:sp>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962" y="4470930"/>
            <a:ext cx="2974899" cy="210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6649" y="2256351"/>
            <a:ext cx="3038633" cy="213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cxnSp>
        <p:nvCxnSpPr>
          <p:cNvPr id="26" name="直接连接符 25"/>
          <p:cNvCxnSpPr/>
          <p:nvPr/>
        </p:nvCxnSpPr>
        <p:spPr>
          <a:xfrm flipH="1">
            <a:off x="1" y="1351835"/>
            <a:ext cx="684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7" name="圆角矩形 10"/>
          <p:cNvSpPr>
            <a:spLocks noChangeArrowheads="1"/>
          </p:cNvSpPr>
          <p:nvPr/>
        </p:nvSpPr>
        <p:spPr bwMode="auto">
          <a:xfrm>
            <a:off x="107308" y="965409"/>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3149993953"/>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风电（西北部、东部）光伏（北部）</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20</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NNE</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b="1" i="0" u="none" strike="noStrike" kern="1200" dirty="0">
                          <a:solidFill>
                            <a:schemeClr val="lt1"/>
                          </a:solidFill>
                          <a:effectLst/>
                          <a:latin typeface="+mn-lt"/>
                          <a:ea typeface="+mn-ea"/>
                          <a:cs typeface="+mn-cs"/>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2486</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145000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0.2457</a:t>
                      </a:r>
                    </a:p>
                  </a:txBody>
                  <a:tcPr marL="6350" marR="6350" marT="6350"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rotWithShape="1">
          <a:blip r:embed="rId3"/>
          <a:srcRect r="11950"/>
          <a:stretch>
            <a:fillRect/>
          </a:stretch>
        </p:blipFill>
        <p:spPr>
          <a:xfrm>
            <a:off x="3323782" y="2402505"/>
            <a:ext cx="2540918" cy="1766723"/>
          </a:xfrm>
          <a:prstGeom prst="rect">
            <a:avLst/>
          </a:prstGeom>
        </p:spPr>
      </p:pic>
      <p:pic>
        <p:nvPicPr>
          <p:cNvPr id="102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3782" y="4379200"/>
            <a:ext cx="2540918" cy="21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743" y="4475666"/>
            <a:ext cx="2761569" cy="20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4476131"/>
            <a:ext cx="2752045" cy="2036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5743" y="2248833"/>
            <a:ext cx="2818720" cy="207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8756" y="2300415"/>
            <a:ext cx="2842532" cy="210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平桥区</a:t>
            </a:r>
            <a:r>
              <a:rPr lang="zh-CN" altLang="en-US" sz="2000" b="1" dirty="0">
                <a:solidFill>
                  <a:srgbClr val="163896"/>
                </a:solidFill>
                <a:latin typeface="+mn-ea"/>
                <a:cs typeface="+mn-ea"/>
                <a:sym typeface="+mn-lt"/>
              </a:rPr>
              <a:t>风光储多能互补项目</a:t>
            </a:r>
            <a:endParaRPr lang="en-US" altLang="zh-CN" sz="2000" b="1" dirty="0">
              <a:solidFill>
                <a:srgbClr val="163896"/>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2008259335"/>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风电（全境）光伏（西北部）</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45</a:t>
                      </a:r>
                      <a:r>
                        <a:rPr lang="zh-CN" altLang="en-US" sz="1400" u="none" strike="noStrike" dirty="0">
                          <a:effectLst/>
                        </a:rPr>
                        <a:t>；光：</a:t>
                      </a:r>
                      <a:r>
                        <a:rPr lang="en-US" altLang="zh-CN" sz="1400" u="none" strike="noStrike" dirty="0">
                          <a:effectLst/>
                        </a:rPr>
                        <a:t>20</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SSW/NE</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u="none" strike="noStrike" kern="1200" dirty="0">
                          <a:effectLst/>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2236</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1222</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362500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0.2530</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a:blip r:embed="rId3"/>
          <a:stretch>
            <a:fillRect/>
          </a:stretch>
        </p:blipFill>
        <p:spPr>
          <a:xfrm>
            <a:off x="3225484" y="2170643"/>
            <a:ext cx="2806338" cy="2084400"/>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520" y="4397828"/>
            <a:ext cx="2847111" cy="2102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488" y="4402186"/>
            <a:ext cx="2859086" cy="2115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170" y="2201912"/>
            <a:ext cx="2859317" cy="213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8737" y="2224250"/>
            <a:ext cx="2760588"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5484" y="4332564"/>
            <a:ext cx="2867685" cy="226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12539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息县</a:t>
            </a:r>
            <a:r>
              <a:rPr lang="zh-CN" altLang="en-US" sz="2000" b="1" dirty="0">
                <a:solidFill>
                  <a:srgbClr val="163896"/>
                </a:solidFill>
                <a:latin typeface="+mn-ea"/>
                <a:cs typeface="+mn-ea"/>
                <a:sym typeface="+mn-lt"/>
              </a:rPr>
              <a:t>风光储多能互补项目</a:t>
            </a:r>
            <a:endParaRPr lang="en-US" altLang="zh-CN" sz="2000" b="1" dirty="0">
              <a:solidFill>
                <a:srgbClr val="163896"/>
              </a:solidFill>
              <a:latin typeface="+mn-ea"/>
              <a:cs typeface="+mn-ea"/>
              <a:sym typeface="+mn-lt"/>
            </a:endParaRP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3414180140"/>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风电（全境）光伏（西北部）</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35</a:t>
                      </a:r>
                      <a:r>
                        <a:rPr lang="zh-CN" altLang="en-US" sz="1400" u="none" strike="noStrike" dirty="0">
                          <a:effectLst/>
                        </a:rPr>
                        <a:t>；光：</a:t>
                      </a:r>
                      <a:r>
                        <a:rPr lang="en-US" altLang="zh-CN" sz="1400" u="none" strike="noStrike" dirty="0">
                          <a:effectLst/>
                        </a:rPr>
                        <a:t>25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SSW</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u="none" strike="noStrike" kern="1200" dirty="0">
                          <a:effectLst/>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MySE5.0-18X/150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2470</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1226</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280000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0.2370</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3943" y="2336119"/>
            <a:ext cx="2942351" cy="200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3943" y="4372543"/>
            <a:ext cx="2957244" cy="210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485" y="4372543"/>
            <a:ext cx="2794907" cy="213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6925" y="4372543"/>
            <a:ext cx="2840555" cy="213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5485" y="2232476"/>
            <a:ext cx="2787326" cy="211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1108" y="2233014"/>
            <a:ext cx="2874411" cy="213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淮滨县</a:t>
            </a:r>
            <a:r>
              <a:rPr lang="zh-CN" altLang="en-US" sz="2000" b="1" dirty="0">
                <a:solidFill>
                  <a:srgbClr val="163896"/>
                </a:solidFill>
                <a:latin typeface="+mn-ea"/>
                <a:cs typeface="+mn-ea"/>
                <a:sym typeface="+mn-lt"/>
              </a:rPr>
              <a:t>风光储多能互补项目</a:t>
            </a: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6" descr="https://gimg2.baidu.com/image_search/src=http%3A%2F%2Fpic193.nipic.com%2Ffile%2F20181127%2F7090656_195004854000_2.jpg&amp;refer=http%3A%2F%2Fpic193.nipic.com&amp;app=2002&amp;size=f9999,10000&amp;q=a80&amp;n=0&amp;g=0n&amp;fmt=jpeg?sec=1611196082&amp;t=31b0163d4775670693ee918716ed50b3"/>
          <p:cNvSpPr>
            <a:spLocks noChangeAspect="1" noChangeArrowheads="1"/>
          </p:cNvSpPr>
          <p:nvPr/>
        </p:nvSpPr>
        <p:spPr bwMode="auto">
          <a:xfrm>
            <a:off x="207433" y="-19261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pPr defTabSz="1219200"/>
            <a:endParaRPr lang="zh-CN" altLang="en-US" sz="2400">
              <a:solidFill>
                <a:srgbClr val="163896"/>
              </a:solidFill>
              <a:latin typeface="微软雅黑" panose="020B0503020204020204" pitchFamily="34" charset="-122"/>
              <a:ea typeface="微软雅黑" panose="020B0503020204020204" pitchFamily="34" charset="-122"/>
            </a:endParaRPr>
          </a:p>
        </p:txBody>
      </p:sp>
      <p:sp>
        <p:nvSpPr>
          <p:cNvPr id="9" name="MH_Others_1"/>
          <p:cNvSpPr txBox="1"/>
          <p:nvPr>
            <p:custDataLst>
              <p:tags r:id="rId1"/>
            </p:custDataLst>
          </p:nvPr>
        </p:nvSpPr>
        <p:spPr>
          <a:xfrm>
            <a:off x="2573546" y="475414"/>
            <a:ext cx="1900132" cy="642034"/>
          </a:xfrm>
          <a:prstGeom prst="rect">
            <a:avLst/>
          </a:prstGeom>
          <a:noFill/>
        </p:spPr>
        <p:txBody>
          <a:bodyPr vert="horz" wrap="square" lIns="0" tIns="0" rIns="0" bIns="0" rtlCol="0" anchor="ctr" anchorCtr="0">
            <a:spAutoFit/>
          </a:bodyPr>
          <a:lstStyle/>
          <a:p>
            <a:pPr algn="ctr"/>
            <a:r>
              <a:rPr lang="zh-CN" altLang="en-US" sz="4200" b="1" dirty="0">
                <a:solidFill>
                  <a:srgbClr val="163896"/>
                </a:solidFill>
                <a:latin typeface="微软雅黑" panose="020B0503020204020204" pitchFamily="34" charset="-122"/>
                <a:ea typeface="微软雅黑" panose="020B0503020204020204" pitchFamily="34" charset="-122"/>
                <a:sym typeface="Arial" panose="020B0604020202020204" pitchFamily="34" charset="0"/>
              </a:rPr>
              <a:t>目录</a:t>
            </a:r>
          </a:p>
        </p:txBody>
      </p:sp>
      <p:sp>
        <p:nvSpPr>
          <p:cNvPr id="30" name="矩形 29"/>
          <p:cNvSpPr/>
          <p:nvPr/>
        </p:nvSpPr>
        <p:spPr>
          <a:xfrm>
            <a:off x="6757307" y="10586"/>
            <a:ext cx="5434693"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p>
        </p:txBody>
      </p:sp>
      <p:sp>
        <p:nvSpPr>
          <p:cNvPr id="31" name="圆角矩形 30"/>
          <p:cNvSpPr>
            <a:spLocks noChangeArrowheads="1"/>
          </p:cNvSpPr>
          <p:nvPr/>
        </p:nvSpPr>
        <p:spPr bwMode="auto">
          <a:xfrm>
            <a:off x="356544" y="2248809"/>
            <a:ext cx="438139" cy="415283"/>
          </a:xfrm>
          <a:prstGeom prst="roundRect">
            <a:avLst>
              <a:gd name="adj" fmla="val 16667"/>
            </a:avLst>
          </a:prstGeom>
          <a:solidFill>
            <a:srgbClr val="163896"/>
          </a:solidFill>
          <a:ln>
            <a:noFill/>
          </a:ln>
        </p:spPr>
        <p:txBody>
          <a:bodyPr/>
          <a:lstStyle/>
          <a:p>
            <a:pPr algn="ctr" eaLnBrk="1" hangingPunct="1"/>
            <a:r>
              <a:rPr lang="en-US" altLang="zh-CN" sz="2000" b="1" dirty="0">
                <a:solidFill>
                  <a:schemeClr val="bg1"/>
                </a:solidFill>
                <a:cs typeface="+mn-ea"/>
                <a:sym typeface="+mn-lt"/>
              </a:rPr>
              <a:t>1</a:t>
            </a:r>
            <a:endParaRPr lang="zh-CN" altLang="en-US" sz="2000" b="1" dirty="0">
              <a:solidFill>
                <a:schemeClr val="bg1"/>
              </a:solidFill>
              <a:cs typeface="+mn-ea"/>
              <a:sym typeface="+mn-lt"/>
            </a:endParaRPr>
          </a:p>
        </p:txBody>
      </p:sp>
      <p:sp>
        <p:nvSpPr>
          <p:cNvPr id="32" name="矩形 27"/>
          <p:cNvSpPr>
            <a:spLocks noChangeArrowheads="1"/>
          </p:cNvSpPr>
          <p:nvPr/>
        </p:nvSpPr>
        <p:spPr bwMode="auto">
          <a:xfrm>
            <a:off x="1005904" y="2168321"/>
            <a:ext cx="5604758" cy="495771"/>
          </a:xfrm>
          <a:prstGeom prst="rect">
            <a:avLst/>
          </a:prstGeom>
          <a:noFill/>
          <a:ln w="9525" algn="ctr">
            <a:solidFill>
              <a:srgbClr val="113E6A"/>
            </a:solidFill>
            <a:round/>
          </a:ln>
        </p:spPr>
        <p:txBody>
          <a:bodyPr/>
          <a:lstStyle/>
          <a:p>
            <a:pPr eaLnBrk="1" hangingPunct="1"/>
            <a:endParaRPr lang="zh-CN" altLang="en-US" dirty="0">
              <a:cs typeface="+mn-ea"/>
              <a:sym typeface="+mn-lt"/>
            </a:endParaRPr>
          </a:p>
        </p:txBody>
      </p:sp>
      <p:sp>
        <p:nvSpPr>
          <p:cNvPr id="33" name="圆角矩形 10"/>
          <p:cNvSpPr>
            <a:spLocks noChangeArrowheads="1"/>
          </p:cNvSpPr>
          <p:nvPr/>
        </p:nvSpPr>
        <p:spPr bwMode="auto">
          <a:xfrm>
            <a:off x="356544" y="2895496"/>
            <a:ext cx="438139" cy="415283"/>
          </a:xfrm>
          <a:prstGeom prst="roundRect">
            <a:avLst>
              <a:gd name="adj" fmla="val 16667"/>
            </a:avLst>
          </a:prstGeom>
          <a:solidFill>
            <a:srgbClr val="163896"/>
          </a:solidFill>
          <a:ln>
            <a:noFill/>
          </a:ln>
        </p:spPr>
        <p:txBody>
          <a:bodyPr/>
          <a:lstStyle/>
          <a:p>
            <a:pPr algn="ctr"/>
            <a:r>
              <a:rPr lang="en-US" altLang="zh-CN" sz="1800" b="1" dirty="0">
                <a:solidFill>
                  <a:schemeClr val="bg1"/>
                </a:solidFill>
                <a:cs typeface="+mn-ea"/>
                <a:sym typeface="+mn-lt"/>
              </a:rPr>
              <a:t>2</a:t>
            </a:r>
            <a:endParaRPr lang="zh-CN" altLang="en-US" sz="2000" b="1" dirty="0">
              <a:solidFill>
                <a:schemeClr val="bg1"/>
              </a:solidFill>
              <a:cs typeface="+mn-ea"/>
              <a:sym typeface="+mn-lt"/>
            </a:endParaRPr>
          </a:p>
          <a:p>
            <a:pPr algn="ctr" eaLnBrk="1" hangingPunct="1"/>
            <a:endParaRPr lang="zh-CN" altLang="en-US" dirty="0">
              <a:cs typeface="+mn-ea"/>
              <a:sym typeface="+mn-lt"/>
            </a:endParaRPr>
          </a:p>
        </p:txBody>
      </p:sp>
      <p:sp>
        <p:nvSpPr>
          <p:cNvPr id="34" name="矩形 29"/>
          <p:cNvSpPr>
            <a:spLocks noChangeArrowheads="1"/>
          </p:cNvSpPr>
          <p:nvPr/>
        </p:nvSpPr>
        <p:spPr bwMode="auto">
          <a:xfrm>
            <a:off x="1005904" y="2834887"/>
            <a:ext cx="5604758" cy="574675"/>
          </a:xfrm>
          <a:prstGeom prst="rect">
            <a:avLst/>
          </a:prstGeom>
          <a:noFill/>
          <a:ln w="9525" algn="ctr">
            <a:solidFill>
              <a:srgbClr val="113E6A"/>
            </a:solidFill>
            <a:round/>
          </a:ln>
        </p:spPr>
        <p:txBody>
          <a:bodyPr/>
          <a:lstStyle/>
          <a:p>
            <a:pPr eaLnBrk="1" hangingPunct="1"/>
            <a:endParaRPr lang="zh-CN" altLang="en-US" dirty="0">
              <a:cs typeface="+mn-ea"/>
              <a:sym typeface="+mn-lt"/>
            </a:endParaRPr>
          </a:p>
        </p:txBody>
      </p:sp>
      <p:sp>
        <p:nvSpPr>
          <p:cNvPr id="35" name="矩形 34"/>
          <p:cNvSpPr/>
          <p:nvPr/>
        </p:nvSpPr>
        <p:spPr>
          <a:xfrm>
            <a:off x="1155015" y="2204565"/>
            <a:ext cx="3877985" cy="461665"/>
          </a:xfrm>
          <a:prstGeom prst="rect">
            <a:avLst/>
          </a:prstGeom>
        </p:spPr>
        <p:txBody>
          <a:bodyPr wrap="none">
            <a:spAutoFit/>
          </a:bodyPr>
          <a:lstStyle/>
          <a:p>
            <a:r>
              <a:rPr lang="zh-CN" altLang="en-US" sz="2400" b="1" dirty="0">
                <a:solidFill>
                  <a:srgbClr val="163896"/>
                </a:solidFill>
                <a:latin typeface="微软雅黑" panose="020B0503020204020204" pitchFamily="34" charset="-122"/>
                <a:ea typeface="微软雅黑" panose="020B0503020204020204" pitchFamily="34" charset="-122"/>
                <a:sym typeface="+mn-lt"/>
              </a:rPr>
              <a:t>信阳市能源体系现状和问题</a:t>
            </a:r>
            <a:endParaRPr lang="en-US" altLang="zh-CN" sz="2400" b="1" dirty="0">
              <a:solidFill>
                <a:srgbClr val="163896"/>
              </a:solidFill>
              <a:latin typeface="微软雅黑" panose="020B0503020204020204" pitchFamily="34" charset="-122"/>
              <a:ea typeface="微软雅黑" panose="020B0503020204020204" pitchFamily="34" charset="-122"/>
              <a:sym typeface="+mn-lt"/>
            </a:endParaRPr>
          </a:p>
        </p:txBody>
      </p:sp>
      <p:sp>
        <p:nvSpPr>
          <p:cNvPr id="36" name="矩形 35"/>
          <p:cNvSpPr/>
          <p:nvPr/>
        </p:nvSpPr>
        <p:spPr>
          <a:xfrm>
            <a:off x="1184510" y="2892929"/>
            <a:ext cx="5562741" cy="461665"/>
          </a:xfrm>
          <a:prstGeom prst="rect">
            <a:avLst/>
          </a:prstGeom>
        </p:spPr>
        <p:txBody>
          <a:bodyPr wrap="none">
            <a:spAutoFit/>
          </a:bodyPr>
          <a:lstStyle/>
          <a:p>
            <a:r>
              <a:rPr lang="zh-CN" altLang="en-US" sz="2400" b="1" dirty="0">
                <a:solidFill>
                  <a:srgbClr val="163896"/>
                </a:solidFill>
                <a:latin typeface="微软雅黑" panose="020B0503020204020204" pitchFamily="34" charset="-122"/>
                <a:ea typeface="微软雅黑" panose="020B0503020204020204" pitchFamily="34" charset="-122"/>
                <a:sym typeface="+mn-lt"/>
              </a:rPr>
              <a:t>信阳市电力碳达峰碳中和时间表</a:t>
            </a:r>
            <a:r>
              <a:rPr lang="en-US" altLang="zh-CN" sz="2400" b="1" dirty="0">
                <a:solidFill>
                  <a:srgbClr val="163896"/>
                </a:solidFill>
                <a:latin typeface="微软雅黑" panose="020B0503020204020204" pitchFamily="34" charset="-122"/>
                <a:ea typeface="微软雅黑" panose="020B0503020204020204" pitchFamily="34" charset="-122"/>
                <a:sym typeface="+mn-lt"/>
              </a:rPr>
              <a:t>/</a:t>
            </a:r>
            <a:r>
              <a:rPr lang="zh-CN" altLang="en-US" sz="2400" b="1" dirty="0">
                <a:solidFill>
                  <a:srgbClr val="163896"/>
                </a:solidFill>
                <a:latin typeface="微软雅黑" panose="020B0503020204020204" pitchFamily="34" charset="-122"/>
                <a:ea typeface="微软雅黑" panose="020B0503020204020204" pitchFamily="34" charset="-122"/>
                <a:sym typeface="+mn-lt"/>
              </a:rPr>
              <a:t>路线图</a:t>
            </a:r>
          </a:p>
        </p:txBody>
      </p:sp>
      <p:sp>
        <p:nvSpPr>
          <p:cNvPr id="37" name="圆角矩形 10"/>
          <p:cNvSpPr>
            <a:spLocks noChangeArrowheads="1"/>
          </p:cNvSpPr>
          <p:nvPr/>
        </p:nvSpPr>
        <p:spPr bwMode="auto">
          <a:xfrm>
            <a:off x="356544" y="3581296"/>
            <a:ext cx="438139" cy="415283"/>
          </a:xfrm>
          <a:prstGeom prst="roundRect">
            <a:avLst>
              <a:gd name="adj" fmla="val 16667"/>
            </a:avLst>
          </a:prstGeom>
          <a:solidFill>
            <a:srgbClr val="163896"/>
          </a:solidFill>
          <a:ln>
            <a:noFill/>
          </a:ln>
        </p:spPr>
        <p:txBody>
          <a:bodyPr/>
          <a:lstStyle/>
          <a:p>
            <a:pPr algn="ctr"/>
            <a:r>
              <a:rPr lang="en-US" altLang="zh-CN" sz="2000" b="1" dirty="0">
                <a:solidFill>
                  <a:schemeClr val="bg1"/>
                </a:solidFill>
                <a:cs typeface="+mn-ea"/>
              </a:rPr>
              <a:t>3</a:t>
            </a:r>
            <a:endParaRPr lang="zh-CN" altLang="en-US" sz="2000" b="1" dirty="0">
              <a:solidFill>
                <a:schemeClr val="bg1"/>
              </a:solidFill>
              <a:cs typeface="+mn-ea"/>
            </a:endParaRPr>
          </a:p>
          <a:p>
            <a:pPr algn="ctr"/>
            <a:endParaRPr lang="zh-CN" altLang="en-US" sz="2000" b="1" dirty="0">
              <a:solidFill>
                <a:schemeClr val="bg1"/>
              </a:solidFill>
              <a:cs typeface="+mn-ea"/>
            </a:endParaRPr>
          </a:p>
        </p:txBody>
      </p:sp>
      <p:sp>
        <p:nvSpPr>
          <p:cNvPr id="38" name="矩形 29"/>
          <p:cNvSpPr>
            <a:spLocks noChangeArrowheads="1"/>
          </p:cNvSpPr>
          <p:nvPr/>
        </p:nvSpPr>
        <p:spPr bwMode="auto">
          <a:xfrm>
            <a:off x="1005904" y="3520687"/>
            <a:ext cx="5604758" cy="574675"/>
          </a:xfrm>
          <a:prstGeom prst="rect">
            <a:avLst/>
          </a:prstGeom>
          <a:noFill/>
          <a:ln w="9525" algn="ctr">
            <a:solidFill>
              <a:srgbClr val="113E6A"/>
            </a:solidFill>
            <a:round/>
          </a:ln>
        </p:spPr>
        <p:txBody>
          <a:bodyPr/>
          <a:lstStyle/>
          <a:p>
            <a:pPr eaLnBrk="1" hangingPunct="1"/>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1184510" y="3578729"/>
            <a:ext cx="4801314" cy="461665"/>
          </a:xfrm>
          <a:prstGeom prst="rect">
            <a:avLst/>
          </a:prstGeom>
        </p:spPr>
        <p:txBody>
          <a:bodyPr wrap="none">
            <a:spAutoFit/>
          </a:bodyPr>
          <a:lstStyle/>
          <a:p>
            <a:r>
              <a:rPr lang="zh-CN" altLang="en-US" sz="2400" b="1" dirty="0">
                <a:solidFill>
                  <a:srgbClr val="163896"/>
                </a:solidFill>
                <a:latin typeface="微软雅黑" panose="020B0503020204020204" pitchFamily="34" charset="-122"/>
                <a:ea typeface="微软雅黑" panose="020B0503020204020204" pitchFamily="34" charset="-122"/>
              </a:rPr>
              <a:t>信阳市电力碳达峰碳中和实施方案</a:t>
            </a:r>
          </a:p>
        </p:txBody>
      </p:sp>
      <p:sp>
        <p:nvSpPr>
          <p:cNvPr id="41" name="圆角矩形 10"/>
          <p:cNvSpPr>
            <a:spLocks noChangeArrowheads="1"/>
          </p:cNvSpPr>
          <p:nvPr/>
        </p:nvSpPr>
        <p:spPr bwMode="auto">
          <a:xfrm>
            <a:off x="356544" y="5531501"/>
            <a:ext cx="438139" cy="415283"/>
          </a:xfrm>
          <a:prstGeom prst="roundRect">
            <a:avLst>
              <a:gd name="adj" fmla="val 16667"/>
            </a:avLst>
          </a:prstGeom>
          <a:solidFill>
            <a:srgbClr val="163896"/>
          </a:solidFill>
          <a:ln>
            <a:noFill/>
          </a:ln>
        </p:spPr>
        <p:txBody>
          <a:bodyPr/>
          <a:lstStyle/>
          <a:p>
            <a:pPr algn="ctr"/>
            <a:r>
              <a:rPr lang="en-US" altLang="zh-CN" sz="2000" b="1" dirty="0">
                <a:solidFill>
                  <a:schemeClr val="bg1"/>
                </a:solidFill>
                <a:cs typeface="+mn-ea"/>
              </a:rPr>
              <a:t>4</a:t>
            </a:r>
            <a:endParaRPr lang="zh-CN" altLang="en-US" sz="2000" b="1" dirty="0">
              <a:solidFill>
                <a:schemeClr val="bg1"/>
              </a:solidFill>
              <a:cs typeface="+mn-ea"/>
            </a:endParaRPr>
          </a:p>
          <a:p>
            <a:pPr algn="ctr"/>
            <a:endParaRPr lang="zh-CN" altLang="en-US" sz="2000" b="1" dirty="0">
              <a:solidFill>
                <a:schemeClr val="bg1"/>
              </a:solidFill>
              <a:cs typeface="+mn-ea"/>
            </a:endParaRPr>
          </a:p>
        </p:txBody>
      </p:sp>
      <p:sp>
        <p:nvSpPr>
          <p:cNvPr id="42" name="矩形 29"/>
          <p:cNvSpPr>
            <a:spLocks noChangeArrowheads="1"/>
          </p:cNvSpPr>
          <p:nvPr/>
        </p:nvSpPr>
        <p:spPr bwMode="auto">
          <a:xfrm>
            <a:off x="1005904" y="5470892"/>
            <a:ext cx="5604758" cy="574675"/>
          </a:xfrm>
          <a:prstGeom prst="rect">
            <a:avLst/>
          </a:prstGeom>
          <a:noFill/>
          <a:ln w="9525" algn="ctr">
            <a:solidFill>
              <a:srgbClr val="113E6A"/>
            </a:solidFill>
            <a:round/>
          </a:ln>
        </p:spPr>
        <p:txBody>
          <a:bodyPr/>
          <a:lstStyle/>
          <a:p>
            <a:pPr eaLnBrk="1" hangingPunct="1"/>
            <a:endParaRPr lang="zh-CN" altLang="en-US" dirty="0">
              <a:latin typeface="微软雅黑" panose="020B0503020204020204" pitchFamily="34" charset="-122"/>
              <a:ea typeface="微软雅黑" panose="020B0503020204020204" pitchFamily="34" charset="-122"/>
            </a:endParaRPr>
          </a:p>
        </p:txBody>
      </p:sp>
      <p:sp>
        <p:nvSpPr>
          <p:cNvPr id="43" name="矩形 42"/>
          <p:cNvSpPr/>
          <p:nvPr/>
        </p:nvSpPr>
        <p:spPr>
          <a:xfrm>
            <a:off x="1184510" y="5528934"/>
            <a:ext cx="2339102" cy="461665"/>
          </a:xfrm>
          <a:prstGeom prst="rect">
            <a:avLst/>
          </a:prstGeom>
        </p:spPr>
        <p:txBody>
          <a:bodyPr wrap="none">
            <a:spAutoFit/>
          </a:bodyPr>
          <a:lstStyle/>
          <a:p>
            <a:r>
              <a:rPr lang="zh-CN" altLang="en-US" sz="2400" b="1" dirty="0">
                <a:solidFill>
                  <a:srgbClr val="163896"/>
                </a:solidFill>
                <a:latin typeface="微软雅黑" panose="020B0503020204020204" pitchFamily="34" charset="-122"/>
                <a:ea typeface="微软雅黑" panose="020B0503020204020204" pitchFamily="34" charset="-122"/>
              </a:rPr>
              <a:t>示范效果和意义</a:t>
            </a:r>
          </a:p>
        </p:txBody>
      </p:sp>
      <p:sp>
        <p:nvSpPr>
          <p:cNvPr id="44" name="圆角矩形 10"/>
          <p:cNvSpPr>
            <a:spLocks noChangeArrowheads="1"/>
          </p:cNvSpPr>
          <p:nvPr/>
        </p:nvSpPr>
        <p:spPr bwMode="auto">
          <a:xfrm>
            <a:off x="367050" y="6228375"/>
            <a:ext cx="438139" cy="415283"/>
          </a:xfrm>
          <a:prstGeom prst="roundRect">
            <a:avLst>
              <a:gd name="adj" fmla="val 16667"/>
            </a:avLst>
          </a:prstGeom>
          <a:solidFill>
            <a:srgbClr val="163896"/>
          </a:solidFill>
          <a:ln>
            <a:noFill/>
          </a:ln>
        </p:spPr>
        <p:txBody>
          <a:bodyPr/>
          <a:lstStyle/>
          <a:p>
            <a:pPr algn="ctr"/>
            <a:r>
              <a:rPr lang="en-US" altLang="zh-CN" sz="2000" b="1" dirty="0">
                <a:solidFill>
                  <a:schemeClr val="bg1"/>
                </a:solidFill>
                <a:cs typeface="+mn-ea"/>
              </a:rPr>
              <a:t>5</a:t>
            </a:r>
            <a:endParaRPr lang="zh-CN" altLang="en-US" sz="2000" b="1" dirty="0">
              <a:solidFill>
                <a:schemeClr val="bg1"/>
              </a:solidFill>
              <a:cs typeface="+mn-ea"/>
            </a:endParaRPr>
          </a:p>
          <a:p>
            <a:pPr algn="ctr"/>
            <a:endParaRPr lang="zh-CN" altLang="en-US" sz="2000" b="1" dirty="0">
              <a:solidFill>
                <a:schemeClr val="bg1"/>
              </a:solidFill>
              <a:cs typeface="+mn-ea"/>
            </a:endParaRPr>
          </a:p>
        </p:txBody>
      </p:sp>
      <p:sp>
        <p:nvSpPr>
          <p:cNvPr id="45" name="矩形 44"/>
          <p:cNvSpPr>
            <a:spLocks noChangeArrowheads="1"/>
          </p:cNvSpPr>
          <p:nvPr/>
        </p:nvSpPr>
        <p:spPr bwMode="auto">
          <a:xfrm>
            <a:off x="1016410" y="6167766"/>
            <a:ext cx="5594252" cy="574675"/>
          </a:xfrm>
          <a:prstGeom prst="rect">
            <a:avLst/>
          </a:prstGeom>
          <a:noFill/>
          <a:ln w="9525" algn="ctr">
            <a:solidFill>
              <a:srgbClr val="113E6A"/>
            </a:solidFill>
            <a:round/>
          </a:ln>
        </p:spPr>
        <p:txBody>
          <a:bodyPr/>
          <a:lstStyle/>
          <a:p>
            <a:pPr eaLnBrk="1" hangingPunct="1"/>
            <a:endParaRPr lang="zh-CN" altLang="en-US" dirty="0">
              <a:latin typeface="微软雅黑" panose="020B0503020204020204" pitchFamily="34" charset="-122"/>
              <a:ea typeface="微软雅黑" panose="020B0503020204020204" pitchFamily="34" charset="-122"/>
            </a:endParaRPr>
          </a:p>
        </p:txBody>
      </p:sp>
      <p:sp>
        <p:nvSpPr>
          <p:cNvPr id="46" name="矩形 45"/>
          <p:cNvSpPr/>
          <p:nvPr/>
        </p:nvSpPr>
        <p:spPr>
          <a:xfrm>
            <a:off x="1195016" y="6225808"/>
            <a:ext cx="2954655" cy="461665"/>
          </a:xfrm>
          <a:prstGeom prst="rect">
            <a:avLst/>
          </a:prstGeom>
        </p:spPr>
        <p:txBody>
          <a:bodyPr wrap="none">
            <a:spAutoFit/>
          </a:bodyPr>
          <a:lstStyle/>
          <a:p>
            <a:r>
              <a:rPr lang="zh-CN" altLang="en-US" sz="2400" b="1" dirty="0">
                <a:solidFill>
                  <a:srgbClr val="163896"/>
                </a:solidFill>
                <a:latin typeface="微软雅黑" panose="020B0503020204020204" pitchFamily="34" charset="-122"/>
                <a:ea typeface="微软雅黑" panose="020B0503020204020204" pitchFamily="34" charset="-122"/>
              </a:rPr>
              <a:t>保障措施和政策建议</a:t>
            </a:r>
          </a:p>
        </p:txBody>
      </p:sp>
      <p:sp>
        <p:nvSpPr>
          <p:cNvPr id="21" name="圆角矩形 20"/>
          <p:cNvSpPr>
            <a:spLocks noChangeArrowheads="1"/>
          </p:cNvSpPr>
          <p:nvPr/>
        </p:nvSpPr>
        <p:spPr bwMode="auto">
          <a:xfrm>
            <a:off x="372464" y="1623273"/>
            <a:ext cx="438139" cy="415283"/>
          </a:xfrm>
          <a:prstGeom prst="roundRect">
            <a:avLst>
              <a:gd name="adj" fmla="val 16667"/>
            </a:avLst>
          </a:prstGeom>
          <a:solidFill>
            <a:srgbClr val="163896"/>
          </a:solidFill>
          <a:ln>
            <a:noFill/>
          </a:ln>
        </p:spPr>
        <p:txBody>
          <a:bodyPr/>
          <a:lstStyle/>
          <a:p>
            <a:pPr algn="ctr" eaLnBrk="1" hangingPunct="1"/>
            <a:r>
              <a:rPr lang="en-US" altLang="zh-CN" sz="2000" b="1" dirty="0">
                <a:solidFill>
                  <a:schemeClr val="bg1"/>
                </a:solidFill>
                <a:cs typeface="+mn-ea"/>
                <a:sym typeface="+mn-lt"/>
              </a:rPr>
              <a:t>0</a:t>
            </a:r>
            <a:endParaRPr lang="zh-CN" altLang="en-US" sz="2000" b="1" dirty="0">
              <a:solidFill>
                <a:schemeClr val="bg1"/>
              </a:solidFill>
              <a:cs typeface="+mn-ea"/>
              <a:sym typeface="+mn-lt"/>
            </a:endParaRPr>
          </a:p>
        </p:txBody>
      </p:sp>
      <p:sp>
        <p:nvSpPr>
          <p:cNvPr id="22" name="矩形 27"/>
          <p:cNvSpPr>
            <a:spLocks noChangeArrowheads="1"/>
          </p:cNvSpPr>
          <p:nvPr/>
        </p:nvSpPr>
        <p:spPr bwMode="auto">
          <a:xfrm>
            <a:off x="1021824" y="1542785"/>
            <a:ext cx="5588838" cy="495771"/>
          </a:xfrm>
          <a:prstGeom prst="rect">
            <a:avLst/>
          </a:prstGeom>
          <a:noFill/>
          <a:ln w="9525" algn="ctr">
            <a:solidFill>
              <a:srgbClr val="113E6A"/>
            </a:solidFill>
            <a:round/>
          </a:ln>
        </p:spPr>
        <p:txBody>
          <a:bodyPr/>
          <a:lstStyle/>
          <a:p>
            <a:pPr eaLnBrk="1" hangingPunct="1"/>
            <a:endParaRPr lang="zh-CN" altLang="en-US" dirty="0">
              <a:cs typeface="+mn-ea"/>
              <a:sym typeface="+mn-lt"/>
            </a:endParaRPr>
          </a:p>
        </p:txBody>
      </p:sp>
      <p:sp>
        <p:nvSpPr>
          <p:cNvPr id="23" name="矩形 22"/>
          <p:cNvSpPr/>
          <p:nvPr/>
        </p:nvSpPr>
        <p:spPr>
          <a:xfrm>
            <a:off x="1170935" y="1579029"/>
            <a:ext cx="3570208" cy="461665"/>
          </a:xfrm>
          <a:prstGeom prst="rect">
            <a:avLst/>
          </a:prstGeom>
        </p:spPr>
        <p:txBody>
          <a:bodyPr wrap="none">
            <a:spAutoFit/>
          </a:bodyPr>
          <a:lstStyle/>
          <a:p>
            <a:r>
              <a:rPr lang="zh-CN" altLang="en-US" sz="2400" b="1" dirty="0">
                <a:solidFill>
                  <a:srgbClr val="163896"/>
                </a:solidFill>
                <a:latin typeface="微软雅黑" panose="020B0503020204020204" pitchFamily="34" charset="-122"/>
                <a:ea typeface="微软雅黑" panose="020B0503020204020204" pitchFamily="34" charset="-122"/>
                <a:sym typeface="+mn-lt"/>
              </a:rPr>
              <a:t>现代能源体系的建设背景</a:t>
            </a:r>
            <a:endParaRPr lang="en-US" altLang="zh-CN" sz="2400" b="1" dirty="0">
              <a:solidFill>
                <a:srgbClr val="163896"/>
              </a:solidFill>
              <a:latin typeface="微软雅黑" panose="020B0503020204020204" pitchFamily="34" charset="-122"/>
              <a:ea typeface="微软雅黑" panose="020B0503020204020204" pitchFamily="34" charset="-122"/>
              <a:sym typeface="+mn-lt"/>
            </a:endParaRPr>
          </a:p>
        </p:txBody>
      </p:sp>
      <p:sp>
        <p:nvSpPr>
          <p:cNvPr id="2" name="矩形 1"/>
          <p:cNvSpPr/>
          <p:nvPr/>
        </p:nvSpPr>
        <p:spPr>
          <a:xfrm>
            <a:off x="1585732" y="4157513"/>
            <a:ext cx="1994457" cy="1372683"/>
          </a:xfrm>
          <a:prstGeom prst="rect">
            <a:avLst/>
          </a:prstGeom>
        </p:spPr>
        <p:txBody>
          <a:bodyPr wrap="none">
            <a:spAutoFit/>
          </a:bodyPr>
          <a:lstStyle/>
          <a:p>
            <a:pPr>
              <a:lnSpc>
                <a:spcPct val="130000"/>
              </a:lnSpc>
            </a:pPr>
            <a:r>
              <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3.1 </a:t>
            </a:r>
            <a:r>
              <a:rPr lang="zh-CN" altLang="en-US"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资源禀赋分析</a:t>
            </a:r>
            <a:endPar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3.2 </a:t>
            </a:r>
            <a:r>
              <a:rPr lang="zh-CN" altLang="en-US"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网架结构分析</a:t>
            </a:r>
            <a:endPar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3.3 </a:t>
            </a:r>
            <a:r>
              <a:rPr lang="zh-CN" altLang="en-US"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风光储配置方案</a:t>
            </a:r>
            <a:endPar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en-US" altLang="zh-CN"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3.4 </a:t>
            </a:r>
            <a:r>
              <a:rPr lang="zh-CN" altLang="en-US" sz="16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规划实施方案</a:t>
            </a:r>
          </a:p>
        </p:txBody>
      </p:sp>
      <p:cxnSp>
        <p:nvCxnSpPr>
          <p:cNvPr id="4" name="肘形连接符 3"/>
          <p:cNvCxnSpPr/>
          <p:nvPr/>
        </p:nvCxnSpPr>
        <p:spPr>
          <a:xfrm rot="16200000" flipH="1">
            <a:off x="835410" y="4562459"/>
            <a:ext cx="1222850" cy="277791"/>
          </a:xfrm>
          <a:prstGeom prst="bentConnector3">
            <a:avLst>
              <a:gd name="adj1" fmla="val 100682"/>
            </a:avLst>
          </a:prstGeom>
          <a:ln w="1905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flipH="1">
            <a:off x="1307938" y="4993640"/>
            <a:ext cx="27779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H="1">
            <a:off x="1307938" y="4379772"/>
            <a:ext cx="27779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flipH="1">
            <a:off x="1307938" y="4688925"/>
            <a:ext cx="277794" cy="0"/>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4271985044"/>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风电（全境）光伏（全境）</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20</a:t>
                      </a:r>
                      <a:r>
                        <a:rPr lang="zh-CN" altLang="en-US" sz="1400" u="none" strike="noStrike" dirty="0">
                          <a:effectLst/>
                        </a:rPr>
                        <a:t>；光：</a:t>
                      </a:r>
                      <a:r>
                        <a:rPr lang="en-US" altLang="zh-CN" sz="1400" u="none" strike="noStrike" dirty="0">
                          <a:effectLst/>
                        </a:rPr>
                        <a:t>15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SSW</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b="1" u="none" strike="noStrike" kern="1200" dirty="0">
                          <a:solidFill>
                            <a:schemeClr val="lt1"/>
                          </a:solidFill>
                          <a:effectLst/>
                          <a:latin typeface="+mn-lt"/>
                          <a:ea typeface="+mn-ea"/>
                          <a:cs typeface="+mn-cs"/>
                        </a:rPr>
                        <a:t>推荐机型</a:t>
                      </a: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2536</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1214</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177500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0.2497</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a:blip r:embed="rId3"/>
          <a:stretch>
            <a:fillRect/>
          </a:stretch>
        </p:blipFill>
        <p:spPr>
          <a:xfrm>
            <a:off x="3276600" y="2155372"/>
            <a:ext cx="2792140" cy="2197644"/>
          </a:xfrm>
          <a:prstGeom prst="rect">
            <a:avLst/>
          </a:prstGeom>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4353016"/>
            <a:ext cx="2792140" cy="229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601891"/>
            <a:ext cx="2709863" cy="200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5772" y="4581709"/>
            <a:ext cx="2724150" cy="204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5408" y="2237544"/>
            <a:ext cx="2828245" cy="2115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3653" y="2237544"/>
            <a:ext cx="2890157" cy="212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潢川县</a:t>
            </a:r>
            <a:r>
              <a:rPr lang="zh-CN" altLang="en-US" sz="2000" b="1" dirty="0">
                <a:solidFill>
                  <a:srgbClr val="163896"/>
                </a:solidFill>
                <a:latin typeface="+mn-ea"/>
                <a:cs typeface="+mn-ea"/>
                <a:sym typeface="+mn-lt"/>
              </a:rPr>
              <a:t>风光储多能互补项目</a:t>
            </a: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632992851"/>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风电（全境）光伏（北部）</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20</a:t>
                      </a:r>
                      <a:r>
                        <a:rPr lang="zh-CN" altLang="en-US" sz="1400" u="none" strike="noStrike" dirty="0">
                          <a:effectLst/>
                        </a:rPr>
                        <a:t>；光：</a:t>
                      </a:r>
                      <a:r>
                        <a:rPr lang="en-US" altLang="zh-CN" sz="1400" u="none" strike="noStrike" dirty="0">
                          <a:effectLst/>
                        </a:rPr>
                        <a:t>15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SSW</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b="1" u="none" strike="noStrike" kern="1200" dirty="0">
                          <a:solidFill>
                            <a:schemeClr val="lt1"/>
                          </a:solidFill>
                          <a:effectLst/>
                          <a:latin typeface="+mn-lt"/>
                          <a:ea typeface="+mn-ea"/>
                          <a:cs typeface="+mn-cs"/>
                        </a:rPr>
                        <a:t>机型推荐</a:t>
                      </a: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2495</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1207</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162500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0.2367</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a:blip r:embed="rId3"/>
          <a:stretch>
            <a:fillRect/>
          </a:stretch>
        </p:blipFill>
        <p:spPr>
          <a:xfrm>
            <a:off x="3374572" y="2329543"/>
            <a:ext cx="2608282" cy="1763032"/>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389018"/>
            <a:ext cx="2871788" cy="212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1073" y="4389018"/>
            <a:ext cx="2862263" cy="212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8394" y="2171133"/>
            <a:ext cx="2824942" cy="207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6006" y="2171133"/>
            <a:ext cx="2924176"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17497" y="4389018"/>
            <a:ext cx="2722432" cy="196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光山县</a:t>
            </a:r>
            <a:r>
              <a:rPr lang="zh-CN" altLang="en-US" sz="2000" b="1" dirty="0">
                <a:solidFill>
                  <a:srgbClr val="163896"/>
                </a:solidFill>
                <a:latin typeface="+mn-ea"/>
                <a:cs typeface="+mn-ea"/>
                <a:sym typeface="+mn-lt"/>
              </a:rPr>
              <a:t>风光储多能互补项目</a:t>
            </a: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3673367605"/>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风电（东部</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西部）光伏（北部</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西部）</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smtClean="0">
                          <a:effectLst/>
                        </a:rPr>
                        <a:t>32.5</a:t>
                      </a:r>
                      <a:r>
                        <a:rPr lang="zh-CN" altLang="en-US" sz="1400" u="none" strike="noStrike" dirty="0" smtClean="0">
                          <a:effectLst/>
                        </a:rPr>
                        <a:t>；</a:t>
                      </a:r>
                      <a:r>
                        <a:rPr lang="zh-CN" altLang="en-US" sz="1400" u="none" strike="noStrike" dirty="0">
                          <a:effectLst/>
                        </a:rPr>
                        <a:t>光</a:t>
                      </a:r>
                      <a:r>
                        <a:rPr lang="zh-CN" altLang="en-US" sz="1400" u="none" strike="noStrike" dirty="0" smtClean="0">
                          <a:effectLst/>
                        </a:rPr>
                        <a:t>：</a:t>
                      </a:r>
                      <a:r>
                        <a:rPr lang="en-US" altLang="zh-CN" sz="1400" u="none" strike="noStrike" dirty="0" smtClean="0">
                          <a:effectLst/>
                        </a:rPr>
                        <a:t>24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SW</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u="none" strike="noStrike" kern="1200" dirty="0">
                          <a:effectLst/>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MySE5.0-18X/150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2110</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1222</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428500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0.2749</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a:blip r:embed="rId3"/>
          <a:stretch>
            <a:fillRect/>
          </a:stretch>
        </p:blipFill>
        <p:spPr>
          <a:xfrm>
            <a:off x="3313807" y="2128561"/>
            <a:ext cx="2715255" cy="2470735"/>
          </a:xfrm>
          <a:prstGeom prst="rect">
            <a:avLst/>
          </a:prstGeom>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2954" y="4558352"/>
            <a:ext cx="2576959" cy="2230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103" y="4526065"/>
            <a:ext cx="2906874" cy="218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3177" y="4526065"/>
            <a:ext cx="2906874" cy="216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0347" y="2285114"/>
            <a:ext cx="2919704" cy="215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5136" y="2243453"/>
            <a:ext cx="2975056" cy="2240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固始县</a:t>
            </a:r>
            <a:r>
              <a:rPr lang="zh-CN" altLang="en-US" sz="2000" b="1" dirty="0">
                <a:solidFill>
                  <a:srgbClr val="163896"/>
                </a:solidFill>
                <a:latin typeface="+mn-ea"/>
                <a:cs typeface="+mn-ea"/>
                <a:sym typeface="+mn-lt"/>
              </a:rPr>
              <a:t>风光储多能互补项目</a:t>
            </a:r>
            <a:endParaRPr lang="en-US" altLang="zh-CN" sz="2000" b="1" dirty="0">
              <a:solidFill>
                <a:srgbClr val="163896"/>
              </a:solidFill>
              <a:latin typeface="+mn-ea"/>
              <a:cs typeface="+mn-ea"/>
              <a:sym typeface="+mn-lt"/>
            </a:endParaRP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4237885393"/>
              </p:ext>
            </p:extLst>
          </p:nvPr>
        </p:nvGraphicFramePr>
        <p:xfrm>
          <a:off x="256374" y="1514901"/>
          <a:ext cx="11783227" cy="5156946"/>
        </p:xfrm>
        <a:graphic>
          <a:graphicData uri="http://schemas.openxmlformats.org/drawingml/2006/table">
            <a:tbl>
              <a:tblPr firstRow="1" firstCol="1" bandRow="1">
                <a:tableStyleId>{7DF18680-E054-41AD-8BC1-D1AEF772440D}</a:tableStyleId>
              </a:tblPr>
              <a:tblGrid>
                <a:gridCol w="1046504">
                  <a:extLst>
                    <a:ext uri="{9D8B030D-6E8A-4147-A177-3AD203B41FA5}">
                      <a16:colId xmlns="" xmlns:a16="http://schemas.microsoft.com/office/drawing/2014/main" val="20000"/>
                    </a:ext>
                  </a:extLst>
                </a:gridCol>
                <a:gridCol w="1885099">
                  <a:extLst>
                    <a:ext uri="{9D8B030D-6E8A-4147-A177-3AD203B41FA5}">
                      <a16:colId xmlns="" xmlns:a16="http://schemas.microsoft.com/office/drawing/2014/main" val="20001"/>
                    </a:ext>
                  </a:extLst>
                </a:gridCol>
                <a:gridCol w="2950541">
                  <a:extLst>
                    <a:ext uri="{9D8B030D-6E8A-4147-A177-3AD203B41FA5}">
                      <a16:colId xmlns="" xmlns:a16="http://schemas.microsoft.com/office/drawing/2014/main" val="20002"/>
                    </a:ext>
                  </a:extLst>
                </a:gridCol>
                <a:gridCol w="2950542">
                  <a:extLst>
                    <a:ext uri="{9D8B030D-6E8A-4147-A177-3AD203B41FA5}">
                      <a16:colId xmlns="" xmlns:a16="http://schemas.microsoft.com/office/drawing/2014/main" val="20003"/>
                    </a:ext>
                  </a:extLst>
                </a:gridCol>
                <a:gridCol w="2950541">
                  <a:extLst>
                    <a:ext uri="{9D8B030D-6E8A-4147-A177-3AD203B41FA5}">
                      <a16:colId xmlns="" xmlns:a16="http://schemas.microsoft.com/office/drawing/2014/main" val="20004"/>
                    </a:ext>
                  </a:extLst>
                </a:gridCol>
              </a:tblGrid>
              <a:tr h="345735">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45735">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509992">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南部（风电），北部（光伏）</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8"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8" hMerge="1">
                  <a:txBody>
                    <a:bodyPr/>
                    <a:lstStyle/>
                    <a:p>
                      <a:endParaRPr lang="zh-CN"/>
                    </a:p>
                  </a:txBody>
                  <a:tcPr/>
                </a:tc>
                <a:tc rowSpan="8" hMerge="1">
                  <a:txBody>
                    <a:bodyPr/>
                    <a:lstStyle/>
                    <a:p>
                      <a:endParaRPr lang="zh-CN"/>
                    </a:p>
                  </a:txBody>
                  <a:tcPr/>
                </a:tc>
                <a:extLst>
                  <a:ext uri="{0D108BD9-81ED-4DB2-BD59-A6C34878D82A}">
                    <a16:rowId xmlns="" xmlns:a16="http://schemas.microsoft.com/office/drawing/2014/main" val="10002"/>
                  </a:ext>
                </a:extLst>
              </a:tr>
              <a:tr h="747519">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20</a:t>
                      </a:r>
                      <a:r>
                        <a:rPr lang="zh-CN" altLang="en-US" sz="1400" u="none" strike="noStrike" dirty="0">
                          <a:effectLst/>
                        </a:rPr>
                        <a:t>；</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741772">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408516">
                <a:tc>
                  <a:txBody>
                    <a:bodyPr/>
                    <a:lstStyle/>
                    <a:p>
                      <a:pPr marL="0" algn="ctr" defTabSz="1218565" rtl="0" eaLnBrk="1" fontAlgn="ctr" latinLnBrk="0" hangingPunct="1"/>
                      <a:r>
                        <a:rPr lang="zh-CN" altLang="en-US" sz="1400" u="none" strike="noStrike" kern="1200" dirty="0">
                          <a:effectLst/>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MySE4.0-166/100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485245">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2160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485245">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8524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601942">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0.2910</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bl>
          </a:graphicData>
        </a:graphic>
      </p:graphicFrame>
      <p:pic>
        <p:nvPicPr>
          <p:cNvPr id="12" name="图片 11"/>
          <p:cNvPicPr/>
          <p:nvPr/>
        </p:nvPicPr>
        <p:blipFill>
          <a:blip r:embed="rId3"/>
          <a:stretch>
            <a:fillRect/>
          </a:stretch>
        </p:blipFill>
        <p:spPr>
          <a:xfrm>
            <a:off x="3439886" y="2306367"/>
            <a:ext cx="2573386" cy="2026030"/>
          </a:xfrm>
          <a:prstGeom prst="rect">
            <a:avLst/>
          </a:prstGeom>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9886" y="4518966"/>
            <a:ext cx="2596122" cy="215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857" y="4538146"/>
            <a:ext cx="2872468" cy="213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374" y="4538146"/>
            <a:ext cx="2891517" cy="2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6849" y="2306367"/>
            <a:ext cx="2881993" cy="2124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3906" y="2306367"/>
            <a:ext cx="2872468" cy="2142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商城县</a:t>
            </a:r>
            <a:r>
              <a:rPr lang="zh-CN" altLang="en-US" sz="2000" b="1" dirty="0">
                <a:solidFill>
                  <a:srgbClr val="163896"/>
                </a:solidFill>
                <a:latin typeface="+mn-ea"/>
                <a:cs typeface="+mn-ea"/>
                <a:sym typeface="+mn-lt"/>
              </a:rPr>
              <a:t>风光储多能互补项目</a:t>
            </a:r>
            <a:endParaRPr lang="en-US" altLang="zh-CN" sz="2000" b="1" dirty="0">
              <a:solidFill>
                <a:srgbClr val="163896"/>
              </a:solidFill>
              <a:latin typeface="+mn-ea"/>
              <a:cs typeface="+mn-ea"/>
              <a:sym typeface="+mn-lt"/>
            </a:endParaRP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latin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1958275945"/>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罗山县全境（风电）</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smtClean="0">
                          <a:effectLst/>
                        </a:rPr>
                        <a:t>25</a:t>
                      </a:r>
                      <a:r>
                        <a:rPr lang="zh-CN" altLang="en-US" sz="1400" u="none" strike="noStrike" dirty="0" smtClean="0">
                          <a:effectLst/>
                        </a:rPr>
                        <a:t>；</a:t>
                      </a:r>
                      <a:r>
                        <a:rPr lang="zh-CN" altLang="en-US" sz="1400" u="none" strike="noStrike" dirty="0">
                          <a:effectLst/>
                        </a:rPr>
                        <a:t>光</a:t>
                      </a:r>
                      <a:r>
                        <a:rPr lang="zh-CN" altLang="en-US" sz="1400" u="none" strike="noStrike" dirty="0" smtClean="0">
                          <a:effectLst/>
                        </a:rPr>
                        <a:t>：</a:t>
                      </a:r>
                      <a:r>
                        <a:rPr lang="en-US" altLang="zh-CN" sz="1400" u="none" strike="noStrike" dirty="0" smtClean="0">
                          <a:effectLst/>
                        </a:rPr>
                        <a:t>20</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4.5m/s-5.5m/s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dirty="0">
                          <a:latin typeface="微软雅黑" panose="020B0503020204020204" pitchFamily="34" charset="-122"/>
                          <a:ea typeface="微软雅黑" panose="020B0503020204020204" pitchFamily="34" charset="-122"/>
                        </a:rPr>
                        <a:t>SSW</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b="1" i="0" u="none" strike="noStrike" kern="1200" dirty="0">
                          <a:solidFill>
                            <a:schemeClr val="lt1"/>
                          </a:solidFill>
                          <a:effectLst/>
                          <a:latin typeface="+mn-lt"/>
                          <a:ea typeface="+mn-ea"/>
                          <a:cs typeface="+mn-cs"/>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MySE4.0-166/150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2465</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1212</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162500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0.1961</a:t>
                      </a: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12" name="图片 11"/>
          <p:cNvPicPr/>
          <p:nvPr/>
        </p:nvPicPr>
        <p:blipFill>
          <a:blip r:embed="rId3"/>
          <a:stretch>
            <a:fillRect/>
          </a:stretch>
        </p:blipFill>
        <p:spPr>
          <a:xfrm>
            <a:off x="3225484" y="2265423"/>
            <a:ext cx="2922997" cy="2066974"/>
          </a:xfrm>
          <a:prstGeom prst="rect">
            <a:avLst/>
          </a:prstGeom>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38" y="4334605"/>
            <a:ext cx="2724288" cy="241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629" y="4504877"/>
            <a:ext cx="2934850" cy="219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1479" y="4504877"/>
            <a:ext cx="2836620" cy="206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629" y="2212817"/>
            <a:ext cx="2937172" cy="217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3801" y="2212817"/>
            <a:ext cx="2971707" cy="216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8" name="矩形 17"/>
          <p:cNvSpPr/>
          <p:nvPr/>
        </p:nvSpPr>
        <p:spPr>
          <a:xfrm>
            <a:off x="358483" y="919898"/>
            <a:ext cx="638187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罗山县</a:t>
            </a:r>
            <a:r>
              <a:rPr lang="zh-CN" altLang="en-US" sz="2000" b="1" dirty="0">
                <a:solidFill>
                  <a:srgbClr val="163896"/>
                </a:solidFill>
                <a:latin typeface="+mn-ea"/>
                <a:cs typeface="+mn-ea"/>
                <a:sym typeface="+mn-lt"/>
              </a:rPr>
              <a:t>风光储多能互补项目</a:t>
            </a:r>
          </a:p>
        </p:txBody>
      </p:sp>
      <p:cxnSp>
        <p:nvCxnSpPr>
          <p:cNvPr id="13" name="直接连接符 12"/>
          <p:cNvCxnSpPr/>
          <p:nvPr/>
        </p:nvCxnSpPr>
        <p:spPr>
          <a:xfrm flipH="1" flipV="1">
            <a:off x="3" y="1346502"/>
            <a:ext cx="684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4234386773"/>
              </p:ext>
            </p:extLst>
          </p:nvPr>
        </p:nvGraphicFramePr>
        <p:xfrm>
          <a:off x="245660" y="1514901"/>
          <a:ext cx="11793941" cy="5050014"/>
        </p:xfrm>
        <a:graphic>
          <a:graphicData uri="http://schemas.openxmlformats.org/drawingml/2006/table">
            <a:tbl>
              <a:tblPr firstRow="1" firstCol="1" bandRow="1">
                <a:tableStyleId>{7DF18680-E054-41AD-8BC1-D1AEF772440D}</a:tableStyleId>
              </a:tblPr>
              <a:tblGrid>
                <a:gridCol w="1047455">
                  <a:extLst>
                    <a:ext uri="{9D8B030D-6E8A-4147-A177-3AD203B41FA5}">
                      <a16:colId xmlns="" xmlns:a16="http://schemas.microsoft.com/office/drawing/2014/main" val="20000"/>
                    </a:ext>
                  </a:extLst>
                </a:gridCol>
                <a:gridCol w="1886813">
                  <a:extLst>
                    <a:ext uri="{9D8B030D-6E8A-4147-A177-3AD203B41FA5}">
                      <a16:colId xmlns="" xmlns:a16="http://schemas.microsoft.com/office/drawing/2014/main" val="20001"/>
                    </a:ext>
                  </a:extLst>
                </a:gridCol>
                <a:gridCol w="2953224">
                  <a:extLst>
                    <a:ext uri="{9D8B030D-6E8A-4147-A177-3AD203B41FA5}">
                      <a16:colId xmlns="" xmlns:a16="http://schemas.microsoft.com/office/drawing/2014/main" val="20002"/>
                    </a:ext>
                  </a:extLst>
                </a:gridCol>
                <a:gridCol w="2953225">
                  <a:extLst>
                    <a:ext uri="{9D8B030D-6E8A-4147-A177-3AD203B41FA5}">
                      <a16:colId xmlns="" xmlns:a16="http://schemas.microsoft.com/office/drawing/2014/main" val="20003"/>
                    </a:ext>
                  </a:extLst>
                </a:gridCol>
                <a:gridCol w="2953224">
                  <a:extLst>
                    <a:ext uri="{9D8B030D-6E8A-4147-A177-3AD203B41FA5}">
                      <a16:colId xmlns="" xmlns:a16="http://schemas.microsoft.com/office/drawing/2014/main" val="20004"/>
                    </a:ext>
                  </a:extLst>
                </a:gridCol>
              </a:tblGrid>
              <a:tr h="310823">
                <a:tc rowSpan="2" gridSpan="2">
                  <a:txBody>
                    <a:bodyPr/>
                    <a:lstStyle/>
                    <a:p>
                      <a:pPr algn="ctr" fontAlgn="ctr"/>
                      <a:r>
                        <a:rPr lang="zh-CN" altLang="en-US" sz="1600" u="none" strike="noStrike" dirty="0">
                          <a:effectLst/>
                        </a:rPr>
                        <a:t>项目基本参数</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rowSpan="2" hMerge="1">
                  <a:txBody>
                    <a:bodyPr/>
                    <a:lstStyle/>
                    <a:p>
                      <a:endParaRPr lang="zh-CN"/>
                    </a:p>
                  </a:txBody>
                  <a:tcPr marL="9525" marR="9525" marT="9525" marB="0" anchor="ctr">
                    <a:solidFill>
                      <a:srgbClr val="FFC000"/>
                    </a:solidFill>
                  </a:tcPr>
                </a:tc>
                <a:tc gridSpan="3">
                  <a:txBody>
                    <a:bodyPr/>
                    <a:lstStyle/>
                    <a:p>
                      <a:pPr algn="ctr" fontAlgn="ctr"/>
                      <a:r>
                        <a:rPr lang="zh-CN" altLang="en-US" sz="1600" u="none" strike="noStrike" dirty="0">
                          <a:effectLst/>
                        </a:rPr>
                        <a:t>风光资源情况</a:t>
                      </a:r>
                      <a:endParaRPr lang="en-US" altLang="zh-CN" sz="1600" u="none" strike="noStrike" dirty="0">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310823">
                <a:tc gridSpan="2" vMerge="1">
                  <a:txBody>
                    <a:bodyPr/>
                    <a:lstStyle/>
                    <a:p>
                      <a:endParaRPr lang="zh-CN"/>
                    </a:p>
                  </a:txBody>
                  <a:tcPr/>
                </a:tc>
                <a:tc hMerge="1" vMerge="1">
                  <a:txBody>
                    <a:bodyPr/>
                    <a:lstStyle/>
                    <a:p>
                      <a:endParaRPr lang="zh-CN"/>
                    </a:p>
                  </a:txBody>
                  <a:tcPr/>
                </a:tc>
                <a:tc>
                  <a:txBody>
                    <a:bodyPr/>
                    <a:lstStyle/>
                    <a:p>
                      <a:pPr algn="ctr" fontAlgn="ctr"/>
                      <a:r>
                        <a:rPr lang="zh-CN" altLang="en-US" sz="1600" u="none" strike="noStrike" dirty="0">
                          <a:effectLst/>
                        </a:rPr>
                        <a:t>整场风光资源分布</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风速日，月变化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水平面总辐射日、月变化</a:t>
                      </a:r>
                      <a:endParaRPr lang="en-US" altLang="zh-CN"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 xmlns:a16="http://schemas.microsoft.com/office/drawing/2014/main" val="10001"/>
                  </a:ext>
                </a:extLst>
              </a:tr>
              <a:tr h="458493">
                <a:tc>
                  <a:txBody>
                    <a:bodyPr/>
                    <a:lstStyle/>
                    <a:p>
                      <a:pPr algn="ctr" fontAlgn="ctr"/>
                      <a:r>
                        <a:rPr lang="zh-CN" altLang="en-US" sz="1400" u="none" strike="noStrike" dirty="0">
                          <a:effectLst/>
                        </a:rPr>
                        <a:t>位置</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山地（风电）分布式（光伏）</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gridSpan="3">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9" hMerge="1">
                  <a:txBody>
                    <a:bodyPr/>
                    <a:lstStyle/>
                    <a:p>
                      <a:endParaRPr lang="zh-CN"/>
                    </a:p>
                  </a:txBody>
                  <a:tcPr/>
                </a:tc>
                <a:tc rowSpan="9" hMerge="1">
                  <a:txBody>
                    <a:bodyPr/>
                    <a:lstStyle/>
                    <a:p>
                      <a:endParaRPr lang="zh-CN"/>
                    </a:p>
                  </a:txBody>
                  <a:tcPr/>
                </a:tc>
                <a:extLst>
                  <a:ext uri="{0D108BD9-81ED-4DB2-BD59-A6C34878D82A}">
                    <a16:rowId xmlns="" xmlns:a16="http://schemas.microsoft.com/office/drawing/2014/main" val="10002"/>
                  </a:ext>
                </a:extLst>
              </a:tr>
              <a:tr h="426921">
                <a:tc>
                  <a:txBody>
                    <a:bodyPr/>
                    <a:lstStyle/>
                    <a:p>
                      <a:pPr algn="ctr" fontAlgn="ctr"/>
                      <a:r>
                        <a:rPr lang="zh-CN" altLang="en-US" sz="1400" u="none" strike="noStrike" dirty="0">
                          <a:effectLst/>
                        </a:rPr>
                        <a:t>容量</a:t>
                      </a:r>
                      <a:endParaRPr lang="en-US" altLang="zh-CN" sz="1400" u="none" strike="noStrike" dirty="0">
                        <a:effectLst/>
                      </a:endParaRPr>
                    </a:p>
                    <a:p>
                      <a:pPr algn="ctr" fontAlgn="ctr"/>
                      <a:r>
                        <a:rPr lang="zh-CN" altLang="en-US" sz="1400" u="none" strike="noStrike" dirty="0">
                          <a:effectLst/>
                        </a:rPr>
                        <a:t>（万</a:t>
                      </a:r>
                      <a:r>
                        <a:rPr lang="en-US" altLang="zh-CN" sz="1400" u="none" strike="noStrike" dirty="0">
                          <a:effectLst/>
                        </a:rPr>
                        <a:t>kW</a:t>
                      </a:r>
                      <a:r>
                        <a:rPr lang="zh-CN" altLang="en-US" sz="1400" u="none" strike="noStrike" dirty="0">
                          <a:effectLst/>
                        </a:rPr>
                        <a: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rPr>
                        <a:t>风：</a:t>
                      </a:r>
                      <a:r>
                        <a:rPr lang="en-US" altLang="zh-CN" sz="1400" u="none" strike="noStrike" dirty="0">
                          <a:effectLst/>
                        </a:rPr>
                        <a:t>20</a:t>
                      </a:r>
                      <a:r>
                        <a:rPr lang="zh-CN" altLang="en-US" sz="1400" u="none" strike="noStrike" dirty="0">
                          <a:effectLst/>
                        </a:rPr>
                        <a:t>；</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3"/>
                  </a:ext>
                </a:extLst>
              </a:tr>
              <a:tr h="639550">
                <a:tc>
                  <a:txBody>
                    <a:bodyPr/>
                    <a:lstStyle/>
                    <a:p>
                      <a:pPr algn="ctr" fontAlgn="ctr"/>
                      <a:r>
                        <a:rPr lang="zh-CN" altLang="en-US" sz="1400" u="none" strike="noStrike" dirty="0">
                          <a:effectLst/>
                        </a:rPr>
                        <a:t>代表年平均风速</a:t>
                      </a:r>
                      <a:endParaRPr lang="en-US" altLang="zh-CN" sz="1400" u="none" strike="noStrike" dirty="0">
                        <a:effectLst/>
                      </a:endParaRPr>
                    </a:p>
                    <a:p>
                      <a:pPr algn="ctr" fontAlgn="ctr"/>
                      <a:r>
                        <a:rPr lang="zh-CN" altLang="en-US" sz="1400" u="none" strike="noStrike" dirty="0">
                          <a:effectLst/>
                        </a:rPr>
                        <a:t>（</a:t>
                      </a:r>
                      <a:r>
                        <a:rPr lang="en-US" altLang="zh-CN" sz="1400" u="none" strike="noStrike" dirty="0">
                          <a:effectLst/>
                        </a:rPr>
                        <a:t>HH m</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4.5m/s-7.5m/s</a:t>
                      </a:r>
                      <a:endParaRPr lang="zh-CN" altLang="en-US" sz="1400" dirty="0">
                        <a:latin typeface="微软雅黑" panose="020B0503020204020204" pitchFamily="34" charset="-122"/>
                        <a:ea typeface="微软雅黑" panose="020B0503020204020204" pitchFamily="34" charset="-122"/>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4"/>
                  </a:ext>
                </a:extLst>
              </a:tr>
              <a:tr h="666868">
                <a:tc>
                  <a:txBody>
                    <a:bodyPr/>
                    <a:lstStyle/>
                    <a:p>
                      <a:pPr marL="0" algn="ctr" defTabSz="1218565" rtl="0" eaLnBrk="1" fontAlgn="ctr" latinLnBrk="0" hangingPunct="1"/>
                      <a:r>
                        <a:rPr lang="zh-CN" altLang="en-US" sz="1400" u="none" strike="noStrike" kern="1200" dirty="0">
                          <a:effectLst/>
                        </a:rPr>
                        <a:t>主导风向</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NNE</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5"/>
                  </a:ext>
                </a:extLst>
              </a:tr>
              <a:tr h="367264">
                <a:tc>
                  <a:txBody>
                    <a:bodyPr/>
                    <a:lstStyle/>
                    <a:p>
                      <a:pPr marL="0" algn="ctr" defTabSz="1218565" rtl="0" eaLnBrk="1" fontAlgn="ctr" latinLnBrk="0" hangingPunct="1"/>
                      <a:r>
                        <a:rPr lang="zh-CN" altLang="en-US" sz="1400" b="1" i="0" u="none" strike="noStrike" kern="1200" dirty="0">
                          <a:solidFill>
                            <a:schemeClr val="lt1"/>
                          </a:solidFill>
                          <a:effectLst/>
                          <a:latin typeface="+mn-lt"/>
                          <a:ea typeface="+mn-ea"/>
                          <a:cs typeface="+mn-cs"/>
                        </a:rPr>
                        <a:t>机型</a:t>
                      </a:r>
                      <a:endParaRPr lang="zh-CN" altLang="en-US" sz="14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微软雅黑" panose="020B0503020204020204" pitchFamily="34" charset="-122"/>
                          <a:ea typeface="微软雅黑" panose="020B0503020204020204" pitchFamily="34" charset="-122"/>
                          <a:cs typeface="+mn-cs"/>
                        </a:rPr>
                        <a:t>MySE4.0-166/100</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6"/>
                  </a:ext>
                </a:extLst>
              </a:tr>
              <a:tr h="360836">
                <a:tc>
                  <a:txBody>
                    <a:bodyPr/>
                    <a:lstStyle/>
                    <a:p>
                      <a:pPr algn="ctr" fontAlgn="ctr"/>
                      <a:r>
                        <a:rPr lang="zh-CN" altLang="en-US" sz="1400" u="none" strike="noStrike" dirty="0">
                          <a:effectLst/>
                        </a:rPr>
                        <a:t>风电场发电量（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2572</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7"/>
                  </a:ext>
                </a:extLst>
              </a:tr>
              <a:tr h="433332">
                <a:tc>
                  <a:txBody>
                    <a:bodyPr/>
                    <a:lstStyle/>
                    <a:p>
                      <a:pPr algn="ctr" fontAlgn="ctr"/>
                      <a:r>
                        <a:rPr lang="zh-CN" altLang="en-US" sz="1400" u="none" strike="noStrike" dirty="0">
                          <a:effectLst/>
                        </a:rPr>
                        <a:t>光伏发电量（</a:t>
                      </a:r>
                      <a:r>
                        <a:rPr lang="en-US" altLang="zh-CN" sz="1400" u="none" strike="noStrike" dirty="0">
                          <a:effectLst/>
                        </a:rPr>
                        <a:t>h</a:t>
                      </a:r>
                      <a:r>
                        <a:rPr lang="zh-CN" altLang="en-US" sz="1400" u="none" strike="noStrike" dirty="0">
                          <a:effectLst/>
                        </a:rPr>
                        <a:t>）</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8"/>
                  </a:ext>
                </a:extLst>
              </a:tr>
              <a:tr h="419235">
                <a:tc>
                  <a:txBody>
                    <a:bodyPr/>
                    <a:lstStyle/>
                    <a:p>
                      <a:pPr algn="ctr" fontAlgn="ctr"/>
                      <a:r>
                        <a:rPr lang="zh-CN" altLang="en-US" sz="1400" u="none" strike="noStrike" dirty="0">
                          <a:effectLst/>
                        </a:rPr>
                        <a:t>风光储静态投资（万元）</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9525" marR="9525" marT="9525" marB="0" anchor="ct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09"/>
                  </a:ext>
                </a:extLst>
              </a:tr>
              <a:tr h="541158">
                <a:tc>
                  <a:txBody>
                    <a:bodyPr/>
                    <a:lstStyle/>
                    <a:p>
                      <a:pPr algn="ctr" fontAlgn="ctr"/>
                      <a:r>
                        <a:rPr lang="zh-CN" altLang="en-US" sz="1400" u="none" strike="noStrike" dirty="0">
                          <a:effectLst/>
                        </a:rPr>
                        <a:t>度电成本</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0.2231</a:t>
                      </a:r>
                    </a:p>
                  </a:txBody>
                  <a:tcPr marL="9525" marR="9525" marT="9525" marB="0" anchor="ctr"/>
                </a:tc>
                <a:tc gridSpan="3" vMerge="1">
                  <a:txBody>
                    <a:bodyPr/>
                    <a:lstStyle/>
                    <a:p>
                      <a:endParaRPr lang="zh-CN"/>
                    </a:p>
                  </a:txBody>
                  <a:tcPr marL="9525" marR="9525" marT="9525" marB="0" anchor="ctr"/>
                </a:tc>
                <a:tc hMerge="1" vMerge="1">
                  <a:txBody>
                    <a:bodyPr/>
                    <a:lstStyle/>
                    <a:p>
                      <a:endParaRPr lang="zh-CN"/>
                    </a:p>
                  </a:txBody>
                  <a:tcPr/>
                </a:tc>
                <a:tc hMerge="1" vMerge="1">
                  <a:txBody>
                    <a:bodyPr/>
                    <a:lstStyle/>
                    <a:p>
                      <a:endParaRPr lang="zh-CN"/>
                    </a:p>
                  </a:txBody>
                  <a:tcPr/>
                </a:tc>
                <a:extLst>
                  <a:ext uri="{0D108BD9-81ED-4DB2-BD59-A6C34878D82A}">
                    <a16:rowId xmlns="" xmlns:a16="http://schemas.microsoft.com/office/drawing/2014/main" val="10010"/>
                  </a:ext>
                </a:extLst>
              </a:tr>
            </a:tbl>
          </a:graphicData>
        </a:graphic>
      </p:graphicFrame>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429" y="4599296"/>
            <a:ext cx="2846685" cy="2082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004" y="2246908"/>
            <a:ext cx="2865110" cy="2085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976" y="2196796"/>
            <a:ext cx="2962275"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081" y="4426337"/>
            <a:ext cx="2916066" cy="2181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图片 16"/>
          <p:cNvPicPr/>
          <p:nvPr/>
        </p:nvPicPr>
        <p:blipFill>
          <a:blip r:embed="rId7"/>
          <a:stretch>
            <a:fillRect/>
          </a:stretch>
        </p:blipFill>
        <p:spPr>
          <a:xfrm>
            <a:off x="3225484" y="2339364"/>
            <a:ext cx="2761404" cy="1900851"/>
          </a:xfrm>
          <a:prstGeom prst="rect">
            <a:avLst/>
          </a:prstGeom>
        </p:spPr>
      </p:pic>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5483" y="4426337"/>
            <a:ext cx="2929597" cy="194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20798" y="185637"/>
            <a:ext cx="6638356" cy="400110"/>
          </a:xfrm>
          <a:prstGeom prst="rect">
            <a:avLst/>
          </a:prstGeom>
        </p:spPr>
        <p:txBody>
          <a:bodyPr wrap="none">
            <a:spAutoFit/>
          </a:bodyPr>
          <a:lstStyle/>
          <a:p>
            <a:r>
              <a:rPr lang="zh-CN" altLang="en-US" sz="2000" b="1" dirty="0">
                <a:solidFill>
                  <a:srgbClr val="163896"/>
                </a:solidFill>
                <a:latin typeface="+mn-ea"/>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规划实施方案</a:t>
            </a:r>
          </a:p>
        </p:txBody>
      </p:sp>
      <p:sp>
        <p:nvSpPr>
          <p:cNvPr id="19" name="矩形 18"/>
          <p:cNvSpPr/>
          <p:nvPr/>
        </p:nvSpPr>
        <p:spPr>
          <a:xfrm>
            <a:off x="358483" y="919898"/>
            <a:ext cx="6125395" cy="400110"/>
          </a:xfrm>
          <a:prstGeom prst="rect">
            <a:avLst/>
          </a:prstGeom>
        </p:spPr>
        <p:txBody>
          <a:bodyPr wrap="none">
            <a:spAutoFit/>
          </a:bodyPr>
          <a:lstStyle/>
          <a:p>
            <a:pPr>
              <a:defRPr/>
            </a:pPr>
            <a:r>
              <a:rPr lang="zh-CN" altLang="en-US" sz="2000" b="1" dirty="0">
                <a:solidFill>
                  <a:srgbClr val="163896"/>
                </a:solidFill>
                <a:latin typeface="+mn-ea"/>
                <a:cs typeface="+mn-ea"/>
                <a:sym typeface="+mn-lt"/>
              </a:rPr>
              <a:t>“风光”电源实施方案</a:t>
            </a:r>
            <a:r>
              <a:rPr lang="en-US" altLang="zh-CN" sz="2000" b="1" dirty="0">
                <a:solidFill>
                  <a:srgbClr val="163896"/>
                </a:solidFill>
                <a:latin typeface="+mn-ea"/>
                <a:cs typeface="+mn-ea"/>
                <a:sym typeface="+mn-lt"/>
              </a:rPr>
              <a:t>——</a:t>
            </a:r>
            <a:r>
              <a:rPr lang="zh-CN" altLang="en-US" sz="2000" b="1" dirty="0">
                <a:solidFill>
                  <a:srgbClr val="FF0000"/>
                </a:solidFill>
                <a:latin typeface="+mn-ea"/>
                <a:cs typeface="+mn-ea"/>
                <a:sym typeface="+mn-lt"/>
              </a:rPr>
              <a:t>新县</a:t>
            </a:r>
            <a:r>
              <a:rPr lang="zh-CN" altLang="en-US" sz="2000" b="1" dirty="0">
                <a:solidFill>
                  <a:srgbClr val="163896"/>
                </a:solidFill>
                <a:latin typeface="+mn-ea"/>
                <a:cs typeface="+mn-ea"/>
                <a:sym typeface="+mn-lt"/>
              </a:rPr>
              <a:t>风光储多能互补项目</a:t>
            </a:r>
          </a:p>
        </p:txBody>
      </p:sp>
      <p:cxnSp>
        <p:nvCxnSpPr>
          <p:cNvPr id="13" name="直接连接符 12"/>
          <p:cNvCxnSpPr/>
          <p:nvPr/>
        </p:nvCxnSpPr>
        <p:spPr>
          <a:xfrm flipH="1" flipV="1">
            <a:off x="3" y="1346502"/>
            <a:ext cx="6480000"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2" y="1443487"/>
            <a:ext cx="8182777" cy="3000821"/>
          </a:xfrm>
          <a:prstGeom prst="rect">
            <a:avLst/>
          </a:prstGeom>
          <a:solidFill>
            <a:schemeClr val="accent3">
              <a:lumMod val="75000"/>
              <a:alpha val="30000"/>
            </a:schemeClr>
          </a:solidFill>
        </p:spPr>
        <p:txBody>
          <a:bodyPr wrap="square" rtlCol="0">
            <a:spAutoFit/>
          </a:bodyPr>
          <a:lstStyle/>
          <a:p>
            <a:pPr>
              <a:lnSpc>
                <a:spcPct val="150000"/>
              </a:lnSpc>
            </a:pPr>
            <a:r>
              <a:rPr lang="zh-CN" altLang="en-US" sz="1800" b="1" dirty="0"/>
              <a:t>分散式风电：</a:t>
            </a:r>
            <a:r>
              <a:rPr lang="zh-CN" altLang="en-US" sz="1800" dirty="0"/>
              <a:t>以信阳各县乡村行政单位为中心，结合生态旅游、美丽乡村、特色小镇、风电扶贫等经济振兴计划，开发分散式风电电力，为乡村居民解决实际用电需求，使农村地区提前感受清洁能源电力的服务和实惠，为信阳市开展乡村振兴战略打好基础。</a:t>
            </a:r>
            <a:endParaRPr lang="en-US" altLang="zh-CN" sz="1800" dirty="0"/>
          </a:p>
          <a:p>
            <a:pPr marL="285750" indent="-285750">
              <a:lnSpc>
                <a:spcPct val="150000"/>
              </a:lnSpc>
              <a:buFont typeface="Arial" panose="020B0604020202020204" pitchFamily="34" charset="0"/>
              <a:buChar char="•"/>
            </a:pPr>
            <a:r>
              <a:rPr lang="zh-CN" altLang="en-US" sz="1800" dirty="0"/>
              <a:t>发展经济：鼓励当地村民以土地入股的方式帮助其脱贫致富，在周边结合人文自然景观，发展风电旅游经济，帮助提高当地村镇的总体收入；</a:t>
            </a:r>
            <a:endParaRPr lang="en-US" altLang="zh-CN" sz="1800" dirty="0"/>
          </a:p>
          <a:p>
            <a:pPr marL="285750" indent="-285750">
              <a:lnSpc>
                <a:spcPct val="150000"/>
              </a:lnSpc>
              <a:buFont typeface="Arial" panose="020B0604020202020204" pitchFamily="34" charset="0"/>
              <a:buChar char="•"/>
            </a:pPr>
            <a:r>
              <a:rPr lang="zh-CN" altLang="en-US" sz="1800" dirty="0"/>
              <a:t>解决就业：在建设、运维阶段，通过就地招工，帮助当地解决部分就业问题；</a:t>
            </a:r>
            <a:endParaRPr lang="en-US" altLang="zh-CN" sz="1800" dirty="0"/>
          </a:p>
        </p:txBody>
      </p:sp>
      <p:sp>
        <p:nvSpPr>
          <p:cNvPr id="3" name="TextBox 2"/>
          <p:cNvSpPr txBox="1"/>
          <p:nvPr/>
        </p:nvSpPr>
        <p:spPr>
          <a:xfrm>
            <a:off x="3733800" y="4474407"/>
            <a:ext cx="8369298" cy="2169825"/>
          </a:xfrm>
          <a:prstGeom prst="rect">
            <a:avLst/>
          </a:prstGeom>
          <a:solidFill>
            <a:schemeClr val="accent1">
              <a:lumMod val="60000"/>
              <a:lumOff val="40000"/>
              <a:alpha val="30000"/>
            </a:schemeClr>
          </a:solidFill>
        </p:spPr>
        <p:txBody>
          <a:bodyPr wrap="square" rtlCol="0">
            <a:spAutoFit/>
          </a:bodyPr>
          <a:lstStyle/>
          <a:p>
            <a:pPr>
              <a:lnSpc>
                <a:spcPct val="150000"/>
              </a:lnSpc>
            </a:pPr>
            <a:r>
              <a:rPr lang="zh-CN" altLang="en-US" sz="1800" b="1" dirty="0">
                <a:solidFill>
                  <a:schemeClr val="accent5">
                    <a:lumMod val="75000"/>
                  </a:schemeClr>
                </a:solidFill>
              </a:rPr>
              <a:t>分布式光伏：</a:t>
            </a:r>
            <a:r>
              <a:rPr lang="zh-CN" altLang="en-US" sz="1800" dirty="0"/>
              <a:t>在信阳市实施乡村振兴战略的背景下，“通过建设光伏发电项目，盘活农村屋顶闲置面积，进一步释放发展活力，破解村集体经济收入少的难题。按每户</a:t>
            </a:r>
            <a:r>
              <a:rPr lang="en-US" altLang="zh-CN" sz="1800" b="1" dirty="0"/>
              <a:t>3.5</a:t>
            </a:r>
            <a:r>
              <a:rPr lang="zh-CN" altLang="en-US" sz="1800" b="1" dirty="0"/>
              <a:t>万元</a:t>
            </a:r>
            <a:r>
              <a:rPr lang="zh-CN" altLang="en-US" sz="1800" dirty="0"/>
              <a:t>投资计算，村集体每户投资</a:t>
            </a:r>
            <a:r>
              <a:rPr lang="en-US" altLang="zh-CN" sz="1800" b="1" dirty="0"/>
              <a:t>2.25</a:t>
            </a:r>
            <a:r>
              <a:rPr lang="zh-CN" altLang="en-US" sz="1800" b="1" dirty="0"/>
              <a:t>万元</a:t>
            </a:r>
            <a:r>
              <a:rPr lang="zh-CN" altLang="en-US" sz="1800" dirty="0"/>
              <a:t>，光伏企业每户出资</a:t>
            </a:r>
            <a:r>
              <a:rPr lang="en-US" altLang="zh-CN" sz="1800" b="1" dirty="0"/>
              <a:t>1.25</a:t>
            </a:r>
            <a:r>
              <a:rPr lang="zh-CN" altLang="en-US" sz="1800" b="1" dirty="0"/>
              <a:t>万元</a:t>
            </a:r>
            <a:r>
              <a:rPr lang="zh-CN" altLang="en-US" sz="1800" dirty="0"/>
              <a:t>。电站建成后，采用自发自用，余电上网模式，村民前</a:t>
            </a:r>
            <a:r>
              <a:rPr lang="en-US" altLang="zh-CN" sz="1800" dirty="0"/>
              <a:t>20</a:t>
            </a:r>
            <a:r>
              <a:rPr lang="zh-CN" altLang="en-US" sz="1800" dirty="0"/>
              <a:t>年可获得</a:t>
            </a:r>
            <a:r>
              <a:rPr lang="en-US" altLang="zh-CN" sz="1800" b="1" dirty="0"/>
              <a:t>1000</a:t>
            </a:r>
            <a:r>
              <a:rPr lang="zh-CN" altLang="en-US" sz="1800" b="1" dirty="0"/>
              <a:t>元</a:t>
            </a:r>
            <a:r>
              <a:rPr lang="zh-CN" altLang="en-US" sz="1800" dirty="0"/>
              <a:t>每户每年的收益。</a:t>
            </a:r>
          </a:p>
        </p:txBody>
      </p:sp>
      <p:pic>
        <p:nvPicPr>
          <p:cNvPr id="1028" name="Picture 4" descr="https://gimg2.baidu.com/image_search/src=http%3A%2F%2F5b0988e595225.cdn.sohucs.com%2Fimages%2F20171107%2Fa80235ba0cb94ab192b27bd73bc88fd3.jpeg&amp;refer=http%3A%2F%2F5b0988e595225.cdn.sohucs.com&amp;app=2002&amp;size=f9999,10000&amp;q=a80&amp;n=0&amp;g=0n&amp;fmt=jpeg?sec=1623594185&amp;t=7434de490244848cb39156b40f38bbd5"/>
          <p:cNvPicPr>
            <a:picLocks noChangeAspect="1" noChangeArrowheads="1"/>
          </p:cNvPicPr>
          <p:nvPr/>
        </p:nvPicPr>
        <p:blipFill rotWithShape="1">
          <a:blip r:embed="rId3">
            <a:extLst>
              <a:ext uri="{28A0092B-C50C-407E-A947-70E740481C1C}">
                <a14:useLocalDpi xmlns:a14="http://schemas.microsoft.com/office/drawing/2010/main" val="0"/>
              </a:ext>
            </a:extLst>
          </a:blip>
          <a:srcRect l="5136" r="33762"/>
          <a:stretch>
            <a:fillRect/>
          </a:stretch>
        </p:blipFill>
        <p:spPr bwMode="auto">
          <a:xfrm>
            <a:off x="8477249" y="1462829"/>
            <a:ext cx="3625849" cy="29814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0.bdstatic.com/70cFvHSh_Q1YnxGkpoWK1HF6hhy/it/u=573857668,1013510060&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72" y="4465448"/>
            <a:ext cx="3325028" cy="2227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47357" y="6265889"/>
            <a:ext cx="455741" cy="384721"/>
          </a:xfrm>
          <a:prstGeom prst="rect">
            <a:avLst/>
          </a:prstGeom>
          <a:noFill/>
        </p:spPr>
        <p:txBody>
          <a:bodyPr wrap="square" rtlCol="0">
            <a:spAutoFit/>
          </a:bodyPr>
          <a:lstStyle/>
          <a:p>
            <a:r>
              <a:rPr lang="en-US" altLang="zh-CN" dirty="0"/>
              <a:t>*</a:t>
            </a:r>
            <a:endParaRPr lang="zh-CN" altLang="en-US" dirty="0"/>
          </a:p>
        </p:txBody>
      </p:sp>
      <p:sp>
        <p:nvSpPr>
          <p:cNvPr id="9" name="矩形 8"/>
          <p:cNvSpPr/>
          <p:nvPr/>
        </p:nvSpPr>
        <p:spPr>
          <a:xfrm>
            <a:off x="520798" y="185637"/>
            <a:ext cx="612539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乡村振兴</a:t>
            </a:r>
            <a:endParaRPr lang="zh-CN" altLang="en-US" sz="2000" b="1" dirty="0">
              <a:solidFill>
                <a:srgbClr val="163896"/>
              </a:solidFill>
              <a:latin typeface="微软雅黑" panose="020B0503020204020204" pitchFamily="34" charset="-122"/>
            </a:endParaRPr>
          </a:p>
        </p:txBody>
      </p:sp>
      <p:cxnSp>
        <p:nvCxnSpPr>
          <p:cNvPr id="13" name="直接连接符 12"/>
          <p:cNvCxnSpPr/>
          <p:nvPr/>
        </p:nvCxnSpPr>
        <p:spPr>
          <a:xfrm flipH="1" flipV="1">
            <a:off x="4" y="1346502"/>
            <a:ext cx="4251373" cy="10546"/>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4"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p>
        </p:txBody>
      </p:sp>
      <p:sp>
        <p:nvSpPr>
          <p:cNvPr id="15" name="矩形 14"/>
          <p:cNvSpPr/>
          <p:nvPr/>
        </p:nvSpPr>
        <p:spPr>
          <a:xfrm>
            <a:off x="572260" y="905303"/>
            <a:ext cx="3005951" cy="400110"/>
          </a:xfrm>
          <a:prstGeom prst="rect">
            <a:avLst/>
          </a:prstGeom>
        </p:spPr>
        <p:txBody>
          <a:bodyPr wrap="none">
            <a:spAutoFit/>
          </a:bodyPr>
          <a:lstStyle/>
          <a:p>
            <a:r>
              <a:rPr lang="zh-CN" altLang="en-US" sz="2000" b="1" dirty="0">
                <a:solidFill>
                  <a:srgbClr val="163896"/>
                </a:solidFill>
                <a:cs typeface="+mn-ea"/>
                <a:sym typeface="+mn-lt"/>
              </a:rPr>
              <a:t>分布式电源助力乡村振兴</a:t>
            </a:r>
            <a:endParaRPr lang="en-US" altLang="zh-CN" sz="2000" b="1" dirty="0">
              <a:solidFill>
                <a:srgbClr val="16389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a:p>
        </p:txBody>
      </p:sp>
      <p:sp>
        <p:nvSpPr>
          <p:cNvPr id="7" name="矩形 6"/>
          <p:cNvSpPr/>
          <p:nvPr/>
        </p:nvSpPr>
        <p:spPr>
          <a:xfrm>
            <a:off x="486680" y="946931"/>
            <a:ext cx="4544834" cy="400110"/>
          </a:xfrm>
          <a:prstGeom prst="rect">
            <a:avLst/>
          </a:prstGeom>
        </p:spPr>
        <p:txBody>
          <a:bodyPr wrap="none">
            <a:spAutoFit/>
          </a:bodyPr>
          <a:lstStyle/>
          <a:p>
            <a:r>
              <a:rPr lang="zh-CN" altLang="en-US" sz="2000" b="1" dirty="0">
                <a:solidFill>
                  <a:srgbClr val="163896"/>
                </a:solidFill>
                <a:cs typeface="+mn-ea"/>
                <a:sym typeface="+mn-lt"/>
              </a:rPr>
              <a:t>集约化规划连片开发典型示范案例应用</a:t>
            </a:r>
            <a:endParaRPr lang="en-US" altLang="zh-CN" sz="2000" b="1" dirty="0">
              <a:solidFill>
                <a:srgbClr val="163896"/>
              </a:solidFill>
              <a:cs typeface="+mn-ea"/>
              <a:sym typeface="+mn-lt"/>
            </a:endParaRPr>
          </a:p>
        </p:txBody>
      </p:sp>
      <p:sp>
        <p:nvSpPr>
          <p:cNvPr id="73" name="TextBox 1"/>
          <p:cNvSpPr txBox="1"/>
          <p:nvPr/>
        </p:nvSpPr>
        <p:spPr>
          <a:xfrm>
            <a:off x="3983246" y="1372586"/>
            <a:ext cx="1415772" cy="461665"/>
          </a:xfrm>
          <a:prstGeom prst="rect">
            <a:avLst/>
          </a:prstGeom>
          <a:noFill/>
        </p:spPr>
        <p:txBody>
          <a:bodyPr wrap="none" rtlCol="0">
            <a:spAutoFit/>
          </a:bodyPr>
          <a:lstStyle/>
          <a:p>
            <a:r>
              <a:rPr lang="zh-CN" altLang="en-US" sz="2400" b="1" dirty="0">
                <a:solidFill>
                  <a:schemeClr val="accent1">
                    <a:lumMod val="75000"/>
                  </a:schemeClr>
                </a:solidFill>
                <a:latin typeface="+mn-ea"/>
              </a:rPr>
              <a:t>明阳方案</a:t>
            </a:r>
            <a:endParaRPr lang="en-US" altLang="zh-CN" sz="2400" b="1" dirty="0">
              <a:solidFill>
                <a:schemeClr val="accent1">
                  <a:lumMod val="75000"/>
                </a:schemeClr>
              </a:solidFill>
              <a:latin typeface="+mn-ea"/>
            </a:endParaRPr>
          </a:p>
        </p:txBody>
      </p:sp>
      <p:sp>
        <p:nvSpPr>
          <p:cNvPr id="74" name="TextBox 8"/>
          <p:cNvSpPr txBox="1"/>
          <p:nvPr/>
        </p:nvSpPr>
        <p:spPr>
          <a:xfrm>
            <a:off x="6153874" y="1372586"/>
            <a:ext cx="2031325" cy="461665"/>
          </a:xfrm>
          <a:prstGeom prst="rect">
            <a:avLst/>
          </a:prstGeom>
          <a:noFill/>
        </p:spPr>
        <p:txBody>
          <a:bodyPr wrap="none" rtlCol="0">
            <a:spAutoFit/>
          </a:bodyPr>
          <a:lstStyle/>
          <a:p>
            <a:r>
              <a:rPr lang="zh-CN" altLang="en-US" sz="2400" b="1" dirty="0">
                <a:solidFill>
                  <a:srgbClr val="FFC000"/>
                </a:solidFill>
                <a:latin typeface="+mn-ea"/>
              </a:rPr>
              <a:t>其他厂商方案</a:t>
            </a:r>
          </a:p>
        </p:txBody>
      </p:sp>
      <p:sp>
        <p:nvSpPr>
          <p:cNvPr id="75" name="文本框 74"/>
          <p:cNvSpPr txBox="1"/>
          <p:nvPr/>
        </p:nvSpPr>
        <p:spPr>
          <a:xfrm>
            <a:off x="5933654" y="1758886"/>
            <a:ext cx="2926521" cy="338554"/>
          </a:xfrm>
          <a:prstGeom prst="rect">
            <a:avLst/>
          </a:prstGeom>
          <a:noFill/>
        </p:spPr>
        <p:txBody>
          <a:bodyPr wrap="square">
            <a:spAutoFit/>
          </a:bodyPr>
          <a:lstStyle/>
          <a:p>
            <a:pPr algn="ctr"/>
            <a:r>
              <a:rPr lang="pl-PL" altLang="zh-CN" sz="1600" b="1" dirty="0">
                <a:solidFill>
                  <a:srgbClr val="FFC000"/>
                </a:solidFill>
                <a:latin typeface="+mn-ea"/>
              </a:rPr>
              <a:t>39</a:t>
            </a:r>
            <a:r>
              <a:rPr lang="zh-CN" altLang="pl-PL" sz="1600" b="1" dirty="0">
                <a:solidFill>
                  <a:srgbClr val="FFC000"/>
                </a:solidFill>
                <a:latin typeface="+mn-ea"/>
              </a:rPr>
              <a:t>台</a:t>
            </a:r>
            <a:r>
              <a:rPr lang="pl-PL" altLang="zh-CN" sz="1600" b="1" dirty="0">
                <a:solidFill>
                  <a:srgbClr val="FFC000"/>
                </a:solidFill>
                <a:latin typeface="+mn-ea"/>
              </a:rPr>
              <a:t>2.0-121+24</a:t>
            </a:r>
            <a:r>
              <a:rPr lang="zh-CN" altLang="pl-PL" sz="1600" b="1" dirty="0">
                <a:solidFill>
                  <a:srgbClr val="FFC000"/>
                </a:solidFill>
                <a:latin typeface="+mn-ea"/>
              </a:rPr>
              <a:t>台</a:t>
            </a:r>
            <a:r>
              <a:rPr lang="pl-PL" altLang="zh-CN" sz="1600" b="1" dirty="0">
                <a:solidFill>
                  <a:srgbClr val="FFC000"/>
                </a:solidFill>
                <a:latin typeface="+mn-ea"/>
              </a:rPr>
              <a:t>3.0-140</a:t>
            </a:r>
          </a:p>
        </p:txBody>
      </p:sp>
      <p:grpSp>
        <p:nvGrpSpPr>
          <p:cNvPr id="19" name="组合 18"/>
          <p:cNvGrpSpPr/>
          <p:nvPr/>
        </p:nvGrpSpPr>
        <p:grpSpPr>
          <a:xfrm>
            <a:off x="-1" y="4470487"/>
            <a:ext cx="1488545" cy="400107"/>
            <a:chOff x="-1" y="3270573"/>
            <a:chExt cx="1850062" cy="316856"/>
          </a:xfrm>
        </p:grpSpPr>
        <p:sp>
          <p:nvSpPr>
            <p:cNvPr id="76" name="出自【趣你的PPT】(微信:qunideppt)：最优质的PPT资源库"/>
            <p:cNvSpPr/>
            <p:nvPr/>
          </p:nvSpPr>
          <p:spPr>
            <a:xfrm rot="5400000">
              <a:off x="766603" y="2503971"/>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77" name="出自【趣你的PPT】(微信:qunideppt)：最优质的PPT资源库"/>
            <p:cNvSpPr/>
            <p:nvPr/>
          </p:nvSpPr>
          <p:spPr>
            <a:xfrm>
              <a:off x="0" y="3270573"/>
              <a:ext cx="1630587" cy="316854"/>
            </a:xfrm>
            <a:prstGeom prst="roundRect">
              <a:avLst/>
            </a:prstGeom>
            <a:solidFill>
              <a:schemeClr val="accent1">
                <a:lumMod val="75000"/>
              </a:schemeClr>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sz="1800" b="1" dirty="0">
                  <a:solidFill>
                    <a:srgbClr val="FFFFFF"/>
                  </a:solidFill>
                  <a:latin typeface="微软雅黑" panose="020B0503020204020204" pitchFamily="34" charset="-122"/>
                  <a:ea typeface="微软雅黑" panose="020B0503020204020204" pitchFamily="34" charset="-122"/>
                  <a:cs typeface="Roboto Condensed Light" charset="0"/>
                </a:rPr>
                <a:t>38</a:t>
              </a:r>
              <a:r>
                <a:rPr lang="zh-CN" altLang="en-US" sz="1800" b="1" dirty="0">
                  <a:solidFill>
                    <a:srgbClr val="FFFFFF"/>
                  </a:solidFill>
                  <a:latin typeface="微软雅黑" panose="020B0503020204020204" pitchFamily="34" charset="-122"/>
                  <a:ea typeface="微软雅黑" panose="020B0503020204020204" pitchFamily="34" charset="-122"/>
                  <a:cs typeface="Roboto Condensed Light" charset="0"/>
                </a:rPr>
                <a:t>个</a:t>
              </a:r>
              <a:endParaRPr lang="en-US" sz="18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sp>
        <p:nvSpPr>
          <p:cNvPr id="78" name="椭圆 77"/>
          <p:cNvSpPr/>
          <p:nvPr/>
        </p:nvSpPr>
        <p:spPr>
          <a:xfrm>
            <a:off x="614281" y="2979287"/>
            <a:ext cx="1075180" cy="1054047"/>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solidFill>
                  <a:schemeClr val="bg1"/>
                </a:solidFill>
                <a:latin typeface="+mn-ea"/>
              </a:rPr>
              <a:t>机位数量</a:t>
            </a:r>
          </a:p>
        </p:txBody>
      </p:sp>
      <p:grpSp>
        <p:nvGrpSpPr>
          <p:cNvPr id="20" name="组合 19"/>
          <p:cNvGrpSpPr/>
          <p:nvPr/>
        </p:nvGrpSpPr>
        <p:grpSpPr>
          <a:xfrm>
            <a:off x="-2" y="5251082"/>
            <a:ext cx="2285998" cy="476743"/>
            <a:chOff x="-1" y="4252314"/>
            <a:chExt cx="1850062" cy="316854"/>
          </a:xfrm>
        </p:grpSpPr>
        <p:sp>
          <p:nvSpPr>
            <p:cNvPr id="79" name="出自【趣你的PPT】(微信:qunideppt)：最优质的PPT资源库"/>
            <p:cNvSpPr/>
            <p:nvPr/>
          </p:nvSpPr>
          <p:spPr>
            <a:xfrm rot="5400000">
              <a:off x="766603" y="3485710"/>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80" name="出自【趣你的PPT】(微信:qunideppt)：最优质的PPT资源库"/>
            <p:cNvSpPr/>
            <p:nvPr/>
          </p:nvSpPr>
          <p:spPr>
            <a:xfrm>
              <a:off x="0" y="4280722"/>
              <a:ext cx="1721220" cy="288443"/>
            </a:xfrm>
            <a:prstGeom prst="roundRect">
              <a:avLst/>
            </a:prstGeom>
            <a:solidFill>
              <a:srgbClr val="FFC00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63</a:t>
              </a:r>
              <a:r>
                <a:rPr lang="zh-CN" altLang="en-US" sz="2000" b="1" dirty="0">
                  <a:solidFill>
                    <a:srgbClr val="FFFFFF"/>
                  </a:solidFill>
                  <a:latin typeface="微软雅黑" panose="020B0503020204020204" pitchFamily="34" charset="-122"/>
                  <a:ea typeface="微软雅黑" panose="020B0503020204020204" pitchFamily="34" charset="-122"/>
                  <a:cs typeface="Roboto Condensed Light" charset="0"/>
                </a:rPr>
                <a:t>个</a:t>
              </a:r>
              <a:endParaRPr lang="en-US" sz="20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sp>
        <p:nvSpPr>
          <p:cNvPr id="81" name="椭圆 80"/>
          <p:cNvSpPr/>
          <p:nvPr/>
        </p:nvSpPr>
        <p:spPr>
          <a:xfrm>
            <a:off x="3001919" y="2979286"/>
            <a:ext cx="1075180" cy="1054047"/>
          </a:xfrm>
          <a:prstGeom prst="ellipse">
            <a:avLst/>
          </a:prstGeom>
          <a:gradFill flip="none" rotWithShape="1">
            <a:gsLst>
              <a:gs pos="21000">
                <a:schemeClr val="accent1">
                  <a:lumMod val="75000"/>
                </a:schemeClr>
              </a:gs>
              <a:gs pos="76000">
                <a:schemeClr val="accent1">
                  <a:lumMod val="60000"/>
                  <a:lumOff val="40000"/>
                </a:schemeClr>
              </a:gs>
              <a:gs pos="100000">
                <a:schemeClr val="accent1">
                  <a:tint val="23500"/>
                  <a:satMod val="160000"/>
                </a:schemeClr>
              </a:gs>
            </a:gsLst>
            <a:lin ang="3600000" scaled="0"/>
            <a:tileRect/>
          </a:gra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solidFill>
                  <a:schemeClr val="bg1"/>
                </a:solidFill>
                <a:latin typeface="+mn-ea"/>
              </a:rPr>
              <a:t>征地面积</a:t>
            </a:r>
          </a:p>
        </p:txBody>
      </p:sp>
      <p:grpSp>
        <p:nvGrpSpPr>
          <p:cNvPr id="82" name="组合 81"/>
          <p:cNvGrpSpPr/>
          <p:nvPr/>
        </p:nvGrpSpPr>
        <p:grpSpPr>
          <a:xfrm>
            <a:off x="2424223" y="4470487"/>
            <a:ext cx="1648023" cy="460631"/>
            <a:chOff x="-1" y="3270573"/>
            <a:chExt cx="1850062" cy="316856"/>
          </a:xfrm>
        </p:grpSpPr>
        <p:sp>
          <p:nvSpPr>
            <p:cNvPr id="83" name="出自【趣你的PPT】(微信:qunideppt)：最优质的PPT资源库"/>
            <p:cNvSpPr/>
            <p:nvPr/>
          </p:nvSpPr>
          <p:spPr>
            <a:xfrm rot="5400000">
              <a:off x="766603" y="2503971"/>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84" name="出自【趣你的PPT】(微信:qunideppt)：最优质的PPT资源库"/>
            <p:cNvSpPr/>
            <p:nvPr/>
          </p:nvSpPr>
          <p:spPr>
            <a:xfrm>
              <a:off x="0" y="3270573"/>
              <a:ext cx="1630587" cy="316854"/>
            </a:xfrm>
            <a:prstGeom prst="roundRect">
              <a:avLst/>
            </a:prstGeom>
            <a:solidFill>
              <a:schemeClr val="accent1">
                <a:lumMod val="75000"/>
              </a:schemeClr>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sz="1800" b="1" dirty="0">
                  <a:solidFill>
                    <a:srgbClr val="FFFFFF"/>
                  </a:solidFill>
                  <a:latin typeface="微软雅黑" panose="020B0503020204020204" pitchFamily="34" charset="-122"/>
                  <a:ea typeface="微软雅黑" panose="020B0503020204020204" pitchFamily="34" charset="-122"/>
                  <a:cs typeface="Roboto Condensed Light" charset="0"/>
                </a:rPr>
                <a:t>22.82</a:t>
              </a:r>
              <a:r>
                <a:rPr lang="zh-CN" altLang="en-US" sz="1800" b="1" dirty="0">
                  <a:solidFill>
                    <a:srgbClr val="FFFFFF"/>
                  </a:solidFill>
                  <a:latin typeface="微软雅黑" panose="020B0503020204020204" pitchFamily="34" charset="-122"/>
                  <a:ea typeface="微软雅黑" panose="020B0503020204020204" pitchFamily="34" charset="-122"/>
                  <a:cs typeface="Roboto Condensed Light" charset="0"/>
                </a:rPr>
                <a:t>亩</a:t>
              </a:r>
              <a:endParaRPr lang="en-US" sz="18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grpSp>
        <p:nvGrpSpPr>
          <p:cNvPr id="85" name="组合 84"/>
          <p:cNvGrpSpPr/>
          <p:nvPr/>
        </p:nvGrpSpPr>
        <p:grpSpPr>
          <a:xfrm>
            <a:off x="2370416" y="5267191"/>
            <a:ext cx="2176416" cy="460629"/>
            <a:chOff x="-1" y="4252312"/>
            <a:chExt cx="1850062" cy="316856"/>
          </a:xfrm>
        </p:grpSpPr>
        <p:sp>
          <p:nvSpPr>
            <p:cNvPr id="86" name="出自【趣你的PPT】(微信:qunideppt)：最优质的PPT资源库"/>
            <p:cNvSpPr/>
            <p:nvPr/>
          </p:nvSpPr>
          <p:spPr>
            <a:xfrm rot="5400000">
              <a:off x="766603" y="3485710"/>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87" name="出自【趣你的PPT】(微信:qunideppt)：最优质的PPT资源库"/>
            <p:cNvSpPr/>
            <p:nvPr/>
          </p:nvSpPr>
          <p:spPr>
            <a:xfrm>
              <a:off x="0" y="4252312"/>
              <a:ext cx="1716000" cy="316854"/>
            </a:xfrm>
            <a:prstGeom prst="roundRect">
              <a:avLst/>
            </a:prstGeom>
            <a:solidFill>
              <a:srgbClr val="FFC00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37.83</a:t>
              </a:r>
              <a:r>
                <a:rPr lang="zh-CN" altLang="en-US" sz="2000" b="1" dirty="0">
                  <a:solidFill>
                    <a:srgbClr val="FFFFFF"/>
                  </a:solidFill>
                  <a:latin typeface="微软雅黑" panose="020B0503020204020204" pitchFamily="34" charset="-122"/>
                  <a:ea typeface="微软雅黑" panose="020B0503020204020204" pitchFamily="34" charset="-122"/>
                  <a:cs typeface="Roboto Condensed Light" charset="0"/>
                </a:rPr>
                <a:t>亩</a:t>
              </a:r>
              <a:endParaRPr lang="en-US" sz="20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sp>
        <p:nvSpPr>
          <p:cNvPr id="89" name="矩形 88"/>
          <p:cNvSpPr/>
          <p:nvPr/>
        </p:nvSpPr>
        <p:spPr>
          <a:xfrm>
            <a:off x="2362375" y="3719250"/>
            <a:ext cx="45719" cy="3106859"/>
          </a:xfrm>
          <a:prstGeom prst="rect">
            <a:avLst/>
          </a:prstGeom>
          <a:gradFill flip="none" rotWithShape="1">
            <a:gsLst>
              <a:gs pos="43000">
                <a:schemeClr val="accent1">
                  <a:lumMod val="75000"/>
                </a:schemeClr>
              </a:gs>
              <a:gs pos="74000">
                <a:schemeClr val="accent1">
                  <a:lumMod val="40000"/>
                  <a:lumOff val="60000"/>
                </a:schemeClr>
              </a:gs>
              <a:gs pos="97000">
                <a:schemeClr val="accent1">
                  <a:lumMod val="0"/>
                  <a:lumOff val="100000"/>
                </a:schemeClr>
              </a:gs>
              <a:gs pos="7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5389557" y="3010197"/>
            <a:ext cx="1075180" cy="1054047"/>
          </a:xfrm>
          <a:prstGeom prst="ellipse">
            <a:avLst/>
          </a:prstGeom>
          <a:gradFill>
            <a:gsLst>
              <a:gs pos="0">
                <a:schemeClr val="accent1">
                  <a:lumMod val="75000"/>
                </a:schemeClr>
              </a:gs>
              <a:gs pos="62000">
                <a:schemeClr val="tx2">
                  <a:lumMod val="60000"/>
                  <a:lumOff val="40000"/>
                </a:schemeClr>
              </a:gs>
              <a:gs pos="100000">
                <a:schemeClr val="accent1">
                  <a:tint val="23500"/>
                  <a:satMod val="160000"/>
                </a:schemeClr>
              </a:gs>
            </a:gsLst>
            <a:lin ang="3000000" scaled="0"/>
          </a:gra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solidFill>
                  <a:schemeClr val="bg1"/>
                </a:solidFill>
                <a:latin typeface="+mn-ea"/>
              </a:rPr>
              <a:t>度电成本</a:t>
            </a:r>
          </a:p>
        </p:txBody>
      </p:sp>
      <p:grpSp>
        <p:nvGrpSpPr>
          <p:cNvPr id="97" name="组合 96"/>
          <p:cNvGrpSpPr/>
          <p:nvPr/>
        </p:nvGrpSpPr>
        <p:grpSpPr>
          <a:xfrm>
            <a:off x="4776208" y="4440223"/>
            <a:ext cx="1773608" cy="460631"/>
            <a:chOff x="-1" y="3270573"/>
            <a:chExt cx="1850062" cy="316856"/>
          </a:xfrm>
        </p:grpSpPr>
        <p:sp>
          <p:nvSpPr>
            <p:cNvPr id="98" name="出自【趣你的PPT】(微信:qunideppt)：最优质的PPT资源库"/>
            <p:cNvSpPr/>
            <p:nvPr/>
          </p:nvSpPr>
          <p:spPr>
            <a:xfrm rot="5400000">
              <a:off x="766603" y="2503971"/>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99" name="出自【趣你的PPT】(微信:qunideppt)：最优质的PPT资源库"/>
            <p:cNvSpPr/>
            <p:nvPr/>
          </p:nvSpPr>
          <p:spPr>
            <a:xfrm>
              <a:off x="0" y="3270573"/>
              <a:ext cx="1630587" cy="316854"/>
            </a:xfrm>
            <a:prstGeom prst="roundRect">
              <a:avLst/>
            </a:prstGeom>
            <a:solidFill>
              <a:schemeClr val="accent1">
                <a:lumMod val="75000"/>
              </a:schemeClr>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sz="1800" b="1" dirty="0">
                  <a:solidFill>
                    <a:srgbClr val="FFFFFF"/>
                  </a:solidFill>
                  <a:latin typeface="微软雅黑" panose="020B0503020204020204" pitchFamily="34" charset="-122"/>
                  <a:ea typeface="微软雅黑" panose="020B0503020204020204" pitchFamily="34" charset="-122"/>
                  <a:cs typeface="Roboto Condensed Light" charset="0"/>
                </a:rPr>
                <a:t>0.2505</a:t>
              </a:r>
              <a:r>
                <a:rPr lang="zh-CN" altLang="en-US" sz="1800" b="1" dirty="0">
                  <a:solidFill>
                    <a:srgbClr val="FFFFFF"/>
                  </a:solidFill>
                  <a:latin typeface="微软雅黑" panose="020B0503020204020204" pitchFamily="34" charset="-122"/>
                  <a:ea typeface="微软雅黑" panose="020B0503020204020204" pitchFamily="34" charset="-122"/>
                  <a:cs typeface="Roboto Condensed Light" charset="0"/>
                </a:rPr>
                <a:t>元</a:t>
              </a:r>
              <a:r>
                <a:rPr lang="en-US" altLang="zh-CN" sz="1800" b="1" dirty="0">
                  <a:solidFill>
                    <a:srgbClr val="FFFFFF"/>
                  </a:solidFill>
                  <a:latin typeface="微软雅黑" panose="020B0503020204020204" pitchFamily="34" charset="-122"/>
                  <a:ea typeface="微软雅黑" panose="020B0503020204020204" pitchFamily="34" charset="-122"/>
                  <a:cs typeface="Roboto Condensed Light" charset="0"/>
                </a:rPr>
                <a:t>/</a:t>
              </a:r>
              <a:r>
                <a:rPr lang="zh-CN" altLang="en-US" sz="1800" b="1" dirty="0">
                  <a:solidFill>
                    <a:srgbClr val="FFFFFF"/>
                  </a:solidFill>
                  <a:latin typeface="微软雅黑" panose="020B0503020204020204" pitchFamily="34" charset="-122"/>
                  <a:ea typeface="微软雅黑" panose="020B0503020204020204" pitchFamily="34" charset="-122"/>
                  <a:cs typeface="Roboto Condensed Light" charset="0"/>
                </a:rPr>
                <a:t>度</a:t>
              </a:r>
              <a:endParaRPr lang="en-US" sz="18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grpSp>
        <p:nvGrpSpPr>
          <p:cNvPr id="100" name="组合 99"/>
          <p:cNvGrpSpPr/>
          <p:nvPr/>
        </p:nvGrpSpPr>
        <p:grpSpPr>
          <a:xfrm>
            <a:off x="4776206" y="5250788"/>
            <a:ext cx="2174284" cy="460629"/>
            <a:chOff x="-1" y="4252312"/>
            <a:chExt cx="1850062" cy="316856"/>
          </a:xfrm>
        </p:grpSpPr>
        <p:sp>
          <p:nvSpPr>
            <p:cNvPr id="101" name="出自【趣你的PPT】(微信:qunideppt)：最优质的PPT资源库"/>
            <p:cNvSpPr/>
            <p:nvPr/>
          </p:nvSpPr>
          <p:spPr>
            <a:xfrm rot="5400000">
              <a:off x="766603" y="3485710"/>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102" name="出自【趣你的PPT】(微信:qunideppt)：最优质的PPT资源库"/>
            <p:cNvSpPr/>
            <p:nvPr/>
          </p:nvSpPr>
          <p:spPr>
            <a:xfrm>
              <a:off x="0" y="4252312"/>
              <a:ext cx="1720141" cy="316854"/>
            </a:xfrm>
            <a:prstGeom prst="roundRect">
              <a:avLst/>
            </a:prstGeom>
            <a:solidFill>
              <a:srgbClr val="FFC00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0.3307</a:t>
              </a:r>
              <a:r>
                <a:rPr lang="zh-CN" altLang="en-US" sz="2000" b="1" dirty="0">
                  <a:solidFill>
                    <a:srgbClr val="FFFFFF"/>
                  </a:solidFill>
                  <a:latin typeface="微软雅黑" panose="020B0503020204020204" pitchFamily="34" charset="-122"/>
                  <a:ea typeface="微软雅黑" panose="020B0503020204020204" pitchFamily="34" charset="-122"/>
                  <a:cs typeface="Roboto Condensed Light" charset="0"/>
                </a:rPr>
                <a:t>元</a:t>
              </a: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a:t>
              </a:r>
              <a:r>
                <a:rPr lang="zh-CN" altLang="en-US" sz="2000" b="1" dirty="0">
                  <a:solidFill>
                    <a:srgbClr val="FFFFFF"/>
                  </a:solidFill>
                  <a:latin typeface="微软雅黑" panose="020B0503020204020204" pitchFamily="34" charset="-122"/>
                  <a:ea typeface="微软雅黑" panose="020B0503020204020204" pitchFamily="34" charset="-122"/>
                  <a:cs typeface="Roboto Condensed Light" charset="0"/>
                </a:rPr>
                <a:t>度</a:t>
              </a:r>
              <a:endParaRPr lang="en-US" sz="20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sp>
        <p:nvSpPr>
          <p:cNvPr id="103" name="矩形 102"/>
          <p:cNvSpPr/>
          <p:nvPr/>
        </p:nvSpPr>
        <p:spPr>
          <a:xfrm>
            <a:off x="4753348" y="3697652"/>
            <a:ext cx="45719" cy="3106859"/>
          </a:xfrm>
          <a:prstGeom prst="rect">
            <a:avLst/>
          </a:prstGeom>
          <a:gradFill flip="none" rotWithShape="1">
            <a:gsLst>
              <a:gs pos="43000">
                <a:schemeClr val="accent1">
                  <a:lumMod val="75000"/>
                </a:schemeClr>
              </a:gs>
              <a:gs pos="74000">
                <a:schemeClr val="accent1">
                  <a:lumMod val="40000"/>
                  <a:lumOff val="60000"/>
                </a:schemeClr>
              </a:gs>
              <a:gs pos="97000">
                <a:schemeClr val="accent1">
                  <a:lumMod val="0"/>
                  <a:lumOff val="100000"/>
                </a:schemeClr>
              </a:gs>
              <a:gs pos="7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7144321" y="3731901"/>
            <a:ext cx="45719" cy="3106859"/>
          </a:xfrm>
          <a:prstGeom prst="rect">
            <a:avLst/>
          </a:prstGeom>
          <a:gradFill flip="none" rotWithShape="1">
            <a:gsLst>
              <a:gs pos="43000">
                <a:schemeClr val="accent1">
                  <a:lumMod val="75000"/>
                </a:schemeClr>
              </a:gs>
              <a:gs pos="74000">
                <a:schemeClr val="accent1">
                  <a:lumMod val="40000"/>
                  <a:lumOff val="60000"/>
                </a:schemeClr>
              </a:gs>
              <a:gs pos="97000">
                <a:schemeClr val="accent1">
                  <a:lumMod val="0"/>
                  <a:lumOff val="100000"/>
                </a:schemeClr>
              </a:gs>
              <a:gs pos="7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9535295" y="3740395"/>
            <a:ext cx="45719" cy="3106859"/>
          </a:xfrm>
          <a:prstGeom prst="rect">
            <a:avLst/>
          </a:prstGeom>
          <a:gradFill flip="none" rotWithShape="1">
            <a:gsLst>
              <a:gs pos="43000">
                <a:schemeClr val="accent1">
                  <a:lumMod val="75000"/>
                </a:schemeClr>
              </a:gs>
              <a:gs pos="74000">
                <a:schemeClr val="accent1">
                  <a:lumMod val="40000"/>
                  <a:lumOff val="60000"/>
                </a:schemeClr>
              </a:gs>
              <a:gs pos="97000">
                <a:schemeClr val="accent1">
                  <a:lumMod val="0"/>
                  <a:lumOff val="100000"/>
                </a:schemeClr>
              </a:gs>
              <a:gs pos="7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7777195" y="3057162"/>
            <a:ext cx="1075180" cy="1054047"/>
          </a:xfrm>
          <a:prstGeom prst="ellipse">
            <a:avLst/>
          </a:prstGeom>
          <a:gradFill flip="none" rotWithShape="1">
            <a:gsLst>
              <a:gs pos="34000">
                <a:schemeClr val="accent1">
                  <a:lumMod val="75000"/>
                </a:schemeClr>
              </a:gs>
              <a:gs pos="72000">
                <a:schemeClr val="accent1">
                  <a:lumMod val="60000"/>
                  <a:lumOff val="40000"/>
                </a:schemeClr>
              </a:gs>
              <a:gs pos="100000">
                <a:schemeClr val="accent1">
                  <a:tint val="23500"/>
                  <a:satMod val="160000"/>
                </a:schemeClr>
              </a:gs>
            </a:gsLst>
            <a:lin ang="6000000" scaled="0"/>
            <a:tileRect/>
          </a:gra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solidFill>
                  <a:schemeClr val="bg1"/>
                </a:solidFill>
                <a:latin typeface="+mn-ea"/>
              </a:rPr>
              <a:t>收益率</a:t>
            </a:r>
          </a:p>
        </p:txBody>
      </p:sp>
      <p:grpSp>
        <p:nvGrpSpPr>
          <p:cNvPr id="108" name="组合 107"/>
          <p:cNvGrpSpPr/>
          <p:nvPr/>
        </p:nvGrpSpPr>
        <p:grpSpPr>
          <a:xfrm>
            <a:off x="7167180" y="4440224"/>
            <a:ext cx="2196915" cy="481730"/>
            <a:chOff x="-1" y="3270571"/>
            <a:chExt cx="1850062" cy="316858"/>
          </a:xfrm>
        </p:grpSpPr>
        <p:sp>
          <p:nvSpPr>
            <p:cNvPr id="109" name="出自【趣你的PPT】(微信:qunideppt)：最优质的PPT资源库"/>
            <p:cNvSpPr/>
            <p:nvPr/>
          </p:nvSpPr>
          <p:spPr>
            <a:xfrm rot="5400000">
              <a:off x="766603" y="2503971"/>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110" name="出自【趣你的PPT】(微信:qunideppt)：最优质的PPT资源库"/>
            <p:cNvSpPr/>
            <p:nvPr/>
          </p:nvSpPr>
          <p:spPr>
            <a:xfrm>
              <a:off x="0" y="3270571"/>
              <a:ext cx="1630587" cy="316854"/>
            </a:xfrm>
            <a:prstGeom prst="roundRect">
              <a:avLst/>
            </a:prstGeom>
            <a:solidFill>
              <a:schemeClr val="accent1">
                <a:lumMod val="75000"/>
              </a:schemeClr>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1800" b="1" dirty="0">
                  <a:solidFill>
                    <a:srgbClr val="FFFFFF"/>
                  </a:solidFill>
                  <a:latin typeface="微软雅黑" panose="020B0503020204020204" pitchFamily="34" charset="-122"/>
                  <a:ea typeface="微软雅黑" panose="020B0503020204020204" pitchFamily="34" charset="-122"/>
                  <a:cs typeface="Roboto Condensed Light" charset="0"/>
                </a:rPr>
                <a:t>29.86%</a:t>
              </a:r>
              <a:endParaRPr lang="en-US" sz="18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grpSp>
        <p:nvGrpSpPr>
          <p:cNvPr id="111" name="组合 110"/>
          <p:cNvGrpSpPr/>
          <p:nvPr/>
        </p:nvGrpSpPr>
        <p:grpSpPr>
          <a:xfrm>
            <a:off x="7178496" y="5250785"/>
            <a:ext cx="1175506" cy="460629"/>
            <a:chOff x="-1" y="4252312"/>
            <a:chExt cx="1850062" cy="316856"/>
          </a:xfrm>
        </p:grpSpPr>
        <p:sp>
          <p:nvSpPr>
            <p:cNvPr id="112" name="出自【趣你的PPT】(微信:qunideppt)：最优质的PPT资源库"/>
            <p:cNvSpPr/>
            <p:nvPr/>
          </p:nvSpPr>
          <p:spPr>
            <a:xfrm rot="5400000">
              <a:off x="766603" y="3485710"/>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113" name="出自【趣你的PPT】(微信:qunideppt)：最优质的PPT资源库"/>
            <p:cNvSpPr/>
            <p:nvPr/>
          </p:nvSpPr>
          <p:spPr>
            <a:xfrm>
              <a:off x="0" y="4252312"/>
              <a:ext cx="1720141" cy="316854"/>
            </a:xfrm>
            <a:prstGeom prst="roundRect">
              <a:avLst/>
            </a:prstGeom>
            <a:solidFill>
              <a:srgbClr val="FFC00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12.12%</a:t>
              </a:r>
              <a:endParaRPr lang="en-US" sz="20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sp>
        <p:nvSpPr>
          <p:cNvPr id="114" name="椭圆 113"/>
          <p:cNvSpPr/>
          <p:nvPr/>
        </p:nvSpPr>
        <p:spPr>
          <a:xfrm>
            <a:off x="10164832" y="3010196"/>
            <a:ext cx="1075180" cy="1054047"/>
          </a:xfrm>
          <a:prstGeom prst="ellipse">
            <a:avLst/>
          </a:prstGeom>
          <a:gradFill flip="none" rotWithShape="1">
            <a:gsLst>
              <a:gs pos="14000">
                <a:schemeClr val="accent1">
                  <a:lumMod val="75000"/>
                </a:schemeClr>
              </a:gs>
              <a:gs pos="66000">
                <a:schemeClr val="accent1">
                  <a:lumMod val="60000"/>
                  <a:lumOff val="40000"/>
                </a:schemeClr>
              </a:gs>
              <a:gs pos="100000">
                <a:schemeClr val="accent1">
                  <a:tint val="23500"/>
                  <a:satMod val="160000"/>
                </a:schemeClr>
              </a:gs>
            </a:gsLst>
            <a:lin ang="18600000" scaled="0"/>
            <a:tileRect/>
          </a:gra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solidFill>
                  <a:schemeClr val="bg1"/>
                </a:solidFill>
                <a:latin typeface="+mn-ea"/>
              </a:rPr>
              <a:t>单位面积产出</a:t>
            </a:r>
          </a:p>
        </p:txBody>
      </p:sp>
      <p:grpSp>
        <p:nvGrpSpPr>
          <p:cNvPr id="115" name="组合 114"/>
          <p:cNvGrpSpPr/>
          <p:nvPr/>
        </p:nvGrpSpPr>
        <p:grpSpPr>
          <a:xfrm>
            <a:off x="9599173" y="4388861"/>
            <a:ext cx="2196915" cy="481730"/>
            <a:chOff x="-1" y="3270571"/>
            <a:chExt cx="1850062" cy="316858"/>
          </a:xfrm>
        </p:grpSpPr>
        <p:sp>
          <p:nvSpPr>
            <p:cNvPr id="116" name="出自【趣你的PPT】(微信:qunideppt)：最优质的PPT资源库"/>
            <p:cNvSpPr/>
            <p:nvPr/>
          </p:nvSpPr>
          <p:spPr>
            <a:xfrm rot="5400000">
              <a:off x="766603" y="2503971"/>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117" name="出自【趣你的PPT】(微信:qunideppt)：最优质的PPT资源库"/>
            <p:cNvSpPr/>
            <p:nvPr/>
          </p:nvSpPr>
          <p:spPr>
            <a:xfrm>
              <a:off x="0" y="3270571"/>
              <a:ext cx="1630587" cy="316854"/>
            </a:xfrm>
            <a:prstGeom prst="roundRect">
              <a:avLst/>
            </a:prstGeom>
            <a:solidFill>
              <a:schemeClr val="accent1">
                <a:lumMod val="75000"/>
              </a:schemeClr>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1800" b="1" dirty="0">
                  <a:solidFill>
                    <a:srgbClr val="FFFFFF"/>
                  </a:solidFill>
                  <a:latin typeface="微软雅黑" panose="020B0503020204020204" pitchFamily="34" charset="-122"/>
                  <a:ea typeface="微软雅黑" panose="020B0503020204020204" pitchFamily="34" charset="-122"/>
                  <a:cs typeface="Roboto Condensed Light" charset="0"/>
                </a:rPr>
                <a:t>756</a:t>
              </a:r>
              <a:r>
                <a:rPr lang="zh-CN" altLang="en-US" sz="1800" b="1" dirty="0">
                  <a:solidFill>
                    <a:srgbClr val="FFFFFF"/>
                  </a:solidFill>
                  <a:latin typeface="微软雅黑" panose="020B0503020204020204" pitchFamily="34" charset="-122"/>
                  <a:ea typeface="微软雅黑" panose="020B0503020204020204" pitchFamily="34" charset="-122"/>
                  <a:cs typeface="Roboto Condensed Light" charset="0"/>
                </a:rPr>
                <a:t>万元</a:t>
              </a:r>
              <a:r>
                <a:rPr lang="en-US" altLang="zh-CN" sz="1800" b="1" dirty="0">
                  <a:solidFill>
                    <a:srgbClr val="FFFFFF"/>
                  </a:solidFill>
                  <a:latin typeface="微软雅黑" panose="020B0503020204020204" pitchFamily="34" charset="-122"/>
                  <a:ea typeface="微软雅黑" panose="020B0503020204020204" pitchFamily="34" charset="-122"/>
                  <a:cs typeface="Roboto Condensed Light" charset="0"/>
                </a:rPr>
                <a:t>/</a:t>
              </a:r>
              <a:r>
                <a:rPr lang="zh-CN" altLang="en-US" sz="1800" b="1" dirty="0">
                  <a:solidFill>
                    <a:srgbClr val="FFFFFF"/>
                  </a:solidFill>
                  <a:latin typeface="微软雅黑" panose="020B0503020204020204" pitchFamily="34" charset="-122"/>
                  <a:ea typeface="微软雅黑" panose="020B0503020204020204" pitchFamily="34" charset="-122"/>
                  <a:cs typeface="Roboto Condensed Light" charset="0"/>
                </a:rPr>
                <a:t>亩</a:t>
              </a:r>
              <a:endParaRPr lang="en-US" sz="18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grpSp>
        <p:nvGrpSpPr>
          <p:cNvPr id="118" name="组合 117"/>
          <p:cNvGrpSpPr/>
          <p:nvPr/>
        </p:nvGrpSpPr>
        <p:grpSpPr>
          <a:xfrm>
            <a:off x="9572124" y="5250785"/>
            <a:ext cx="1622167" cy="460629"/>
            <a:chOff x="-1" y="4252312"/>
            <a:chExt cx="1850062" cy="316856"/>
          </a:xfrm>
        </p:grpSpPr>
        <p:sp>
          <p:nvSpPr>
            <p:cNvPr id="119" name="出自【趣你的PPT】(微信:qunideppt)：最优质的PPT资源库"/>
            <p:cNvSpPr/>
            <p:nvPr/>
          </p:nvSpPr>
          <p:spPr>
            <a:xfrm rot="5400000">
              <a:off x="766603" y="3485710"/>
              <a:ext cx="316854" cy="185006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FFFFFF"/>
                </a:solidFill>
                <a:latin typeface="Roboto Condensed Light" charset="0"/>
                <a:ea typeface="Roboto Condensed Light" charset="0"/>
                <a:cs typeface="Roboto Condensed Light" charset="0"/>
              </a:endParaRPr>
            </a:p>
          </p:txBody>
        </p:sp>
        <p:sp>
          <p:nvSpPr>
            <p:cNvPr id="120" name="出自【趣你的PPT】(微信:qunideppt)：最优质的PPT资源库"/>
            <p:cNvSpPr/>
            <p:nvPr/>
          </p:nvSpPr>
          <p:spPr>
            <a:xfrm>
              <a:off x="0" y="4252312"/>
              <a:ext cx="1720141" cy="316854"/>
            </a:xfrm>
            <a:prstGeom prst="roundRect">
              <a:avLst/>
            </a:prstGeom>
            <a:solidFill>
              <a:srgbClr val="FFC00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91440" bIns="91440" rtlCol="0" anchor="ctr" anchorCtr="0"/>
            <a:lstStyle/>
            <a:p>
              <a:pPr algn="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431</a:t>
              </a:r>
              <a:r>
                <a:rPr lang="zh-CN" altLang="en-US" sz="2000" b="1" dirty="0">
                  <a:solidFill>
                    <a:srgbClr val="FFFFFF"/>
                  </a:solidFill>
                  <a:latin typeface="微软雅黑" panose="020B0503020204020204" pitchFamily="34" charset="-122"/>
                  <a:ea typeface="微软雅黑" panose="020B0503020204020204" pitchFamily="34" charset="-122"/>
                  <a:cs typeface="Roboto Condensed Light" charset="0"/>
                </a:rPr>
                <a:t>万元</a:t>
              </a:r>
              <a:r>
                <a:rPr lang="en-US" altLang="zh-CN" sz="2000" b="1" dirty="0">
                  <a:solidFill>
                    <a:srgbClr val="FFFFFF"/>
                  </a:solidFill>
                  <a:latin typeface="微软雅黑" panose="020B0503020204020204" pitchFamily="34" charset="-122"/>
                  <a:ea typeface="微软雅黑" panose="020B0503020204020204" pitchFamily="34" charset="-122"/>
                  <a:cs typeface="Roboto Condensed Light" charset="0"/>
                </a:rPr>
                <a:t>/</a:t>
              </a:r>
              <a:r>
                <a:rPr lang="zh-CN" altLang="en-US" sz="2000" b="1" dirty="0">
                  <a:solidFill>
                    <a:srgbClr val="FFFFFF"/>
                  </a:solidFill>
                  <a:latin typeface="微软雅黑" panose="020B0503020204020204" pitchFamily="34" charset="-122"/>
                  <a:ea typeface="微软雅黑" panose="020B0503020204020204" pitchFamily="34" charset="-122"/>
                  <a:cs typeface="Roboto Condensed Light" charset="0"/>
                </a:rPr>
                <a:t>亩</a:t>
              </a:r>
              <a:endParaRPr lang="en-US" sz="2000" b="1" dirty="0">
                <a:solidFill>
                  <a:srgbClr val="FFFFFF"/>
                </a:solidFill>
                <a:latin typeface="微软雅黑" panose="020B0503020204020204" pitchFamily="34" charset="-122"/>
                <a:ea typeface="微软雅黑" panose="020B0503020204020204" pitchFamily="34" charset="-122"/>
                <a:cs typeface="Roboto Condensed Light" charset="0"/>
              </a:endParaRPr>
            </a:p>
          </p:txBody>
        </p:sp>
      </p:grpSp>
      <p:sp>
        <p:nvSpPr>
          <p:cNvPr id="121" name="文本框 120"/>
          <p:cNvSpPr txBox="1"/>
          <p:nvPr/>
        </p:nvSpPr>
        <p:spPr>
          <a:xfrm>
            <a:off x="5415696" y="1379611"/>
            <a:ext cx="682316" cy="523220"/>
          </a:xfrm>
          <a:prstGeom prst="rect">
            <a:avLst/>
          </a:prstGeom>
          <a:noFill/>
        </p:spPr>
        <p:txBody>
          <a:bodyPr wrap="square">
            <a:spAutoFit/>
          </a:bodyPr>
          <a:lstStyle/>
          <a:p>
            <a:r>
              <a:rPr lang="en-US" altLang="zh-CN" sz="2800" b="1" dirty="0">
                <a:solidFill>
                  <a:schemeClr val="bg1">
                    <a:lumMod val="50000"/>
                  </a:schemeClr>
                </a:solidFill>
                <a:latin typeface="+mn-ea"/>
              </a:rPr>
              <a:t>VS</a:t>
            </a:r>
            <a:endParaRPr lang="zh-CN" altLang="en-US" sz="2800" b="1" dirty="0">
              <a:solidFill>
                <a:schemeClr val="bg1">
                  <a:lumMod val="50000"/>
                </a:schemeClr>
              </a:solidFill>
              <a:latin typeface="+mn-ea"/>
            </a:endParaRPr>
          </a:p>
        </p:txBody>
      </p:sp>
      <p:sp>
        <p:nvSpPr>
          <p:cNvPr id="23" name="文本框 22"/>
          <p:cNvSpPr txBox="1"/>
          <p:nvPr/>
        </p:nvSpPr>
        <p:spPr>
          <a:xfrm>
            <a:off x="3983246" y="1797185"/>
            <a:ext cx="1773608" cy="630942"/>
          </a:xfrm>
          <a:prstGeom prst="rect">
            <a:avLst/>
          </a:prstGeom>
          <a:noFill/>
        </p:spPr>
        <p:txBody>
          <a:bodyPr wrap="square" rtlCol="0">
            <a:spAutoFit/>
          </a:bodyPr>
          <a:lstStyle/>
          <a:p>
            <a:r>
              <a:rPr lang="en-US" altLang="zh-CN" sz="1600" b="1" dirty="0">
                <a:solidFill>
                  <a:schemeClr val="accent1">
                    <a:lumMod val="75000"/>
                  </a:schemeClr>
                </a:solidFill>
                <a:latin typeface="+mn-ea"/>
              </a:rPr>
              <a:t>38</a:t>
            </a:r>
            <a:r>
              <a:rPr lang="zh-CN" altLang="en-US" sz="1600" b="1" dirty="0">
                <a:solidFill>
                  <a:schemeClr val="accent1">
                    <a:lumMod val="75000"/>
                  </a:schemeClr>
                </a:solidFill>
                <a:latin typeface="+mn-ea"/>
              </a:rPr>
              <a:t>台</a:t>
            </a:r>
            <a:r>
              <a:rPr lang="en-US" altLang="zh-CN" sz="1600" b="1" dirty="0">
                <a:solidFill>
                  <a:schemeClr val="accent1">
                    <a:lumMod val="75000"/>
                  </a:schemeClr>
                </a:solidFill>
                <a:latin typeface="+mn-ea"/>
              </a:rPr>
              <a:t>4.0-166</a:t>
            </a:r>
          </a:p>
          <a:p>
            <a:endParaRPr lang="zh-CN" altLang="en-US" dirty="0"/>
          </a:p>
        </p:txBody>
      </p:sp>
      <p:sp>
        <p:nvSpPr>
          <p:cNvPr id="24" name="文本框 23"/>
          <p:cNvSpPr txBox="1"/>
          <p:nvPr/>
        </p:nvSpPr>
        <p:spPr>
          <a:xfrm>
            <a:off x="744271" y="2268613"/>
            <a:ext cx="10315856" cy="384721"/>
          </a:xfrm>
          <a:prstGeom prst="rect">
            <a:avLst/>
          </a:prstGeom>
          <a:noFill/>
        </p:spPr>
        <p:txBody>
          <a:bodyPr wrap="square" rtlCol="0">
            <a:spAutoFit/>
          </a:bodyPr>
          <a:lstStyle/>
          <a:p>
            <a:r>
              <a:rPr lang="zh-CN" altLang="en-US" b="1" dirty="0">
                <a:solidFill>
                  <a:schemeClr val="tx2">
                    <a:lumMod val="75000"/>
                  </a:schemeClr>
                </a:solidFill>
              </a:rPr>
              <a:t>明阳方案优势：机位点减少、征地面积节约、度电成本降低、收益率提升、单位面积产业增加。</a:t>
            </a:r>
          </a:p>
        </p:txBody>
      </p:sp>
      <p:sp>
        <p:nvSpPr>
          <p:cNvPr id="27" name="矩形 26"/>
          <p:cNvSpPr/>
          <p:nvPr/>
        </p:nvSpPr>
        <p:spPr>
          <a:xfrm>
            <a:off x="3593805" y="1913860"/>
            <a:ext cx="212641" cy="265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700126" y="2169041"/>
            <a:ext cx="29983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8550633" y="1328565"/>
            <a:ext cx="212641" cy="2658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5863348" y="1347041"/>
            <a:ext cx="270222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1719809" y="6304597"/>
            <a:ext cx="404735" cy="384721"/>
          </a:xfrm>
          <a:prstGeom prst="rect">
            <a:avLst/>
          </a:prstGeom>
          <a:noFill/>
        </p:spPr>
        <p:txBody>
          <a:bodyPr wrap="square" rtlCol="0">
            <a:spAutoFit/>
          </a:bodyPr>
          <a:lstStyle/>
          <a:p>
            <a:r>
              <a:rPr lang="en-US" altLang="zh-CN" dirty="0"/>
              <a:t>*</a:t>
            </a:r>
            <a:endParaRPr lang="zh-CN" altLang="en-US" dirty="0"/>
          </a:p>
        </p:txBody>
      </p:sp>
      <p:sp>
        <p:nvSpPr>
          <p:cNvPr id="54" name="矩形 53"/>
          <p:cNvSpPr/>
          <p:nvPr/>
        </p:nvSpPr>
        <p:spPr>
          <a:xfrm>
            <a:off x="520798" y="185637"/>
            <a:ext cx="612539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rPr>
              <a:t>三、信阳市电力碳达峰碳中和实施方案</a:t>
            </a:r>
            <a:r>
              <a:rPr lang="en-US" altLang="zh-CN" sz="2000" b="1" dirty="0">
                <a:solidFill>
                  <a:srgbClr val="163896"/>
                </a:solidFill>
                <a:latin typeface="+mn-ea"/>
              </a:rPr>
              <a:t>——</a:t>
            </a:r>
            <a:r>
              <a:rPr lang="zh-CN" altLang="en-US" sz="2000" b="1" dirty="0">
                <a:solidFill>
                  <a:srgbClr val="163896"/>
                </a:solidFill>
                <a:latin typeface="+mn-ea"/>
              </a:rPr>
              <a:t>明阳优势</a:t>
            </a:r>
            <a:endParaRPr lang="zh-CN" altLang="en-US" sz="2000" b="1" dirty="0">
              <a:solidFill>
                <a:srgbClr val="163896"/>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1374985"/>
            <a:ext cx="540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endParaRPr lang="zh-CN" altLang="en-US" dirty="0">
              <a:solidFill>
                <a:prstClr val="white"/>
              </a:solidFill>
              <a:cs typeface="+mn-ea"/>
              <a:sym typeface="+mn-lt"/>
            </a:endParaRPr>
          </a:p>
        </p:txBody>
      </p:sp>
      <p:sp>
        <p:nvSpPr>
          <p:cNvPr id="7" name="矩形 6"/>
          <p:cNvSpPr/>
          <p:nvPr/>
        </p:nvSpPr>
        <p:spPr>
          <a:xfrm>
            <a:off x="572259" y="905303"/>
            <a:ext cx="620554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rPr>
              <a:t>“源网荷储一体化和多能互补”示范效果（</a:t>
            </a:r>
            <a:r>
              <a:rPr lang="en-US" altLang="zh-CN" sz="2000" b="1" dirty="0">
                <a:solidFill>
                  <a:srgbClr val="163896"/>
                </a:solidFill>
                <a:latin typeface="微软雅黑" panose="020B0503020204020204" pitchFamily="34" charset="-122"/>
                <a:ea typeface="微软雅黑" panose="020B0503020204020204" pitchFamily="34" charset="-122"/>
              </a:rPr>
              <a:t>2023</a:t>
            </a:r>
            <a:r>
              <a:rPr lang="zh-CN" altLang="en-US" sz="2000" b="1" dirty="0">
                <a:solidFill>
                  <a:srgbClr val="163896"/>
                </a:solidFill>
                <a:latin typeface="微软雅黑" panose="020B0503020204020204" pitchFamily="34" charset="-122"/>
                <a:ea typeface="微软雅黑" panose="020B0503020204020204" pitchFamily="34" charset="-122"/>
              </a:rPr>
              <a:t>年）</a:t>
            </a:r>
          </a:p>
        </p:txBody>
      </p:sp>
      <p:graphicFrame>
        <p:nvGraphicFramePr>
          <p:cNvPr id="5" name="表格 4"/>
          <p:cNvGraphicFramePr>
            <a:graphicFrameLocks noGrp="1"/>
          </p:cNvGraphicFramePr>
          <p:nvPr>
            <p:extLst>
              <p:ext uri="{D42A27DB-BD31-4B8C-83A1-F6EECF244321}">
                <p14:modId xmlns:p14="http://schemas.microsoft.com/office/powerpoint/2010/main" val="619296689"/>
              </p:ext>
            </p:extLst>
          </p:nvPr>
        </p:nvGraphicFramePr>
        <p:xfrm>
          <a:off x="572259" y="1444561"/>
          <a:ext cx="11141322" cy="3777367"/>
        </p:xfrm>
        <a:graphic>
          <a:graphicData uri="http://schemas.openxmlformats.org/drawingml/2006/table">
            <a:tbl>
              <a:tblPr firstRow="1" firstCol="1" bandRow="1">
                <a:tableStyleId>{7DF18680-E054-41AD-8BC1-D1AEF772440D}</a:tableStyleId>
              </a:tblPr>
              <a:tblGrid>
                <a:gridCol w="614342">
                  <a:extLst>
                    <a:ext uri="{9D8B030D-6E8A-4147-A177-3AD203B41FA5}">
                      <a16:colId xmlns="" xmlns:a16="http://schemas.microsoft.com/office/drawing/2014/main" val="20000"/>
                    </a:ext>
                  </a:extLst>
                </a:gridCol>
                <a:gridCol w="1335825">
                  <a:extLst>
                    <a:ext uri="{9D8B030D-6E8A-4147-A177-3AD203B41FA5}">
                      <a16:colId xmlns="" xmlns:a16="http://schemas.microsoft.com/office/drawing/2014/main" val="20001"/>
                    </a:ext>
                  </a:extLst>
                </a:gridCol>
                <a:gridCol w="931629">
                  <a:extLst>
                    <a:ext uri="{9D8B030D-6E8A-4147-A177-3AD203B41FA5}">
                      <a16:colId xmlns="" xmlns:a16="http://schemas.microsoft.com/office/drawing/2014/main" val="20002"/>
                    </a:ext>
                  </a:extLst>
                </a:gridCol>
                <a:gridCol w="750866">
                  <a:extLst>
                    <a:ext uri="{9D8B030D-6E8A-4147-A177-3AD203B41FA5}">
                      <a16:colId xmlns="" xmlns:a16="http://schemas.microsoft.com/office/drawing/2014/main" val="20003"/>
                    </a:ext>
                  </a:extLst>
                </a:gridCol>
                <a:gridCol w="750866">
                  <a:extLst>
                    <a:ext uri="{9D8B030D-6E8A-4147-A177-3AD203B41FA5}">
                      <a16:colId xmlns="" xmlns:a16="http://schemas.microsoft.com/office/drawing/2014/main" val="20004"/>
                    </a:ext>
                  </a:extLst>
                </a:gridCol>
                <a:gridCol w="750866">
                  <a:extLst>
                    <a:ext uri="{9D8B030D-6E8A-4147-A177-3AD203B41FA5}">
                      <a16:colId xmlns="" xmlns:a16="http://schemas.microsoft.com/office/drawing/2014/main" val="20005"/>
                    </a:ext>
                  </a:extLst>
                </a:gridCol>
                <a:gridCol w="750866">
                  <a:extLst>
                    <a:ext uri="{9D8B030D-6E8A-4147-A177-3AD203B41FA5}">
                      <a16:colId xmlns="" xmlns:a16="http://schemas.microsoft.com/office/drawing/2014/main" val="20006"/>
                    </a:ext>
                  </a:extLst>
                </a:gridCol>
                <a:gridCol w="750866">
                  <a:extLst>
                    <a:ext uri="{9D8B030D-6E8A-4147-A177-3AD203B41FA5}">
                      <a16:colId xmlns="" xmlns:a16="http://schemas.microsoft.com/office/drawing/2014/main" val="20007"/>
                    </a:ext>
                  </a:extLst>
                </a:gridCol>
                <a:gridCol w="750866">
                  <a:extLst>
                    <a:ext uri="{9D8B030D-6E8A-4147-A177-3AD203B41FA5}">
                      <a16:colId xmlns="" xmlns:a16="http://schemas.microsoft.com/office/drawing/2014/main" val="20008"/>
                    </a:ext>
                  </a:extLst>
                </a:gridCol>
                <a:gridCol w="750866">
                  <a:extLst>
                    <a:ext uri="{9D8B030D-6E8A-4147-A177-3AD203B41FA5}">
                      <a16:colId xmlns="" xmlns:a16="http://schemas.microsoft.com/office/drawing/2014/main" val="20009"/>
                    </a:ext>
                  </a:extLst>
                </a:gridCol>
                <a:gridCol w="750866">
                  <a:extLst>
                    <a:ext uri="{9D8B030D-6E8A-4147-A177-3AD203B41FA5}">
                      <a16:colId xmlns="" xmlns:a16="http://schemas.microsoft.com/office/drawing/2014/main" val="20010"/>
                    </a:ext>
                  </a:extLst>
                </a:gridCol>
                <a:gridCol w="750866">
                  <a:extLst>
                    <a:ext uri="{9D8B030D-6E8A-4147-A177-3AD203B41FA5}">
                      <a16:colId xmlns="" xmlns:a16="http://schemas.microsoft.com/office/drawing/2014/main" val="20011"/>
                    </a:ext>
                  </a:extLst>
                </a:gridCol>
                <a:gridCol w="750866">
                  <a:extLst>
                    <a:ext uri="{9D8B030D-6E8A-4147-A177-3AD203B41FA5}">
                      <a16:colId xmlns="" xmlns:a16="http://schemas.microsoft.com/office/drawing/2014/main" val="20012"/>
                    </a:ext>
                  </a:extLst>
                </a:gridCol>
                <a:gridCol w="750866"/>
              </a:tblGrid>
              <a:tr h="531058">
                <a:tc gridSpan="14">
                  <a:txBody>
                    <a:bodyPr/>
                    <a:lstStyle/>
                    <a:p>
                      <a:pPr algn="ctr" rtl="0" fontAlgn="ctr"/>
                      <a:r>
                        <a:rPr lang="zh-CN" altLang="en-US" sz="1600" u="none" strike="noStrike" dirty="0">
                          <a:effectLst/>
                        </a:rPr>
                        <a:t>财务指标汇总表</a:t>
                      </a:r>
                      <a:endParaRPr lang="zh-CN" altLang="en-US" sz="1600" b="1" i="0" u="none" strike="noStrike" dirty="0">
                        <a:solidFill>
                          <a:srgbClr val="FFFFFF"/>
                        </a:solidFill>
                        <a:effectLst/>
                        <a:latin typeface="+mn-ea"/>
                        <a:ea typeface="+mn-ea"/>
                      </a:endParaRPr>
                    </a:p>
                  </a:txBody>
                  <a:tcPr marL="7885" marR="7885" marT="788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pPr algn="ctr" rtl="0" fontAlgn="ctr"/>
                      <a:endParaRPr lang="zh-CN" altLang="en-US" sz="1600" b="1" i="0" u="none" strike="noStrike" dirty="0">
                        <a:solidFill>
                          <a:srgbClr val="FFFFFF"/>
                        </a:solidFill>
                        <a:effectLst/>
                        <a:latin typeface="+mn-ea"/>
                        <a:ea typeface="+mn-ea"/>
                      </a:endParaRPr>
                    </a:p>
                  </a:txBody>
                  <a:tcPr marL="7885" marR="7885" marT="7885" marB="0" anchor="ctr"/>
                </a:tc>
                <a:extLst>
                  <a:ext uri="{0D108BD9-81ED-4DB2-BD59-A6C34878D82A}">
                    <a16:rowId xmlns="" xmlns:a16="http://schemas.microsoft.com/office/drawing/2014/main" val="10000"/>
                  </a:ext>
                </a:extLst>
              </a:tr>
              <a:tr h="314906">
                <a:tc rowSpan="2">
                  <a:txBody>
                    <a:bodyPr/>
                    <a:lstStyle/>
                    <a:p>
                      <a:pPr algn="ctr" rtl="0" fontAlgn="ctr"/>
                      <a:r>
                        <a:rPr lang="zh-CN" altLang="en-US" sz="1400" u="none" strike="noStrike" dirty="0">
                          <a:effectLst/>
                        </a:rPr>
                        <a:t>序号</a:t>
                      </a:r>
                      <a:endParaRPr lang="zh-CN" altLang="en-US" sz="1400" b="0" i="0" u="none" strike="noStrike" dirty="0">
                        <a:solidFill>
                          <a:srgbClr val="000000"/>
                        </a:solidFill>
                        <a:effectLst/>
                        <a:latin typeface="+mn-ea"/>
                        <a:ea typeface="+mn-ea"/>
                      </a:endParaRPr>
                    </a:p>
                  </a:txBody>
                  <a:tcPr marL="7885" marR="7885" marT="7885" marB="0" anchor="ctr"/>
                </a:tc>
                <a:tc rowSpan="2">
                  <a:txBody>
                    <a:bodyPr/>
                    <a:lstStyle/>
                    <a:p>
                      <a:pPr algn="ctr" rtl="0" fontAlgn="ctr"/>
                      <a:r>
                        <a:rPr lang="zh-CN" altLang="en-US" sz="1400" u="none" strike="noStrike" dirty="0">
                          <a:effectLst/>
                        </a:rPr>
                        <a:t>项目</a:t>
                      </a:r>
                      <a:endParaRPr lang="zh-CN" altLang="en-US" sz="1400" b="0" i="0" u="none" strike="noStrike" dirty="0">
                        <a:solidFill>
                          <a:srgbClr val="000000"/>
                        </a:solidFill>
                        <a:effectLst/>
                        <a:latin typeface="+mn-ea"/>
                        <a:ea typeface="+mn-ea"/>
                      </a:endParaRPr>
                    </a:p>
                  </a:txBody>
                  <a:tcPr marL="7885" marR="7885" marT="7885" marB="0" anchor="ctr"/>
                </a:tc>
                <a:tc rowSpan="2">
                  <a:txBody>
                    <a:bodyPr/>
                    <a:lstStyle/>
                    <a:p>
                      <a:pPr algn="ctr" rtl="0" fontAlgn="ctr"/>
                      <a:r>
                        <a:rPr lang="zh-CN" altLang="en-US" sz="1400" u="none" strike="noStrike" dirty="0">
                          <a:effectLst/>
                        </a:rPr>
                        <a:t>单位</a:t>
                      </a:r>
                      <a:endParaRPr lang="zh-CN" altLang="en-US"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一</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二</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三</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四</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五</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六</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七</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八</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九</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dirty="0">
                          <a:effectLst/>
                        </a:rPr>
                        <a:t>十</a:t>
                      </a:r>
                      <a:endParaRPr lang="zh-CN" altLang="en-US" sz="1400" b="0" i="0" u="none" strike="noStrike" dirty="0">
                        <a:solidFill>
                          <a:srgbClr val="000000"/>
                        </a:solidFill>
                        <a:effectLst/>
                        <a:latin typeface="+mn-ea"/>
                        <a:ea typeface="+mn-ea"/>
                      </a:endParaRPr>
                    </a:p>
                  </a:txBody>
                  <a:tcPr marL="7885" marR="7885" marT="7885" marB="0" anchor="ctr"/>
                </a:tc>
                <a:tc>
                  <a:txBody>
                    <a:bodyPr/>
                    <a:lstStyle/>
                    <a:p>
                      <a:pPr algn="ctr" rtl="0" fontAlgn="ctr"/>
                      <a:endParaRPr lang="zh-CN" altLang="en-US" sz="1400" b="0" i="0" u="none" strike="noStrike">
                        <a:solidFill>
                          <a:srgbClr val="000000"/>
                        </a:solidFill>
                        <a:effectLst/>
                        <a:latin typeface="+mn-ea"/>
                        <a:ea typeface="+mn-ea"/>
                      </a:endParaRPr>
                    </a:p>
                  </a:txBody>
                  <a:tcPr marL="7885" marR="7885" marT="7885" marB="0" anchor="ctr"/>
                </a:tc>
                <a:extLst>
                  <a:ext uri="{0D108BD9-81ED-4DB2-BD59-A6C34878D82A}">
                    <a16:rowId xmlns="" xmlns:a16="http://schemas.microsoft.com/office/drawing/2014/main" val="10001"/>
                  </a:ext>
                </a:extLst>
              </a:tr>
              <a:tr h="31490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rtl="0" fontAlgn="ctr"/>
                      <a:r>
                        <a:rPr lang="zh-CN" altLang="en-US" sz="1400" u="none" strike="noStrike" dirty="0">
                          <a:effectLst/>
                        </a:rPr>
                        <a:t>浉河区</a:t>
                      </a:r>
                      <a:endParaRPr lang="zh-CN" altLang="en-US"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平桥区</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息县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淮滨县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潢川县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光山县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固始县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商城县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罗山县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新县</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endParaRPr lang="zh-CN" altLang="en-US" sz="1400" b="0" i="0" u="none" strike="noStrike">
                        <a:solidFill>
                          <a:srgbClr val="000000"/>
                        </a:solidFill>
                        <a:effectLst/>
                        <a:latin typeface="+mn-ea"/>
                        <a:ea typeface="+mn-ea"/>
                      </a:endParaRPr>
                    </a:p>
                  </a:txBody>
                  <a:tcPr marL="7885" marR="7885" marT="7885" marB="0" anchor="ctr"/>
                </a:tc>
                <a:extLst>
                  <a:ext uri="{0D108BD9-81ED-4DB2-BD59-A6C34878D82A}">
                    <a16:rowId xmlns="" xmlns:a16="http://schemas.microsoft.com/office/drawing/2014/main" val="10002"/>
                  </a:ext>
                </a:extLst>
              </a:tr>
              <a:tr h="314906">
                <a:tc>
                  <a:txBody>
                    <a:bodyPr/>
                    <a:lstStyle/>
                    <a:p>
                      <a:pPr algn="ctr" rtl="0" fontAlgn="ctr"/>
                      <a:r>
                        <a:rPr lang="en-US" altLang="zh-CN" sz="1400" u="none" strike="noStrike">
                          <a:effectLst/>
                        </a:rPr>
                        <a:t>1</a:t>
                      </a:r>
                      <a:endParaRPr lang="en-US" altLang="zh-CN"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dirty="0">
                          <a:effectLst/>
                        </a:rPr>
                        <a:t>风电装机容量</a:t>
                      </a:r>
                      <a:endParaRPr lang="zh-CN" altLang="en-US"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dirty="0">
                          <a:effectLst/>
                        </a:rPr>
                        <a:t>（万</a:t>
                      </a:r>
                      <a:r>
                        <a:rPr lang="en-US" sz="1400" u="none" strike="noStrike" dirty="0">
                          <a:effectLst/>
                        </a:rPr>
                        <a:t>kW）</a:t>
                      </a:r>
                      <a:endParaRPr lang="en-US"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en-US" altLang="zh-CN" sz="1400" b="0" i="0" u="none" strike="noStrike" dirty="0">
                          <a:solidFill>
                            <a:srgbClr val="000000"/>
                          </a:solidFill>
                          <a:effectLst/>
                          <a:latin typeface="Times New Roman"/>
                        </a:rPr>
                        <a:t>30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45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35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37</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25</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20</a:t>
                      </a:r>
                    </a:p>
                  </a:txBody>
                  <a:tcPr marL="9525" marR="9525" marT="9525" marB="0" anchor="ctr"/>
                </a:tc>
                <a:tc>
                  <a:txBody>
                    <a:bodyPr/>
                    <a:lstStyle/>
                    <a:p>
                      <a:pPr algn="ctr" rtl="0" fontAlgn="ctr"/>
                      <a:r>
                        <a:rPr lang="en-US" altLang="zh-CN" sz="1400" b="1" i="0" u="none" strike="noStrike" dirty="0" smtClean="0">
                          <a:solidFill>
                            <a:srgbClr val="000000"/>
                          </a:solidFill>
                          <a:effectLst/>
                          <a:latin typeface="Times New Roman"/>
                        </a:rPr>
                        <a:t>267.5</a:t>
                      </a:r>
                      <a:endParaRPr lang="en-US" altLang="zh-CN" sz="1400" b="1" i="0" u="none" strike="noStrike" dirty="0">
                        <a:solidFill>
                          <a:srgbClr val="000000"/>
                        </a:solidFill>
                        <a:effectLst/>
                        <a:latin typeface="Times New Roman"/>
                      </a:endParaRPr>
                    </a:p>
                  </a:txBody>
                  <a:tcPr marL="9525" marR="9525" marT="9525" marB="0" anchor="ctr"/>
                </a:tc>
                <a:extLst>
                  <a:ext uri="{0D108BD9-81ED-4DB2-BD59-A6C34878D82A}">
                    <a16:rowId xmlns="" xmlns:a16="http://schemas.microsoft.com/office/drawing/2014/main" val="10003"/>
                  </a:ext>
                </a:extLst>
              </a:tr>
              <a:tr h="618587">
                <a:tc>
                  <a:txBody>
                    <a:bodyPr/>
                    <a:lstStyle/>
                    <a:p>
                      <a:pPr algn="ctr" rtl="0" fontAlgn="ctr"/>
                      <a:r>
                        <a:rPr lang="en-US" altLang="zh-CN" sz="1400" u="none" strike="noStrike" dirty="0">
                          <a:effectLst/>
                        </a:rPr>
                        <a:t>2</a:t>
                      </a:r>
                      <a:endParaRPr lang="en-US" altLang="zh-CN"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等效可利用小时数</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sz="1400" u="none" strike="noStrike" dirty="0">
                          <a:effectLst/>
                        </a:rPr>
                        <a:t>H</a:t>
                      </a:r>
                      <a:endParaRPr lang="en-US"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en-US" altLang="zh-CN" sz="1400" b="0" i="0" u="none" strike="noStrike" dirty="0">
                          <a:solidFill>
                            <a:srgbClr val="000000"/>
                          </a:solidFill>
                          <a:effectLst/>
                          <a:latin typeface="Times New Roman"/>
                        </a:rPr>
                        <a:t>2150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2486</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2236</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2470</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2536</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2495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2110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2160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2465</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2572</a:t>
                      </a:r>
                    </a:p>
                  </a:txBody>
                  <a:tcPr marL="9525" marR="9525" marT="9525" marB="0" anchor="ctr"/>
                </a:tc>
                <a:tc>
                  <a:txBody>
                    <a:bodyPr/>
                    <a:lstStyle/>
                    <a:p>
                      <a:pPr algn="ctr" rtl="0" fontAlgn="ctr"/>
                      <a:endParaRPr lang="en-US" altLang="zh-CN" sz="1400" b="1" i="0" u="none" strike="noStrike" dirty="0">
                        <a:solidFill>
                          <a:srgbClr val="000000"/>
                        </a:solidFill>
                        <a:effectLst/>
                        <a:latin typeface="Times New Roman"/>
                      </a:endParaRPr>
                    </a:p>
                  </a:txBody>
                  <a:tcPr marL="9525" marR="9525" marT="9525" marB="0" anchor="ctr"/>
                </a:tc>
                <a:extLst>
                  <a:ext uri="{0D108BD9-81ED-4DB2-BD59-A6C34878D82A}">
                    <a16:rowId xmlns="" xmlns:a16="http://schemas.microsoft.com/office/drawing/2014/main" val="10004"/>
                  </a:ext>
                </a:extLst>
              </a:tr>
              <a:tr h="314906">
                <a:tc>
                  <a:txBody>
                    <a:bodyPr/>
                    <a:lstStyle/>
                    <a:p>
                      <a:pPr algn="ctr" rtl="0" fontAlgn="ctr"/>
                      <a:r>
                        <a:rPr lang="en-US" altLang="zh-CN" sz="1400" u="none" strike="noStrike">
                          <a:effectLst/>
                        </a:rPr>
                        <a:t>3</a:t>
                      </a:r>
                      <a:endParaRPr lang="en-US" altLang="zh-CN"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光伏装机容量</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（万</a:t>
                      </a:r>
                      <a:r>
                        <a:rPr lang="en-US" sz="1400" u="none" strike="noStrike">
                          <a:effectLst/>
                        </a:rPr>
                        <a:t>kW）</a:t>
                      </a:r>
                      <a:endParaRPr 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altLang="zh-CN" sz="1400" b="0" i="0" u="none" strike="noStrike" dirty="0">
                          <a:solidFill>
                            <a:srgbClr val="000000"/>
                          </a:solidFill>
                          <a:effectLst/>
                          <a:latin typeface="Times New Roman"/>
                        </a:rPr>
                        <a:t>40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15</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15</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60</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a:t>
                      </a:r>
                    </a:p>
                  </a:txBody>
                  <a:tcPr marL="9525" marR="9525" marT="9525" marB="0" anchor="ctr"/>
                </a:tc>
                <a:tc>
                  <a:txBody>
                    <a:bodyPr/>
                    <a:lstStyle/>
                    <a:p>
                      <a:pPr algn="ctr" rtl="0" fontAlgn="ctr"/>
                      <a:r>
                        <a:rPr lang="en-US" altLang="zh-CN" sz="1400" b="1" i="0" u="none" strike="noStrike" dirty="0" smtClean="0">
                          <a:solidFill>
                            <a:srgbClr val="000000"/>
                          </a:solidFill>
                          <a:effectLst/>
                          <a:latin typeface="Times New Roman"/>
                        </a:rPr>
                        <a:t>144</a:t>
                      </a:r>
                      <a:endParaRPr lang="en-US" altLang="zh-CN" sz="1400" b="1" i="0" u="none" strike="noStrike" dirty="0">
                        <a:solidFill>
                          <a:srgbClr val="000000"/>
                        </a:solidFill>
                        <a:effectLst/>
                        <a:latin typeface="Times New Roman"/>
                      </a:endParaRPr>
                    </a:p>
                  </a:txBody>
                  <a:tcPr marL="9525" marR="9525" marT="9525" marB="0" anchor="ctr"/>
                </a:tc>
                <a:extLst>
                  <a:ext uri="{0D108BD9-81ED-4DB2-BD59-A6C34878D82A}">
                    <a16:rowId xmlns="" xmlns:a16="http://schemas.microsoft.com/office/drawing/2014/main" val="10005"/>
                  </a:ext>
                </a:extLst>
              </a:tr>
              <a:tr h="618587">
                <a:tc>
                  <a:txBody>
                    <a:bodyPr/>
                    <a:lstStyle/>
                    <a:p>
                      <a:pPr algn="ctr" rtl="0" fontAlgn="ctr"/>
                      <a:r>
                        <a:rPr lang="en-US" altLang="zh-CN" sz="1400" u="none" strike="noStrike">
                          <a:effectLst/>
                        </a:rPr>
                        <a:t>4</a:t>
                      </a:r>
                      <a:endParaRPr lang="en-US" altLang="zh-CN"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altLang="zh-CN" sz="1400" u="none" strike="noStrike">
                          <a:effectLst/>
                        </a:rPr>
                        <a:t>25</a:t>
                      </a:r>
                      <a:r>
                        <a:rPr lang="zh-CN" altLang="en-US" sz="1400" u="none" strike="noStrike">
                          <a:effectLst/>
                        </a:rPr>
                        <a:t>年均等效可利用小时数</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sz="1400" u="none" strike="noStrike">
                          <a:effectLst/>
                        </a:rPr>
                        <a:t>H</a:t>
                      </a:r>
                      <a:endParaRPr 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altLang="zh-CN" sz="1400" b="0" i="0" u="none" strike="noStrike" dirty="0">
                          <a:solidFill>
                            <a:srgbClr val="000000"/>
                          </a:solidFill>
                          <a:effectLst/>
                          <a:latin typeface="Times New Roman"/>
                        </a:rPr>
                        <a:t>1205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1205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1222</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1226</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1214</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1207</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1222</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1201</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1212</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1200</a:t>
                      </a:r>
                    </a:p>
                  </a:txBody>
                  <a:tcPr marL="9525" marR="9525" marT="9525" marB="0" anchor="ctr"/>
                </a:tc>
                <a:tc>
                  <a:txBody>
                    <a:bodyPr/>
                    <a:lstStyle/>
                    <a:p>
                      <a:pPr algn="ctr" rtl="0" fontAlgn="ctr"/>
                      <a:endParaRPr lang="en-US" altLang="zh-CN" sz="1400" b="1" i="0" u="none" strike="noStrike" dirty="0">
                        <a:solidFill>
                          <a:srgbClr val="000000"/>
                        </a:solidFill>
                        <a:effectLst/>
                        <a:latin typeface="Times New Roman"/>
                      </a:endParaRPr>
                    </a:p>
                  </a:txBody>
                  <a:tcPr marL="9525" marR="9525" marT="9525" marB="0" anchor="ctr"/>
                </a:tc>
                <a:extLst>
                  <a:ext uri="{0D108BD9-81ED-4DB2-BD59-A6C34878D82A}">
                    <a16:rowId xmlns="" xmlns:a16="http://schemas.microsoft.com/office/drawing/2014/main" val="10006"/>
                  </a:ext>
                </a:extLst>
              </a:tr>
              <a:tr h="314906">
                <a:tc>
                  <a:txBody>
                    <a:bodyPr/>
                    <a:lstStyle/>
                    <a:p>
                      <a:pPr algn="ctr" rtl="0" fontAlgn="ctr"/>
                      <a:r>
                        <a:rPr lang="en-US" altLang="zh-CN" sz="1400" u="none" strike="noStrike">
                          <a:effectLst/>
                        </a:rPr>
                        <a:t>5</a:t>
                      </a:r>
                      <a:endParaRPr lang="en-US" altLang="zh-CN"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总容量</a:t>
                      </a:r>
                      <a:endParaRPr lang="zh-CN" alt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（万</a:t>
                      </a:r>
                      <a:r>
                        <a:rPr lang="en-US" sz="1400" u="none" strike="noStrike">
                          <a:effectLst/>
                        </a:rPr>
                        <a:t>kW）</a:t>
                      </a:r>
                      <a:endParaRPr 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altLang="zh-CN" sz="1400" b="0" i="0" u="none" strike="noStrike">
                          <a:solidFill>
                            <a:srgbClr val="000000"/>
                          </a:solidFill>
                          <a:effectLst/>
                          <a:latin typeface="Times New Roman"/>
                        </a:rPr>
                        <a:t>70</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65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60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35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35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97</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45</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20</a:t>
                      </a:r>
                    </a:p>
                  </a:txBody>
                  <a:tcPr marL="9525" marR="9525" marT="9525" marB="0" anchor="ctr"/>
                </a:tc>
                <a:tc>
                  <a:txBody>
                    <a:bodyPr/>
                    <a:lstStyle/>
                    <a:p>
                      <a:pPr algn="ctr" rtl="0" fontAlgn="ctr"/>
                      <a:r>
                        <a:rPr lang="en-US" altLang="zh-CN" sz="1400" b="1" i="0" u="none" strike="noStrike" dirty="0" smtClean="0">
                          <a:solidFill>
                            <a:srgbClr val="000000"/>
                          </a:solidFill>
                          <a:effectLst/>
                          <a:latin typeface="Times New Roman"/>
                        </a:rPr>
                        <a:t>411.5</a:t>
                      </a:r>
                      <a:endParaRPr lang="en-US" altLang="zh-CN" sz="1400" b="1" i="0" u="none" strike="noStrike" dirty="0">
                        <a:solidFill>
                          <a:srgbClr val="000000"/>
                        </a:solidFill>
                        <a:effectLst/>
                        <a:latin typeface="Times New Roman"/>
                      </a:endParaRPr>
                    </a:p>
                  </a:txBody>
                  <a:tcPr marL="9525" marR="9525" marT="9525" marB="0" anchor="ctr"/>
                </a:tc>
                <a:extLst>
                  <a:ext uri="{0D108BD9-81ED-4DB2-BD59-A6C34878D82A}">
                    <a16:rowId xmlns="" xmlns:a16="http://schemas.microsoft.com/office/drawing/2014/main" val="10007"/>
                  </a:ext>
                </a:extLst>
              </a:tr>
              <a:tr h="317240">
                <a:tc>
                  <a:txBody>
                    <a:bodyPr/>
                    <a:lstStyle/>
                    <a:p>
                      <a:pPr algn="ctr" rtl="0" fontAlgn="ctr"/>
                      <a:r>
                        <a:rPr lang="en-US" altLang="zh-CN" sz="1400" u="none" strike="noStrike" dirty="0">
                          <a:effectLst/>
                        </a:rPr>
                        <a:t>6</a:t>
                      </a:r>
                      <a:endParaRPr lang="en-US" altLang="zh-CN"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dirty="0">
                          <a:effectLst/>
                        </a:rPr>
                        <a:t>度电成本</a:t>
                      </a:r>
                      <a:endParaRPr lang="en-US" altLang="zh-CN" sz="1400" u="none" strike="noStrike" dirty="0">
                        <a:effectLst/>
                      </a:endParaRPr>
                    </a:p>
                    <a:p>
                      <a:pPr algn="ctr" rtl="0" fontAlgn="ctr"/>
                      <a:r>
                        <a:rPr lang="en-US" altLang="zh-CN" sz="1400" u="none" strike="noStrike" dirty="0">
                          <a:effectLst/>
                        </a:rPr>
                        <a:t>(</a:t>
                      </a:r>
                      <a:r>
                        <a:rPr lang="en-US" sz="1400" u="none" strike="noStrike" dirty="0">
                          <a:effectLst/>
                        </a:rPr>
                        <a:t>COE)</a:t>
                      </a:r>
                      <a:endParaRPr lang="en-US" sz="1400" b="0" i="0" u="none" strike="noStrike" dirty="0">
                        <a:solidFill>
                          <a:srgbClr val="000000"/>
                        </a:solidFill>
                        <a:effectLst/>
                        <a:latin typeface="+mn-ea"/>
                        <a:ea typeface="+mn-ea"/>
                      </a:endParaRPr>
                    </a:p>
                  </a:txBody>
                  <a:tcPr marL="7885" marR="7885" marT="7885" marB="0" anchor="ctr"/>
                </a:tc>
                <a:tc>
                  <a:txBody>
                    <a:bodyPr/>
                    <a:lstStyle/>
                    <a:p>
                      <a:pPr algn="ctr" rtl="0" fontAlgn="ctr"/>
                      <a:r>
                        <a:rPr lang="zh-CN" altLang="en-US" sz="1400" u="none" strike="noStrike">
                          <a:effectLst/>
                        </a:rPr>
                        <a:t>元</a:t>
                      </a:r>
                      <a:r>
                        <a:rPr lang="en-US" altLang="zh-CN" sz="1400" u="none" strike="noStrike">
                          <a:effectLst/>
                        </a:rPr>
                        <a:t>/</a:t>
                      </a:r>
                      <a:r>
                        <a:rPr lang="en-US" sz="1400" u="none" strike="noStrike">
                          <a:effectLst/>
                        </a:rPr>
                        <a:t>kWh</a:t>
                      </a:r>
                      <a:endParaRPr lang="en-US" sz="1400" b="0" i="0" u="none" strike="noStrike">
                        <a:solidFill>
                          <a:srgbClr val="000000"/>
                        </a:solidFill>
                        <a:effectLst/>
                        <a:latin typeface="+mn-ea"/>
                        <a:ea typeface="+mn-ea"/>
                      </a:endParaRPr>
                    </a:p>
                  </a:txBody>
                  <a:tcPr marL="7885" marR="7885" marT="7885" marB="0" anchor="ctr"/>
                </a:tc>
                <a:tc>
                  <a:txBody>
                    <a:bodyPr/>
                    <a:lstStyle/>
                    <a:p>
                      <a:pPr algn="ctr" rtl="0" fontAlgn="ctr"/>
                      <a:r>
                        <a:rPr lang="en-US" altLang="zh-CN" sz="1400" b="0" i="0" u="none" strike="noStrike" dirty="0">
                          <a:solidFill>
                            <a:srgbClr val="000000"/>
                          </a:solidFill>
                          <a:effectLst/>
                          <a:latin typeface="Times New Roman"/>
                        </a:rPr>
                        <a:t>0.266</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0.2457</a:t>
                      </a:r>
                    </a:p>
                  </a:txBody>
                  <a:tcPr marL="9525" marR="9525" marT="9525" marB="0" anchor="ctr"/>
                </a:tc>
                <a:tc>
                  <a:txBody>
                    <a:bodyPr/>
                    <a:lstStyle/>
                    <a:p>
                      <a:pPr algn="ctr" rtl="0" fontAlgn="ctr"/>
                      <a:r>
                        <a:rPr lang="en-US" altLang="zh-CN" sz="1400" b="0" i="0" u="none" strike="noStrike">
                          <a:solidFill>
                            <a:srgbClr val="000000"/>
                          </a:solidFill>
                          <a:effectLst/>
                          <a:latin typeface="Times New Roman"/>
                        </a:rPr>
                        <a:t>0.253</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0.237</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0.2497</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0.2367</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0.2749</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0.291</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0.1961</a:t>
                      </a:r>
                    </a:p>
                  </a:txBody>
                  <a:tcPr marL="9525" marR="9525" marT="9525" marB="0" anchor="ctr"/>
                </a:tc>
                <a:tc>
                  <a:txBody>
                    <a:bodyPr/>
                    <a:lstStyle/>
                    <a:p>
                      <a:pPr algn="ctr" rtl="0" fontAlgn="ctr"/>
                      <a:r>
                        <a:rPr lang="en-US" altLang="zh-CN" sz="1400" b="0" i="0" u="none" strike="noStrike" dirty="0">
                          <a:solidFill>
                            <a:srgbClr val="000000"/>
                          </a:solidFill>
                          <a:effectLst/>
                          <a:latin typeface="Times New Roman"/>
                        </a:rPr>
                        <a:t>0.2231</a:t>
                      </a:r>
                    </a:p>
                  </a:txBody>
                  <a:tcPr marL="9525" marR="9525" marT="9525" marB="0" anchor="ctr"/>
                </a:tc>
                <a:tc>
                  <a:txBody>
                    <a:bodyPr/>
                    <a:lstStyle/>
                    <a:p>
                      <a:pPr algn="ctr" rtl="0" fontAlgn="ctr"/>
                      <a:endParaRPr lang="en-US" altLang="zh-CN" sz="1400" b="0" i="0" u="none" strike="noStrike" dirty="0">
                        <a:solidFill>
                          <a:srgbClr val="000000"/>
                        </a:solidFill>
                        <a:effectLst/>
                        <a:latin typeface="Times New Roman"/>
                      </a:endParaRPr>
                    </a:p>
                  </a:txBody>
                  <a:tcPr marL="9525" marR="9525" marT="9525" marB="0" anchor="ctr"/>
                </a:tc>
                <a:extLst>
                  <a:ext uri="{0D108BD9-81ED-4DB2-BD59-A6C34878D82A}">
                    <a16:rowId xmlns="" xmlns:a16="http://schemas.microsoft.com/office/drawing/2014/main" val="10008"/>
                  </a:ext>
                </a:extLst>
              </a:tr>
            </a:tbl>
          </a:graphicData>
        </a:graphic>
      </p:graphicFrame>
      <p:sp>
        <p:nvSpPr>
          <p:cNvPr id="8" name="矩形 7"/>
          <p:cNvSpPr/>
          <p:nvPr/>
        </p:nvSpPr>
        <p:spPr>
          <a:xfrm>
            <a:off x="576730" y="5422661"/>
            <a:ext cx="11141321" cy="1092607"/>
          </a:xfrm>
          <a:prstGeom prst="rect">
            <a:avLst/>
          </a:prstGeom>
          <a:solidFill>
            <a:srgbClr val="92D050">
              <a:alpha val="30000"/>
            </a:srgbClr>
          </a:solidFill>
        </p:spPr>
        <p:txBody>
          <a:bodyPr wrap="square">
            <a:spAutoFit/>
          </a:bodyPr>
          <a:lstStyle/>
          <a:p>
            <a:pPr marL="285750" indent="-285750">
              <a:lnSpc>
                <a:spcPts val="2600"/>
              </a:lnSpc>
              <a:buFont typeface="Arial" panose="020B0604020202020204" pitchFamily="34" charset="0"/>
              <a:buChar char="•"/>
            </a:pPr>
            <a:r>
              <a:rPr lang="zh-CN" altLang="en-US" sz="1600" dirty="0"/>
              <a:t>所有项目建成</a:t>
            </a:r>
            <a:r>
              <a:rPr lang="zh-CN" altLang="en-US" sz="1600" dirty="0" smtClean="0"/>
              <a:t>后年</a:t>
            </a:r>
            <a:r>
              <a:rPr lang="zh-CN" altLang="en-US" sz="1600" dirty="0"/>
              <a:t>发电</a:t>
            </a:r>
            <a:r>
              <a:rPr lang="zh-CN" altLang="en-US" sz="1600" dirty="0" smtClean="0"/>
              <a:t>约</a:t>
            </a:r>
            <a:r>
              <a:rPr lang="en-US" altLang="zh-CN" sz="1600" dirty="0" smtClean="0"/>
              <a:t>80.84</a:t>
            </a:r>
            <a:r>
              <a:rPr lang="zh-CN" altLang="en-US" sz="1600" dirty="0"/>
              <a:t>亿</a:t>
            </a:r>
            <a:r>
              <a:rPr lang="en-US" altLang="zh-CN" sz="1600" dirty="0" err="1" smtClean="0"/>
              <a:t>kw•h</a:t>
            </a:r>
            <a:r>
              <a:rPr lang="zh-CN" altLang="en-US" sz="1600" dirty="0"/>
              <a:t>，相当于每年节约标煤</a:t>
            </a:r>
            <a:r>
              <a:rPr lang="zh-CN" altLang="en-US" sz="1600" dirty="0" smtClean="0"/>
              <a:t>量</a:t>
            </a:r>
            <a:r>
              <a:rPr lang="en-US" altLang="zh-CN" sz="1600" dirty="0" smtClean="0"/>
              <a:t>265.18</a:t>
            </a:r>
            <a:r>
              <a:rPr lang="zh-CN" altLang="en-US" sz="1600" dirty="0" smtClean="0"/>
              <a:t>万</a:t>
            </a:r>
            <a:r>
              <a:rPr lang="zh-CN" altLang="en-US" sz="1600" dirty="0" smtClean="0"/>
              <a:t>吨</a:t>
            </a:r>
            <a:r>
              <a:rPr lang="zh-CN" altLang="en-US" sz="1600" dirty="0"/>
              <a:t>，每年减少碳粉尘排</a:t>
            </a:r>
            <a:r>
              <a:rPr lang="zh-CN" altLang="en-US" sz="1600" dirty="0" smtClean="0"/>
              <a:t>风量</a:t>
            </a:r>
            <a:r>
              <a:rPr lang="en-US" altLang="zh-CN" sz="1600" dirty="0" smtClean="0"/>
              <a:t>219.90</a:t>
            </a:r>
            <a:r>
              <a:rPr lang="zh-CN" altLang="en-US" sz="1600" dirty="0" smtClean="0"/>
              <a:t>万</a:t>
            </a:r>
            <a:r>
              <a:rPr lang="zh-CN" altLang="en-US" sz="1600" dirty="0"/>
              <a:t>吨，每年减少二氧化硫</a:t>
            </a:r>
            <a:r>
              <a:rPr lang="zh-CN" altLang="en-US" sz="1600" dirty="0" smtClean="0"/>
              <a:t>排放量</a:t>
            </a:r>
            <a:r>
              <a:rPr lang="en-US" altLang="zh-CN" sz="1600" dirty="0" smtClean="0"/>
              <a:t>24.25</a:t>
            </a:r>
            <a:r>
              <a:rPr lang="zh-CN" altLang="en-US" sz="1600" dirty="0" smtClean="0"/>
              <a:t>万</a:t>
            </a:r>
            <a:r>
              <a:rPr lang="zh-CN" altLang="en-US" sz="1600" dirty="0"/>
              <a:t>吨，每年减少氮氧化物</a:t>
            </a:r>
            <a:r>
              <a:rPr lang="zh-CN" altLang="en-US" sz="1600" dirty="0" smtClean="0"/>
              <a:t>排放量</a:t>
            </a:r>
            <a:r>
              <a:rPr lang="en-US" altLang="zh-CN" sz="1600" dirty="0" smtClean="0"/>
              <a:t>12.13</a:t>
            </a:r>
            <a:r>
              <a:rPr lang="zh-CN" altLang="en-US" sz="1600" dirty="0" smtClean="0"/>
              <a:t>万</a:t>
            </a:r>
            <a:r>
              <a:rPr lang="zh-CN" altLang="en-US" sz="1600" dirty="0"/>
              <a:t>吨，每年减少二氧化碳减</a:t>
            </a:r>
            <a:r>
              <a:rPr lang="zh-CN" altLang="en-US" sz="1600" dirty="0" smtClean="0"/>
              <a:t>排量</a:t>
            </a:r>
            <a:r>
              <a:rPr lang="en-US" altLang="zh-CN" sz="1600" dirty="0" smtClean="0"/>
              <a:t>806.05</a:t>
            </a:r>
            <a:r>
              <a:rPr lang="zh-CN" altLang="en-US" sz="1600" dirty="0" smtClean="0"/>
              <a:t>万</a:t>
            </a:r>
            <a:r>
              <a:rPr lang="zh-CN" altLang="en-US" sz="1600" dirty="0"/>
              <a:t>吨。节能减排效益显著，符合可持续发展的原则，是国家能源战略的重要体现，也是实现碳达峰碳中和战略的重要抓手</a:t>
            </a:r>
            <a:r>
              <a:rPr lang="zh-CN" altLang="en-US" sz="1600" dirty="0" smtClean="0"/>
              <a:t>。</a:t>
            </a:r>
            <a:endParaRPr lang="zh-CN" altLang="en-US" sz="1600" dirty="0"/>
          </a:p>
        </p:txBody>
      </p:sp>
      <p:sp>
        <p:nvSpPr>
          <p:cNvPr id="9" name="矩形 8"/>
          <p:cNvSpPr/>
          <p:nvPr/>
        </p:nvSpPr>
        <p:spPr>
          <a:xfrm>
            <a:off x="520798" y="185637"/>
            <a:ext cx="2492990"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rPr>
              <a:t>四、示范效果和意义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1374985"/>
            <a:ext cx="540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endParaRPr lang="zh-CN" altLang="en-US" dirty="0">
              <a:solidFill>
                <a:prstClr val="white"/>
              </a:solidFill>
              <a:cs typeface="+mn-ea"/>
              <a:sym typeface="+mn-lt"/>
            </a:endParaRPr>
          </a:p>
        </p:txBody>
      </p:sp>
      <p:sp>
        <p:nvSpPr>
          <p:cNvPr id="7" name="矩形 6"/>
          <p:cNvSpPr/>
          <p:nvPr/>
        </p:nvSpPr>
        <p:spPr>
          <a:xfrm>
            <a:off x="572259" y="905303"/>
            <a:ext cx="6205545"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rPr>
              <a:t>“源网荷储一体化和多能互补”示范效果（</a:t>
            </a:r>
            <a:r>
              <a:rPr lang="en-US" altLang="zh-CN" sz="2000" b="1" dirty="0">
                <a:solidFill>
                  <a:srgbClr val="163896"/>
                </a:solidFill>
                <a:latin typeface="微软雅黑" panose="020B0503020204020204" pitchFamily="34" charset="-122"/>
                <a:ea typeface="微软雅黑" panose="020B0503020204020204" pitchFamily="34" charset="-122"/>
              </a:rPr>
              <a:t>2023</a:t>
            </a:r>
            <a:r>
              <a:rPr lang="zh-CN" altLang="en-US" sz="2000" b="1" dirty="0">
                <a:solidFill>
                  <a:srgbClr val="163896"/>
                </a:solidFill>
                <a:latin typeface="微软雅黑" panose="020B0503020204020204" pitchFamily="34" charset="-122"/>
                <a:ea typeface="微软雅黑" panose="020B0503020204020204" pitchFamily="34" charset="-122"/>
              </a:rPr>
              <a:t>年）</a:t>
            </a:r>
          </a:p>
        </p:txBody>
      </p:sp>
      <p:sp>
        <p:nvSpPr>
          <p:cNvPr id="9" name="矩形 8"/>
          <p:cNvSpPr/>
          <p:nvPr/>
        </p:nvSpPr>
        <p:spPr>
          <a:xfrm>
            <a:off x="520798" y="185637"/>
            <a:ext cx="2492990" cy="400110"/>
          </a:xfrm>
          <a:prstGeom prst="rect">
            <a:avLst/>
          </a:prstGeom>
        </p:spPr>
        <p:txBody>
          <a:bodyPr wrap="none">
            <a:spAutoFit/>
          </a:bodyPr>
          <a:lstStyle/>
          <a:p>
            <a:r>
              <a:rPr lang="zh-CN" altLang="en-US" sz="2000" b="1" dirty="0">
                <a:solidFill>
                  <a:srgbClr val="163896"/>
                </a:solidFill>
                <a:latin typeface="微软雅黑" panose="020B0503020204020204" pitchFamily="34" charset="-122"/>
                <a:ea typeface="微软雅黑" panose="020B0503020204020204" pitchFamily="34" charset="-122"/>
              </a:rPr>
              <a:t>四、示范效果和意义</a:t>
            </a:r>
          </a:p>
        </p:txBody>
      </p:sp>
      <p:sp>
        <p:nvSpPr>
          <p:cNvPr id="10" name="文本框 3"/>
          <p:cNvSpPr txBox="1"/>
          <p:nvPr/>
        </p:nvSpPr>
        <p:spPr>
          <a:xfrm>
            <a:off x="830321" y="1447870"/>
            <a:ext cx="10625189" cy="5262979"/>
          </a:xfrm>
          <a:prstGeom prst="rect">
            <a:avLst/>
          </a:prstGeom>
          <a:noFill/>
        </p:spPr>
        <p:txBody>
          <a:bodyPr wrap="square">
            <a:spAutoFit/>
          </a:bodyPr>
          <a:lstStyle/>
          <a:p>
            <a:pPr marL="171450">
              <a:lnSpc>
                <a:spcPct val="150000"/>
              </a:lnSpc>
              <a:defRPr/>
            </a:pPr>
            <a:r>
              <a:rPr lang="zh-CN" altLang="en-US" sz="16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优化能源架构，促进产业升级</a:t>
            </a:r>
          </a:p>
          <a:p>
            <a:pPr marL="171450" indent="457200">
              <a:lnSpc>
                <a:spcPct val="150000"/>
              </a:lnSpc>
              <a:defRPr/>
            </a:pPr>
            <a:r>
              <a:rPr lang="zh-CN" altLang="en-US"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“源网荷储一体化和多能互补”示范项目秉持“绿色、低碳、安全、高效、智慧、经济”的能源发展方针， 以风电、光伏等绿色清洁能源作为供能方式，提高区域可再生、清洁能源比重，减少碳排量；明阳可按照规划对信阳区域内的风、光资源进行一体化开发、建设、运营，培育，持续推动信阳新能源装备产业的发展；源网荷储一体化和多能互补示范项目能为信阳的新能源装备产业带来新增投资</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约</a:t>
            </a:r>
            <a:r>
              <a:rPr lang="en-US"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130</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亿</a:t>
            </a:r>
            <a:r>
              <a:rPr lang="zh-CN" altLang="en-US"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元，新增就业岗位约</a:t>
            </a:r>
            <a:r>
              <a:rPr lang="en-US"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1500</a:t>
            </a:r>
            <a:r>
              <a:rPr lang="zh-CN" altLang="en-US"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个，增加利税</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约</a:t>
            </a:r>
            <a:r>
              <a:rPr lang="en-US"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亿</a:t>
            </a:r>
            <a:r>
              <a:rPr lang="zh-CN" altLang="en-US"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元。</a:t>
            </a:r>
            <a:endPar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171450">
              <a:lnSpc>
                <a:spcPct val="150000"/>
              </a:lnSpc>
              <a:defRPr/>
            </a:pPr>
            <a:r>
              <a:rPr lang="zh-CN" altLang="en-US" sz="1600" b="1"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降低</a:t>
            </a:r>
            <a:r>
              <a:rPr lang="zh-CN" altLang="en-US" sz="16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用能成本，吸引更多耗能企业入驻</a:t>
            </a:r>
            <a:endParaRPr lang="en-US" altLang="zh-CN" sz="16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171450" indent="324000">
              <a:lnSpc>
                <a:spcPct val="150000"/>
              </a:lnSpc>
              <a:defRPr/>
            </a:pP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“源</a:t>
            </a:r>
            <a:r>
              <a:rPr lang="zh-CN" altLang="en-US"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网荷储一体化和多能</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互补”示范</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项目</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将</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以</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让利形式</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普惠</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信阳市</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的</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用户，在市电的电价基础上优惠</a:t>
            </a:r>
            <a:r>
              <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0.05</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元</a:t>
            </a:r>
            <a:r>
              <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/kWh</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左右向签署购电协议的用户让利，降低用户的用能成本，</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为</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信阳市</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贴</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上“价格洼地”、“低碳城市”等标签，创造良好的营商环境和产业生态圈，吸引更多高耗能企业入驻，创造更多就业岗位，提高城市竞争力。</a:t>
            </a:r>
            <a:endPar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171450">
              <a:lnSpc>
                <a:spcPct val="150000"/>
              </a:lnSpc>
              <a:defRPr/>
            </a:pPr>
            <a:r>
              <a:rPr lang="zh-CN" altLang="en-US" sz="1600" b="1" kern="0" dirty="0" smtClean="0">
                <a:solidFill>
                  <a:prstClr val="black"/>
                </a:solidFill>
                <a:latin typeface="微软雅黑" panose="020B0503020204020204" pitchFamily="34" charset="-122"/>
                <a:ea typeface="微软雅黑" panose="020B0503020204020204" pitchFamily="34" charset="-122"/>
              </a:rPr>
              <a:t>社会效益</a:t>
            </a:r>
            <a:endParaRPr lang="en-US" altLang="zh-CN" sz="1600" b="1" kern="0" dirty="0">
              <a:solidFill>
                <a:prstClr val="black"/>
              </a:solidFill>
              <a:latin typeface="微软雅黑" panose="020B0503020204020204" pitchFamily="34" charset="-122"/>
              <a:ea typeface="微软雅黑" panose="020B0503020204020204" pitchFamily="34" charset="-122"/>
            </a:endParaRPr>
          </a:p>
          <a:p>
            <a:pPr marL="171450" indent="324000">
              <a:lnSpc>
                <a:spcPct val="150000"/>
              </a:lnSpc>
              <a:defRPr/>
            </a:pP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明阳除了提供常规的发、配、售电相关业务之外，还可以有偿为各类用户提供增值服务。</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依托</a:t>
            </a:r>
            <a:r>
              <a:rPr lang="zh-CN" altLang="en-US"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“源网荷储一体化和多能互补”示范</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项目</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建设</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电动汽车充电装置、共享电源、制氢及供氢、应急供电、售电服务等增值服务；</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在</a:t>
            </a:r>
            <a:r>
              <a:rPr lang="zh-CN" altLang="en-US"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信阳市</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成立</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项目投资</a:t>
            </a:r>
            <a:r>
              <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运营</a:t>
            </a:r>
            <a:r>
              <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售电</a:t>
            </a:r>
            <a:r>
              <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能源服务</a:t>
            </a:r>
            <a:r>
              <a:rPr lang="zh-CN" altLang="zh-CN" sz="16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公司，</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提供</a:t>
            </a:r>
            <a:r>
              <a:rPr lang="en-US"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300</a:t>
            </a:r>
            <a:r>
              <a:rPr lang="zh-CN" altLang="zh-CN" sz="16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个就业岗位。</a:t>
            </a:r>
            <a:endParaRPr lang="zh-CN" altLang="zh-CN" sz="16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6168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37786" y="197010"/>
            <a:ext cx="3005951" cy="400110"/>
          </a:xfrm>
          <a:prstGeom prst="rect">
            <a:avLst/>
          </a:prstGeom>
        </p:spPr>
        <p:txBody>
          <a:bodyPr wrap="none">
            <a:spAutoFit/>
          </a:bodyPr>
          <a:lstStyle/>
          <a:p>
            <a:r>
              <a:rPr lang="zh-CN" altLang="en-US" sz="2000" b="1" dirty="0">
                <a:solidFill>
                  <a:srgbClr val="163896"/>
                </a:solidFill>
                <a:latin typeface="+mn-ea"/>
                <a:cs typeface="+mn-ea"/>
                <a:sym typeface="+mn-lt"/>
              </a:rPr>
              <a:t>现代能源体系的建设背景</a:t>
            </a:r>
            <a:endParaRPr lang="en-US" altLang="zh-CN" sz="2000" b="1" dirty="0">
              <a:solidFill>
                <a:srgbClr val="163896"/>
              </a:solidFill>
              <a:latin typeface="+mn-ea"/>
              <a:cs typeface="+mn-ea"/>
              <a:sym typeface="+mn-lt"/>
            </a:endParaRPr>
          </a:p>
        </p:txBody>
      </p:sp>
      <p:pic>
        <p:nvPicPr>
          <p:cNvPr id="12" name="图片 11"/>
          <p:cNvPicPr>
            <a:picLocks noChangeAspect="1"/>
          </p:cNvPicPr>
          <p:nvPr/>
        </p:nvPicPr>
        <p:blipFill>
          <a:blip r:embed="rId3"/>
          <a:stretch>
            <a:fillRect/>
          </a:stretch>
        </p:blipFill>
        <p:spPr>
          <a:xfrm>
            <a:off x="557882" y="1365857"/>
            <a:ext cx="3869101" cy="2545009"/>
          </a:xfrm>
          <a:prstGeom prst="rect">
            <a:avLst/>
          </a:prstGeom>
        </p:spPr>
      </p:pic>
      <p:sp>
        <p:nvSpPr>
          <p:cNvPr id="13" name="矩形 12"/>
          <p:cNvSpPr/>
          <p:nvPr/>
        </p:nvSpPr>
        <p:spPr>
          <a:xfrm>
            <a:off x="557883" y="909920"/>
            <a:ext cx="3869100" cy="369332"/>
          </a:xfrm>
          <a:prstGeom prst="rect">
            <a:avLst/>
          </a:prstGeom>
          <a:noFill/>
        </p:spPr>
        <p:txBody>
          <a:bodyPr wrap="square">
            <a:spAutoFit/>
          </a:bodyPr>
          <a:lstStyle/>
          <a:p>
            <a:pPr algn="ctr"/>
            <a:r>
              <a:rPr lang="zh-CN" altLang="en-US" sz="1800" b="1" dirty="0">
                <a:solidFill>
                  <a:srgbClr val="163896"/>
                </a:solidFill>
                <a:latin typeface="+mn-ea"/>
                <a:cs typeface="+mn-ea"/>
                <a:sym typeface="+mn-lt"/>
              </a:rPr>
              <a:t>指导思想</a:t>
            </a:r>
            <a:endParaRPr lang="en-US" altLang="zh-CN" sz="1800" b="1" dirty="0">
              <a:solidFill>
                <a:srgbClr val="163896"/>
              </a:solidFill>
              <a:latin typeface="+mn-ea"/>
              <a:cs typeface="+mn-ea"/>
              <a:sym typeface="+mn-lt"/>
            </a:endParaRPr>
          </a:p>
        </p:txBody>
      </p:sp>
      <p:sp>
        <p:nvSpPr>
          <p:cNvPr id="10" name="TextBox 9"/>
          <p:cNvSpPr txBox="1"/>
          <p:nvPr/>
        </p:nvSpPr>
        <p:spPr>
          <a:xfrm>
            <a:off x="762547" y="4429463"/>
            <a:ext cx="3620968" cy="1938992"/>
          </a:xfrm>
          <a:prstGeom prst="rect">
            <a:avLst/>
          </a:prstGeom>
          <a:noFill/>
        </p:spPr>
        <p:txBody>
          <a:bodyPr wrap="square" rtlCol="0">
            <a:spAutoFit/>
          </a:bodyPr>
          <a:lstStyle/>
          <a:p>
            <a:pPr marL="285750" indent="-285750">
              <a:lnSpc>
                <a:spcPts val="2400"/>
              </a:lnSpc>
              <a:buFont typeface="Wingdings" panose="05000000000000000000" pitchFamily="2" charset="2"/>
              <a:buChar char="n"/>
            </a:pPr>
            <a:r>
              <a:rPr lang="zh-CN" altLang="en-US" sz="1600" b="1" dirty="0">
                <a:solidFill>
                  <a:srgbClr val="163896"/>
                </a:solidFill>
                <a:latin typeface="+mn-ea"/>
              </a:rPr>
              <a:t>面向全球承诺目标：                    </a:t>
            </a:r>
            <a:r>
              <a:rPr lang="en-US" altLang="zh-CN" sz="1600" dirty="0">
                <a:solidFill>
                  <a:prstClr val="black"/>
                </a:solidFill>
                <a:latin typeface="+mn-ea"/>
              </a:rPr>
              <a:t>2030</a:t>
            </a:r>
            <a:r>
              <a:rPr lang="zh-CN" altLang="en-US" sz="1600" dirty="0">
                <a:solidFill>
                  <a:prstClr val="black"/>
                </a:solidFill>
                <a:latin typeface="+mn-ea"/>
              </a:rPr>
              <a:t>达峰，</a:t>
            </a:r>
            <a:r>
              <a:rPr lang="en-US" altLang="zh-CN" sz="1600" dirty="0">
                <a:solidFill>
                  <a:prstClr val="black"/>
                </a:solidFill>
                <a:latin typeface="+mn-ea"/>
              </a:rPr>
              <a:t>2060</a:t>
            </a:r>
            <a:r>
              <a:rPr lang="zh-CN" altLang="en-US" sz="1600" dirty="0">
                <a:solidFill>
                  <a:prstClr val="black"/>
                </a:solidFill>
                <a:latin typeface="+mn-ea"/>
              </a:rPr>
              <a:t>中和</a:t>
            </a:r>
            <a:endParaRPr lang="en-US" altLang="zh-CN" sz="1600" b="1" dirty="0">
              <a:solidFill>
                <a:prstClr val="black"/>
              </a:solidFill>
              <a:latin typeface="+mn-ea"/>
            </a:endParaRPr>
          </a:p>
          <a:p>
            <a:pPr marL="285750" indent="-285750">
              <a:lnSpc>
                <a:spcPts val="2400"/>
              </a:lnSpc>
              <a:buFont typeface="Wingdings" panose="05000000000000000000" pitchFamily="2" charset="2"/>
              <a:buChar char="n"/>
            </a:pPr>
            <a:r>
              <a:rPr lang="zh-CN" altLang="en-US" sz="1600" b="1" dirty="0">
                <a:solidFill>
                  <a:srgbClr val="163896"/>
                </a:solidFill>
                <a:latin typeface="+mn-ea"/>
              </a:rPr>
              <a:t>承诺目标细化：                           </a:t>
            </a:r>
            <a:r>
              <a:rPr lang="en-US" altLang="zh-CN" sz="1600" dirty="0">
                <a:solidFill>
                  <a:prstClr val="black"/>
                </a:solidFill>
                <a:latin typeface="+mn-ea"/>
              </a:rPr>
              <a:t>2030</a:t>
            </a:r>
            <a:r>
              <a:rPr lang="zh-CN" altLang="en-US" sz="1600" dirty="0">
                <a:solidFill>
                  <a:prstClr val="black"/>
                </a:solidFill>
                <a:latin typeface="+mn-ea"/>
              </a:rPr>
              <a:t>非化石能源占比</a:t>
            </a:r>
            <a:r>
              <a:rPr lang="en-US" altLang="zh-CN" sz="1600" dirty="0">
                <a:solidFill>
                  <a:prstClr val="black"/>
                </a:solidFill>
                <a:latin typeface="+mn-ea"/>
              </a:rPr>
              <a:t>25%</a:t>
            </a:r>
          </a:p>
          <a:p>
            <a:pPr marL="285750" indent="-285750">
              <a:lnSpc>
                <a:spcPts val="2400"/>
              </a:lnSpc>
              <a:buFont typeface="Wingdings" panose="05000000000000000000" pitchFamily="2" charset="2"/>
              <a:buChar char="n"/>
            </a:pPr>
            <a:r>
              <a:rPr lang="zh-CN" altLang="en-US" sz="1600" b="1" dirty="0">
                <a:solidFill>
                  <a:srgbClr val="163896"/>
                </a:solidFill>
                <a:latin typeface="+mn-ea"/>
              </a:rPr>
              <a:t>清洁能源省目标：                        </a:t>
            </a:r>
            <a:r>
              <a:rPr lang="en-US" altLang="zh-CN" sz="1600" dirty="0">
                <a:solidFill>
                  <a:prstClr val="black"/>
                </a:solidFill>
                <a:latin typeface="+mn-ea"/>
              </a:rPr>
              <a:t>2030</a:t>
            </a:r>
            <a:r>
              <a:rPr lang="zh-CN" altLang="en-US" sz="1600" dirty="0">
                <a:solidFill>
                  <a:prstClr val="black"/>
                </a:solidFill>
                <a:latin typeface="+mn-ea"/>
              </a:rPr>
              <a:t>清洁电量占比</a:t>
            </a:r>
            <a:r>
              <a:rPr lang="en-US" altLang="zh-CN" sz="1600" dirty="0">
                <a:solidFill>
                  <a:prstClr val="black"/>
                </a:solidFill>
                <a:latin typeface="+mn-ea"/>
              </a:rPr>
              <a:t>48%</a:t>
            </a:r>
            <a:endParaRPr lang="zh-CN" altLang="en-US" sz="1800" dirty="0">
              <a:solidFill>
                <a:prstClr val="black"/>
              </a:solidFill>
              <a:latin typeface="+mn-ea"/>
            </a:endParaRPr>
          </a:p>
        </p:txBody>
      </p:sp>
      <p:sp>
        <p:nvSpPr>
          <p:cNvPr id="21" name="矩形 20"/>
          <p:cNvSpPr/>
          <p:nvPr/>
        </p:nvSpPr>
        <p:spPr>
          <a:xfrm>
            <a:off x="4501322" y="909920"/>
            <a:ext cx="3515303" cy="369332"/>
          </a:xfrm>
          <a:prstGeom prst="rect">
            <a:avLst/>
          </a:prstGeom>
          <a:noFill/>
        </p:spPr>
        <p:txBody>
          <a:bodyPr wrap="square">
            <a:spAutoFit/>
          </a:bodyPr>
          <a:lstStyle/>
          <a:p>
            <a:pPr algn="ctr"/>
            <a:r>
              <a:rPr lang="zh-CN" altLang="en-US" sz="1800" b="1" dirty="0">
                <a:solidFill>
                  <a:srgbClr val="163896"/>
                </a:solidFill>
                <a:latin typeface="+mn-ea"/>
                <a:cs typeface="+mn-ea"/>
                <a:sym typeface="+mn-lt"/>
              </a:rPr>
              <a:t>行动纲要</a:t>
            </a:r>
            <a:endParaRPr lang="en-US" altLang="zh-CN" sz="1800" b="1" dirty="0">
              <a:solidFill>
                <a:srgbClr val="163896"/>
              </a:solidFill>
              <a:latin typeface="+mn-ea"/>
              <a:cs typeface="+mn-ea"/>
              <a:sym typeface="+mn-lt"/>
            </a:endParaRPr>
          </a:p>
        </p:txBody>
      </p:sp>
      <p:sp>
        <p:nvSpPr>
          <p:cNvPr id="22" name="TextBox 21"/>
          <p:cNvSpPr txBox="1"/>
          <p:nvPr/>
        </p:nvSpPr>
        <p:spPr>
          <a:xfrm>
            <a:off x="4491273" y="4429463"/>
            <a:ext cx="3502856" cy="1938992"/>
          </a:xfrm>
          <a:prstGeom prst="rect">
            <a:avLst/>
          </a:prstGeom>
          <a:noFill/>
        </p:spPr>
        <p:txBody>
          <a:bodyPr wrap="square" rtlCol="0">
            <a:spAutoFit/>
          </a:bodyPr>
          <a:lstStyle/>
          <a:p>
            <a:pPr marL="342900" indent="-342900">
              <a:lnSpc>
                <a:spcPts val="2400"/>
              </a:lnSpc>
              <a:buFont typeface="Wingdings" panose="05000000000000000000" pitchFamily="2" charset="2"/>
              <a:buChar char="n"/>
            </a:pPr>
            <a:r>
              <a:rPr lang="zh-CN" altLang="en-US" sz="1600" b="1" dirty="0">
                <a:solidFill>
                  <a:srgbClr val="163896"/>
                </a:solidFill>
                <a:latin typeface="+mn-ea"/>
              </a:rPr>
              <a:t>能源结构由粗放转向集约：</a:t>
            </a:r>
            <a:endParaRPr lang="en-US" altLang="zh-CN" sz="1600" b="1" dirty="0">
              <a:solidFill>
                <a:srgbClr val="163896"/>
              </a:solidFill>
              <a:latin typeface="+mn-ea"/>
            </a:endParaRPr>
          </a:p>
          <a:p>
            <a:pPr>
              <a:lnSpc>
                <a:spcPts val="2400"/>
              </a:lnSpc>
            </a:pPr>
            <a:r>
              <a:rPr lang="zh-CN" altLang="en-US" sz="1600" dirty="0">
                <a:solidFill>
                  <a:prstClr val="black"/>
                </a:solidFill>
                <a:latin typeface="+mn-ea"/>
              </a:rPr>
              <a:t>      引导产业结构集约发展</a:t>
            </a:r>
            <a:endParaRPr lang="en-US" altLang="zh-CN" sz="1600" dirty="0">
              <a:solidFill>
                <a:prstClr val="black"/>
              </a:solidFill>
              <a:latin typeface="+mn-ea"/>
            </a:endParaRPr>
          </a:p>
          <a:p>
            <a:pPr marL="285750" indent="-285750">
              <a:lnSpc>
                <a:spcPts val="2400"/>
              </a:lnSpc>
              <a:buFont typeface="Wingdings" panose="05000000000000000000" pitchFamily="2" charset="2"/>
              <a:buChar char="n"/>
            </a:pPr>
            <a:r>
              <a:rPr lang="zh-CN" altLang="en-US" sz="1600" b="1" dirty="0">
                <a:solidFill>
                  <a:srgbClr val="163896"/>
                </a:solidFill>
                <a:latin typeface="+mn-ea"/>
              </a:rPr>
              <a:t>能源消费由低效转向高效：</a:t>
            </a:r>
            <a:endParaRPr lang="en-US" altLang="zh-CN" sz="1600" b="1" dirty="0">
              <a:solidFill>
                <a:srgbClr val="163896"/>
              </a:solidFill>
              <a:latin typeface="+mn-ea"/>
            </a:endParaRPr>
          </a:p>
          <a:p>
            <a:pPr>
              <a:lnSpc>
                <a:spcPts val="2400"/>
              </a:lnSpc>
            </a:pPr>
            <a:r>
              <a:rPr lang="zh-CN" altLang="en-US" sz="1600" dirty="0">
                <a:solidFill>
                  <a:prstClr val="black"/>
                </a:solidFill>
                <a:latin typeface="+mn-ea"/>
              </a:rPr>
              <a:t>      电力、工业、建筑、交通提效</a:t>
            </a:r>
            <a:endParaRPr lang="en-US" altLang="zh-CN" sz="1600" dirty="0">
              <a:solidFill>
                <a:prstClr val="black"/>
              </a:solidFill>
              <a:latin typeface="+mn-ea"/>
            </a:endParaRPr>
          </a:p>
          <a:p>
            <a:pPr marL="285750" indent="-285750">
              <a:lnSpc>
                <a:spcPts val="2400"/>
              </a:lnSpc>
              <a:buFont typeface="Wingdings" panose="05000000000000000000" pitchFamily="2" charset="2"/>
              <a:buChar char="n"/>
            </a:pPr>
            <a:r>
              <a:rPr lang="zh-CN" altLang="en-US" sz="1600" b="1" dirty="0">
                <a:solidFill>
                  <a:srgbClr val="163896"/>
                </a:solidFill>
                <a:latin typeface="+mn-ea"/>
              </a:rPr>
              <a:t>能源生产由高碳转向低碳：</a:t>
            </a:r>
            <a:endParaRPr lang="en-US" altLang="zh-CN" sz="1600" b="1" dirty="0">
              <a:solidFill>
                <a:srgbClr val="163896"/>
              </a:solidFill>
              <a:latin typeface="+mn-ea"/>
            </a:endParaRPr>
          </a:p>
          <a:p>
            <a:pPr>
              <a:lnSpc>
                <a:spcPts val="2400"/>
              </a:lnSpc>
            </a:pPr>
            <a:r>
              <a:rPr lang="zh-CN" altLang="en-US" sz="1600" dirty="0">
                <a:solidFill>
                  <a:prstClr val="black"/>
                </a:solidFill>
                <a:latin typeface="+mn-ea"/>
              </a:rPr>
              <a:t>      清洁能源、可再生能源替代</a:t>
            </a:r>
            <a:endParaRPr lang="zh-CN" altLang="en-US" sz="1800" dirty="0">
              <a:solidFill>
                <a:prstClr val="black"/>
              </a:solidFill>
              <a:latin typeface="+mn-ea"/>
            </a:endParaRPr>
          </a:p>
        </p:txBody>
      </p:sp>
      <p:grpSp>
        <p:nvGrpSpPr>
          <p:cNvPr id="4" name="组合 3"/>
          <p:cNvGrpSpPr/>
          <p:nvPr/>
        </p:nvGrpSpPr>
        <p:grpSpPr>
          <a:xfrm>
            <a:off x="4501320" y="1352398"/>
            <a:ext cx="3404754" cy="2558469"/>
            <a:chOff x="4561608" y="1312206"/>
            <a:chExt cx="3404754" cy="2558469"/>
          </a:xfrm>
        </p:grpSpPr>
        <p:pic>
          <p:nvPicPr>
            <p:cNvPr id="1029" name="Picture 5"/>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61610" y="2337955"/>
              <a:ext cx="3404752" cy="153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1608" y="1312206"/>
              <a:ext cx="3404754" cy="137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矩形 24"/>
          <p:cNvSpPr/>
          <p:nvPr/>
        </p:nvSpPr>
        <p:spPr>
          <a:xfrm>
            <a:off x="8016625" y="909920"/>
            <a:ext cx="3404754" cy="369332"/>
          </a:xfrm>
          <a:prstGeom prst="rect">
            <a:avLst/>
          </a:prstGeom>
          <a:noFill/>
        </p:spPr>
        <p:txBody>
          <a:bodyPr wrap="square">
            <a:spAutoFit/>
          </a:bodyPr>
          <a:lstStyle/>
          <a:p>
            <a:pPr algn="ctr"/>
            <a:r>
              <a:rPr lang="zh-CN" altLang="en-US" sz="1800" b="1" dirty="0">
                <a:solidFill>
                  <a:srgbClr val="163896"/>
                </a:solidFill>
                <a:latin typeface="+mn-ea"/>
                <a:cs typeface="+mn-ea"/>
                <a:sym typeface="+mn-lt"/>
              </a:rPr>
              <a:t>两个一体化</a:t>
            </a:r>
            <a:endParaRPr lang="en-US" altLang="zh-CN" sz="1800" b="1" dirty="0">
              <a:solidFill>
                <a:srgbClr val="163896"/>
              </a:solidFill>
              <a:latin typeface="+mn-ea"/>
              <a:cs typeface="+mn-ea"/>
              <a:sym typeface="+mn-lt"/>
            </a:endParaRPr>
          </a:p>
        </p:txBody>
      </p:sp>
      <p:grpSp>
        <p:nvGrpSpPr>
          <p:cNvPr id="5" name="组合 4"/>
          <p:cNvGrpSpPr/>
          <p:nvPr/>
        </p:nvGrpSpPr>
        <p:grpSpPr>
          <a:xfrm>
            <a:off x="8016625" y="1352397"/>
            <a:ext cx="3404754" cy="2558469"/>
            <a:chOff x="8076913" y="1312205"/>
            <a:chExt cx="3404754" cy="2558469"/>
          </a:xfrm>
        </p:grpSpPr>
        <p:pic>
          <p:nvPicPr>
            <p:cNvPr id="1027" name="Picture 3" descr="D:\Users\111647\桌面\1号文.jpg"/>
            <p:cNvPicPr>
              <a:picLocks noChangeAspect="1" noChangeArrowheads="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t="12748"/>
            <a:stretch>
              <a:fillRect/>
            </a:stretch>
          </p:blipFill>
          <p:spPr bwMode="auto">
            <a:xfrm>
              <a:off x="8076913" y="1312205"/>
              <a:ext cx="3404754" cy="255846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D:\Users\111647\桌面\1号文.jpg"/>
            <p:cNvPicPr>
              <a:picLocks noChangeAspect="1" noChangeArrowheads="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t="12748" b="55545"/>
            <a:stretch>
              <a:fillRect/>
            </a:stretch>
          </p:blipFill>
          <p:spPr bwMode="auto">
            <a:xfrm>
              <a:off x="8076913" y="1512137"/>
              <a:ext cx="3404754" cy="929729"/>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8006577" y="4429463"/>
            <a:ext cx="3402629" cy="1938992"/>
          </a:xfrm>
          <a:prstGeom prst="rect">
            <a:avLst/>
          </a:prstGeom>
          <a:noFill/>
        </p:spPr>
        <p:txBody>
          <a:bodyPr wrap="square" rtlCol="0">
            <a:spAutoFit/>
          </a:bodyPr>
          <a:lstStyle/>
          <a:p>
            <a:pPr marL="342900" indent="-342900">
              <a:lnSpc>
                <a:spcPts val="2400"/>
              </a:lnSpc>
              <a:buFont typeface="Wingdings" panose="05000000000000000000" pitchFamily="2" charset="2"/>
              <a:buChar char="n"/>
            </a:pPr>
            <a:r>
              <a:rPr lang="zh-CN" altLang="en-US" sz="1600" b="1" dirty="0">
                <a:solidFill>
                  <a:srgbClr val="163896"/>
                </a:solidFill>
                <a:latin typeface="+mn-ea"/>
              </a:rPr>
              <a:t>清洁低碳替代：</a:t>
            </a:r>
            <a:endParaRPr lang="en-US" altLang="zh-CN" sz="1600" b="1" dirty="0">
              <a:solidFill>
                <a:srgbClr val="163896"/>
              </a:solidFill>
              <a:latin typeface="+mn-ea"/>
            </a:endParaRPr>
          </a:p>
          <a:p>
            <a:pPr>
              <a:lnSpc>
                <a:spcPts val="2400"/>
              </a:lnSpc>
            </a:pPr>
            <a:r>
              <a:rPr lang="en-US" altLang="zh-CN" sz="1600" b="1" dirty="0">
                <a:solidFill>
                  <a:srgbClr val="163896"/>
                </a:solidFill>
                <a:latin typeface="+mn-ea"/>
              </a:rPr>
              <a:t>      </a:t>
            </a:r>
            <a:r>
              <a:rPr lang="zh-CN" altLang="en-US" sz="1600" dirty="0">
                <a:solidFill>
                  <a:prstClr val="black"/>
                </a:solidFill>
                <a:latin typeface="+mn-ea"/>
              </a:rPr>
              <a:t>用清洁能源代煤、代油、代气</a:t>
            </a:r>
            <a:endParaRPr lang="en-US" altLang="zh-CN" sz="1600" dirty="0">
              <a:solidFill>
                <a:prstClr val="black"/>
              </a:solidFill>
              <a:latin typeface="+mn-ea"/>
            </a:endParaRPr>
          </a:p>
          <a:p>
            <a:pPr marL="342900" indent="-342900">
              <a:lnSpc>
                <a:spcPts val="2400"/>
              </a:lnSpc>
              <a:buFont typeface="Wingdings" panose="05000000000000000000" pitchFamily="2" charset="2"/>
              <a:buChar char="n"/>
            </a:pPr>
            <a:r>
              <a:rPr lang="zh-CN" altLang="en-US" sz="1600" b="1" dirty="0">
                <a:solidFill>
                  <a:srgbClr val="163896"/>
                </a:solidFill>
                <a:latin typeface="+mn-ea"/>
              </a:rPr>
              <a:t>两个一体化支撑推进：</a:t>
            </a:r>
            <a:endParaRPr lang="en-US" altLang="zh-CN" sz="1600" b="1" dirty="0">
              <a:solidFill>
                <a:srgbClr val="163896"/>
              </a:solidFill>
              <a:latin typeface="+mn-ea"/>
            </a:endParaRPr>
          </a:p>
          <a:p>
            <a:pPr>
              <a:lnSpc>
                <a:spcPts val="2400"/>
              </a:lnSpc>
            </a:pPr>
            <a:r>
              <a:rPr lang="zh-CN" altLang="en-US" sz="1600" dirty="0">
                <a:solidFill>
                  <a:prstClr val="black"/>
                </a:solidFill>
                <a:latin typeface="+mn-ea"/>
              </a:rPr>
              <a:t>      源侧、负荷侧风光储一体化</a:t>
            </a:r>
            <a:endParaRPr lang="en-US" altLang="zh-CN" sz="1600" dirty="0">
              <a:solidFill>
                <a:prstClr val="black"/>
              </a:solidFill>
              <a:latin typeface="+mn-ea"/>
            </a:endParaRPr>
          </a:p>
          <a:p>
            <a:pPr marL="342900" indent="-342900">
              <a:lnSpc>
                <a:spcPts val="2400"/>
              </a:lnSpc>
              <a:buFont typeface="Wingdings" panose="05000000000000000000" pitchFamily="2" charset="2"/>
              <a:buChar char="n"/>
            </a:pPr>
            <a:r>
              <a:rPr lang="zh-CN" altLang="en-US" sz="1600" b="1" dirty="0">
                <a:solidFill>
                  <a:srgbClr val="163896"/>
                </a:solidFill>
                <a:latin typeface="+mn-ea"/>
              </a:rPr>
              <a:t>现代电网体系：</a:t>
            </a:r>
            <a:endParaRPr lang="en-US" altLang="zh-CN" sz="1600" b="1" dirty="0">
              <a:solidFill>
                <a:srgbClr val="163896"/>
              </a:solidFill>
              <a:latin typeface="+mn-ea"/>
            </a:endParaRPr>
          </a:p>
          <a:p>
            <a:pPr>
              <a:lnSpc>
                <a:spcPts val="2400"/>
              </a:lnSpc>
            </a:pPr>
            <a:r>
              <a:rPr lang="zh-CN" altLang="en-US" sz="1600" dirty="0">
                <a:solidFill>
                  <a:prstClr val="black"/>
                </a:solidFill>
                <a:latin typeface="+mn-ea"/>
              </a:rPr>
              <a:t>      构建以清洁能源为主的坚强电网</a:t>
            </a:r>
            <a:endParaRPr lang="zh-CN" altLang="en-US" sz="1800" dirty="0">
              <a:solidFill>
                <a:prstClr val="black"/>
              </a:solidFill>
              <a:latin typeface="+mn-ea"/>
            </a:endParaRPr>
          </a:p>
        </p:txBody>
      </p:sp>
      <p:sp>
        <p:nvSpPr>
          <p:cNvPr id="32" name="矩形 31"/>
          <p:cNvSpPr/>
          <p:nvPr/>
        </p:nvSpPr>
        <p:spPr>
          <a:xfrm>
            <a:off x="557882" y="4011530"/>
            <a:ext cx="3515303" cy="369332"/>
          </a:xfrm>
          <a:prstGeom prst="rect">
            <a:avLst/>
          </a:prstGeom>
          <a:noFill/>
        </p:spPr>
        <p:txBody>
          <a:bodyPr wrap="square">
            <a:spAutoFit/>
          </a:bodyPr>
          <a:lstStyle/>
          <a:p>
            <a:pPr algn="ctr"/>
            <a:r>
              <a:rPr lang="zh-CN" altLang="en-US" sz="1800" b="1" dirty="0">
                <a:solidFill>
                  <a:srgbClr val="163896"/>
                </a:solidFill>
                <a:latin typeface="+mn-ea"/>
                <a:cs typeface="+mn-ea"/>
                <a:sym typeface="+mn-lt"/>
              </a:rPr>
              <a:t>碳达峰碳中和</a:t>
            </a:r>
            <a:endParaRPr lang="en-US" altLang="zh-CN" sz="1800" b="1" dirty="0">
              <a:solidFill>
                <a:srgbClr val="163896"/>
              </a:solidFill>
              <a:latin typeface="+mn-ea"/>
              <a:cs typeface="+mn-ea"/>
              <a:sym typeface="+mn-lt"/>
            </a:endParaRPr>
          </a:p>
        </p:txBody>
      </p:sp>
      <p:sp>
        <p:nvSpPr>
          <p:cNvPr id="33" name="矩形 32"/>
          <p:cNvSpPr/>
          <p:nvPr/>
        </p:nvSpPr>
        <p:spPr>
          <a:xfrm>
            <a:off x="4501320" y="4011530"/>
            <a:ext cx="3515303" cy="369332"/>
          </a:xfrm>
          <a:prstGeom prst="rect">
            <a:avLst/>
          </a:prstGeom>
          <a:noFill/>
        </p:spPr>
        <p:txBody>
          <a:bodyPr wrap="square">
            <a:spAutoFit/>
          </a:bodyPr>
          <a:lstStyle/>
          <a:p>
            <a:pPr algn="ctr"/>
            <a:r>
              <a:rPr lang="zh-CN" altLang="en-US" sz="1800" b="1" dirty="0">
                <a:solidFill>
                  <a:srgbClr val="163896"/>
                </a:solidFill>
                <a:latin typeface="+mn-ea"/>
                <a:cs typeface="+mn-ea"/>
                <a:sym typeface="+mn-lt"/>
              </a:rPr>
              <a:t>能源革命</a:t>
            </a:r>
            <a:endParaRPr lang="en-US" altLang="zh-CN" sz="1800" b="1" dirty="0">
              <a:solidFill>
                <a:srgbClr val="163896"/>
              </a:solidFill>
              <a:latin typeface="+mn-ea"/>
              <a:cs typeface="+mn-ea"/>
              <a:sym typeface="+mn-lt"/>
            </a:endParaRPr>
          </a:p>
        </p:txBody>
      </p:sp>
      <p:sp>
        <p:nvSpPr>
          <p:cNvPr id="34" name="矩形 33"/>
          <p:cNvSpPr/>
          <p:nvPr/>
        </p:nvSpPr>
        <p:spPr>
          <a:xfrm>
            <a:off x="8016625" y="4043113"/>
            <a:ext cx="3404754" cy="369332"/>
          </a:xfrm>
          <a:prstGeom prst="rect">
            <a:avLst/>
          </a:prstGeom>
          <a:noFill/>
        </p:spPr>
        <p:txBody>
          <a:bodyPr wrap="square">
            <a:spAutoFit/>
          </a:bodyPr>
          <a:lstStyle/>
          <a:p>
            <a:pPr algn="ctr"/>
            <a:r>
              <a:rPr lang="zh-CN" altLang="en-US" sz="1800" b="1" dirty="0">
                <a:solidFill>
                  <a:srgbClr val="163896"/>
                </a:solidFill>
                <a:latin typeface="+mn-ea"/>
                <a:cs typeface="+mn-ea"/>
                <a:sym typeface="+mn-lt"/>
              </a:rPr>
              <a:t>清洁、低碳</a:t>
            </a:r>
            <a:endParaRPr lang="en-US" altLang="zh-CN" sz="1800" b="1" dirty="0">
              <a:solidFill>
                <a:srgbClr val="163896"/>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1374985"/>
            <a:ext cx="234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6" name="矩形 5"/>
          <p:cNvSpPr/>
          <p:nvPr/>
        </p:nvSpPr>
        <p:spPr>
          <a:xfrm>
            <a:off x="572259" y="905303"/>
            <a:ext cx="1723549" cy="400110"/>
          </a:xfrm>
          <a:prstGeom prst="rect">
            <a:avLst/>
          </a:prstGeom>
        </p:spPr>
        <p:txBody>
          <a:bodyPr wrap="none">
            <a:spAutoFit/>
          </a:bodyPr>
          <a:lstStyle/>
          <a:p>
            <a:r>
              <a:rPr lang="zh-CN" altLang="en-US" sz="2000" b="1" dirty="0">
                <a:solidFill>
                  <a:srgbClr val="163896"/>
                </a:solidFill>
                <a:latin typeface="+mn-ea"/>
              </a:rPr>
              <a:t>政府保障措施</a:t>
            </a:r>
          </a:p>
        </p:txBody>
      </p:sp>
      <p:sp>
        <p:nvSpPr>
          <p:cNvPr id="8" name="矩形 7"/>
          <p:cNvSpPr/>
          <p:nvPr/>
        </p:nvSpPr>
        <p:spPr>
          <a:xfrm>
            <a:off x="520798" y="185637"/>
            <a:ext cx="3005951" cy="400110"/>
          </a:xfrm>
          <a:prstGeom prst="rect">
            <a:avLst/>
          </a:prstGeom>
        </p:spPr>
        <p:txBody>
          <a:bodyPr wrap="none">
            <a:spAutoFit/>
          </a:bodyPr>
          <a:lstStyle/>
          <a:p>
            <a:r>
              <a:rPr lang="zh-CN" altLang="en-US" sz="2000" b="1" dirty="0">
                <a:solidFill>
                  <a:srgbClr val="163896"/>
                </a:solidFill>
                <a:latin typeface="+mn-ea"/>
              </a:rPr>
              <a:t>五、保障措施和政策建议</a:t>
            </a:r>
          </a:p>
        </p:txBody>
      </p:sp>
      <p:pic>
        <p:nvPicPr>
          <p:cNvPr id="9" name="图片 8" descr="http://img02.tooopen.com/images/20150609/tooopen_sy_129213146853.jpg"/>
          <p:cNvPicPr>
            <a:picLocks noChangeAspect="1" noChangeArrowheads="1"/>
          </p:cNvPicPr>
          <p:nvPr/>
        </p:nvPicPr>
        <p:blipFill rotWithShape="1">
          <a:blip r:embed="rId3" cstate="email">
            <a:lum bright="70000" contrast="-70000"/>
            <a:extLst>
              <a:ext uri="{BEBA8EAE-BF5A-486C-A8C5-ECC9F3942E4B}">
                <a14:imgProps xmlns:a14="http://schemas.microsoft.com/office/drawing/2010/main">
                  <a14:imgLayer r:embed="rId4">
                    <a14:imgEffect>
                      <a14:artisticBlur radius="5"/>
                    </a14:imgEffect>
                  </a14:imgLayer>
                </a14:imgProps>
              </a:ext>
            </a:extLst>
          </a:blip>
          <a:srcRect/>
          <a:stretch>
            <a:fillRect/>
          </a:stretch>
        </p:blipFill>
        <p:spPr bwMode="auto">
          <a:xfrm>
            <a:off x="6558392" y="1305413"/>
            <a:ext cx="5633608" cy="4707238"/>
          </a:xfrm>
          <a:prstGeom prst="rect">
            <a:avLst/>
          </a:prstGeom>
          <a:ln>
            <a:noFill/>
          </a:ln>
          <a:effectLst>
            <a:outerShdw blurRad="1270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0" y="5692896"/>
            <a:ext cx="6953693" cy="1004681"/>
          </a:xfrm>
          <a:prstGeom prst="rect">
            <a:avLst/>
          </a:prstGeom>
          <a:gradFill flip="none" rotWithShape="1">
            <a:gsLst>
              <a:gs pos="56000">
                <a:srgbClr val="FFC000">
                  <a:tint val="66000"/>
                  <a:satMod val="160000"/>
                </a:srgbClr>
              </a:gs>
              <a:gs pos="1000">
                <a:srgbClr val="FFC000"/>
              </a:gs>
              <a:gs pos="93000">
                <a:srgbClr val="FFC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0596" y="1516097"/>
            <a:ext cx="3196416" cy="461665"/>
          </a:xfrm>
          <a:prstGeom prst="rect">
            <a:avLst/>
          </a:prstGeom>
        </p:spPr>
        <p:txBody>
          <a:bodyPr wrap="square">
            <a:spAutoFit/>
          </a:bodyPr>
          <a:lstStyle/>
          <a:p>
            <a:pPr algn="just">
              <a:lnSpc>
                <a:spcPct val="150000"/>
              </a:lnSpc>
            </a:pPr>
            <a:r>
              <a:rPr lang="zh-CN" altLang="en-US" sz="1800" b="1" kern="100"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加强组织领导，明确职责分工</a:t>
            </a:r>
          </a:p>
        </p:txBody>
      </p:sp>
      <p:sp>
        <p:nvSpPr>
          <p:cNvPr id="14" name="矩形 13"/>
          <p:cNvSpPr/>
          <p:nvPr/>
        </p:nvSpPr>
        <p:spPr>
          <a:xfrm>
            <a:off x="7598145" y="1415717"/>
            <a:ext cx="4010374" cy="461558"/>
          </a:xfrm>
          <a:prstGeom prst="rect">
            <a:avLst/>
          </a:prstGeom>
        </p:spPr>
        <p:txBody>
          <a:bodyPr wrap="square">
            <a:spAutoFit/>
          </a:bodyPr>
          <a:lstStyle/>
          <a:p>
            <a:pPr algn="just">
              <a:lnSpc>
                <a:spcPct val="150000"/>
              </a:lnSpc>
            </a:pPr>
            <a:r>
              <a:rPr lang="zh-CN" altLang="en-US" sz="1800" b="1" kern="100" dirty="0">
                <a:latin typeface="微软雅黑" panose="020B0503020204020204" pitchFamily="34" charset="-122"/>
                <a:ea typeface="微软雅黑" panose="020B0503020204020204" pitchFamily="34" charset="-122"/>
                <a:cs typeface="Times New Roman" panose="02020603050405020304" pitchFamily="18" charset="0"/>
              </a:rPr>
              <a:t>强化考核考评，完善评价机制</a:t>
            </a:r>
          </a:p>
        </p:txBody>
      </p:sp>
      <p:sp>
        <p:nvSpPr>
          <p:cNvPr id="16" name="矩形 15"/>
          <p:cNvSpPr/>
          <p:nvPr/>
        </p:nvSpPr>
        <p:spPr>
          <a:xfrm>
            <a:off x="6792309" y="1977762"/>
            <a:ext cx="5209467" cy="3372846"/>
          </a:xfrm>
          <a:prstGeom prst="rect">
            <a:avLst/>
          </a:prstGeom>
        </p:spPr>
        <p:txBody>
          <a:bodyPr wrap="square">
            <a:spAutoFit/>
          </a:bodyPr>
          <a:lstStyle/>
          <a:p>
            <a:pPr algn="just">
              <a:lnSpc>
                <a:spcPct val="150000"/>
              </a:lnSpc>
              <a:spcAft>
                <a:spcPts val="0"/>
              </a:spcAft>
            </a:pPr>
            <a:r>
              <a:rPr lang="zh-CN" altLang="en-US" sz="1600" kern="100" dirty="0">
                <a:latin typeface="+mn-ea"/>
                <a:cs typeface="Times New Roman" panose="02020603050405020304" pitchFamily="18" charset="0"/>
              </a:rPr>
              <a:t>       绿色零碳能源示范项目对原有传统用能方式和生产生活方式均有一定变革，不同乡、镇、县对项目的接受和适应程度不同，对示范区规划的顺利实施有一定影响。将不同项目进行量化考核，引起乡、镇、县各级政府管理部门的高度重视，切实促进项目的顺利实施。</a:t>
            </a:r>
          </a:p>
          <a:p>
            <a:pPr algn="just">
              <a:lnSpc>
                <a:spcPct val="150000"/>
              </a:lnSpc>
              <a:spcAft>
                <a:spcPts val="0"/>
              </a:spcAft>
            </a:pPr>
            <a:r>
              <a:rPr lang="zh-CN" altLang="en-US" sz="1600" kern="100" dirty="0">
                <a:latin typeface="+mn-ea"/>
                <a:cs typeface="Times New Roman" panose="02020603050405020304" pitchFamily="18" charset="0"/>
              </a:rPr>
              <a:t>       同时建立健全项目动态评估机制，强化项目实施的跟踪监测、科学评估和督促检查，定期对相关规划目标、计划执行等情况进行科学评估评价，及时协调解决规划实施过程中遇到的问题。</a:t>
            </a:r>
          </a:p>
        </p:txBody>
      </p:sp>
      <p:grpSp>
        <p:nvGrpSpPr>
          <p:cNvPr id="17" name="组合 16"/>
          <p:cNvGrpSpPr/>
          <p:nvPr/>
        </p:nvGrpSpPr>
        <p:grpSpPr>
          <a:xfrm>
            <a:off x="978326" y="2214649"/>
            <a:ext cx="5115440" cy="3078529"/>
            <a:chOff x="946296" y="2507045"/>
            <a:chExt cx="5115440" cy="3078529"/>
          </a:xfrm>
        </p:grpSpPr>
        <p:sp>
          <p:nvSpPr>
            <p:cNvPr id="18" name="矩形 17"/>
            <p:cNvSpPr/>
            <p:nvPr/>
          </p:nvSpPr>
          <p:spPr>
            <a:xfrm>
              <a:off x="1265274" y="2507045"/>
              <a:ext cx="2330570" cy="58479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09822" y="5000782"/>
              <a:ext cx="1828799" cy="58479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2434276" y="4329261"/>
              <a:ext cx="1" cy="640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2456117" y="3399486"/>
              <a:ext cx="124071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804811" y="3079393"/>
              <a:ext cx="1828799" cy="58479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flipH="1">
              <a:off x="2434276" y="3079393"/>
              <a:ext cx="1" cy="640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7"/>
            <p:cNvSpPr txBox="1"/>
            <p:nvPr/>
          </p:nvSpPr>
          <p:spPr>
            <a:xfrm>
              <a:off x="3878738" y="3207125"/>
              <a:ext cx="2182998" cy="384721"/>
            </a:xfrm>
            <a:prstGeom prst="rect">
              <a:avLst/>
            </a:prstGeom>
            <a:noFill/>
          </p:spPr>
          <p:txBody>
            <a:bodyPr wrap="square" rtlCol="0">
              <a:spAutoFit/>
            </a:bodyPr>
            <a:lstStyle/>
            <a:p>
              <a:r>
                <a:rPr lang="zh-CN" altLang="en-US" b="1" dirty="0">
                  <a:solidFill>
                    <a:schemeClr val="bg1"/>
                  </a:solidFill>
                </a:rPr>
                <a:t>副组长：市长</a:t>
              </a:r>
            </a:p>
          </p:txBody>
        </p:sp>
        <p:sp>
          <p:nvSpPr>
            <p:cNvPr id="25" name="文本框 28"/>
            <p:cNvSpPr txBox="1"/>
            <p:nvPr/>
          </p:nvSpPr>
          <p:spPr>
            <a:xfrm>
              <a:off x="1587107" y="2617729"/>
              <a:ext cx="2182998" cy="384721"/>
            </a:xfrm>
            <a:prstGeom prst="rect">
              <a:avLst/>
            </a:prstGeom>
            <a:noFill/>
          </p:spPr>
          <p:txBody>
            <a:bodyPr wrap="square" rtlCol="0">
              <a:spAutoFit/>
            </a:bodyPr>
            <a:lstStyle/>
            <a:p>
              <a:r>
                <a:rPr lang="zh-CN" altLang="en-US" b="1" dirty="0">
                  <a:solidFill>
                    <a:schemeClr val="bg1"/>
                  </a:solidFill>
                </a:rPr>
                <a:t>组长：市委书记</a:t>
              </a:r>
            </a:p>
          </p:txBody>
        </p:sp>
        <p:sp>
          <p:nvSpPr>
            <p:cNvPr id="26" name="矩形 25"/>
            <p:cNvSpPr/>
            <p:nvPr/>
          </p:nvSpPr>
          <p:spPr>
            <a:xfrm>
              <a:off x="955727" y="3753011"/>
              <a:ext cx="2866337" cy="58479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31"/>
            <p:cNvSpPr txBox="1"/>
            <p:nvPr/>
          </p:nvSpPr>
          <p:spPr>
            <a:xfrm>
              <a:off x="946296" y="3858708"/>
              <a:ext cx="2866337" cy="384721"/>
            </a:xfrm>
            <a:prstGeom prst="rect">
              <a:avLst/>
            </a:prstGeom>
            <a:noFill/>
          </p:spPr>
          <p:txBody>
            <a:bodyPr wrap="square" rtlCol="0">
              <a:spAutoFit/>
            </a:bodyPr>
            <a:lstStyle/>
            <a:p>
              <a:r>
                <a:rPr lang="zh-CN" altLang="en-US" b="1" dirty="0">
                  <a:solidFill>
                    <a:schemeClr val="bg1"/>
                  </a:solidFill>
                </a:rPr>
                <a:t>前线总指挥：常务副市长</a:t>
              </a:r>
            </a:p>
          </p:txBody>
        </p:sp>
        <p:sp>
          <p:nvSpPr>
            <p:cNvPr id="28" name="文本框 33"/>
            <p:cNvSpPr txBox="1"/>
            <p:nvPr/>
          </p:nvSpPr>
          <p:spPr>
            <a:xfrm>
              <a:off x="1984014" y="5090201"/>
              <a:ext cx="2182998" cy="384721"/>
            </a:xfrm>
            <a:prstGeom prst="rect">
              <a:avLst/>
            </a:prstGeom>
            <a:noFill/>
          </p:spPr>
          <p:txBody>
            <a:bodyPr wrap="square" rtlCol="0">
              <a:spAutoFit/>
            </a:bodyPr>
            <a:lstStyle/>
            <a:p>
              <a:r>
                <a:rPr lang="zh-CN" altLang="en-US" b="1" dirty="0">
                  <a:solidFill>
                    <a:schemeClr val="bg1"/>
                  </a:solidFill>
                </a:rPr>
                <a:t>办公室</a:t>
              </a:r>
            </a:p>
          </p:txBody>
        </p:sp>
      </p:grpSp>
      <p:sp>
        <p:nvSpPr>
          <p:cNvPr id="29" name="文本框 35"/>
          <p:cNvSpPr txBox="1"/>
          <p:nvPr/>
        </p:nvSpPr>
        <p:spPr>
          <a:xfrm>
            <a:off x="0" y="5782037"/>
            <a:ext cx="7028121" cy="890565"/>
          </a:xfrm>
          <a:prstGeom prst="rect">
            <a:avLst/>
          </a:prstGeom>
          <a:noFill/>
        </p:spPr>
        <p:txBody>
          <a:bodyPr wrap="square">
            <a:spAutoFit/>
          </a:bodyPr>
          <a:lstStyle/>
          <a:p>
            <a:pPr>
              <a:lnSpc>
                <a:spcPct val="150000"/>
              </a:lnSpc>
            </a:pPr>
            <a:r>
              <a:rPr lang="zh-CN" altLang="en-US" sz="1200" kern="100" dirty="0">
                <a:latin typeface="+mn-ea"/>
                <a:cs typeface="Times New Roman" panose="02020603050405020304" pitchFamily="18" charset="0"/>
              </a:rPr>
              <a:t>备注：领导小组下设办公室，办公室设在市发改委，负责领导小组日常工作，包括电力市场交易平台的建设和运行、碳排放和碳交易细则制定、协调项目备案、统筹相关企业间的利益关系以及各类绿色零碳能源项目的推进工作。领导小组成员单位各负其责，全力推进示范区规划项目的实施。</a:t>
            </a:r>
            <a:endParaRPr lang="zh-CN" altLang="en-US" sz="1200" dirty="0"/>
          </a:p>
        </p:txBody>
      </p:sp>
      <p:sp>
        <p:nvSpPr>
          <p:cNvPr id="30" name="文本框 42"/>
          <p:cNvSpPr txBox="1"/>
          <p:nvPr/>
        </p:nvSpPr>
        <p:spPr>
          <a:xfrm>
            <a:off x="212685" y="2612549"/>
            <a:ext cx="492443" cy="2280924"/>
          </a:xfrm>
          <a:prstGeom prst="rect">
            <a:avLst/>
          </a:prstGeom>
          <a:noFill/>
        </p:spPr>
        <p:txBody>
          <a:bodyPr vert="eaVert" wrap="square" rtlCol="0">
            <a:spAutoFit/>
          </a:bodyPr>
          <a:lstStyle/>
          <a:p>
            <a:r>
              <a:rPr lang="zh-CN" altLang="en-US" sz="2000" b="1" dirty="0">
                <a:solidFill>
                  <a:schemeClr val="accent1">
                    <a:lumMod val="75000"/>
                  </a:schemeClr>
                </a:solidFill>
              </a:rPr>
              <a:t>领导小组组织架构</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1374985"/>
            <a:ext cx="234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6" name="矩形 5"/>
          <p:cNvSpPr/>
          <p:nvPr/>
        </p:nvSpPr>
        <p:spPr>
          <a:xfrm>
            <a:off x="572259" y="905303"/>
            <a:ext cx="1723549" cy="400110"/>
          </a:xfrm>
          <a:prstGeom prst="rect">
            <a:avLst/>
          </a:prstGeom>
        </p:spPr>
        <p:txBody>
          <a:bodyPr wrap="none">
            <a:spAutoFit/>
          </a:bodyPr>
          <a:lstStyle/>
          <a:p>
            <a:r>
              <a:rPr lang="zh-CN" altLang="en-US" sz="2000" b="1" dirty="0">
                <a:solidFill>
                  <a:srgbClr val="163896"/>
                </a:solidFill>
                <a:latin typeface="+mn-ea"/>
              </a:rPr>
              <a:t>政府保障措施</a:t>
            </a:r>
          </a:p>
        </p:txBody>
      </p:sp>
      <p:sp>
        <p:nvSpPr>
          <p:cNvPr id="8" name="矩形 7"/>
          <p:cNvSpPr/>
          <p:nvPr/>
        </p:nvSpPr>
        <p:spPr>
          <a:xfrm>
            <a:off x="520798" y="185637"/>
            <a:ext cx="3005951" cy="400110"/>
          </a:xfrm>
          <a:prstGeom prst="rect">
            <a:avLst/>
          </a:prstGeom>
        </p:spPr>
        <p:txBody>
          <a:bodyPr wrap="none">
            <a:spAutoFit/>
          </a:bodyPr>
          <a:lstStyle/>
          <a:p>
            <a:r>
              <a:rPr lang="zh-CN" altLang="en-US" sz="2000" b="1" dirty="0">
                <a:solidFill>
                  <a:srgbClr val="163896"/>
                </a:solidFill>
                <a:latin typeface="+mn-ea"/>
              </a:rPr>
              <a:t>五、保障措施和政策建议</a:t>
            </a:r>
          </a:p>
        </p:txBody>
      </p:sp>
      <p:pic>
        <p:nvPicPr>
          <p:cNvPr id="9" name="Picture 2" descr="商务全球化网络连接EPS模板"/>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97" t="7598" r="2624" b="7671"/>
          <a:stretch>
            <a:fillRect/>
          </a:stretch>
        </p:blipFill>
        <p:spPr bwMode="auto">
          <a:xfrm>
            <a:off x="0" y="4178083"/>
            <a:ext cx="3287837" cy="2263583"/>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 name="Picture 2" descr="https://gimg2.baidu.com/image_search/src=http%3A%2F%2Fmmbiz.qpic.cn%2Fmmbiz_jpg%2FWJJneibFNTIUNbhRpCQkqGRS7ns0MbnGAvcanIibEWicS6Nu8OyqhibOXNiavicmIsW9OZpINLpNdx58zqDQI5nQhDdA%2F0.jpeg&amp;refer=http%3A%2F%2Fmmbiz.qpic.cn&amp;app=2002&amp;size=f9999,10000&amp;q=a80&amp;n=0&amp;g=0n&amp;fmt=jpeg?sec=1613265696&amp;t=869a7c72d982537214c4ef9ae969ccc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146" y="1670159"/>
            <a:ext cx="4511031" cy="258932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7088" y="1670160"/>
            <a:ext cx="7695146" cy="2571850"/>
          </a:xfrm>
          <a:prstGeom prst="rect">
            <a:avLst/>
          </a:prstGeom>
          <a:gradFill flip="none" rotWithShape="1">
            <a:gsLst>
              <a:gs pos="0">
                <a:schemeClr val="accent1">
                  <a:shade val="30000"/>
                  <a:satMod val="115000"/>
                </a:schemeClr>
              </a:gs>
              <a:gs pos="50000">
                <a:schemeClr val="accent1">
                  <a:lumMod val="7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94926" y="4223990"/>
            <a:ext cx="8904162" cy="2217676"/>
          </a:xfrm>
          <a:prstGeom prst="rect">
            <a:avLst/>
          </a:prstGeom>
          <a:gradFill flip="none" rotWithShape="1">
            <a:gsLst>
              <a:gs pos="0">
                <a:schemeClr val="accent4">
                  <a:lumMod val="90000"/>
                  <a:shade val="30000"/>
                  <a:satMod val="115000"/>
                </a:schemeClr>
              </a:gs>
              <a:gs pos="50000">
                <a:schemeClr val="accent4">
                  <a:lumMod val="90000"/>
                  <a:shade val="67500"/>
                  <a:satMod val="115000"/>
                </a:schemeClr>
              </a:gs>
              <a:gs pos="100000">
                <a:schemeClr val="accent4">
                  <a:lumMod val="9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8"/>
          <p:cNvSpPr txBox="1"/>
          <p:nvPr/>
        </p:nvSpPr>
        <p:spPr>
          <a:xfrm>
            <a:off x="355400" y="2172632"/>
            <a:ext cx="6991434" cy="1938992"/>
          </a:xfrm>
          <a:prstGeom prst="rect">
            <a:avLst/>
          </a:prstGeom>
          <a:noFill/>
        </p:spPr>
        <p:txBody>
          <a:bodyPr wrap="square">
            <a:spAutoFit/>
          </a:bodyPr>
          <a:lstStyle/>
          <a:p>
            <a:pPr indent="457200" algn="just">
              <a:lnSpc>
                <a:spcPct val="150000"/>
              </a:lnSpc>
              <a:spcAft>
                <a:spcPts val="0"/>
              </a:spcAft>
            </a:pPr>
            <a:r>
              <a:rPr lang="zh-CN" altLang="en-US" sz="1600" kern="100" dirty="0">
                <a:solidFill>
                  <a:schemeClr val="bg1"/>
                </a:solidFill>
                <a:latin typeface="+mn-ea"/>
                <a:cs typeface="Times New Roman" panose="02020603050405020304" pitchFamily="18" charset="0"/>
              </a:rPr>
              <a:t>加大金融信贷支持力度。鼓励银行、保险、基金等资金在合理回报的前提下为示范区项目提供低成本融资；鼓励众筹等创新金融融资方式支持各类能源项目的建设，鼓励企业提供包括直接投资和技术服务在内的多种支持。</a:t>
            </a:r>
            <a:endParaRPr lang="en-US" altLang="zh-CN" sz="1600" kern="100" dirty="0">
              <a:solidFill>
                <a:schemeClr val="bg1"/>
              </a:solidFill>
              <a:latin typeface="+mn-ea"/>
              <a:cs typeface="Times New Roman" panose="02020603050405020304" pitchFamily="18" charset="0"/>
            </a:endParaRPr>
          </a:p>
          <a:p>
            <a:pPr algn="just">
              <a:lnSpc>
                <a:spcPct val="150000"/>
              </a:lnSpc>
              <a:spcAft>
                <a:spcPts val="0"/>
              </a:spcAft>
            </a:pPr>
            <a:r>
              <a:rPr lang="en-US" altLang="zh-CN" sz="1600" kern="100" dirty="0">
                <a:solidFill>
                  <a:schemeClr val="bg1"/>
                </a:solidFill>
                <a:latin typeface="+mn-ea"/>
                <a:cs typeface="Times New Roman" panose="02020603050405020304" pitchFamily="18" charset="0"/>
              </a:rPr>
              <a:t>       </a:t>
            </a:r>
            <a:r>
              <a:rPr lang="zh-CN" altLang="en-US" sz="1600" kern="100" dirty="0">
                <a:solidFill>
                  <a:schemeClr val="bg1"/>
                </a:solidFill>
                <a:latin typeface="+mn-ea"/>
                <a:cs typeface="Times New Roman" panose="02020603050405020304" pitchFamily="18" charset="0"/>
              </a:rPr>
              <a:t>在不影响土地农业功能的前提下，鼓励农民以土地量化折股的方式，参与组建新型的项目投资主体。</a:t>
            </a:r>
            <a:endParaRPr lang="en-US" altLang="zh-CN" sz="1600" kern="100" dirty="0">
              <a:solidFill>
                <a:schemeClr val="bg1"/>
              </a:solidFill>
              <a:latin typeface="+mn-ea"/>
              <a:cs typeface="Times New Roman" panose="02020603050405020304" pitchFamily="18" charset="0"/>
            </a:endParaRPr>
          </a:p>
        </p:txBody>
      </p:sp>
      <p:sp>
        <p:nvSpPr>
          <p:cNvPr id="14" name="文本框 19"/>
          <p:cNvSpPr txBox="1"/>
          <p:nvPr/>
        </p:nvSpPr>
        <p:spPr>
          <a:xfrm>
            <a:off x="358944" y="1700849"/>
            <a:ext cx="6097772" cy="499624"/>
          </a:xfrm>
          <a:prstGeom prst="rect">
            <a:avLst/>
          </a:prstGeom>
          <a:noFill/>
        </p:spPr>
        <p:txBody>
          <a:bodyPr wrap="square">
            <a:spAutoFit/>
          </a:bodyPr>
          <a:lstStyle/>
          <a:p>
            <a:pPr algn="just">
              <a:lnSpc>
                <a:spcPct val="150000"/>
              </a:lnSpc>
            </a:pPr>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创新投融资模式，加强政策支持力度</a:t>
            </a:r>
          </a:p>
        </p:txBody>
      </p:sp>
      <p:sp>
        <p:nvSpPr>
          <p:cNvPr id="16" name="文本框 20"/>
          <p:cNvSpPr txBox="1"/>
          <p:nvPr/>
        </p:nvSpPr>
        <p:spPr>
          <a:xfrm>
            <a:off x="3359907" y="4570623"/>
            <a:ext cx="8774199" cy="1938992"/>
          </a:xfrm>
          <a:prstGeom prst="rect">
            <a:avLst/>
          </a:prstGeom>
          <a:noFill/>
        </p:spPr>
        <p:txBody>
          <a:bodyPr wrap="square">
            <a:spAutoFit/>
          </a:bodyPr>
          <a:lstStyle/>
          <a:p>
            <a:pPr indent="457200" algn="just">
              <a:lnSpc>
                <a:spcPct val="150000"/>
              </a:lnSpc>
              <a:spcAft>
                <a:spcPts val="0"/>
              </a:spcAft>
            </a:pPr>
            <a:r>
              <a:rPr lang="zh-CN" altLang="en-US" sz="1600" kern="100" dirty="0">
                <a:solidFill>
                  <a:schemeClr val="bg1"/>
                </a:solidFill>
                <a:latin typeface="+mn-ea"/>
                <a:cs typeface="Times New Roman" panose="02020603050405020304" pitchFamily="18" charset="0"/>
              </a:rPr>
              <a:t>政府管理部门积极协调河南省电网公司，加强信阳地区电网配套建设，提高规划实施项目的电力输送能力。建设电力市场交易平台和完善实施细则，提高能源消纳能力。</a:t>
            </a:r>
            <a:endParaRPr lang="en-US" altLang="zh-CN" sz="1600" kern="100" dirty="0">
              <a:solidFill>
                <a:schemeClr val="bg1"/>
              </a:solidFill>
              <a:latin typeface="+mn-ea"/>
              <a:cs typeface="Times New Roman" panose="02020603050405020304" pitchFamily="18" charset="0"/>
            </a:endParaRPr>
          </a:p>
          <a:p>
            <a:pPr algn="just">
              <a:lnSpc>
                <a:spcPct val="150000"/>
              </a:lnSpc>
              <a:spcAft>
                <a:spcPts val="0"/>
              </a:spcAft>
            </a:pPr>
            <a:r>
              <a:rPr lang="en-US" altLang="zh-CN" sz="1600" kern="100" dirty="0">
                <a:solidFill>
                  <a:schemeClr val="bg1"/>
                </a:solidFill>
                <a:latin typeface="+mn-ea"/>
                <a:cs typeface="Times New Roman" panose="02020603050405020304" pitchFamily="18" charset="0"/>
              </a:rPr>
              <a:t>       </a:t>
            </a:r>
            <a:r>
              <a:rPr lang="zh-CN" altLang="en-US" sz="1600" kern="100" dirty="0">
                <a:solidFill>
                  <a:schemeClr val="bg1"/>
                </a:solidFill>
                <a:latin typeface="+mn-ea"/>
                <a:cs typeface="Times New Roman" panose="02020603050405020304" pitchFamily="18" charset="0"/>
              </a:rPr>
              <a:t>认真落实国家关于绿色零碳能源项目接入系统建设的有关规定，确保绿色零碳能源项目及时接入电网；根据项目规划实施方案加强电网规划和建设工作，进一步提高和增强电网消纳规划实施项目的能力和建设进度。</a:t>
            </a:r>
            <a:endParaRPr lang="en-US" altLang="zh-CN" sz="1600" kern="100" dirty="0">
              <a:solidFill>
                <a:schemeClr val="bg1"/>
              </a:solidFill>
              <a:latin typeface="+mn-ea"/>
              <a:cs typeface="Times New Roman" panose="02020603050405020304" pitchFamily="18" charset="0"/>
            </a:endParaRPr>
          </a:p>
        </p:txBody>
      </p:sp>
      <p:sp>
        <p:nvSpPr>
          <p:cNvPr id="17" name="文本框 22"/>
          <p:cNvSpPr txBox="1"/>
          <p:nvPr/>
        </p:nvSpPr>
        <p:spPr>
          <a:xfrm>
            <a:off x="3308838" y="4129482"/>
            <a:ext cx="6140302" cy="499624"/>
          </a:xfrm>
          <a:prstGeom prst="rect">
            <a:avLst/>
          </a:prstGeom>
          <a:noFill/>
        </p:spPr>
        <p:txBody>
          <a:bodyPr wrap="square">
            <a:spAutoFit/>
          </a:bodyPr>
          <a:lstStyle/>
          <a:p>
            <a:pPr algn="just">
              <a:lnSpc>
                <a:spcPct val="150000"/>
              </a:lnSpc>
            </a:pPr>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协调电网公司，完善电力配套设施</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1374985"/>
            <a:ext cx="234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3" name="圆角矩形 10"/>
          <p:cNvSpPr>
            <a:spLocks noChangeArrowheads="1"/>
          </p:cNvSpPr>
          <p:nvPr/>
        </p:nvSpPr>
        <p:spPr bwMode="auto">
          <a:xfrm>
            <a:off x="107308" y="988559"/>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
        <p:nvSpPr>
          <p:cNvPr id="6" name="矩形 5"/>
          <p:cNvSpPr/>
          <p:nvPr/>
        </p:nvSpPr>
        <p:spPr>
          <a:xfrm>
            <a:off x="572259" y="905303"/>
            <a:ext cx="1723549" cy="400110"/>
          </a:xfrm>
          <a:prstGeom prst="rect">
            <a:avLst/>
          </a:prstGeom>
        </p:spPr>
        <p:txBody>
          <a:bodyPr wrap="none">
            <a:spAutoFit/>
          </a:bodyPr>
          <a:lstStyle/>
          <a:p>
            <a:r>
              <a:rPr lang="zh-CN" altLang="en-US" sz="2000" b="1" dirty="0">
                <a:solidFill>
                  <a:srgbClr val="163896"/>
                </a:solidFill>
                <a:latin typeface="+mn-ea"/>
              </a:rPr>
              <a:t>政府保障措施</a:t>
            </a:r>
          </a:p>
        </p:txBody>
      </p:sp>
      <p:graphicFrame>
        <p:nvGraphicFramePr>
          <p:cNvPr id="15" name="图示 14"/>
          <p:cNvGraphicFramePr/>
          <p:nvPr/>
        </p:nvGraphicFramePr>
        <p:xfrm>
          <a:off x="572259" y="1548569"/>
          <a:ext cx="10596664" cy="4556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72258" y="1439330"/>
            <a:ext cx="10751061" cy="369332"/>
          </a:xfrm>
          <a:prstGeom prst="rect">
            <a:avLst/>
          </a:prstGeom>
          <a:noFill/>
        </p:spPr>
        <p:txBody>
          <a:bodyPr wrap="square" rtlCol="0">
            <a:spAutoFit/>
          </a:bodyPr>
          <a:lstStyle/>
          <a:p>
            <a:r>
              <a:rPr lang="zh-CN" altLang="en-US" sz="1800" dirty="0">
                <a:latin typeface="+mn-ea"/>
              </a:rPr>
              <a:t>在信阳市政府、市发改委的坚强领导下，组织各方力量实现信阳零碳现代能源体系建设目标达成。</a:t>
            </a:r>
          </a:p>
        </p:txBody>
      </p:sp>
      <p:sp>
        <p:nvSpPr>
          <p:cNvPr id="5" name="矩形 4"/>
          <p:cNvSpPr/>
          <p:nvPr/>
        </p:nvSpPr>
        <p:spPr>
          <a:xfrm>
            <a:off x="572258" y="5820705"/>
            <a:ext cx="10596665" cy="787523"/>
          </a:xfrm>
          <a:prstGeom prst="rect">
            <a:avLst/>
          </a:prstGeom>
          <a:solidFill>
            <a:srgbClr val="00B0F0">
              <a:alpha val="30000"/>
            </a:srgbClr>
          </a:solidFill>
        </p:spPr>
        <p:txBody>
          <a:bodyPr wrap="square">
            <a:spAutoFit/>
          </a:bodyPr>
          <a:lstStyle/>
          <a:p>
            <a:pPr marL="622300" indent="-622300">
              <a:lnSpc>
                <a:spcPct val="150000"/>
              </a:lnSpc>
            </a:pPr>
            <a:r>
              <a:rPr lang="zh-CN" altLang="en-US" sz="1600" b="1" dirty="0">
                <a:latin typeface="+mn-ea"/>
              </a:rPr>
              <a:t>建议：</a:t>
            </a:r>
            <a:r>
              <a:rPr lang="zh-CN" altLang="en-US" sz="1600" dirty="0">
                <a:latin typeface="+mn-ea"/>
              </a:rPr>
              <a:t>调整能源结构，优先规划建设低碳绿色能源，推动高碳燃料退出机制，提高能源利用效率，通过清洁绿色电能替代传统能源，实现减少碳排放同时创造电能增量空间。</a:t>
            </a:r>
          </a:p>
        </p:txBody>
      </p:sp>
      <p:sp>
        <p:nvSpPr>
          <p:cNvPr id="8" name="矩形 7"/>
          <p:cNvSpPr/>
          <p:nvPr/>
        </p:nvSpPr>
        <p:spPr>
          <a:xfrm>
            <a:off x="520798" y="185637"/>
            <a:ext cx="3005951" cy="400110"/>
          </a:xfrm>
          <a:prstGeom prst="rect">
            <a:avLst/>
          </a:prstGeom>
        </p:spPr>
        <p:txBody>
          <a:bodyPr wrap="none">
            <a:spAutoFit/>
          </a:bodyPr>
          <a:lstStyle/>
          <a:p>
            <a:r>
              <a:rPr lang="zh-CN" altLang="en-US" sz="2000" b="1" dirty="0">
                <a:solidFill>
                  <a:srgbClr val="163896"/>
                </a:solidFill>
                <a:latin typeface="+mn-ea"/>
              </a:rPr>
              <a:t>五、保障措施和政策建议</a:t>
            </a: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0798" y="185637"/>
            <a:ext cx="2492990" cy="400110"/>
          </a:xfrm>
          <a:prstGeom prst="rect">
            <a:avLst/>
          </a:prstGeom>
        </p:spPr>
        <p:txBody>
          <a:bodyPr wrap="none">
            <a:spAutoFit/>
          </a:bodyPr>
          <a:lstStyle/>
          <a:p>
            <a:r>
              <a:rPr lang="zh-CN" altLang="en-US" sz="2000" b="1" dirty="0">
                <a:solidFill>
                  <a:srgbClr val="163896"/>
                </a:solidFill>
                <a:latin typeface="+mn-ea"/>
              </a:rPr>
              <a:t>能源技术革命的展望</a:t>
            </a:r>
          </a:p>
        </p:txBody>
      </p:sp>
      <p:sp>
        <p:nvSpPr>
          <p:cNvPr id="9" name="矩形 8"/>
          <p:cNvSpPr/>
          <p:nvPr/>
        </p:nvSpPr>
        <p:spPr>
          <a:xfrm>
            <a:off x="5068205" y="1643391"/>
            <a:ext cx="6781800" cy="1938992"/>
          </a:xfrm>
          <a:prstGeom prst="rect">
            <a:avLst/>
          </a:prstGeom>
          <a:solidFill>
            <a:schemeClr val="accent3">
              <a:lumMod val="40000"/>
              <a:lumOff val="60000"/>
              <a:alpha val="30000"/>
            </a:schemeClr>
          </a:solidFill>
        </p:spPr>
        <p:txBody>
          <a:bodyPr wrap="square">
            <a:spAutoFit/>
          </a:bodyPr>
          <a:lstStyle/>
          <a:p>
            <a:pPr>
              <a:lnSpc>
                <a:spcPct val="150000"/>
              </a:lnSpc>
            </a:pPr>
            <a:r>
              <a:rPr lang="zh-CN" altLang="en-US" sz="1800" dirty="0">
                <a:latin typeface="+mj-ea"/>
                <a:ea typeface="+mj-ea"/>
              </a:rPr>
              <a:t>把握和引领</a:t>
            </a:r>
            <a:r>
              <a:rPr lang="zh-CN" altLang="en-US" sz="2000" b="1" dirty="0">
                <a:solidFill>
                  <a:srgbClr val="FF0000"/>
                </a:solidFill>
                <a:latin typeface="+mj-ea"/>
                <a:ea typeface="+mj-ea"/>
              </a:rPr>
              <a:t>第三次能源技术革命</a:t>
            </a:r>
            <a:r>
              <a:rPr lang="zh-CN" altLang="en-US" sz="1800" dirty="0">
                <a:latin typeface="+mj-ea"/>
                <a:ea typeface="+mj-ea"/>
              </a:rPr>
              <a:t>的关键机遇</a:t>
            </a:r>
            <a:r>
              <a:rPr lang="zh-CN" altLang="zh-CN" sz="1800" dirty="0">
                <a:latin typeface="+mj-ea"/>
                <a:ea typeface="+mj-ea"/>
              </a:rPr>
              <a:t>，</a:t>
            </a:r>
            <a:r>
              <a:rPr lang="zh-CN" altLang="en-US" sz="1800" dirty="0">
                <a:latin typeface="+mj-ea"/>
                <a:ea typeface="+mj-ea"/>
              </a:rPr>
              <a:t>促进高碳排能源</a:t>
            </a:r>
            <a:r>
              <a:rPr lang="zh-CN" altLang="en-US" sz="2000" b="1" dirty="0">
                <a:solidFill>
                  <a:srgbClr val="FF0000"/>
                </a:solidFill>
                <a:latin typeface="+mj-ea"/>
                <a:ea typeface="+mj-ea"/>
              </a:rPr>
              <a:t>清洁能源替代</a:t>
            </a:r>
            <a:r>
              <a:rPr lang="zh-CN" altLang="en-US" sz="1800" dirty="0">
                <a:latin typeface="+mj-ea"/>
                <a:ea typeface="+mj-ea"/>
              </a:rPr>
              <a:t>，发展绿色转型，</a:t>
            </a:r>
            <a:r>
              <a:rPr lang="zh-CN" altLang="zh-CN" sz="1800" dirty="0">
                <a:latin typeface="+mj-ea"/>
                <a:ea typeface="+mj-ea"/>
              </a:rPr>
              <a:t>以</a:t>
            </a:r>
            <a:r>
              <a:rPr lang="zh-CN" altLang="zh-CN" sz="2000" b="1" dirty="0">
                <a:solidFill>
                  <a:srgbClr val="FF0000"/>
                </a:solidFill>
                <a:latin typeface="+mj-ea"/>
                <a:ea typeface="+mj-ea"/>
              </a:rPr>
              <a:t>乡村振兴</a:t>
            </a:r>
            <a:r>
              <a:rPr lang="zh-CN" altLang="zh-CN" sz="1800" dirty="0">
                <a:latin typeface="+mj-ea"/>
                <a:ea typeface="+mj-ea"/>
              </a:rPr>
              <a:t>为动力，</a:t>
            </a:r>
            <a:r>
              <a:rPr lang="zh-CN" altLang="en-US" sz="1800" dirty="0">
                <a:latin typeface="+mj-ea"/>
                <a:ea typeface="+mj-ea"/>
              </a:rPr>
              <a:t>有效提升地缘性</a:t>
            </a:r>
            <a:r>
              <a:rPr lang="zh-CN" altLang="en-US" sz="2000" b="1" dirty="0">
                <a:solidFill>
                  <a:srgbClr val="FF0000"/>
                </a:solidFill>
                <a:latin typeface="+mj-ea"/>
                <a:ea typeface="+mj-ea"/>
              </a:rPr>
              <a:t>清洁能源资源优化</a:t>
            </a:r>
            <a:r>
              <a:rPr lang="zh-CN" altLang="en-US" sz="2000" b="1" dirty="0" smtClean="0">
                <a:solidFill>
                  <a:srgbClr val="FF0000"/>
                </a:solidFill>
                <a:latin typeface="+mj-ea"/>
                <a:ea typeface="+mj-ea"/>
              </a:rPr>
              <a:t>配置</a:t>
            </a:r>
            <a:r>
              <a:rPr lang="zh-CN" altLang="en-US" sz="1800" dirty="0" smtClean="0">
                <a:latin typeface="+mj-ea"/>
                <a:ea typeface="+mj-ea"/>
              </a:rPr>
              <a:t>，</a:t>
            </a:r>
            <a:r>
              <a:rPr lang="zh-CN" altLang="en-US" sz="1800" dirty="0">
                <a:latin typeface="+mj-ea"/>
                <a:ea typeface="+mj-ea"/>
              </a:rPr>
              <a:t>实现</a:t>
            </a:r>
            <a:r>
              <a:rPr lang="zh-CN" altLang="en-US" sz="2000" b="1" dirty="0">
                <a:solidFill>
                  <a:srgbClr val="FF0000"/>
                </a:solidFill>
                <a:latin typeface="+mj-ea"/>
                <a:ea typeface="+mj-ea"/>
              </a:rPr>
              <a:t>以新能源为主体的现代能源体系</a:t>
            </a:r>
            <a:r>
              <a:rPr lang="zh-CN" altLang="en-US" sz="1800" dirty="0">
                <a:latin typeface="+mj-ea"/>
                <a:ea typeface="+mj-ea"/>
              </a:rPr>
              <a:t>的伟大历史转变。</a:t>
            </a:r>
            <a:endParaRPr lang="zh-CN" altLang="en-US" sz="1800" b="1" dirty="0">
              <a:solidFill>
                <a:srgbClr val="163896"/>
              </a:solidFill>
              <a:latin typeface="+mj-ea"/>
              <a:ea typeface="+mj-ea"/>
            </a:endParaRPr>
          </a:p>
        </p:txBody>
      </p:sp>
      <p:pic>
        <p:nvPicPr>
          <p:cNvPr id="1030" name="Picture 6" descr="https://gimg2.baidu.com/image_search/src=http%3A%2F%2Fwww.365azw.com%2FAttachments%2Fshare%2F201605%2F57343a50efeaa.jpg&amp;refer=http%3A%2F%2Fwww.365azw.com&amp;app=2002&amp;size=f9999,10000&amp;q=a80&amp;n=0&amp;g=0n&amp;fmt=jpeg?sec=1623681402&amp;t=8b89a4c7aa60beb3076d2ccb796589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848" y="4741844"/>
            <a:ext cx="3173351" cy="19636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gimg2.baidu.com/image_search/src=http%3A%2F%2Fnews.cableabc.com%2F_data2%2FUploadFile%2FNEWS%2Fimages%2Finfo2019061410395046_s.jpg&amp;refer=http%3A%2F%2Fnews.cableabc.com&amp;app=2002&amp;size=f9999,10000&amp;q=a80&amp;n=0&amp;g=0n&amp;fmt=jpeg?sec=1623682034&amp;t=119369aa1c6d378b8d620ddc505c17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4211116"/>
            <a:ext cx="4541520" cy="2494372"/>
          </a:xfrm>
          <a:prstGeom prst="rect">
            <a:avLst/>
          </a:prstGeom>
          <a:noFill/>
          <a:extLst>
            <a:ext uri="{909E8E84-426E-40DD-AFC4-6F175D3DCCD1}">
              <a14:hiddenFill xmlns:a14="http://schemas.microsoft.com/office/drawing/2010/main">
                <a:solidFill>
                  <a:srgbClr val="FFFFFF"/>
                </a:solidFill>
              </a14:hiddenFill>
            </a:ext>
          </a:extLst>
        </p:spPr>
      </p:pic>
      <p:sp>
        <p:nvSpPr>
          <p:cNvPr id="37" name="燕尾形 18"/>
          <p:cNvSpPr/>
          <p:nvPr/>
        </p:nvSpPr>
        <p:spPr>
          <a:xfrm>
            <a:off x="520798" y="953340"/>
            <a:ext cx="4919881" cy="614384"/>
          </a:xfrm>
          <a:prstGeom prst="chevron">
            <a:avLst>
              <a:gd name="adj" fmla="val 67746"/>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第一次能源技术革命</a:t>
            </a:r>
          </a:p>
        </p:txBody>
      </p:sp>
      <p:sp>
        <p:nvSpPr>
          <p:cNvPr id="38" name="燕尾形 18"/>
          <p:cNvSpPr/>
          <p:nvPr/>
        </p:nvSpPr>
        <p:spPr>
          <a:xfrm>
            <a:off x="3886200" y="938633"/>
            <a:ext cx="4023360" cy="614384"/>
          </a:xfrm>
          <a:prstGeom prst="chevron">
            <a:avLst>
              <a:gd name="adj" fmla="val 67746"/>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第二次能源技术革命</a:t>
            </a:r>
          </a:p>
        </p:txBody>
      </p:sp>
      <p:sp>
        <p:nvSpPr>
          <p:cNvPr id="39" name="燕尾形 18"/>
          <p:cNvSpPr/>
          <p:nvPr/>
        </p:nvSpPr>
        <p:spPr>
          <a:xfrm>
            <a:off x="7315200" y="944564"/>
            <a:ext cx="4373880" cy="614384"/>
          </a:xfrm>
          <a:prstGeom prst="chevron">
            <a:avLst>
              <a:gd name="adj" fmla="val 67746"/>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第三次能源技术革命</a:t>
            </a:r>
          </a:p>
        </p:txBody>
      </p:sp>
      <p:pic>
        <p:nvPicPr>
          <p:cNvPr id="1028" name="Picture 4" descr="https://gimg2.baidu.com/image_search/src=http%3A%2F%2F5b0988e595225.cdn.sohucs.com%2Fimages%2F20171026%2F8bd8262f8aa7473e9c8d64f9e315d9c4.jpeg&amp;refer=http%3A%2F%2F5b0988e595225.cdn.sohucs.com&amp;app=2002&amp;size=f9999,10000&amp;q=a80&amp;n=0&amp;g=0n&amp;fmt=jpeg?sec=1623681145&amp;t=a12ed7482313920edb4734818ac5c26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7982" y="3143054"/>
            <a:ext cx="3331251" cy="20195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gimg2.baidu.com/image_search/src=http%3A%2F%2Fappcdn.cehuashen.com%2Fhtimage%2F201943%2Fa24b294b-6d8e-4ace-8ecd-53aaa686be27.jpg%3FExpires%3D4725231193%26OSSAccessKeyId%3Dr2aV9r83JGUX1u7F%26Signature%3DrYSCPr9212XAoquTpJig1D2%2FNMA%3D&amp;refer=http%3A%2F%2Fappcdn.cehuashen.com&amp;app=2002&amp;size=f9999,10000&amp;q=a80&amp;n=0&amp;g=0n&amp;fmt=jpeg?sec=1623680980&amp;t=94379ab788c71a57ed806d7f6033882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437" y="1567724"/>
            <a:ext cx="2213277" cy="174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19998"/>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0"/>
            <a:ext cx="12188827" cy="3645024"/>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a:endParaRPr lang="zh-CN" altLang="en-US" sz="2400">
              <a:solidFill>
                <a:srgbClr val="EEECE1">
                  <a:lumMod val="25000"/>
                </a:srgbClr>
              </a:solidFill>
              <a:cs typeface="+mn-ea"/>
              <a:sym typeface="+mn-lt"/>
            </a:endParaRPr>
          </a:p>
        </p:txBody>
      </p:sp>
      <p:sp>
        <p:nvSpPr>
          <p:cNvPr id="14" name="标题 1"/>
          <p:cNvSpPr txBox="1">
            <a:spLocks noChangeArrowheads="1"/>
          </p:cNvSpPr>
          <p:nvPr/>
        </p:nvSpPr>
        <p:spPr>
          <a:xfrm>
            <a:off x="911424" y="1886971"/>
            <a:ext cx="10868663" cy="1470025"/>
          </a:xfrm>
          <a:prstGeom prst="rect">
            <a:avLst/>
          </a:prstGeom>
        </p:spPr>
        <p:txBody>
          <a:bodyPr vert="horz" lIns="91392" tIns="45696" rIns="91392" bIns="45696"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7200" dirty="0">
                <a:solidFill>
                  <a:prstClr val="white"/>
                </a:solidFill>
                <a:effectLst>
                  <a:reflection blurRad="6350" stA="55000" endA="300" endPos="45500" dir="5400000" sy="-100000" algn="bl" rotWithShape="0"/>
                </a:effectLst>
                <a:cs typeface="+mn-ea"/>
                <a:sym typeface="+mn-lt"/>
              </a:rPr>
              <a:t>Thank </a:t>
            </a:r>
            <a:r>
              <a:rPr lang="en-US" altLang="zh-CN" sz="7200" dirty="0">
                <a:solidFill>
                  <a:prstClr val="white"/>
                </a:solidFill>
                <a:effectLst>
                  <a:reflection blurRad="6350" stA="55000" endA="300" endPos="45500" dir="5400000" sy="-100000" algn="bl" rotWithShape="0"/>
                </a:effectLst>
                <a:cs typeface="+mn-ea"/>
                <a:sym typeface="+mn-lt"/>
              </a:rPr>
              <a:t>You</a:t>
            </a:r>
            <a:endParaRPr lang="zh-CN" altLang="en-US" sz="3200" dirty="0">
              <a:solidFill>
                <a:prstClr val="white"/>
              </a:solidFill>
              <a:effectLst>
                <a:reflection blurRad="6350" stA="55000" endA="300" endPos="45500" dir="5400000" sy="-100000" algn="bl" rotWithShape="0"/>
              </a:effectLst>
              <a:cs typeface="+mn-ea"/>
              <a:sym typeface="+mn-lt"/>
            </a:endParaRPr>
          </a:p>
        </p:txBody>
      </p:sp>
      <p:sp>
        <p:nvSpPr>
          <p:cNvPr id="15" name="矩形 14"/>
          <p:cNvSpPr/>
          <p:nvPr/>
        </p:nvSpPr>
        <p:spPr>
          <a:xfrm>
            <a:off x="1" y="6669360"/>
            <a:ext cx="12188827" cy="188640"/>
          </a:xfrm>
          <a:prstGeom prst="rect">
            <a:avLst/>
          </a:prstGeom>
          <a:gradFill>
            <a:gsLst>
              <a:gs pos="0">
                <a:srgbClr val="333134"/>
              </a:gs>
              <a:gs pos="74000">
                <a:srgbClr val="39373A"/>
              </a:gs>
              <a:gs pos="83000">
                <a:srgbClr val="373538"/>
              </a:gs>
              <a:gs pos="100000">
                <a:srgbClr val="3634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a:endParaRPr lang="zh-CN" altLang="en-US" sz="2400">
              <a:solidFill>
                <a:prstClr val="white"/>
              </a:solidFill>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310" y="5179065"/>
            <a:ext cx="3132667" cy="120226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685962" y="1550773"/>
            <a:ext cx="7696039" cy="502811"/>
            <a:chOff x="532828" y="964775"/>
            <a:chExt cx="8346626" cy="502811"/>
          </a:xfrm>
        </p:grpSpPr>
        <p:sp>
          <p:nvSpPr>
            <p:cNvPr id="33" name="对话气泡: 圆角矩形 3"/>
            <p:cNvSpPr/>
            <p:nvPr/>
          </p:nvSpPr>
          <p:spPr>
            <a:xfrm>
              <a:off x="532828" y="964775"/>
              <a:ext cx="1728000" cy="502811"/>
            </a:xfrm>
            <a:prstGeom prst="rect">
              <a:avLst/>
            </a:prstGeom>
            <a:solidFill>
              <a:srgbClr val="163896"/>
            </a:solidFill>
            <a:ln>
              <a:solidFill>
                <a:srgbClr val="0065A6"/>
              </a:solid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问题</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1</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34" name="矩形 33"/>
            <p:cNvSpPr/>
            <p:nvPr/>
          </p:nvSpPr>
          <p:spPr>
            <a:xfrm>
              <a:off x="2263747" y="964775"/>
              <a:ext cx="6615707" cy="502811"/>
            </a:xfrm>
            <a:prstGeom prst="rect">
              <a:avLst/>
            </a:prstGeom>
            <a:ln>
              <a:solidFill>
                <a:srgbClr val="0065A6"/>
              </a:solidFill>
            </a:ln>
          </p:spPr>
          <p:txBody>
            <a:bodyPr wrap="square" anchor="ctr" anchorCtr="0">
              <a:no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163896"/>
                  </a:solidFill>
                  <a:effectLst/>
                  <a:uLnTx/>
                  <a:uFillTx/>
                  <a:latin typeface="+mn-ea"/>
                  <a:cs typeface="+mn-cs"/>
                </a:rPr>
                <a:t>从外地购入电能，以煤电为主，清洁能源占比较低</a:t>
              </a:r>
            </a:p>
          </p:txBody>
        </p:sp>
      </p:grpSp>
      <p:sp>
        <p:nvSpPr>
          <p:cNvPr id="35" name="矩形 34"/>
          <p:cNvSpPr/>
          <p:nvPr/>
        </p:nvSpPr>
        <p:spPr>
          <a:xfrm>
            <a:off x="768826" y="2044074"/>
            <a:ext cx="10737211" cy="787523"/>
          </a:xfrm>
          <a:prstGeom prst="rect">
            <a:avLst/>
          </a:prstGeom>
        </p:spPr>
        <p:txBody>
          <a:bodyPr wrap="square">
            <a:spAutoFit/>
          </a:bodyPr>
          <a:lstStyle/>
          <a:p>
            <a:pPr marL="285750" marR="0" lvl="0" indent="-2857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 信阳市每年外购电量约占全社会用电量约</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46%</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，可再生清洁能源年发电量约</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13.68</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亿</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kWh</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，占全社会总用电量的</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10%</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左右，需要大力发展风电、光伏等清洁能源，积极消纳可再生能源，提高清洁能源输送和电力市场交易水平。</a:t>
            </a:r>
            <a:endParaRPr kumimoji="0" lang="en-US" altLang="zh-CN" sz="1600" b="0" i="0" u="none" strike="noStrike" kern="1200" cap="none" spc="0" normalizeH="0" baseline="0" noProof="0" dirty="0">
              <a:ln>
                <a:noFill/>
              </a:ln>
              <a:solidFill>
                <a:prstClr val="black"/>
              </a:solidFill>
              <a:effectLst/>
              <a:uLnTx/>
              <a:uFillTx/>
              <a:latin typeface="+mn-ea"/>
            </a:endParaRPr>
          </a:p>
        </p:txBody>
      </p:sp>
      <p:grpSp>
        <p:nvGrpSpPr>
          <p:cNvPr id="36" name="组合 35"/>
          <p:cNvGrpSpPr/>
          <p:nvPr/>
        </p:nvGrpSpPr>
        <p:grpSpPr>
          <a:xfrm>
            <a:off x="685962" y="2851293"/>
            <a:ext cx="7696039" cy="502811"/>
            <a:chOff x="532828" y="964775"/>
            <a:chExt cx="7763781" cy="502811"/>
          </a:xfrm>
        </p:grpSpPr>
        <p:sp>
          <p:nvSpPr>
            <p:cNvPr id="37" name="对话气泡: 圆角矩形 3"/>
            <p:cNvSpPr/>
            <p:nvPr/>
          </p:nvSpPr>
          <p:spPr>
            <a:xfrm>
              <a:off x="532828" y="964775"/>
              <a:ext cx="1728000" cy="502811"/>
            </a:xfrm>
            <a:prstGeom prst="rect">
              <a:avLst/>
            </a:prstGeom>
            <a:solidFill>
              <a:srgbClr val="163896"/>
            </a:solidFill>
            <a:ln>
              <a:solidFill>
                <a:srgbClr val="0065A6"/>
              </a:solid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问题</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2</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38" name="矩形 37"/>
            <p:cNvSpPr/>
            <p:nvPr/>
          </p:nvSpPr>
          <p:spPr>
            <a:xfrm>
              <a:off x="2263747" y="964775"/>
              <a:ext cx="6032862" cy="502811"/>
            </a:xfrm>
            <a:prstGeom prst="rect">
              <a:avLst/>
            </a:prstGeom>
            <a:ln>
              <a:solidFill>
                <a:srgbClr val="0065A6"/>
              </a:solidFill>
            </a:ln>
          </p:spPr>
          <p:txBody>
            <a:bodyPr wrap="square" anchor="ctr" anchorCtr="0">
              <a:no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163896"/>
                  </a:solidFill>
                  <a:effectLst/>
                  <a:uLnTx/>
                  <a:uFillTx/>
                  <a:latin typeface="+mn-ea"/>
                  <a:cs typeface="+mn-cs"/>
                </a:rPr>
                <a:t>新能源整体占比较低，新能源利用率较低</a:t>
              </a:r>
            </a:p>
          </p:txBody>
        </p:sp>
      </p:grpSp>
      <p:sp>
        <p:nvSpPr>
          <p:cNvPr id="39" name="矩形 38"/>
          <p:cNvSpPr/>
          <p:nvPr/>
        </p:nvSpPr>
        <p:spPr>
          <a:xfrm>
            <a:off x="768827" y="3300142"/>
            <a:ext cx="10737210" cy="787523"/>
          </a:xfrm>
          <a:prstGeom prst="rect">
            <a:avLst/>
          </a:prstGeom>
        </p:spPr>
        <p:txBody>
          <a:bodyPr wrap="square">
            <a:spAutoFit/>
          </a:bodyPr>
          <a:lstStyle/>
          <a:p>
            <a:pPr marL="285750" marR="0" lvl="0" indent="-2857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2020</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年本地发电厂的发电量</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78.47</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亿</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kWh</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，其中燃煤发电量</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64.79</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亿</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kWh</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，占全部发电量的</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82.6%</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，而风电、太阳能发电等发电量仅占</a:t>
            </a:r>
            <a:r>
              <a:rPr kumimoji="0" lang="en-US" altLang="zh-CN"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11.2%</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mn-ea"/>
            </a:endParaRPr>
          </a:p>
        </p:txBody>
      </p:sp>
      <p:grpSp>
        <p:nvGrpSpPr>
          <p:cNvPr id="40" name="组合 39"/>
          <p:cNvGrpSpPr/>
          <p:nvPr/>
        </p:nvGrpSpPr>
        <p:grpSpPr>
          <a:xfrm>
            <a:off x="668678" y="4069311"/>
            <a:ext cx="7713323" cy="502811"/>
            <a:chOff x="532828" y="964775"/>
            <a:chExt cx="7781217" cy="502811"/>
          </a:xfrm>
        </p:grpSpPr>
        <p:sp>
          <p:nvSpPr>
            <p:cNvPr id="41" name="对话气泡: 圆角矩形 3"/>
            <p:cNvSpPr/>
            <p:nvPr/>
          </p:nvSpPr>
          <p:spPr>
            <a:xfrm>
              <a:off x="532828" y="964775"/>
              <a:ext cx="1728000" cy="502811"/>
            </a:xfrm>
            <a:prstGeom prst="rect">
              <a:avLst/>
            </a:prstGeom>
            <a:solidFill>
              <a:srgbClr val="163896"/>
            </a:solidFill>
            <a:ln>
              <a:solidFill>
                <a:srgbClr val="0065A6"/>
              </a:solid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问题</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3</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42" name="矩形 41"/>
            <p:cNvSpPr/>
            <p:nvPr/>
          </p:nvSpPr>
          <p:spPr>
            <a:xfrm>
              <a:off x="2263746" y="964775"/>
              <a:ext cx="6050299" cy="502811"/>
            </a:xfrm>
            <a:prstGeom prst="rect">
              <a:avLst/>
            </a:prstGeom>
            <a:ln>
              <a:solidFill>
                <a:srgbClr val="0065A6"/>
              </a:solidFill>
            </a:ln>
          </p:spPr>
          <p:txBody>
            <a:bodyPr wrap="square" anchor="ctr" anchorCtr="0">
              <a:no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163896"/>
                  </a:solidFill>
                  <a:effectLst/>
                  <a:uLnTx/>
                  <a:uFillTx/>
                  <a:latin typeface="+mn-ea"/>
                  <a:cs typeface="+mn-cs"/>
                </a:rPr>
                <a:t>能源规划和土地利用有较大的优化空间</a:t>
              </a:r>
            </a:p>
          </p:txBody>
        </p:sp>
      </p:grpSp>
      <p:sp>
        <p:nvSpPr>
          <p:cNvPr id="43" name="矩形 42"/>
          <p:cNvSpPr/>
          <p:nvPr/>
        </p:nvSpPr>
        <p:spPr>
          <a:xfrm>
            <a:off x="685960" y="4597668"/>
            <a:ext cx="10820077" cy="830997"/>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已建的风电、光伏等项目没有因地制宜融合信阳地区产业特性，造就土地资源利用率偏低。应结合区域产业特性和用地性质，集约、连片规模，持续保护性开发风电</a:t>
            </a:r>
            <a:r>
              <a:rPr lang="zh-CN" altLang="en-US" sz="1600" kern="100" dirty="0">
                <a:solidFill>
                  <a:prstClr val="black"/>
                </a:solidFill>
                <a:latin typeface="+mn-ea"/>
                <a:cs typeface="Times New Roman" panose="02020603050405020304" pitchFamily="18" charset="0"/>
              </a:rPr>
              <a:t>、风光互补等</a:t>
            </a: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项目，提高土地资源利用率。</a:t>
            </a:r>
            <a:endParaRPr kumimoji="0" lang="zh-CN" altLang="en-US" sz="1600" b="0" i="0" u="none" strike="noStrike" kern="1200" cap="none" spc="0" normalizeH="0" baseline="0" noProof="0" dirty="0">
              <a:ln>
                <a:noFill/>
              </a:ln>
              <a:solidFill>
                <a:prstClr val="black"/>
              </a:solidFill>
              <a:effectLst/>
              <a:uLnTx/>
              <a:uFillTx/>
              <a:latin typeface="+mn-ea"/>
            </a:endParaRPr>
          </a:p>
        </p:txBody>
      </p:sp>
      <p:grpSp>
        <p:nvGrpSpPr>
          <p:cNvPr id="44" name="组合 43"/>
          <p:cNvGrpSpPr/>
          <p:nvPr/>
        </p:nvGrpSpPr>
        <p:grpSpPr>
          <a:xfrm>
            <a:off x="666911" y="5426836"/>
            <a:ext cx="7696040" cy="502811"/>
            <a:chOff x="532828" y="964775"/>
            <a:chExt cx="7763781" cy="502811"/>
          </a:xfrm>
        </p:grpSpPr>
        <p:sp>
          <p:nvSpPr>
            <p:cNvPr id="45" name="对话气泡: 圆角矩形 3"/>
            <p:cNvSpPr/>
            <p:nvPr/>
          </p:nvSpPr>
          <p:spPr>
            <a:xfrm>
              <a:off x="532828" y="964775"/>
              <a:ext cx="1728000" cy="502811"/>
            </a:xfrm>
            <a:prstGeom prst="rect">
              <a:avLst/>
            </a:prstGeom>
            <a:solidFill>
              <a:srgbClr val="163896"/>
            </a:solidFill>
            <a:ln>
              <a:solidFill>
                <a:srgbClr val="0065A6"/>
              </a:solid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问题</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4</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46" name="矩形 45"/>
            <p:cNvSpPr/>
            <p:nvPr/>
          </p:nvSpPr>
          <p:spPr>
            <a:xfrm>
              <a:off x="2263746" y="964775"/>
              <a:ext cx="6032863" cy="502811"/>
            </a:xfrm>
            <a:prstGeom prst="rect">
              <a:avLst/>
            </a:prstGeom>
            <a:ln>
              <a:solidFill>
                <a:srgbClr val="0065A6"/>
              </a:solidFill>
            </a:ln>
          </p:spPr>
          <p:txBody>
            <a:bodyPr wrap="square" anchor="ctr" anchorCtr="0">
              <a:no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163896"/>
                  </a:solidFill>
                  <a:effectLst/>
                  <a:uLnTx/>
                  <a:uFillTx/>
                  <a:latin typeface="+mn-ea"/>
                  <a:cs typeface="+mn-cs"/>
                </a:rPr>
                <a:t>城市供热需求大增与供热现状问题突出</a:t>
              </a:r>
            </a:p>
          </p:txBody>
        </p:sp>
      </p:grpSp>
      <p:sp>
        <p:nvSpPr>
          <p:cNvPr id="47" name="矩形 46"/>
          <p:cNvSpPr/>
          <p:nvPr/>
        </p:nvSpPr>
        <p:spPr>
          <a:xfrm>
            <a:off x="749777" y="5951419"/>
            <a:ext cx="10756260" cy="787523"/>
          </a:xfrm>
          <a:prstGeom prst="rect">
            <a:avLst/>
          </a:prstGeom>
        </p:spPr>
        <p:txBody>
          <a:bodyPr wrap="square">
            <a:spAutoFit/>
          </a:bodyPr>
          <a:lstStyle/>
          <a:p>
            <a:pPr marL="285750" marR="0" lvl="0" indent="-2857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00" cap="none" spc="0" normalizeH="0" baseline="0" noProof="0" dirty="0">
                <a:ln>
                  <a:noFill/>
                </a:ln>
                <a:solidFill>
                  <a:prstClr val="black"/>
                </a:solidFill>
                <a:effectLst/>
                <a:uLnTx/>
                <a:uFillTx/>
                <a:latin typeface="+mn-ea"/>
                <a:cs typeface="Times New Roman" panose="02020603050405020304" pitchFamily="18" charset="0"/>
              </a:rPr>
              <a:t>随着生活质量的提高，对供热的迫切需求较大。原有的市区一期集中供热工程，仅完成一期部分工程，且投入使用率极低，居民对供暖成本较为敏感，对廉价的供暖方式需求较为迫切。</a:t>
            </a:r>
            <a:endParaRPr kumimoji="0" lang="en-US" altLang="zh-CN" sz="1600" b="0" i="0" u="none" strike="noStrike" kern="1200" cap="none" spc="0" normalizeH="0" baseline="0" noProof="0" dirty="0">
              <a:ln>
                <a:noFill/>
              </a:ln>
              <a:solidFill>
                <a:prstClr val="black"/>
              </a:solidFill>
              <a:effectLst/>
              <a:uLnTx/>
              <a:uFillTx/>
              <a:latin typeface="+mn-ea"/>
            </a:endParaRPr>
          </a:p>
        </p:txBody>
      </p:sp>
      <p:sp>
        <p:nvSpPr>
          <p:cNvPr id="21" name="矩形 20"/>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sp>
        <p:nvSpPr>
          <p:cNvPr id="22" name="矩形 21"/>
          <p:cNvSpPr/>
          <p:nvPr/>
        </p:nvSpPr>
        <p:spPr>
          <a:xfrm>
            <a:off x="282698" y="800158"/>
            <a:ext cx="2815344"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能源发展存在的问题</a:t>
            </a:r>
          </a:p>
        </p:txBody>
      </p:sp>
      <p:cxnSp>
        <p:nvCxnSpPr>
          <p:cNvPr id="20" name="直接连接符 19"/>
          <p:cNvCxnSpPr/>
          <p:nvPr/>
        </p:nvCxnSpPr>
        <p:spPr>
          <a:xfrm flipH="1">
            <a:off x="160769" y="1284553"/>
            <a:ext cx="288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23"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390290" y="737098"/>
            <a:ext cx="5676790" cy="3687757"/>
          </a:xfrm>
          <a:prstGeom prst="rect">
            <a:avLst/>
          </a:prstGeom>
        </p:spPr>
      </p:pic>
      <p:sp>
        <p:nvSpPr>
          <p:cNvPr id="10" name="矩形 9"/>
          <p:cNvSpPr/>
          <p:nvPr/>
        </p:nvSpPr>
        <p:spPr>
          <a:xfrm>
            <a:off x="302794" y="800158"/>
            <a:ext cx="2313357" cy="50783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能源结构分析</a:t>
            </a:r>
            <a:endParaRPr lang="en-US" altLang="zh-CN" sz="1800" kern="100" dirty="0">
              <a:solidFill>
                <a:srgbClr val="163896"/>
              </a:solidFill>
              <a:latin typeface="+mn-ea"/>
              <a:cs typeface="Times New Roman" panose="02020603050405020304" pitchFamily="18" charset="0"/>
            </a:endParaRPr>
          </a:p>
        </p:txBody>
      </p:sp>
      <p:sp>
        <p:nvSpPr>
          <p:cNvPr id="11" name="文本框 10"/>
          <p:cNvSpPr txBox="1"/>
          <p:nvPr/>
        </p:nvSpPr>
        <p:spPr>
          <a:xfrm>
            <a:off x="10636468" y="3907577"/>
            <a:ext cx="1451631" cy="523220"/>
          </a:xfrm>
          <a:prstGeom prst="rect">
            <a:avLst/>
          </a:prstGeom>
          <a:noFill/>
        </p:spPr>
        <p:txBody>
          <a:bodyPr wrap="square">
            <a:spAutoFit/>
          </a:bodyPr>
          <a:lstStyle/>
          <a:p>
            <a:pPr algn="r"/>
            <a:r>
              <a:rPr lang="en-US" altLang="zh-CN" sz="1400" dirty="0">
                <a:solidFill>
                  <a:srgbClr val="FF0000"/>
                </a:solidFill>
                <a:latin typeface="+mn-ea"/>
              </a:rPr>
              <a:t>2020</a:t>
            </a:r>
            <a:r>
              <a:rPr lang="zh-CN" altLang="en-US" sz="1400" dirty="0">
                <a:solidFill>
                  <a:srgbClr val="FF0000"/>
                </a:solidFill>
                <a:latin typeface="+mn-ea"/>
              </a:rPr>
              <a:t>年信阳市能源消费结构图</a:t>
            </a:r>
          </a:p>
        </p:txBody>
      </p:sp>
      <p:sp>
        <p:nvSpPr>
          <p:cNvPr id="4" name="矩形 3"/>
          <p:cNvSpPr/>
          <p:nvPr/>
        </p:nvSpPr>
        <p:spPr>
          <a:xfrm>
            <a:off x="6484714" y="4430464"/>
            <a:ext cx="5487941" cy="2332946"/>
          </a:xfrm>
          <a:prstGeom prst="rect">
            <a:avLst/>
          </a:prstGeom>
        </p:spPr>
        <p:txBody>
          <a:bodyPr wrap="square">
            <a:spAutoFit/>
          </a:bodyPr>
          <a:lstStyle/>
          <a:p>
            <a:pPr indent="357505" algn="just">
              <a:lnSpc>
                <a:spcPct val="130000"/>
              </a:lnSpc>
            </a:pPr>
            <a:r>
              <a:rPr lang="zh-CN" altLang="en-US" sz="1400" dirty="0">
                <a:latin typeface="+mn-ea"/>
              </a:rPr>
              <a:t>信阳市能源结构中，煤炭（煤电</a:t>
            </a:r>
            <a:r>
              <a:rPr lang="en-US" altLang="zh-CN" sz="1400" dirty="0">
                <a:latin typeface="+mn-ea"/>
              </a:rPr>
              <a:t>+</a:t>
            </a:r>
            <a:r>
              <a:rPr lang="zh-CN" altLang="en-US" sz="1400" dirty="0">
                <a:latin typeface="+mn-ea"/>
              </a:rPr>
              <a:t>工业用煤）、外购电、石油是信阳市能源消费结构的三大核心因素。约占社会总能耗的</a:t>
            </a:r>
            <a:r>
              <a:rPr lang="en-US" altLang="zh-CN" sz="1400" dirty="0">
                <a:latin typeface="+mn-ea"/>
              </a:rPr>
              <a:t>92.72%</a:t>
            </a:r>
            <a:r>
              <a:rPr lang="zh-CN" altLang="en-US" sz="1400" dirty="0">
                <a:latin typeface="+mn-ea"/>
              </a:rPr>
              <a:t>；</a:t>
            </a:r>
            <a:endParaRPr lang="en-US" altLang="zh-CN" sz="1400" dirty="0">
              <a:latin typeface="+mn-ea"/>
            </a:endParaRPr>
          </a:p>
          <a:p>
            <a:pPr indent="357505" algn="just">
              <a:lnSpc>
                <a:spcPct val="130000"/>
              </a:lnSpc>
            </a:pPr>
            <a:r>
              <a:rPr lang="zh-CN" altLang="en-US" sz="1400" dirty="0">
                <a:latin typeface="+mn-ea"/>
              </a:rPr>
              <a:t>若要实现信阳地区的碳中和，必然要下大气力解决本地的煤炭消耗和石油消耗。具体体现在如何解决本地火电厂、本地高煤耗企业、以及石油消耗等三大方面；</a:t>
            </a:r>
            <a:endParaRPr lang="en-US" altLang="zh-CN" sz="1400" dirty="0">
              <a:latin typeface="+mn-ea"/>
            </a:endParaRPr>
          </a:p>
          <a:p>
            <a:pPr indent="357505" algn="just">
              <a:lnSpc>
                <a:spcPct val="130000"/>
              </a:lnSpc>
            </a:pPr>
            <a:r>
              <a:rPr lang="zh-CN" altLang="en-US" sz="1400" dirty="0">
                <a:latin typeface="+mn-ea"/>
              </a:rPr>
              <a:t>在信阳市电力结构中，外购电对信阳电力系统起到月调峰和季节调峰作用，且为间接碳排放，因此，暂不放在实现碳中和解决思路的第一因素。</a:t>
            </a:r>
            <a:endParaRPr lang="en-US" altLang="zh-CN" sz="1400" dirty="0">
              <a:latin typeface="+mn-ea"/>
            </a:endParaRPr>
          </a:p>
        </p:txBody>
      </p:sp>
      <p:graphicFrame>
        <p:nvGraphicFramePr>
          <p:cNvPr id="2" name="表格 1"/>
          <p:cNvGraphicFramePr>
            <a:graphicFrameLocks noGrp="1"/>
          </p:cNvGraphicFramePr>
          <p:nvPr/>
        </p:nvGraphicFramePr>
        <p:xfrm>
          <a:off x="282698" y="1348895"/>
          <a:ext cx="6001006" cy="4999349"/>
        </p:xfrm>
        <a:graphic>
          <a:graphicData uri="http://schemas.openxmlformats.org/drawingml/2006/table">
            <a:tbl>
              <a:tblPr firstRow="1" bandRow="1">
                <a:tableStyleId>{5C22544A-7EE6-4342-B048-85BDC9FD1C3A}</a:tableStyleId>
              </a:tblPr>
              <a:tblGrid>
                <a:gridCol w="2031753">
                  <a:extLst>
                    <a:ext uri="{9D8B030D-6E8A-4147-A177-3AD203B41FA5}">
                      <a16:colId xmlns="" xmlns:a16="http://schemas.microsoft.com/office/drawing/2014/main" val="20000"/>
                    </a:ext>
                  </a:extLst>
                </a:gridCol>
                <a:gridCol w="879728">
                  <a:extLst>
                    <a:ext uri="{9D8B030D-6E8A-4147-A177-3AD203B41FA5}">
                      <a16:colId xmlns="" xmlns:a16="http://schemas.microsoft.com/office/drawing/2014/main" val="20001"/>
                    </a:ext>
                  </a:extLst>
                </a:gridCol>
                <a:gridCol w="764526">
                  <a:extLst>
                    <a:ext uri="{9D8B030D-6E8A-4147-A177-3AD203B41FA5}">
                      <a16:colId xmlns="" xmlns:a16="http://schemas.microsoft.com/office/drawing/2014/main" val="20002"/>
                    </a:ext>
                  </a:extLst>
                </a:gridCol>
                <a:gridCol w="774999">
                  <a:extLst>
                    <a:ext uri="{9D8B030D-6E8A-4147-A177-3AD203B41FA5}">
                      <a16:colId xmlns="" xmlns:a16="http://schemas.microsoft.com/office/drawing/2014/main" val="20003"/>
                    </a:ext>
                  </a:extLst>
                </a:gridCol>
                <a:gridCol w="764526">
                  <a:extLst>
                    <a:ext uri="{9D8B030D-6E8A-4147-A177-3AD203B41FA5}">
                      <a16:colId xmlns="" xmlns:a16="http://schemas.microsoft.com/office/drawing/2014/main" val="20004"/>
                    </a:ext>
                  </a:extLst>
                </a:gridCol>
                <a:gridCol w="785474">
                  <a:extLst>
                    <a:ext uri="{9D8B030D-6E8A-4147-A177-3AD203B41FA5}">
                      <a16:colId xmlns="" xmlns:a16="http://schemas.microsoft.com/office/drawing/2014/main" val="20005"/>
                    </a:ext>
                  </a:extLst>
                </a:gridCol>
              </a:tblGrid>
              <a:tr h="457777">
                <a:tc>
                  <a:txBody>
                    <a:bodyPr/>
                    <a:lstStyle/>
                    <a:p>
                      <a:pPr algn="ctr"/>
                      <a:r>
                        <a:rPr lang="zh-CN" sz="1400" b="1" kern="0" dirty="0">
                          <a:effectLst/>
                          <a:latin typeface="+mn-ea"/>
                          <a:ea typeface="+mn-ea"/>
                          <a:cs typeface="Times New Roman" panose="02020603050405020304" pitchFamily="18" charset="0"/>
                        </a:rPr>
                        <a:t>指标</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400" b="1" kern="0" dirty="0">
                          <a:effectLst/>
                          <a:latin typeface="+mn-ea"/>
                          <a:ea typeface="+mn-ea"/>
                          <a:cs typeface="Times New Roman" panose="02020603050405020304" pitchFamily="18" charset="0"/>
                        </a:rPr>
                        <a:t>单位</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400" b="1" kern="0" dirty="0">
                          <a:effectLst/>
                          <a:latin typeface="+mn-ea"/>
                          <a:ea typeface="+mn-ea"/>
                          <a:cs typeface="Times New Roman" panose="02020603050405020304" pitchFamily="18" charset="0"/>
                        </a:rPr>
                        <a:t>2017</a:t>
                      </a:r>
                      <a:r>
                        <a:rPr lang="zh-CN" sz="1400" b="1" kern="0" dirty="0">
                          <a:effectLst/>
                          <a:latin typeface="+mn-ea"/>
                          <a:ea typeface="+mn-ea"/>
                          <a:cs typeface="Times New Roman" panose="02020603050405020304" pitchFamily="18" charset="0"/>
                        </a:rPr>
                        <a:t>年</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400" b="1" kern="0" dirty="0">
                          <a:effectLst/>
                          <a:latin typeface="+mn-ea"/>
                          <a:ea typeface="+mn-ea"/>
                          <a:cs typeface="Times New Roman" panose="02020603050405020304" pitchFamily="18" charset="0"/>
                        </a:rPr>
                        <a:t>2018</a:t>
                      </a:r>
                      <a:r>
                        <a:rPr lang="zh-CN" sz="1400" b="1" kern="0" dirty="0">
                          <a:effectLst/>
                          <a:latin typeface="+mn-ea"/>
                          <a:ea typeface="+mn-ea"/>
                          <a:cs typeface="Times New Roman" panose="02020603050405020304" pitchFamily="18" charset="0"/>
                        </a:rPr>
                        <a:t>年</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400" b="1" kern="0" dirty="0">
                          <a:effectLst/>
                          <a:latin typeface="+mn-ea"/>
                          <a:ea typeface="+mn-ea"/>
                          <a:cs typeface="Times New Roman" panose="02020603050405020304" pitchFamily="18" charset="0"/>
                        </a:rPr>
                        <a:t>2019</a:t>
                      </a:r>
                      <a:r>
                        <a:rPr lang="zh-CN" sz="1400" b="1" kern="0" dirty="0">
                          <a:effectLst/>
                          <a:latin typeface="+mn-ea"/>
                          <a:ea typeface="+mn-ea"/>
                          <a:cs typeface="Times New Roman" panose="02020603050405020304" pitchFamily="18" charset="0"/>
                        </a:rPr>
                        <a:t>年</a:t>
                      </a:r>
                      <a:endParaRPr lang="zh-CN" sz="14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400" b="1" kern="0" dirty="0">
                          <a:effectLst/>
                          <a:latin typeface="+mn-ea"/>
                          <a:ea typeface="+mn-ea"/>
                          <a:cs typeface="Times New Roman" panose="02020603050405020304" pitchFamily="18" charset="0"/>
                        </a:rPr>
                        <a:t>2020</a:t>
                      </a:r>
                      <a:r>
                        <a:rPr lang="zh-CN" sz="1400" b="1" kern="0" dirty="0">
                          <a:effectLst/>
                          <a:latin typeface="+mn-ea"/>
                          <a:ea typeface="+mn-ea"/>
                          <a:cs typeface="Times New Roman" panose="02020603050405020304" pitchFamily="18" charset="0"/>
                        </a:rPr>
                        <a:t>年</a:t>
                      </a:r>
                      <a:endParaRPr lang="zh-CN" sz="14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324398">
                <a:tc>
                  <a:txBody>
                    <a:bodyPr/>
                    <a:lstStyle/>
                    <a:p>
                      <a:pPr algn="l"/>
                      <a:r>
                        <a:rPr lang="en-US" sz="1200" b="1" kern="0" dirty="0">
                          <a:effectLst/>
                          <a:latin typeface="+mn-ea"/>
                          <a:ea typeface="+mn-ea"/>
                          <a:cs typeface="Times New Roman" panose="02020603050405020304" pitchFamily="18" charset="0"/>
                        </a:rPr>
                        <a:t>1</a:t>
                      </a:r>
                      <a:r>
                        <a:rPr lang="zh-CN" sz="1200" b="1" kern="0" dirty="0">
                          <a:effectLst/>
                          <a:latin typeface="+mn-ea"/>
                          <a:ea typeface="+mn-ea"/>
                          <a:cs typeface="Times New Roman" panose="02020603050405020304" pitchFamily="18" charset="0"/>
                        </a:rPr>
                        <a:t>、全社会能源消费总量</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b="1" kern="0" dirty="0">
                          <a:effectLst/>
                          <a:latin typeface="+mn-ea"/>
                          <a:ea typeface="+mn-ea"/>
                          <a:cs typeface="Times New Roman" panose="02020603050405020304" pitchFamily="18" charset="0"/>
                        </a:rPr>
                        <a:t>万吨标煤</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a:effectLst/>
                          <a:latin typeface="+mn-ea"/>
                          <a:ea typeface="+mn-ea"/>
                          <a:cs typeface="Times New Roman" panose="02020603050405020304" pitchFamily="18" charset="0"/>
                        </a:rPr>
                        <a:t>946.6</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a:effectLst/>
                          <a:latin typeface="+mn-ea"/>
                          <a:ea typeface="+mn-ea"/>
                          <a:cs typeface="Times New Roman" panose="02020603050405020304" pitchFamily="18" charset="0"/>
                        </a:rPr>
                        <a:t>961.4</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a:effectLst/>
                          <a:latin typeface="+mn-ea"/>
                          <a:ea typeface="+mn-ea"/>
                          <a:cs typeface="Times New Roman" panose="02020603050405020304" pitchFamily="18" charset="0"/>
                        </a:rPr>
                        <a:t>982.1</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a:effectLst/>
                          <a:latin typeface="+mn-ea"/>
                          <a:ea typeface="+mn-ea"/>
                          <a:cs typeface="Times New Roman" panose="02020603050405020304" pitchFamily="18" charset="0"/>
                        </a:rPr>
                        <a:t>988.0</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1.1 </a:t>
                      </a:r>
                      <a:r>
                        <a:rPr lang="zh-CN" sz="1200" kern="0" dirty="0">
                          <a:solidFill>
                            <a:schemeClr val="dk1"/>
                          </a:solidFill>
                          <a:effectLst/>
                          <a:latin typeface="+mn-ea"/>
                          <a:ea typeface="+mn-ea"/>
                          <a:cs typeface="Times New Roman" panose="02020603050405020304" pitchFamily="18" charset="0"/>
                        </a:rPr>
                        <a:t>煤炭消费总量</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万吨标煤</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621.0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594.0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580.0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570.0</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1.2 </a:t>
                      </a:r>
                      <a:r>
                        <a:rPr lang="zh-CN" sz="1200" kern="0" dirty="0">
                          <a:solidFill>
                            <a:schemeClr val="dk1"/>
                          </a:solidFill>
                          <a:effectLst/>
                          <a:latin typeface="+mn-ea"/>
                          <a:ea typeface="+mn-ea"/>
                          <a:cs typeface="Times New Roman" panose="02020603050405020304" pitchFamily="18" charset="0"/>
                        </a:rPr>
                        <a:t>石油消费总量</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万吨标煤</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153.0</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1.3 </a:t>
                      </a:r>
                      <a:r>
                        <a:rPr lang="zh-CN" sz="1200" kern="0" dirty="0">
                          <a:solidFill>
                            <a:schemeClr val="dk1"/>
                          </a:solidFill>
                          <a:effectLst/>
                          <a:latin typeface="+mn-ea"/>
                          <a:ea typeface="+mn-ea"/>
                          <a:cs typeface="Times New Roman" panose="02020603050405020304" pitchFamily="18" charset="0"/>
                        </a:rPr>
                        <a:t>天然气消费总量</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万吨标煤</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30.0</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1.4 </a:t>
                      </a:r>
                      <a:r>
                        <a:rPr lang="zh-CN" sz="1200" kern="0" dirty="0">
                          <a:solidFill>
                            <a:schemeClr val="dk1"/>
                          </a:solidFill>
                          <a:effectLst/>
                          <a:latin typeface="+mn-ea"/>
                          <a:ea typeface="+mn-ea"/>
                          <a:cs typeface="Times New Roman" panose="02020603050405020304" pitchFamily="18" charset="0"/>
                        </a:rPr>
                        <a:t>外购电消费总量</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万吨标煤</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193.0</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324398">
                <a:tc>
                  <a:txBody>
                    <a:bodyPr/>
                    <a:lstStyle/>
                    <a:p>
                      <a:pPr marL="0" indent="357505" algn="l"/>
                      <a:r>
                        <a:rPr lang="en-US" sz="1200" kern="0" dirty="0">
                          <a:effectLst/>
                          <a:latin typeface="+mn-ea"/>
                          <a:ea typeface="+mn-ea"/>
                          <a:cs typeface="Times New Roman" panose="02020603050405020304" pitchFamily="18" charset="0"/>
                        </a:rPr>
                        <a:t>1.5 </a:t>
                      </a:r>
                      <a:r>
                        <a:rPr lang="zh-CN" sz="1200" kern="0" dirty="0">
                          <a:effectLst/>
                          <a:latin typeface="+mn-ea"/>
                          <a:ea typeface="+mn-ea"/>
                          <a:cs typeface="Times New Roman" panose="02020603050405020304" pitchFamily="18" charset="0"/>
                        </a:rPr>
                        <a:t>其它能源消费总量</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万吨标煤</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a:effectLst/>
                          <a:latin typeface="+mn-ea"/>
                          <a:ea typeface="+mn-ea"/>
                          <a:cs typeface="Times New Roman" panose="02020603050405020304" pitchFamily="18" charset="0"/>
                        </a:rPr>
                        <a:t>——</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42.0</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324398">
                <a:tc>
                  <a:txBody>
                    <a:bodyPr/>
                    <a:lstStyle/>
                    <a:p>
                      <a:pPr algn="l"/>
                      <a:r>
                        <a:rPr lang="en-US" sz="1200" b="1" kern="0" dirty="0">
                          <a:effectLst/>
                          <a:latin typeface="+mn-ea"/>
                          <a:ea typeface="+mn-ea"/>
                          <a:cs typeface="Times New Roman" panose="02020603050405020304" pitchFamily="18" charset="0"/>
                        </a:rPr>
                        <a:t>2</a:t>
                      </a:r>
                      <a:r>
                        <a:rPr lang="zh-CN" sz="1200" b="1" kern="0" dirty="0">
                          <a:effectLst/>
                          <a:latin typeface="+mn-ea"/>
                          <a:ea typeface="+mn-ea"/>
                          <a:cs typeface="Times New Roman" panose="02020603050405020304" pitchFamily="18" charset="0"/>
                        </a:rPr>
                        <a:t>、全社会用电量</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b="1" kern="0" dirty="0">
                          <a:effectLst/>
                          <a:latin typeface="+mn-ea"/>
                          <a:ea typeface="+mn-ea"/>
                          <a:cs typeface="Times New Roman" panose="02020603050405020304" pitchFamily="18" charset="0"/>
                        </a:rPr>
                        <a:t>亿</a:t>
                      </a:r>
                      <a:r>
                        <a:rPr lang="en-US" sz="1200" b="1" kern="0" dirty="0">
                          <a:effectLst/>
                          <a:latin typeface="+mn-ea"/>
                          <a:ea typeface="+mn-ea"/>
                          <a:cs typeface="Times New Roman" panose="02020603050405020304" pitchFamily="18" charset="0"/>
                        </a:rPr>
                        <a:t>kWh</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dirty="0">
                          <a:effectLst/>
                          <a:latin typeface="+mn-ea"/>
                          <a:ea typeface="+mn-ea"/>
                          <a:cs typeface="Times New Roman" panose="02020603050405020304" pitchFamily="18" charset="0"/>
                        </a:rPr>
                        <a:t>97.00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dirty="0">
                          <a:effectLst/>
                          <a:latin typeface="+mn-ea"/>
                          <a:ea typeface="+mn-ea"/>
                          <a:cs typeface="Times New Roman" panose="02020603050405020304" pitchFamily="18" charset="0"/>
                        </a:rPr>
                        <a:t>120.47</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a:effectLst/>
                          <a:latin typeface="+mn-ea"/>
                          <a:ea typeface="+mn-ea"/>
                          <a:cs typeface="Times New Roman" panose="02020603050405020304" pitchFamily="18" charset="0"/>
                        </a:rPr>
                        <a:t>136.21</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dirty="0">
                          <a:effectLst/>
                          <a:latin typeface="+mn-ea"/>
                          <a:ea typeface="+mn-ea"/>
                          <a:cs typeface="Times New Roman" panose="02020603050405020304" pitchFamily="18" charset="0"/>
                        </a:rPr>
                        <a:t>137.65</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7"/>
                  </a:ext>
                </a:extLst>
              </a:tr>
              <a:tr h="324398">
                <a:tc>
                  <a:txBody>
                    <a:bodyPr/>
                    <a:lstStyle/>
                    <a:p>
                      <a:pPr algn="l"/>
                      <a:r>
                        <a:rPr lang="en-US" sz="1200" b="1" kern="0" dirty="0">
                          <a:effectLst/>
                          <a:latin typeface="+mn-ea"/>
                          <a:ea typeface="+mn-ea"/>
                          <a:cs typeface="Times New Roman" panose="02020603050405020304" pitchFamily="18" charset="0"/>
                        </a:rPr>
                        <a:t>3</a:t>
                      </a:r>
                      <a:r>
                        <a:rPr lang="zh-CN" sz="1200" b="1" kern="0" dirty="0">
                          <a:effectLst/>
                          <a:latin typeface="+mn-ea"/>
                          <a:ea typeface="+mn-ea"/>
                          <a:cs typeface="Times New Roman" panose="02020603050405020304" pitchFamily="18" charset="0"/>
                        </a:rPr>
                        <a:t>、电力装机规模</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b="1" kern="0" dirty="0">
                          <a:effectLst/>
                          <a:latin typeface="+mn-ea"/>
                          <a:ea typeface="+mn-ea"/>
                          <a:cs typeface="Times New Roman" panose="02020603050405020304" pitchFamily="18" charset="0"/>
                        </a:rPr>
                        <a:t>万</a:t>
                      </a:r>
                      <a:r>
                        <a:rPr lang="en-US" sz="1200" b="1" kern="0" dirty="0">
                          <a:effectLst/>
                          <a:latin typeface="+mn-ea"/>
                          <a:ea typeface="+mn-ea"/>
                          <a:cs typeface="Times New Roman" panose="02020603050405020304" pitchFamily="18" charset="0"/>
                        </a:rPr>
                        <a:t>kW</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dirty="0">
                          <a:effectLst/>
                          <a:latin typeface="+mn-ea"/>
                          <a:ea typeface="+mn-ea"/>
                          <a:cs typeface="Times New Roman" panose="02020603050405020304" pitchFamily="18" charset="0"/>
                        </a:rPr>
                        <a:t>219.71</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dirty="0">
                          <a:effectLst/>
                          <a:latin typeface="+mn-ea"/>
                          <a:ea typeface="+mn-ea"/>
                          <a:cs typeface="Times New Roman" panose="02020603050405020304" pitchFamily="18" charset="0"/>
                        </a:rPr>
                        <a:t>238.12</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dirty="0">
                          <a:effectLst/>
                          <a:latin typeface="+mn-ea"/>
                          <a:ea typeface="+mn-ea"/>
                          <a:cs typeface="Times New Roman" panose="02020603050405020304" pitchFamily="18" charset="0"/>
                        </a:rPr>
                        <a:t>242.67</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b="1" kern="0">
                          <a:effectLst/>
                          <a:latin typeface="+mn-ea"/>
                          <a:ea typeface="+mn-ea"/>
                          <a:cs typeface="Times New Roman" panose="02020603050405020304" pitchFamily="18" charset="0"/>
                        </a:rPr>
                        <a:t>324.79</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8"/>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3.1 </a:t>
                      </a:r>
                      <a:r>
                        <a:rPr lang="zh-CN" sz="1200" kern="0" dirty="0">
                          <a:solidFill>
                            <a:schemeClr val="dk1"/>
                          </a:solidFill>
                          <a:effectLst/>
                          <a:latin typeface="+mn-ea"/>
                          <a:ea typeface="+mn-ea"/>
                          <a:cs typeface="Times New Roman" panose="02020603050405020304" pitchFamily="18" charset="0"/>
                        </a:rPr>
                        <a:t>煤电</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a:t>
                      </a:r>
                      <a:r>
                        <a:rPr lang="en-US" sz="1200" kern="0" dirty="0">
                          <a:effectLst/>
                          <a:latin typeface="+mn-ea"/>
                          <a:ea typeface="+mn-ea"/>
                          <a:cs typeface="Times New Roman" panose="02020603050405020304" pitchFamily="18" charset="0"/>
                        </a:rPr>
                        <a:t>kW</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196.00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199.25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202.80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202.85</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9"/>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3.2 </a:t>
                      </a:r>
                      <a:r>
                        <a:rPr lang="zh-CN" sz="1200" kern="0" dirty="0">
                          <a:solidFill>
                            <a:schemeClr val="dk1"/>
                          </a:solidFill>
                          <a:effectLst/>
                          <a:latin typeface="+mn-ea"/>
                          <a:ea typeface="+mn-ea"/>
                          <a:cs typeface="Times New Roman" panose="02020603050405020304" pitchFamily="18" charset="0"/>
                        </a:rPr>
                        <a:t>风电</a:t>
                      </a:r>
                    </a:p>
                  </a:txBody>
                  <a:tcPr marL="68580" marR="68580" marT="0" marB="0" anchor="ctr"/>
                </a:tc>
                <a:tc>
                  <a:txBody>
                    <a:bodyPr/>
                    <a:lstStyle/>
                    <a:p>
                      <a:pPr algn="ctr"/>
                      <a:r>
                        <a:rPr lang="zh-CN" sz="1200" kern="0">
                          <a:effectLst/>
                          <a:latin typeface="+mn-ea"/>
                          <a:ea typeface="+mn-ea"/>
                          <a:cs typeface="Times New Roman" panose="02020603050405020304" pitchFamily="18" charset="0"/>
                        </a:rPr>
                        <a:t>万</a:t>
                      </a:r>
                      <a:r>
                        <a:rPr lang="en-US" sz="1200" kern="0">
                          <a:effectLst/>
                          <a:latin typeface="+mn-ea"/>
                          <a:ea typeface="+mn-ea"/>
                          <a:cs typeface="Times New Roman" panose="02020603050405020304" pitchFamily="18" charset="0"/>
                        </a:rPr>
                        <a:t>kW</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7.10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7.06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7.06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69.33</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0"/>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3.3 </a:t>
                      </a:r>
                      <a:r>
                        <a:rPr lang="zh-CN" sz="1200" kern="0" dirty="0">
                          <a:solidFill>
                            <a:schemeClr val="dk1"/>
                          </a:solidFill>
                          <a:effectLst/>
                          <a:latin typeface="+mn-ea"/>
                          <a:ea typeface="+mn-ea"/>
                          <a:cs typeface="Times New Roman" panose="02020603050405020304" pitchFamily="18" charset="0"/>
                        </a:rPr>
                        <a:t>光伏</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a:t>
                      </a:r>
                      <a:r>
                        <a:rPr lang="en-US" sz="1200" kern="0" dirty="0">
                          <a:effectLst/>
                          <a:latin typeface="+mn-ea"/>
                          <a:ea typeface="+mn-ea"/>
                          <a:cs typeface="Times New Roman" panose="02020603050405020304" pitchFamily="18" charset="0"/>
                        </a:rPr>
                        <a:t>kW</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14.30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29.50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30.50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41.11</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1"/>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3.4 </a:t>
                      </a:r>
                      <a:r>
                        <a:rPr lang="zh-CN" sz="1200" kern="0" dirty="0">
                          <a:solidFill>
                            <a:schemeClr val="dk1"/>
                          </a:solidFill>
                          <a:effectLst/>
                          <a:latin typeface="+mn-ea"/>
                          <a:ea typeface="+mn-ea"/>
                          <a:cs typeface="Times New Roman" panose="02020603050405020304" pitchFamily="18" charset="0"/>
                        </a:rPr>
                        <a:t>生物质</a:t>
                      </a:r>
                    </a:p>
                  </a:txBody>
                  <a:tcPr marL="68580" marR="68580" marT="0" marB="0" anchor="ctr"/>
                </a:tc>
                <a:tc>
                  <a:txBody>
                    <a:bodyPr/>
                    <a:lstStyle/>
                    <a:p>
                      <a:pPr algn="ctr"/>
                      <a:r>
                        <a:rPr lang="zh-CN" sz="1200" kern="0">
                          <a:effectLst/>
                          <a:latin typeface="+mn-ea"/>
                          <a:ea typeface="+mn-ea"/>
                          <a:cs typeface="Times New Roman" panose="02020603050405020304" pitchFamily="18" charset="0"/>
                        </a:rPr>
                        <a:t>万</a:t>
                      </a:r>
                      <a:r>
                        <a:rPr lang="en-US" sz="1200" kern="0">
                          <a:effectLst/>
                          <a:latin typeface="+mn-ea"/>
                          <a:ea typeface="+mn-ea"/>
                          <a:cs typeface="Times New Roman" panose="02020603050405020304" pitchFamily="18" charset="0"/>
                        </a:rPr>
                        <a:t>kW</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0.15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0.15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0.15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6.00</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2"/>
                  </a:ext>
                </a:extLst>
              </a:tr>
              <a:tr h="324398">
                <a:tc>
                  <a:txBody>
                    <a:bodyPr/>
                    <a:lstStyle/>
                    <a:p>
                      <a:pPr marL="0" indent="357505" algn="l" defTabSz="1219200" rtl="0" eaLnBrk="1" latinLnBrk="0" hangingPunct="1"/>
                      <a:r>
                        <a:rPr lang="en-US" sz="1200" kern="0" dirty="0">
                          <a:solidFill>
                            <a:schemeClr val="dk1"/>
                          </a:solidFill>
                          <a:effectLst/>
                          <a:latin typeface="+mn-ea"/>
                          <a:ea typeface="+mn-ea"/>
                          <a:cs typeface="Times New Roman" panose="02020603050405020304" pitchFamily="18" charset="0"/>
                        </a:rPr>
                        <a:t>3.5 </a:t>
                      </a:r>
                      <a:r>
                        <a:rPr lang="zh-CN" sz="1200" kern="0" dirty="0">
                          <a:solidFill>
                            <a:schemeClr val="dk1"/>
                          </a:solidFill>
                          <a:effectLst/>
                          <a:latin typeface="+mn-ea"/>
                          <a:ea typeface="+mn-ea"/>
                          <a:cs typeface="Times New Roman" panose="02020603050405020304" pitchFamily="18" charset="0"/>
                        </a:rPr>
                        <a:t>水电</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a:t>
                      </a:r>
                      <a:r>
                        <a:rPr lang="en-US" sz="1200" kern="0" dirty="0">
                          <a:effectLst/>
                          <a:latin typeface="+mn-ea"/>
                          <a:ea typeface="+mn-ea"/>
                          <a:cs typeface="Times New Roman" panose="02020603050405020304" pitchFamily="18" charset="0"/>
                        </a:rPr>
                        <a:t>kW</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a:effectLst/>
                          <a:latin typeface="+mn-ea"/>
                          <a:ea typeface="+mn-ea"/>
                          <a:cs typeface="Times New Roman" panose="02020603050405020304" pitchFamily="18" charset="0"/>
                        </a:rPr>
                        <a:t>2.16</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2.16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2.16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2.16</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3"/>
                  </a:ext>
                </a:extLst>
              </a:tr>
              <a:tr h="324398">
                <a:tc>
                  <a:txBody>
                    <a:bodyPr/>
                    <a:lstStyle/>
                    <a:p>
                      <a:pPr marL="0" indent="357505" algn="l" defTabSz="1219200" rtl="0" eaLnBrk="1" latinLnBrk="0" hangingPunct="1"/>
                      <a:r>
                        <a:rPr lang="en-US" altLang="zh-CN" sz="1200" kern="0" dirty="0">
                          <a:solidFill>
                            <a:schemeClr val="dk1"/>
                          </a:solidFill>
                          <a:effectLst/>
                          <a:latin typeface="+mn-ea"/>
                          <a:ea typeface="+mn-ea"/>
                          <a:cs typeface="Times New Roman" panose="02020603050405020304" pitchFamily="18" charset="0"/>
                        </a:rPr>
                        <a:t>3.6 </a:t>
                      </a:r>
                      <a:r>
                        <a:rPr lang="zh-CN" sz="1200" kern="0" dirty="0">
                          <a:solidFill>
                            <a:schemeClr val="dk1"/>
                          </a:solidFill>
                          <a:effectLst/>
                          <a:latin typeface="+mn-ea"/>
                          <a:ea typeface="+mn-ea"/>
                          <a:cs typeface="Times New Roman" panose="02020603050405020304" pitchFamily="18" charset="0"/>
                        </a:rPr>
                        <a:t>其它能源发电</a:t>
                      </a: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万</a:t>
                      </a:r>
                      <a:r>
                        <a:rPr lang="en-US" sz="1200" kern="0" dirty="0">
                          <a:effectLst/>
                          <a:latin typeface="+mn-ea"/>
                          <a:ea typeface="+mn-ea"/>
                          <a:cs typeface="Times New Roman" panose="02020603050405020304" pitchFamily="18" charset="0"/>
                        </a:rPr>
                        <a:t>kW</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1200" kern="0" dirty="0">
                          <a:effectLst/>
                          <a:latin typeface="+mn-ea"/>
                          <a:ea typeface="+mn-ea"/>
                          <a:cs typeface="Times New Roman" panose="02020603050405020304" pitchFamily="18" charset="0"/>
                        </a:rPr>
                        <a:t>——</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r>
                        <a:rPr lang="en-US" sz="1200" kern="0" dirty="0">
                          <a:effectLst/>
                          <a:latin typeface="+mn-ea"/>
                          <a:ea typeface="+mn-ea"/>
                          <a:cs typeface="Times New Roman" panose="02020603050405020304" pitchFamily="18" charset="0"/>
                        </a:rPr>
                        <a:t>3.34</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4"/>
                  </a:ext>
                </a:extLst>
              </a:tr>
            </a:tbl>
          </a:graphicData>
        </a:graphic>
      </p:graphicFrame>
      <p:sp>
        <p:nvSpPr>
          <p:cNvPr id="3" name="矩形 2"/>
          <p:cNvSpPr/>
          <p:nvPr/>
        </p:nvSpPr>
        <p:spPr>
          <a:xfrm>
            <a:off x="3211016" y="6348244"/>
            <a:ext cx="3121367" cy="372410"/>
          </a:xfrm>
          <a:prstGeom prst="rect">
            <a:avLst/>
          </a:prstGeom>
        </p:spPr>
        <p:txBody>
          <a:bodyPr wrap="none">
            <a:spAutoFit/>
          </a:bodyPr>
          <a:lstStyle/>
          <a:p>
            <a:pPr algn="just">
              <a:lnSpc>
                <a:spcPct val="130000"/>
              </a:lnSpc>
            </a:pPr>
            <a:r>
              <a:rPr lang="zh-CN" altLang="en-US" sz="1400" dirty="0">
                <a:latin typeface="+mn-ea"/>
              </a:rPr>
              <a:t>（数据来源于</a:t>
            </a:r>
            <a:r>
              <a:rPr lang="en-US" altLang="zh-CN" sz="1400" dirty="0">
                <a:latin typeface="+mn-ea"/>
              </a:rPr>
              <a:t>2020</a:t>
            </a:r>
            <a:r>
              <a:rPr lang="zh-CN" altLang="en-US" sz="1400" dirty="0">
                <a:latin typeface="+mn-ea"/>
              </a:rPr>
              <a:t>信阳市统计年鉴）</a:t>
            </a:r>
          </a:p>
        </p:txBody>
      </p:sp>
      <p:cxnSp>
        <p:nvCxnSpPr>
          <p:cNvPr id="9" name="直接连接符 8"/>
          <p:cNvCxnSpPr/>
          <p:nvPr/>
        </p:nvCxnSpPr>
        <p:spPr>
          <a:xfrm flipH="1">
            <a:off x="160769" y="1284553"/>
            <a:ext cx="216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2"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311078" y="1335936"/>
          <a:ext cx="5522163" cy="5118782"/>
        </p:xfrm>
        <a:graphic>
          <a:graphicData uri="http://schemas.openxmlformats.org/drawingml/2006/table">
            <a:tbl>
              <a:tblPr firstRow="1" firstCol="1" bandRow="1">
                <a:tableStyleId>{5C22544A-7EE6-4342-B048-85BDC9FD1C3A}</a:tableStyleId>
              </a:tblPr>
              <a:tblGrid>
                <a:gridCol w="687002">
                  <a:extLst>
                    <a:ext uri="{9D8B030D-6E8A-4147-A177-3AD203B41FA5}">
                      <a16:colId xmlns="" xmlns:a16="http://schemas.microsoft.com/office/drawing/2014/main" val="20000"/>
                    </a:ext>
                  </a:extLst>
                </a:gridCol>
                <a:gridCol w="894928">
                  <a:extLst>
                    <a:ext uri="{9D8B030D-6E8A-4147-A177-3AD203B41FA5}">
                      <a16:colId xmlns="" xmlns:a16="http://schemas.microsoft.com/office/drawing/2014/main" val="20001"/>
                    </a:ext>
                  </a:extLst>
                </a:gridCol>
                <a:gridCol w="968116">
                  <a:extLst>
                    <a:ext uri="{9D8B030D-6E8A-4147-A177-3AD203B41FA5}">
                      <a16:colId xmlns="" xmlns:a16="http://schemas.microsoft.com/office/drawing/2014/main" val="20002"/>
                    </a:ext>
                  </a:extLst>
                </a:gridCol>
                <a:gridCol w="1111983">
                  <a:extLst>
                    <a:ext uri="{9D8B030D-6E8A-4147-A177-3AD203B41FA5}">
                      <a16:colId xmlns="" xmlns:a16="http://schemas.microsoft.com/office/drawing/2014/main" val="20003"/>
                    </a:ext>
                  </a:extLst>
                </a:gridCol>
                <a:gridCol w="918775">
                  <a:extLst>
                    <a:ext uri="{9D8B030D-6E8A-4147-A177-3AD203B41FA5}">
                      <a16:colId xmlns="" xmlns:a16="http://schemas.microsoft.com/office/drawing/2014/main" val="20004"/>
                    </a:ext>
                  </a:extLst>
                </a:gridCol>
                <a:gridCol w="941359">
                  <a:extLst>
                    <a:ext uri="{9D8B030D-6E8A-4147-A177-3AD203B41FA5}">
                      <a16:colId xmlns="" xmlns:a16="http://schemas.microsoft.com/office/drawing/2014/main" val="20005"/>
                    </a:ext>
                  </a:extLst>
                </a:gridCol>
              </a:tblGrid>
              <a:tr h="505848">
                <a:tc gridSpan="6">
                  <a:txBody>
                    <a:bodyPr/>
                    <a:lstStyle/>
                    <a:p>
                      <a:pPr marL="0" marR="0" lvl="0" indent="0" algn="ctr" defTabSz="1219200" rtl="0" eaLnBrk="1" fontAlgn="auto" latinLnBrk="0" hangingPunct="1">
                        <a:lnSpc>
                          <a:spcPct val="125000"/>
                        </a:lnSpc>
                        <a:spcBef>
                          <a:spcPts val="0"/>
                        </a:spcBef>
                        <a:spcAft>
                          <a:spcPts val="0"/>
                        </a:spcAft>
                        <a:buClrTx/>
                        <a:buSzTx/>
                        <a:buFontTx/>
                        <a:buNone/>
                        <a:defRPr/>
                      </a:pPr>
                      <a:r>
                        <a:rPr lang="en-US" altLang="zh-CN" sz="1400" dirty="0">
                          <a:latin typeface="+mn-ea"/>
                          <a:ea typeface="+mn-ea"/>
                        </a:rPr>
                        <a:t>2019</a:t>
                      </a:r>
                      <a:r>
                        <a:rPr lang="zh-CN" altLang="en-US" sz="1400" dirty="0">
                          <a:latin typeface="+mn-ea"/>
                          <a:ea typeface="+mn-ea"/>
                        </a:rPr>
                        <a:t>年规上企业的主要能源消费量</a:t>
                      </a:r>
                    </a:p>
                  </a:txBody>
                  <a:tcPr marL="68580" marR="68580" marT="0" marB="0" anchor="ctr"/>
                </a:tc>
                <a:tc hMerge="1">
                  <a:txBody>
                    <a:bodyPr/>
                    <a:lstStyle/>
                    <a:p>
                      <a:endParaRPr lang="zh-CN"/>
                    </a:p>
                  </a:txBody>
                  <a:tcPr marL="68580" marR="68580" marT="0" marB="0" anchor="ctr"/>
                </a:tc>
                <a:tc hMerge="1">
                  <a:txBody>
                    <a:bodyPr/>
                    <a:lstStyle/>
                    <a:p>
                      <a:endParaRPr lang="zh-CN"/>
                    </a:p>
                  </a:txBody>
                  <a:tcPr marL="68580" marR="68580" marT="0" marB="0" anchor="ctr"/>
                </a:tc>
                <a:tc hMerge="1">
                  <a:txBody>
                    <a:bodyPr/>
                    <a:lstStyle/>
                    <a:p>
                      <a:endParaRPr lang="zh-CN"/>
                    </a:p>
                  </a:txBody>
                  <a:tcPr/>
                </a:tc>
                <a:tc hMerge="1">
                  <a:txBody>
                    <a:bodyPr/>
                    <a:lstStyle/>
                    <a:p>
                      <a:endParaRPr lang="zh-CN"/>
                    </a:p>
                  </a:txBody>
                  <a:tcPr marL="68580" marR="68580" marT="0" marB="0" anchor="ctr"/>
                </a:tc>
                <a:tc hMerge="1">
                  <a:txBody>
                    <a:bodyPr/>
                    <a:lstStyle/>
                    <a:p>
                      <a:endParaRPr lang="zh-CN"/>
                    </a:p>
                  </a:txBody>
                  <a:tcPr marL="68580" marR="68580" marT="0" marB="0" anchor="ctr"/>
                </a:tc>
                <a:extLst>
                  <a:ext uri="{0D108BD9-81ED-4DB2-BD59-A6C34878D82A}">
                    <a16:rowId xmlns="" xmlns:a16="http://schemas.microsoft.com/office/drawing/2014/main" val="10000"/>
                  </a:ext>
                </a:extLst>
              </a:tr>
              <a:tr h="581786">
                <a:tc>
                  <a:txBody>
                    <a:bodyPr/>
                    <a:lstStyle/>
                    <a:p>
                      <a:pPr algn="ctr">
                        <a:lnSpc>
                          <a:spcPct val="125000"/>
                        </a:lnSpc>
                        <a:spcAft>
                          <a:spcPts val="0"/>
                        </a:spcAft>
                      </a:pPr>
                      <a:r>
                        <a:rPr lang="zh-CN" sz="1400" b="1" kern="100" dirty="0">
                          <a:effectLst/>
                          <a:latin typeface="+mn-ea"/>
                          <a:ea typeface="+mn-ea"/>
                        </a:rPr>
                        <a:t>县区</a:t>
                      </a:r>
                      <a:endParaRPr lang="zh-CN" sz="14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400" b="1" kern="100" dirty="0">
                          <a:effectLst/>
                          <a:latin typeface="+mn-ea"/>
                          <a:ea typeface="+mn-ea"/>
                        </a:rPr>
                        <a:t>原煤</a:t>
                      </a:r>
                      <a:endParaRPr lang="en-US" altLang="zh-CN" sz="1400" b="1" kern="100" dirty="0">
                        <a:effectLst/>
                        <a:latin typeface="+mn-ea"/>
                        <a:ea typeface="+mn-ea"/>
                      </a:endParaRPr>
                    </a:p>
                    <a:p>
                      <a:pPr algn="ctr">
                        <a:lnSpc>
                          <a:spcPct val="125000"/>
                        </a:lnSpc>
                        <a:spcAft>
                          <a:spcPts val="0"/>
                        </a:spcAft>
                      </a:pPr>
                      <a:r>
                        <a:rPr lang="zh-CN" sz="1400" b="1" kern="100" dirty="0">
                          <a:effectLst/>
                          <a:latin typeface="+mn-ea"/>
                          <a:ea typeface="+mn-ea"/>
                        </a:rPr>
                        <a:t>（</a:t>
                      </a:r>
                      <a:r>
                        <a:rPr lang="zh-CN" altLang="en-US" sz="1400" b="1" kern="100" dirty="0">
                          <a:effectLst/>
                          <a:latin typeface="+mn-ea"/>
                          <a:ea typeface="+mn-ea"/>
                        </a:rPr>
                        <a:t>万</a:t>
                      </a:r>
                      <a:r>
                        <a:rPr lang="zh-CN" sz="1400" b="1" kern="100" dirty="0">
                          <a:effectLst/>
                          <a:latin typeface="+mn-ea"/>
                          <a:ea typeface="+mn-ea"/>
                        </a:rPr>
                        <a:t>吨）</a:t>
                      </a:r>
                      <a:endParaRPr lang="zh-CN" sz="14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400" b="1" kern="100" dirty="0">
                          <a:effectLst/>
                          <a:latin typeface="+mn-ea"/>
                          <a:ea typeface="+mn-ea"/>
                        </a:rPr>
                        <a:t>焦炭</a:t>
                      </a:r>
                      <a:endParaRPr lang="en-US" altLang="zh-CN" sz="1400" b="1" kern="100" dirty="0">
                        <a:effectLst/>
                        <a:latin typeface="+mn-ea"/>
                        <a:ea typeface="+mn-ea"/>
                      </a:endParaRPr>
                    </a:p>
                    <a:p>
                      <a:pPr algn="ctr">
                        <a:lnSpc>
                          <a:spcPct val="125000"/>
                        </a:lnSpc>
                        <a:spcAft>
                          <a:spcPts val="0"/>
                        </a:spcAft>
                      </a:pPr>
                      <a:r>
                        <a:rPr lang="zh-CN" sz="1400" b="1" kern="100" dirty="0">
                          <a:effectLst/>
                          <a:latin typeface="+mn-ea"/>
                          <a:ea typeface="+mn-ea"/>
                        </a:rPr>
                        <a:t>（</a:t>
                      </a:r>
                      <a:r>
                        <a:rPr lang="zh-CN" altLang="en-US" sz="1400" b="1" kern="100" dirty="0">
                          <a:effectLst/>
                          <a:latin typeface="+mn-ea"/>
                          <a:ea typeface="+mn-ea"/>
                        </a:rPr>
                        <a:t>万</a:t>
                      </a:r>
                      <a:r>
                        <a:rPr lang="zh-CN" sz="1400" b="1" kern="100" dirty="0">
                          <a:effectLst/>
                          <a:latin typeface="+mn-ea"/>
                          <a:ea typeface="+mn-ea"/>
                        </a:rPr>
                        <a:t>吨）</a:t>
                      </a:r>
                      <a:endParaRPr lang="zh-CN" sz="14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400" b="1" kern="100" dirty="0">
                          <a:effectLst/>
                          <a:latin typeface="+mn-ea"/>
                          <a:ea typeface="+mn-ea"/>
                        </a:rPr>
                        <a:t>电力</a:t>
                      </a:r>
                      <a:endParaRPr lang="en-US" altLang="zh-CN" sz="1400" b="1" kern="100" dirty="0">
                        <a:effectLst/>
                        <a:latin typeface="+mn-ea"/>
                        <a:ea typeface="+mn-ea"/>
                      </a:endParaRPr>
                    </a:p>
                    <a:p>
                      <a:pPr algn="ctr">
                        <a:lnSpc>
                          <a:spcPct val="125000"/>
                        </a:lnSpc>
                        <a:spcAft>
                          <a:spcPts val="0"/>
                        </a:spcAft>
                      </a:pPr>
                      <a:r>
                        <a:rPr lang="zh-CN" sz="1400" b="1" kern="100" dirty="0">
                          <a:effectLst/>
                          <a:latin typeface="+mn-ea"/>
                          <a:ea typeface="+mn-ea"/>
                        </a:rPr>
                        <a:t>（万</a:t>
                      </a:r>
                      <a:r>
                        <a:rPr lang="en-US" sz="1400" b="1" kern="100" dirty="0">
                          <a:effectLst/>
                          <a:latin typeface="+mn-ea"/>
                          <a:ea typeface="+mn-ea"/>
                        </a:rPr>
                        <a:t>kWh</a:t>
                      </a:r>
                      <a:r>
                        <a:rPr lang="zh-CN" sz="1400" b="1" kern="100" dirty="0">
                          <a:effectLst/>
                          <a:latin typeface="+mn-ea"/>
                          <a:ea typeface="+mn-ea"/>
                        </a:rPr>
                        <a:t>）</a:t>
                      </a:r>
                      <a:endParaRPr lang="zh-CN" sz="14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400" b="1" kern="100" dirty="0">
                          <a:effectLst/>
                          <a:latin typeface="+mn-ea"/>
                          <a:ea typeface="+mn-ea"/>
                        </a:rPr>
                        <a:t>汽油</a:t>
                      </a:r>
                      <a:endParaRPr lang="en-US" altLang="zh-CN" sz="1400" b="1" kern="100" dirty="0">
                        <a:effectLst/>
                        <a:latin typeface="+mn-ea"/>
                        <a:ea typeface="+mn-ea"/>
                      </a:endParaRPr>
                    </a:p>
                    <a:p>
                      <a:pPr algn="ctr">
                        <a:lnSpc>
                          <a:spcPct val="125000"/>
                        </a:lnSpc>
                        <a:spcAft>
                          <a:spcPts val="0"/>
                        </a:spcAft>
                      </a:pPr>
                      <a:r>
                        <a:rPr lang="zh-CN" sz="1400" b="1" kern="100" dirty="0">
                          <a:effectLst/>
                          <a:latin typeface="+mn-ea"/>
                          <a:ea typeface="+mn-ea"/>
                        </a:rPr>
                        <a:t>（吨）</a:t>
                      </a:r>
                      <a:endParaRPr lang="zh-CN" sz="14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400" b="1" kern="100" dirty="0">
                          <a:effectLst/>
                          <a:latin typeface="+mn-ea"/>
                          <a:ea typeface="+mn-ea"/>
                        </a:rPr>
                        <a:t>柴油</a:t>
                      </a:r>
                      <a:endParaRPr lang="en-US" altLang="zh-CN" sz="1400" b="1" kern="100" dirty="0">
                        <a:effectLst/>
                        <a:latin typeface="+mn-ea"/>
                        <a:ea typeface="+mn-ea"/>
                      </a:endParaRPr>
                    </a:p>
                    <a:p>
                      <a:pPr algn="ctr">
                        <a:lnSpc>
                          <a:spcPct val="125000"/>
                        </a:lnSpc>
                        <a:spcAft>
                          <a:spcPts val="0"/>
                        </a:spcAft>
                      </a:pPr>
                      <a:r>
                        <a:rPr lang="zh-CN" sz="1400" b="1" kern="100" dirty="0">
                          <a:effectLst/>
                          <a:latin typeface="+mn-ea"/>
                          <a:ea typeface="+mn-ea"/>
                        </a:rPr>
                        <a:t>（吨）</a:t>
                      </a:r>
                      <a:endParaRPr lang="zh-CN" sz="1400" b="1"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366468">
                <a:tc>
                  <a:txBody>
                    <a:bodyPr/>
                    <a:lstStyle/>
                    <a:p>
                      <a:pPr algn="ctr">
                        <a:lnSpc>
                          <a:spcPct val="125000"/>
                        </a:lnSpc>
                        <a:spcAft>
                          <a:spcPts val="0"/>
                        </a:spcAft>
                      </a:pPr>
                      <a:r>
                        <a:rPr lang="zh-CN" sz="1200" b="1" kern="100" dirty="0">
                          <a:effectLst/>
                          <a:latin typeface="+mn-ea"/>
                          <a:ea typeface="+mn-ea"/>
                        </a:rPr>
                        <a:t>全市</a:t>
                      </a:r>
                      <a:endParaRPr lang="zh-CN" sz="12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b="1" kern="100" dirty="0">
                          <a:effectLst/>
                          <a:latin typeface="+mn-ea"/>
                          <a:ea typeface="+mn-ea"/>
                        </a:rPr>
                        <a:t>433.441</a:t>
                      </a:r>
                      <a:endParaRPr lang="zh-CN" sz="12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b="1" kern="100" dirty="0">
                          <a:effectLst/>
                          <a:latin typeface="+mn-ea"/>
                          <a:ea typeface="+mn-ea"/>
                        </a:rPr>
                        <a:t>136.304</a:t>
                      </a:r>
                      <a:endParaRPr lang="zh-CN" sz="12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b="1" kern="100" dirty="0">
                          <a:effectLst/>
                          <a:latin typeface="+mn-ea"/>
                          <a:ea typeface="+mn-ea"/>
                        </a:rPr>
                        <a:t>459926</a:t>
                      </a:r>
                      <a:endParaRPr lang="zh-CN" sz="12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b="1" kern="100" dirty="0">
                          <a:effectLst/>
                          <a:latin typeface="+mn-ea"/>
                          <a:ea typeface="+mn-ea"/>
                        </a:rPr>
                        <a:t>3212</a:t>
                      </a:r>
                      <a:endParaRPr lang="zh-CN" sz="1200" b="1"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b="1" kern="100">
                          <a:effectLst/>
                          <a:latin typeface="+mn-ea"/>
                          <a:ea typeface="+mn-ea"/>
                        </a:rPr>
                        <a:t>4353</a:t>
                      </a:r>
                      <a:endParaRPr lang="zh-CN" sz="1200" b="1"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366468">
                <a:tc>
                  <a:txBody>
                    <a:bodyPr/>
                    <a:lstStyle/>
                    <a:p>
                      <a:pPr algn="ctr">
                        <a:lnSpc>
                          <a:spcPct val="125000"/>
                        </a:lnSpc>
                        <a:spcAft>
                          <a:spcPts val="0"/>
                        </a:spcAft>
                      </a:pPr>
                      <a:r>
                        <a:rPr lang="zh-CN" sz="1200" kern="100" dirty="0">
                          <a:effectLst/>
                          <a:latin typeface="+mn-ea"/>
                          <a:ea typeface="+mn-ea"/>
                        </a:rPr>
                        <a:t>平桥区</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400.676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136.304</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227046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75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1346</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366468">
                <a:tc>
                  <a:txBody>
                    <a:bodyPr/>
                    <a:lstStyle/>
                    <a:p>
                      <a:pPr algn="ctr">
                        <a:lnSpc>
                          <a:spcPct val="125000"/>
                        </a:lnSpc>
                        <a:spcAft>
                          <a:spcPts val="0"/>
                        </a:spcAft>
                      </a:pPr>
                      <a:r>
                        <a:rPr lang="zh-CN" sz="1200" kern="100" dirty="0">
                          <a:effectLst/>
                          <a:latin typeface="+mn-ea"/>
                          <a:ea typeface="+mn-ea"/>
                        </a:rPr>
                        <a:t>浉河区</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  12.063</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132165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564</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420</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366468">
                <a:tc>
                  <a:txBody>
                    <a:bodyPr/>
                    <a:lstStyle/>
                    <a:p>
                      <a:pPr algn="ctr">
                        <a:lnSpc>
                          <a:spcPct val="125000"/>
                        </a:lnSpc>
                        <a:spcAft>
                          <a:spcPts val="0"/>
                        </a:spcAft>
                      </a:pPr>
                      <a:r>
                        <a:rPr lang="zh-CN" sz="1200" kern="100" dirty="0">
                          <a:effectLst/>
                          <a:latin typeface="+mn-ea"/>
                          <a:ea typeface="+mn-ea"/>
                        </a:rPr>
                        <a:t>罗山县</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 11.578</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19040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105</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366468">
                <a:tc>
                  <a:txBody>
                    <a:bodyPr/>
                    <a:lstStyle/>
                    <a:p>
                      <a:pPr algn="ctr">
                        <a:lnSpc>
                          <a:spcPct val="125000"/>
                        </a:lnSpc>
                        <a:spcAft>
                          <a:spcPts val="0"/>
                        </a:spcAft>
                      </a:pPr>
                      <a:r>
                        <a:rPr lang="zh-CN" sz="1200" kern="100">
                          <a:effectLst/>
                          <a:latin typeface="+mn-ea"/>
                          <a:ea typeface="+mn-ea"/>
                        </a:rPr>
                        <a:t>光山县</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 17.959</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20785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356</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366468">
                <a:tc>
                  <a:txBody>
                    <a:bodyPr/>
                    <a:lstStyle/>
                    <a:p>
                      <a:pPr algn="ctr">
                        <a:lnSpc>
                          <a:spcPct val="125000"/>
                        </a:lnSpc>
                        <a:spcAft>
                          <a:spcPts val="0"/>
                        </a:spcAft>
                      </a:pPr>
                      <a:r>
                        <a:rPr lang="zh-CN" sz="1200" kern="100" dirty="0">
                          <a:effectLst/>
                          <a:latin typeface="+mn-ea"/>
                          <a:ea typeface="+mn-ea"/>
                        </a:rPr>
                        <a:t>淮滨县</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13.819</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11295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102</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159</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7"/>
                  </a:ext>
                </a:extLst>
              </a:tr>
              <a:tr h="366468">
                <a:tc>
                  <a:txBody>
                    <a:bodyPr/>
                    <a:lstStyle/>
                    <a:p>
                      <a:pPr algn="ctr">
                        <a:lnSpc>
                          <a:spcPct val="125000"/>
                        </a:lnSpc>
                        <a:spcAft>
                          <a:spcPts val="0"/>
                        </a:spcAft>
                      </a:pPr>
                      <a:r>
                        <a:rPr lang="zh-CN" sz="1200" kern="100" dirty="0">
                          <a:effectLst/>
                          <a:latin typeface="+mn-ea"/>
                          <a:ea typeface="+mn-ea"/>
                        </a:rPr>
                        <a:t>潢川县</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 0.203</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17179</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153</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304</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8"/>
                  </a:ext>
                </a:extLst>
              </a:tr>
              <a:tr h="366468">
                <a:tc>
                  <a:txBody>
                    <a:bodyPr/>
                    <a:lstStyle/>
                    <a:p>
                      <a:pPr algn="ctr">
                        <a:lnSpc>
                          <a:spcPct val="125000"/>
                        </a:lnSpc>
                        <a:spcAft>
                          <a:spcPts val="0"/>
                        </a:spcAft>
                      </a:pPr>
                      <a:r>
                        <a:rPr lang="zh-CN" sz="1200" kern="100" dirty="0">
                          <a:effectLst/>
                          <a:latin typeface="+mn-ea"/>
                          <a:ea typeface="+mn-ea"/>
                        </a:rPr>
                        <a:t>新县</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2577</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379</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765</a:t>
                      </a:r>
                      <a:endParaRPr lang="zh-CN" sz="1200" kern="10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09"/>
                  </a:ext>
                </a:extLst>
              </a:tr>
              <a:tr h="366468">
                <a:tc>
                  <a:txBody>
                    <a:bodyPr/>
                    <a:lstStyle/>
                    <a:p>
                      <a:pPr algn="ctr">
                        <a:lnSpc>
                          <a:spcPct val="125000"/>
                        </a:lnSpc>
                        <a:spcAft>
                          <a:spcPts val="0"/>
                        </a:spcAft>
                      </a:pPr>
                      <a:r>
                        <a:rPr lang="zh-CN" sz="1200" kern="100">
                          <a:effectLst/>
                          <a:latin typeface="+mn-ea"/>
                          <a:ea typeface="+mn-ea"/>
                        </a:rPr>
                        <a:t>商城县</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3961</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1256</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822</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0"/>
                  </a:ext>
                </a:extLst>
              </a:tr>
              <a:tr h="366468">
                <a:tc>
                  <a:txBody>
                    <a:bodyPr/>
                    <a:lstStyle/>
                    <a:p>
                      <a:pPr algn="ctr">
                        <a:lnSpc>
                          <a:spcPct val="125000"/>
                        </a:lnSpc>
                        <a:spcAft>
                          <a:spcPts val="0"/>
                        </a:spcAft>
                      </a:pPr>
                      <a:r>
                        <a:rPr lang="zh-CN" sz="1200" kern="100" dirty="0">
                          <a:effectLst/>
                          <a:latin typeface="+mn-ea"/>
                          <a:ea typeface="+mn-ea"/>
                        </a:rPr>
                        <a:t>息县</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20525</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669</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1"/>
                  </a:ext>
                </a:extLst>
              </a:tr>
              <a:tr h="366468">
                <a:tc>
                  <a:txBody>
                    <a:bodyPr/>
                    <a:lstStyle/>
                    <a:p>
                      <a:pPr algn="ctr">
                        <a:lnSpc>
                          <a:spcPct val="125000"/>
                        </a:lnSpc>
                        <a:spcAft>
                          <a:spcPts val="0"/>
                        </a:spcAft>
                      </a:pPr>
                      <a:r>
                        <a:rPr lang="zh-CN" sz="1200" kern="100">
                          <a:effectLst/>
                          <a:latin typeface="+mn-ea"/>
                          <a:ea typeface="+mn-ea"/>
                        </a:rPr>
                        <a:t>固始县</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a:effectLst/>
                          <a:latin typeface="+mn-ea"/>
                          <a:ea typeface="+mn-ea"/>
                        </a:rPr>
                        <a:t>0</a:t>
                      </a:r>
                      <a:endParaRPr lang="zh-CN" sz="1200" kern="10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0</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5353</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14</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200" kern="100" dirty="0">
                          <a:effectLst/>
                          <a:latin typeface="+mn-ea"/>
                          <a:ea typeface="+mn-ea"/>
                        </a:rPr>
                        <a:t>76</a:t>
                      </a:r>
                      <a:endParaRPr lang="zh-CN" sz="1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 xmlns:a16="http://schemas.microsoft.com/office/drawing/2014/main" val="10012"/>
                  </a:ext>
                </a:extLst>
              </a:tr>
            </a:tbl>
          </a:graphicData>
        </a:graphic>
      </p:graphicFrame>
      <p:sp>
        <p:nvSpPr>
          <p:cNvPr id="11" name="矩形 10"/>
          <p:cNvSpPr/>
          <p:nvPr/>
        </p:nvSpPr>
        <p:spPr>
          <a:xfrm>
            <a:off x="6006565" y="5156672"/>
            <a:ext cx="6155639" cy="1492716"/>
          </a:xfrm>
          <a:prstGeom prst="rect">
            <a:avLst/>
          </a:prstGeom>
        </p:spPr>
        <p:txBody>
          <a:bodyPr wrap="square">
            <a:spAutoFit/>
          </a:bodyPr>
          <a:lstStyle/>
          <a:p>
            <a:pPr algn="just">
              <a:lnSpc>
                <a:spcPct val="130000"/>
              </a:lnSpc>
            </a:pPr>
            <a:r>
              <a:rPr lang="zh-CN" altLang="en-US" sz="1400" dirty="0">
                <a:latin typeface="+mn-ea"/>
              </a:rPr>
              <a:t>       分析可知，从行业分析，信阳市的煤炭消费主要集中在当地火电厂发电、黑色金属加工、非金属制品业。从地域分析，当地煤炭消耗主要集中在平桥区（</a:t>
            </a:r>
            <a:r>
              <a:rPr lang="en-US" altLang="zh-CN" sz="1400" dirty="0">
                <a:latin typeface="+mn-ea"/>
              </a:rPr>
              <a:t>94.2%</a:t>
            </a:r>
            <a:r>
              <a:rPr lang="zh-CN" altLang="en-US" sz="1400" dirty="0">
                <a:latin typeface="+mn-ea"/>
              </a:rPr>
              <a:t>），其余在浉河区、罗山县、光山县、淮滨县、潢川县等区县；</a:t>
            </a:r>
            <a:endParaRPr lang="en-US" altLang="zh-CN" sz="1400" dirty="0">
              <a:latin typeface="+mn-ea"/>
            </a:endParaRPr>
          </a:p>
          <a:p>
            <a:pPr algn="just">
              <a:lnSpc>
                <a:spcPct val="130000"/>
              </a:lnSpc>
            </a:pPr>
            <a:r>
              <a:rPr lang="en-US" altLang="zh-CN" sz="1400" dirty="0">
                <a:latin typeface="+mn-ea"/>
              </a:rPr>
              <a:t>       </a:t>
            </a:r>
            <a:r>
              <a:rPr lang="zh-CN" altLang="en-US" sz="1400" dirty="0">
                <a:latin typeface="+mn-ea"/>
              </a:rPr>
              <a:t>从工业领域分析，可以从关闭当地火电厂、对高耗能企业严格实施“能耗双控”等措施，降低煤炭消耗及碳排放。</a:t>
            </a:r>
            <a:endParaRPr lang="en-US" altLang="zh-CN" sz="1400" dirty="0">
              <a:latin typeface="+mn-ea"/>
            </a:endParaRPr>
          </a:p>
        </p:txBody>
      </p:sp>
      <p:sp>
        <p:nvSpPr>
          <p:cNvPr id="16" name="矩形 15"/>
          <p:cNvSpPr/>
          <p:nvPr/>
        </p:nvSpPr>
        <p:spPr>
          <a:xfrm>
            <a:off x="482572" y="182927"/>
            <a:ext cx="3775393" cy="400110"/>
          </a:xfrm>
          <a:prstGeom prst="rect">
            <a:avLst/>
          </a:prstGeom>
        </p:spPr>
        <p:txBody>
          <a:bodyPr wrap="none">
            <a:spAutoFit/>
          </a:bodyPr>
          <a:lstStyle/>
          <a:p>
            <a:r>
              <a:rPr lang="zh-CN" altLang="en-US" sz="2000" b="1" dirty="0">
                <a:solidFill>
                  <a:srgbClr val="163896"/>
                </a:solidFill>
                <a:latin typeface="+mn-ea"/>
                <a:cs typeface="+mn-ea"/>
                <a:sym typeface="+mn-lt"/>
              </a:rPr>
              <a:t>一、信阳市能源体系现状和问题</a:t>
            </a:r>
            <a:endParaRPr lang="en-US" altLang="zh-CN" sz="2000" b="1" dirty="0">
              <a:solidFill>
                <a:srgbClr val="163896"/>
              </a:solidFill>
              <a:latin typeface="+mn-ea"/>
              <a:cs typeface="+mn-ea"/>
              <a:sym typeface="+mn-lt"/>
            </a:endParaRPr>
          </a:p>
        </p:txBody>
      </p:sp>
      <p:sp>
        <p:nvSpPr>
          <p:cNvPr id="17" name="矩形 16"/>
          <p:cNvSpPr/>
          <p:nvPr/>
        </p:nvSpPr>
        <p:spPr>
          <a:xfrm>
            <a:off x="282698" y="800158"/>
            <a:ext cx="3700723" cy="45890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1800" b="1" kern="100" dirty="0">
                <a:solidFill>
                  <a:srgbClr val="163896"/>
                </a:solidFill>
                <a:latin typeface="+mn-ea"/>
                <a:cs typeface="Times New Roman" panose="02020603050405020304" pitchFamily="18" charset="0"/>
              </a:rPr>
              <a:t>能源结构分析：煤炭结构</a:t>
            </a:r>
            <a:endParaRPr lang="en-US" altLang="zh-CN" sz="1800" kern="100" dirty="0">
              <a:solidFill>
                <a:srgbClr val="163896"/>
              </a:solidFill>
              <a:latin typeface="+mn-ea"/>
              <a:cs typeface="Times New Roman" panose="02020603050405020304" pitchFamily="18" charset="0"/>
            </a:endParaRPr>
          </a:p>
        </p:txBody>
      </p:sp>
      <p:sp>
        <p:nvSpPr>
          <p:cNvPr id="18" name="矩形 17"/>
          <p:cNvSpPr/>
          <p:nvPr/>
        </p:nvSpPr>
        <p:spPr>
          <a:xfrm>
            <a:off x="2885198" y="6453346"/>
            <a:ext cx="3121367" cy="345094"/>
          </a:xfrm>
          <a:prstGeom prst="rect">
            <a:avLst/>
          </a:prstGeom>
        </p:spPr>
        <p:txBody>
          <a:bodyPr wrap="none">
            <a:spAutoFit/>
          </a:bodyPr>
          <a:lstStyle/>
          <a:p>
            <a:pPr algn="just">
              <a:lnSpc>
                <a:spcPct val="130000"/>
              </a:lnSpc>
            </a:pPr>
            <a:r>
              <a:rPr lang="zh-CN" altLang="en-US" sz="1400" dirty="0">
                <a:latin typeface="+mn-ea"/>
              </a:rPr>
              <a:t>（数据来源于</a:t>
            </a:r>
            <a:r>
              <a:rPr lang="en-US" altLang="zh-CN" sz="1400" dirty="0">
                <a:latin typeface="+mn-ea"/>
              </a:rPr>
              <a:t>2020</a:t>
            </a:r>
            <a:r>
              <a:rPr lang="zh-CN" altLang="en-US" sz="1400" dirty="0">
                <a:latin typeface="+mn-ea"/>
              </a:rPr>
              <a:t>信阳市统计年鉴）</a:t>
            </a:r>
          </a:p>
        </p:txBody>
      </p:sp>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006565" y="1255552"/>
            <a:ext cx="6126243" cy="3772795"/>
          </a:xfrm>
          <a:prstGeom prst="rect">
            <a:avLst/>
          </a:prstGeom>
        </p:spPr>
      </p:pic>
      <p:sp>
        <p:nvSpPr>
          <p:cNvPr id="15" name="文本框 14"/>
          <p:cNvSpPr txBox="1"/>
          <p:nvPr/>
        </p:nvSpPr>
        <p:spPr>
          <a:xfrm>
            <a:off x="10615506" y="4477180"/>
            <a:ext cx="1517302" cy="523220"/>
          </a:xfrm>
          <a:prstGeom prst="rect">
            <a:avLst/>
          </a:prstGeom>
          <a:noFill/>
        </p:spPr>
        <p:txBody>
          <a:bodyPr wrap="square">
            <a:spAutoFit/>
          </a:bodyPr>
          <a:lstStyle/>
          <a:p>
            <a:pPr algn="r"/>
            <a:r>
              <a:rPr lang="en-US" altLang="zh-CN" sz="1400" dirty="0">
                <a:solidFill>
                  <a:srgbClr val="FF0000"/>
                </a:solidFill>
                <a:latin typeface="+mn-ea"/>
              </a:rPr>
              <a:t>2019</a:t>
            </a:r>
            <a:r>
              <a:rPr lang="zh-CN" altLang="en-US" sz="1400" dirty="0">
                <a:solidFill>
                  <a:srgbClr val="FF0000"/>
                </a:solidFill>
                <a:latin typeface="+mn-ea"/>
              </a:rPr>
              <a:t>年信阳市煤炭消费结构图</a:t>
            </a:r>
          </a:p>
        </p:txBody>
      </p:sp>
      <p:cxnSp>
        <p:nvCxnSpPr>
          <p:cNvPr id="9" name="直接连接符 8"/>
          <p:cNvCxnSpPr/>
          <p:nvPr/>
        </p:nvCxnSpPr>
        <p:spPr>
          <a:xfrm flipH="1">
            <a:off x="160769" y="1284553"/>
            <a:ext cx="3240000" cy="0"/>
          </a:xfrm>
          <a:prstGeom prst="line">
            <a:avLst/>
          </a:prstGeom>
          <a:ln>
            <a:solidFill>
              <a:srgbClr val="163896"/>
            </a:solidFill>
          </a:ln>
        </p:spPr>
        <p:style>
          <a:lnRef idx="1">
            <a:schemeClr val="accent1"/>
          </a:lnRef>
          <a:fillRef idx="0">
            <a:schemeClr val="accent1"/>
          </a:fillRef>
          <a:effectRef idx="0">
            <a:schemeClr val="accent1"/>
          </a:effectRef>
          <a:fontRef idx="minor">
            <a:schemeClr val="tx1"/>
          </a:fontRef>
        </p:style>
      </p:cxnSp>
      <p:sp>
        <p:nvSpPr>
          <p:cNvPr id="10" name="圆角矩形 10"/>
          <p:cNvSpPr>
            <a:spLocks noChangeArrowheads="1"/>
          </p:cNvSpPr>
          <p:nvPr/>
        </p:nvSpPr>
        <p:spPr bwMode="auto">
          <a:xfrm>
            <a:off x="268077" y="898127"/>
            <a:ext cx="298130" cy="316854"/>
          </a:xfrm>
          <a:prstGeom prst="roundRect">
            <a:avLst>
              <a:gd name="adj" fmla="val 16667"/>
            </a:avLst>
          </a:prstGeom>
          <a:solidFill>
            <a:srgbClr val="163896"/>
          </a:solidFill>
          <a:ln>
            <a:noFill/>
          </a:ln>
        </p:spPr>
        <p:txBody>
          <a:bodyPr/>
          <a:lstStyle/>
          <a:p>
            <a:pPr eaLnBrk="1" hangingPunct="1"/>
            <a:endParaRPr lang="zh-CN" altLang="en-US" dirty="0">
              <a:solidFill>
                <a:schemeClr val="bg1"/>
              </a:solidFill>
              <a:latin typeface="+mn-ea"/>
              <a:cs typeface="+mn-ea"/>
              <a:sym typeface="+mn-lt"/>
            </a:endParaRPr>
          </a:p>
        </p:txBody>
      </p:sp>
    </p:spTree>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1344_3*l_i*1_1"/>
  <p:tag name="KSO_WM_TEMPLATE_CATEGORY" val="diagram"/>
  <p:tag name="KSO_WM_TEMPLATE_INDEX" val="20201344"/>
  <p:tag name="KSO_WM_UNIT_LAYERLEVEL" val="1_1"/>
  <p:tag name="KSO_WM_TAG_VERSION" val="1.0"/>
  <p:tag name="KSO_WM_BEAUTIFY_FLAG" val="#wm#"/>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1344_3*l_h_i*1_1_4"/>
  <p:tag name="KSO_WM_TEMPLATE_CATEGORY" val="diagram"/>
  <p:tag name="KSO_WM_TEMPLATE_INDEX" val="20201344"/>
  <p:tag name="KSO_WM_UNIT_LAYERLEVEL" val="1_1_1"/>
  <p:tag name="KSO_WM_TAG_VERSION" val="1.0"/>
  <p:tag name="KSO_WM_BEAUTIFY_FLAG" val="#wm#"/>
  <p:tag name="KSO_WM_UNIT_FILL_FORE_SCHEMECOLOR_INDEX" val="5"/>
  <p:tag name="KSO_WM_UNIT_FILL_TYPE" val="1"/>
  <p:tag name="KSO_WM_UNIT_SHADOW_SCHEMECOLOR_INDEX" val="13"/>
  <p:tag name="KSO_WM_UNIT_TEXT_FILL_FORE_SCHEMECOLOR_INDEX" val="14"/>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01344_3*l_h_i*1_3_4"/>
  <p:tag name="KSO_WM_TEMPLATE_CATEGORY" val="diagram"/>
  <p:tag name="KSO_WM_TEMPLATE_INDEX" val="20201344"/>
  <p:tag name="KSO_WM_UNIT_LAYERLEVEL" val="1_1_1"/>
  <p:tag name="KSO_WM_TAG_VERSION" val="1.0"/>
  <p:tag name="KSO_WM_BEAUTIFY_FLAG" val="#wm#"/>
  <p:tag name="KSO_WM_UNIT_FILL_FORE_SCHEMECOLOR_INDEX" val="7"/>
  <p:tag name="KSO_WM_UNIT_FILL_TYPE" val="1"/>
  <p:tag name="KSO_WM_UNIT_SHADOW_SCHEMECOLOR_INDEX" val="13"/>
  <p:tag name="KSO_WM_UNIT_TEXT_FILL_FORE_SCHEMECOLOR_INDEX" val="14"/>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01344_3*l_h_i*1_2_4"/>
  <p:tag name="KSO_WM_TEMPLATE_CATEGORY" val="diagram"/>
  <p:tag name="KSO_WM_TEMPLATE_INDEX" val="20201344"/>
  <p:tag name="KSO_WM_UNIT_LAYERLEVEL" val="1_1_1"/>
  <p:tag name="KSO_WM_TAG_VERSION" val="1.0"/>
  <p:tag name="KSO_WM_BEAUTIFY_FLAG" val="#wm#"/>
  <p:tag name="KSO_WM_UNIT_FILL_FORE_SCHEMECOLOR_INDEX" val="5"/>
  <p:tag name="KSO_WM_UNIT_FILL_TYPE" val="1"/>
  <p:tag name="KSO_WM_UNIT_SHADOW_SCHEMECOLOR_INDEX" val="13"/>
  <p:tag name="KSO_WM_UNIT_TEXT_FILL_FORE_SCHEMECOLOR_INDEX" val="14"/>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01344_3*l_h_i*1_3_5"/>
  <p:tag name="KSO_WM_TEMPLATE_CATEGORY" val="diagram"/>
  <p:tag name="KSO_WM_TEMPLATE_INDEX" val="20201344"/>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1344_3*l_h_i*1_1_5"/>
  <p:tag name="KSO_WM_TEMPLATE_CATEGORY" val="diagram"/>
  <p:tag name="KSO_WM_TEMPLATE_INDEX" val="20201344"/>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01344_3*l_h_i*1_4_4"/>
  <p:tag name="KSO_WM_TEMPLATE_CATEGORY" val="diagram"/>
  <p:tag name="KSO_WM_TEMPLATE_INDEX" val="20201344"/>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14"/>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01344_3*l_h_i*1_4_5"/>
  <p:tag name="KSO_WM_TEMPLATE_CATEGORY" val="diagram"/>
  <p:tag name="KSO_WM_TEMPLATE_INDEX" val="20201344"/>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01344_3*l_h_i*1_2_5"/>
  <p:tag name="KSO_WM_TEMPLATE_CATEGORY" val="diagram"/>
  <p:tag name="KSO_WM_TEMPLATE_INDEX" val="20201344"/>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1344_3*l_i*1_2"/>
  <p:tag name="KSO_WM_TEMPLATE_CATEGORY" val="diagram"/>
  <p:tag name="KSO_WM_TEMPLATE_INDEX" val="20201344"/>
  <p:tag name="KSO_WM_UNIT_LAYERLEVEL" val="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1344_3*l_i*1_3"/>
  <p:tag name="KSO_WM_TEMPLATE_CATEGORY" val="diagram"/>
  <p:tag name="KSO_WM_TEMPLATE_INDEX" val="20201344"/>
  <p:tag name="KSO_WM_UNIT_LAYERLEVEL" val="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01344_3*l_i*1_4"/>
  <p:tag name="KSO_WM_TEMPLATE_CATEGORY" val="diagram"/>
  <p:tag name="KSO_WM_TEMPLATE_INDEX" val="20201344"/>
  <p:tag name="KSO_WM_UNIT_LAYERLEVEL" val="1_1"/>
  <p:tag name="KSO_WM_TAG_VERSION" val="1.0"/>
  <p:tag name="KSO_WM_BEAUTIFY_FLAG" val="#wm#"/>
  <p:tag name="KSO_WM_UNIT_FILL_FORE_SCHEMECOLOR_INDEX" val="8"/>
  <p:tag name="KSO_WM_UNIT_FILL_TYPE" val="1"/>
  <p:tag name="KSO_WM_UNIT_TEXT_FILL_FORE_SCHEMECOLOR_INDEX" val="14"/>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201344_3*l_i*1_5"/>
  <p:tag name="KSO_WM_TEMPLATE_CATEGORY" val="diagram"/>
  <p:tag name="KSO_WM_TEMPLATE_INDEX" val="20201344"/>
  <p:tag name="KSO_WM_UNIT_LAYERLEVEL" val="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201344_3*l_i*1_6"/>
  <p:tag name="KSO_WM_TEMPLATE_CATEGORY" val="diagram"/>
  <p:tag name="KSO_WM_TEMPLATE_INDEX" val="20201344"/>
  <p:tag name="KSO_WM_UNIT_LAYERLEVEL" val="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ed7eede9-b731-412e-9c4f-c56dba294253}"/>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31628A"/>
      </a:dk2>
      <a:lt2>
        <a:srgbClr val="EEECE1"/>
      </a:lt2>
      <a:accent1>
        <a:srgbClr val="00ACF1"/>
      </a:accent1>
      <a:accent2>
        <a:srgbClr val="66B699"/>
      </a:accent2>
      <a:accent3>
        <a:srgbClr val="A5CB52"/>
      </a:accent3>
      <a:accent4>
        <a:srgbClr val="E6E7E9"/>
      </a:accent4>
      <a:accent5>
        <a:srgbClr val="31628A"/>
      </a:accent5>
      <a:accent6>
        <a:srgbClr val="F8E9BE"/>
      </a:accent6>
      <a:hlink>
        <a:srgbClr val="31628A"/>
      </a:hlink>
      <a:folHlink>
        <a:srgbClr val="31628A"/>
      </a:folHlink>
    </a:clrScheme>
    <a:fontScheme name="tnm0eqf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
      <a:dk1>
        <a:sysClr val="windowText" lastClr="000000"/>
      </a:dk1>
      <a:lt1>
        <a:sysClr val="window" lastClr="FFFFFF"/>
      </a:lt1>
      <a:dk2>
        <a:srgbClr val="31628A"/>
      </a:dk2>
      <a:lt2>
        <a:srgbClr val="EEECE1"/>
      </a:lt2>
      <a:accent1>
        <a:srgbClr val="00ACF1"/>
      </a:accent1>
      <a:accent2>
        <a:srgbClr val="66B699"/>
      </a:accent2>
      <a:accent3>
        <a:srgbClr val="A5CB52"/>
      </a:accent3>
      <a:accent4>
        <a:srgbClr val="E6E7E9"/>
      </a:accent4>
      <a:accent5>
        <a:srgbClr val="31628A"/>
      </a:accent5>
      <a:accent6>
        <a:srgbClr val="F8E9BE"/>
      </a:accent6>
      <a:hlink>
        <a:srgbClr val="31628A"/>
      </a:hlink>
      <a:folHlink>
        <a:srgbClr val="31628A"/>
      </a:folHlink>
    </a:clrScheme>
    <a:fontScheme name="tnm0eqf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
      <a:dk1>
        <a:sysClr val="windowText" lastClr="000000"/>
      </a:dk1>
      <a:lt1>
        <a:sysClr val="window" lastClr="FFFFFF"/>
      </a:lt1>
      <a:dk2>
        <a:srgbClr val="31628A"/>
      </a:dk2>
      <a:lt2>
        <a:srgbClr val="EEECE1"/>
      </a:lt2>
      <a:accent1>
        <a:srgbClr val="00ACF1"/>
      </a:accent1>
      <a:accent2>
        <a:srgbClr val="66B699"/>
      </a:accent2>
      <a:accent3>
        <a:srgbClr val="A5CB52"/>
      </a:accent3>
      <a:accent4>
        <a:srgbClr val="E6E7E9"/>
      </a:accent4>
      <a:accent5>
        <a:srgbClr val="31628A"/>
      </a:accent5>
      <a:accent6>
        <a:srgbClr val="F8E9BE"/>
      </a:accent6>
      <a:hlink>
        <a:srgbClr val="31628A"/>
      </a:hlink>
      <a:folHlink>
        <a:srgbClr val="31628A"/>
      </a:folHlink>
    </a:clrScheme>
    <a:fontScheme name="tnm0eqf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2185</TotalTime>
  <Words>13455</Words>
  <Application>Microsoft Office PowerPoint</Application>
  <PresentationFormat>自定义</PresentationFormat>
  <Paragraphs>2499</Paragraphs>
  <Slides>64</Slides>
  <Notes>55</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64</vt:i4>
      </vt:variant>
    </vt:vector>
  </HeadingPairs>
  <TitlesOfParts>
    <vt:vector size="69" baseType="lpstr">
      <vt:lpstr>1_Office 主题​​</vt:lpstr>
      <vt:lpstr>Office 主题​​</vt:lpstr>
      <vt:lpstr>2_Office 主题​​</vt:lpstr>
      <vt:lpstr>3_Office 主题​​</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kevin刘匠;51PPT模板网</dc:creator>
  <cp:lastModifiedBy>李昂</cp:lastModifiedBy>
  <cp:revision>2737</cp:revision>
  <cp:lastPrinted>2020-09-04T05:39:00Z</cp:lastPrinted>
  <dcterms:created xsi:type="dcterms:W3CDTF">2016-12-13T08:41:00Z</dcterms:created>
  <dcterms:modified xsi:type="dcterms:W3CDTF">2021-07-17T17:19:21Z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C5580FE158544C85AD67150DEC52281E</vt:lpwstr>
  </property>
  <property fmtid="{D5CDD505-2E9C-101B-9397-08002B2CF9AE}" pid="3" name="KSOProductBuildVer">
    <vt:lpwstr>2052-11.1.0.10495</vt:lpwstr>
  </property>
</Properties>
</file>